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48" r:id="rId2"/>
  </p:sldMasterIdLst>
  <p:notesMasterIdLst>
    <p:notesMasterId r:id="rId189"/>
  </p:notesMasterIdLst>
  <p:handoutMasterIdLst>
    <p:handoutMasterId r:id="rId190"/>
  </p:handoutMasterIdLst>
  <p:sldIdLst>
    <p:sldId id="402" r:id="rId3"/>
    <p:sldId id="468" r:id="rId4"/>
    <p:sldId id="403" r:id="rId5"/>
    <p:sldId id="329" r:id="rId6"/>
    <p:sldId id="462" r:id="rId7"/>
    <p:sldId id="399" r:id="rId8"/>
    <p:sldId id="392" r:id="rId9"/>
    <p:sldId id="393" r:id="rId10"/>
    <p:sldId id="394" r:id="rId11"/>
    <p:sldId id="396" r:id="rId12"/>
    <p:sldId id="397" r:id="rId13"/>
    <p:sldId id="587" r:id="rId14"/>
    <p:sldId id="588" r:id="rId15"/>
    <p:sldId id="527" r:id="rId16"/>
    <p:sldId id="528" r:id="rId17"/>
    <p:sldId id="529" r:id="rId18"/>
    <p:sldId id="531" r:id="rId19"/>
    <p:sldId id="530" r:id="rId20"/>
    <p:sldId id="536" r:id="rId21"/>
    <p:sldId id="537" r:id="rId22"/>
    <p:sldId id="538" r:id="rId23"/>
    <p:sldId id="463" r:id="rId24"/>
    <p:sldId id="540" r:id="rId25"/>
    <p:sldId id="580" r:id="rId26"/>
    <p:sldId id="579" r:id="rId27"/>
    <p:sldId id="542" r:id="rId28"/>
    <p:sldId id="524" r:id="rId29"/>
    <p:sldId id="725" r:id="rId30"/>
    <p:sldId id="544" r:id="rId31"/>
    <p:sldId id="581" r:id="rId32"/>
    <p:sldId id="582" r:id="rId33"/>
    <p:sldId id="583" r:id="rId34"/>
    <p:sldId id="584" r:id="rId35"/>
    <p:sldId id="585" r:id="rId36"/>
    <p:sldId id="586" r:id="rId37"/>
    <p:sldId id="745" r:id="rId38"/>
    <p:sldId id="746" r:id="rId39"/>
    <p:sldId id="748" r:id="rId40"/>
    <p:sldId id="749" r:id="rId41"/>
    <p:sldId id="750" r:id="rId42"/>
    <p:sldId id="751" r:id="rId43"/>
    <p:sldId id="526" r:id="rId44"/>
    <p:sldId id="525" r:id="rId45"/>
    <p:sldId id="416" r:id="rId46"/>
    <p:sldId id="546" r:id="rId47"/>
    <p:sldId id="591" r:id="rId48"/>
    <p:sldId id="418" r:id="rId49"/>
    <p:sldId id="589" r:id="rId50"/>
    <p:sldId id="590" r:id="rId51"/>
    <p:sldId id="592" r:id="rId52"/>
    <p:sldId id="419" r:id="rId53"/>
    <p:sldId id="593" r:id="rId54"/>
    <p:sldId id="594" r:id="rId55"/>
    <p:sldId id="595" r:id="rId56"/>
    <p:sldId id="596" r:id="rId57"/>
    <p:sldId id="598" r:id="rId58"/>
    <p:sldId id="420" r:id="rId59"/>
    <p:sldId id="422" r:id="rId60"/>
    <p:sldId id="599" r:id="rId61"/>
    <p:sldId id="661" r:id="rId62"/>
    <p:sldId id="423" r:id="rId63"/>
    <p:sldId id="600" r:id="rId64"/>
    <p:sldId id="601" r:id="rId65"/>
    <p:sldId id="602" r:id="rId66"/>
    <p:sldId id="603" r:id="rId67"/>
    <p:sldId id="789" r:id="rId68"/>
    <p:sldId id="604" r:id="rId69"/>
    <p:sldId id="605" r:id="rId70"/>
    <p:sldId id="756" r:id="rId71"/>
    <p:sldId id="757" r:id="rId72"/>
    <p:sldId id="752" r:id="rId73"/>
    <p:sldId id="754" r:id="rId74"/>
    <p:sldId id="566" r:id="rId75"/>
    <p:sldId id="545" r:id="rId76"/>
    <p:sldId id="424" r:id="rId77"/>
    <p:sldId id="425" r:id="rId78"/>
    <p:sldId id="606" r:id="rId79"/>
    <p:sldId id="607" r:id="rId80"/>
    <p:sldId id="608" r:id="rId81"/>
    <p:sldId id="609" r:id="rId82"/>
    <p:sldId id="610" r:id="rId83"/>
    <p:sldId id="611" r:id="rId84"/>
    <p:sldId id="612" r:id="rId85"/>
    <p:sldId id="426" r:id="rId86"/>
    <p:sldId id="427" r:id="rId87"/>
    <p:sldId id="614" r:id="rId88"/>
    <p:sldId id="615" r:id="rId89"/>
    <p:sldId id="549" r:id="rId90"/>
    <p:sldId id="616" r:id="rId91"/>
    <p:sldId id="617" r:id="rId92"/>
    <p:sldId id="618" r:id="rId93"/>
    <p:sldId id="619" r:id="rId94"/>
    <p:sldId id="548" r:id="rId95"/>
    <p:sldId id="620" r:id="rId96"/>
    <p:sldId id="621" r:id="rId97"/>
    <p:sldId id="431" r:id="rId98"/>
    <p:sldId id="732" r:id="rId99"/>
    <p:sldId id="733" r:id="rId100"/>
    <p:sldId id="471" r:id="rId101"/>
    <p:sldId id="623" r:id="rId102"/>
    <p:sldId id="624" r:id="rId103"/>
    <p:sldId id="622" r:id="rId104"/>
    <p:sldId id="755" r:id="rId105"/>
    <p:sldId id="758" r:id="rId106"/>
    <p:sldId id="759" r:id="rId107"/>
    <p:sldId id="760" r:id="rId108"/>
    <p:sldId id="762" r:id="rId109"/>
    <p:sldId id="761" r:id="rId110"/>
    <p:sldId id="550" r:id="rId111"/>
    <p:sldId id="551" r:id="rId112"/>
    <p:sldId id="464" r:id="rId113"/>
    <p:sldId id="552" r:id="rId114"/>
    <p:sldId id="438" r:id="rId115"/>
    <p:sldId id="791" r:id="rId116"/>
    <p:sldId id="632" r:id="rId117"/>
    <p:sldId id="633" r:id="rId118"/>
    <p:sldId id="788" r:id="rId119"/>
    <p:sldId id="553" r:id="rId120"/>
    <p:sldId id="634" r:id="rId121"/>
    <p:sldId id="555" r:id="rId122"/>
    <p:sldId id="787" r:id="rId123"/>
    <p:sldId id="564" r:id="rId124"/>
    <p:sldId id="635" r:id="rId125"/>
    <p:sldId id="556" r:id="rId126"/>
    <p:sldId id="636" r:id="rId127"/>
    <p:sldId id="637" r:id="rId128"/>
    <p:sldId id="638" r:id="rId129"/>
    <p:sldId id="639" r:id="rId130"/>
    <p:sldId id="640" r:id="rId131"/>
    <p:sldId id="641" r:id="rId132"/>
    <p:sldId id="557" r:id="rId133"/>
    <p:sldId id="642" r:id="rId134"/>
    <p:sldId id="434" r:id="rId135"/>
    <p:sldId id="433" r:id="rId136"/>
    <p:sldId id="643" r:id="rId137"/>
    <p:sldId id="644" r:id="rId138"/>
    <p:sldId id="645" r:id="rId139"/>
    <p:sldId id="646" r:id="rId140"/>
    <p:sldId id="558" r:id="rId141"/>
    <p:sldId id="763" r:id="rId142"/>
    <p:sldId id="765" r:id="rId143"/>
    <p:sldId id="764" r:id="rId144"/>
    <p:sldId id="768" r:id="rId145"/>
    <p:sldId id="766" r:id="rId146"/>
    <p:sldId id="767" r:id="rId147"/>
    <p:sldId id="565" r:id="rId148"/>
    <p:sldId id="559" r:id="rId149"/>
    <p:sldId id="648" r:id="rId150"/>
    <p:sldId id="647" r:id="rId151"/>
    <p:sldId id="649" r:id="rId152"/>
    <p:sldId id="439" r:id="rId153"/>
    <p:sldId id="650" r:id="rId154"/>
    <p:sldId id="562" r:id="rId155"/>
    <p:sldId id="652" r:id="rId156"/>
    <p:sldId id="653" r:id="rId157"/>
    <p:sldId id="440" r:id="rId158"/>
    <p:sldId id="654" r:id="rId159"/>
    <p:sldId id="655" r:id="rId160"/>
    <p:sldId id="441" r:id="rId161"/>
    <p:sldId id="656" r:id="rId162"/>
    <p:sldId id="657" r:id="rId163"/>
    <p:sldId id="567" r:id="rId164"/>
    <p:sldId id="659" r:id="rId165"/>
    <p:sldId id="447" r:id="rId166"/>
    <p:sldId id="651" r:id="rId167"/>
    <p:sldId id="563" r:id="rId168"/>
    <p:sldId id="769" r:id="rId169"/>
    <p:sldId id="771" r:id="rId170"/>
    <p:sldId id="772" r:id="rId171"/>
    <p:sldId id="774" r:id="rId172"/>
    <p:sldId id="773" r:id="rId173"/>
    <p:sldId id="775" r:id="rId174"/>
    <p:sldId id="560" r:id="rId175"/>
    <p:sldId id="561" r:id="rId176"/>
    <p:sldId id="306" r:id="rId177"/>
    <p:sldId id="334" r:id="rId178"/>
    <p:sldId id="308" r:id="rId179"/>
    <p:sldId id="333" r:id="rId180"/>
    <p:sldId id="309" r:id="rId181"/>
    <p:sldId id="310" r:id="rId182"/>
    <p:sldId id="311" r:id="rId183"/>
    <p:sldId id="312" r:id="rId184"/>
    <p:sldId id="313" r:id="rId185"/>
    <p:sldId id="314" r:id="rId186"/>
    <p:sldId id="315" r:id="rId187"/>
    <p:sldId id="316" r:id="rId188"/>
  </p:sldIdLst>
  <p:sldSz cx="12192000" cy="6858000"/>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1) Introduction à la comptabilité carbone" id="{689D9B85-003B-480A-A09E-D8AE2A3D1DC2}">
          <p14:sldIdLst>
            <p14:sldId id="402"/>
            <p14:sldId id="468"/>
            <p14:sldId id="403"/>
            <p14:sldId id="329"/>
            <p14:sldId id="462"/>
            <p14:sldId id="399"/>
            <p14:sldId id="392"/>
            <p14:sldId id="393"/>
            <p14:sldId id="394"/>
            <p14:sldId id="396"/>
            <p14:sldId id="397"/>
            <p14:sldId id="587"/>
            <p14:sldId id="588"/>
            <p14:sldId id="527"/>
            <p14:sldId id="528"/>
            <p14:sldId id="529"/>
            <p14:sldId id="531"/>
            <p14:sldId id="530"/>
            <p14:sldId id="536"/>
            <p14:sldId id="537"/>
            <p14:sldId id="538"/>
            <p14:sldId id="463"/>
            <p14:sldId id="540"/>
            <p14:sldId id="580"/>
            <p14:sldId id="579"/>
            <p14:sldId id="542"/>
            <p14:sldId id="524"/>
            <p14:sldId id="725"/>
            <p14:sldId id="544"/>
            <p14:sldId id="581"/>
            <p14:sldId id="582"/>
            <p14:sldId id="583"/>
            <p14:sldId id="584"/>
            <p14:sldId id="585"/>
            <p14:sldId id="586"/>
            <p14:sldId id="745"/>
            <p14:sldId id="746"/>
            <p14:sldId id="748"/>
            <p14:sldId id="749"/>
            <p14:sldId id="750"/>
            <p14:sldId id="751"/>
            <p14:sldId id="526"/>
            <p14:sldId id="525"/>
          </p14:sldIdLst>
        </p14:section>
        <p14:section name="2) Les bases de la compta carbone" id="{8EC9B4D5-D998-4F59-8638-3CDA0892D169}">
          <p14:sldIdLst>
            <p14:sldId id="416"/>
            <p14:sldId id="546"/>
            <p14:sldId id="591"/>
            <p14:sldId id="418"/>
            <p14:sldId id="589"/>
            <p14:sldId id="590"/>
            <p14:sldId id="592"/>
            <p14:sldId id="419"/>
            <p14:sldId id="593"/>
            <p14:sldId id="594"/>
            <p14:sldId id="595"/>
            <p14:sldId id="596"/>
            <p14:sldId id="598"/>
            <p14:sldId id="420"/>
            <p14:sldId id="422"/>
            <p14:sldId id="599"/>
            <p14:sldId id="661"/>
            <p14:sldId id="423"/>
            <p14:sldId id="600"/>
            <p14:sldId id="601"/>
            <p14:sldId id="602"/>
            <p14:sldId id="603"/>
            <p14:sldId id="789"/>
            <p14:sldId id="604"/>
            <p14:sldId id="605"/>
            <p14:sldId id="756"/>
            <p14:sldId id="757"/>
            <p14:sldId id="752"/>
            <p14:sldId id="754"/>
            <p14:sldId id="566"/>
            <p14:sldId id="545"/>
            <p14:sldId id="424"/>
            <p14:sldId id="425"/>
            <p14:sldId id="606"/>
            <p14:sldId id="607"/>
            <p14:sldId id="608"/>
            <p14:sldId id="609"/>
            <p14:sldId id="610"/>
            <p14:sldId id="611"/>
            <p14:sldId id="612"/>
            <p14:sldId id="426"/>
            <p14:sldId id="427"/>
            <p14:sldId id="614"/>
            <p14:sldId id="615"/>
            <p14:sldId id="549"/>
            <p14:sldId id="616"/>
            <p14:sldId id="617"/>
            <p14:sldId id="618"/>
            <p14:sldId id="619"/>
            <p14:sldId id="548"/>
            <p14:sldId id="620"/>
            <p14:sldId id="621"/>
            <p14:sldId id="431"/>
            <p14:sldId id="732"/>
            <p14:sldId id="733"/>
            <p14:sldId id="471"/>
            <p14:sldId id="623"/>
            <p14:sldId id="624"/>
            <p14:sldId id="622"/>
            <p14:sldId id="755"/>
            <p14:sldId id="758"/>
            <p14:sldId id="759"/>
            <p14:sldId id="760"/>
            <p14:sldId id="762"/>
            <p14:sldId id="761"/>
            <p14:sldId id="550"/>
            <p14:sldId id="551"/>
          </p14:sldIdLst>
        </p14:section>
        <p14:section name="3) Collecter et analyser les données" id="{9E546713-689E-4E18-952F-A6C222E835A4}">
          <p14:sldIdLst>
            <p14:sldId id="464"/>
            <p14:sldId id="552"/>
            <p14:sldId id="438"/>
            <p14:sldId id="791"/>
            <p14:sldId id="632"/>
            <p14:sldId id="633"/>
            <p14:sldId id="788"/>
            <p14:sldId id="553"/>
            <p14:sldId id="634"/>
            <p14:sldId id="555"/>
            <p14:sldId id="787"/>
            <p14:sldId id="564"/>
            <p14:sldId id="635"/>
            <p14:sldId id="556"/>
            <p14:sldId id="636"/>
            <p14:sldId id="637"/>
            <p14:sldId id="638"/>
            <p14:sldId id="639"/>
            <p14:sldId id="640"/>
            <p14:sldId id="641"/>
            <p14:sldId id="557"/>
            <p14:sldId id="642"/>
            <p14:sldId id="434"/>
            <p14:sldId id="433"/>
            <p14:sldId id="643"/>
            <p14:sldId id="644"/>
            <p14:sldId id="645"/>
            <p14:sldId id="646"/>
            <p14:sldId id="558"/>
            <p14:sldId id="763"/>
            <p14:sldId id="765"/>
            <p14:sldId id="764"/>
            <p14:sldId id="768"/>
            <p14:sldId id="766"/>
            <p14:sldId id="767"/>
            <p14:sldId id="565"/>
            <p14:sldId id="559"/>
            <p14:sldId id="648"/>
            <p14:sldId id="647"/>
            <p14:sldId id="649"/>
            <p14:sldId id="439"/>
            <p14:sldId id="650"/>
            <p14:sldId id="562"/>
            <p14:sldId id="652"/>
            <p14:sldId id="653"/>
            <p14:sldId id="440"/>
            <p14:sldId id="654"/>
            <p14:sldId id="655"/>
            <p14:sldId id="441"/>
            <p14:sldId id="656"/>
            <p14:sldId id="657"/>
            <p14:sldId id="567"/>
            <p14:sldId id="659"/>
            <p14:sldId id="447"/>
            <p14:sldId id="651"/>
            <p14:sldId id="563"/>
            <p14:sldId id="769"/>
            <p14:sldId id="771"/>
            <p14:sldId id="772"/>
            <p14:sldId id="774"/>
            <p14:sldId id="773"/>
            <p14:sldId id="775"/>
            <p14:sldId id="560"/>
            <p14:sldId id="561"/>
            <p14:sldId id="306"/>
          </p14:sldIdLst>
        </p14:section>
        <p14:section name="Bonus" id="{188AA19B-A6E7-42C7-BFB0-F38A801819C6}">
          <p14:sldIdLst>
            <p14:sldId id="334"/>
            <p14:sldId id="308"/>
            <p14:sldId id="333"/>
            <p14:sldId id="309"/>
            <p14:sldId id="310"/>
            <p14:sldId id="311"/>
            <p14:sldId id="312"/>
            <p14:sldId id="313"/>
            <p14:sldId id="314"/>
            <p14:sldId id="315"/>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B38"/>
    <a:srgbClr val="085160"/>
    <a:srgbClr val="00B0F0"/>
    <a:srgbClr val="ED7D31"/>
    <a:srgbClr val="90DFAA"/>
    <a:srgbClr val="4D4D4D"/>
    <a:srgbClr val="2A6176"/>
    <a:srgbClr val="636363"/>
    <a:srgbClr val="FF7058"/>
    <a:srgbClr val="6E77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1" autoAdjust="0"/>
    <p:restoredTop sz="91413" autoAdjust="0"/>
  </p:normalViewPr>
  <p:slideViewPr>
    <p:cSldViewPr>
      <p:cViewPr varScale="1">
        <p:scale>
          <a:sx n="81" d="100"/>
          <a:sy n="81" d="100"/>
        </p:scale>
        <p:origin x="354" y="7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46704"/>
    </p:cViewPr>
  </p:sorterViewPr>
  <p:notesViewPr>
    <p:cSldViewPr>
      <p:cViewPr varScale="1">
        <p:scale>
          <a:sx n="51" d="100"/>
          <a:sy n="51" d="100"/>
        </p:scale>
        <p:origin x="2624" y="3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93"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64420398658344E-2"/>
          <c:y val="6.0706064105603696E-2"/>
          <c:w val="0.61581837413050644"/>
          <c:h val="0.91096443931178128"/>
        </c:manualLayout>
      </c:layout>
      <c:pieChart>
        <c:varyColors val="1"/>
        <c:ser>
          <c:idx val="0"/>
          <c:order val="0"/>
          <c:tx>
            <c:strRef>
              <c:f>Feuil1!$B$1</c:f>
              <c:strCache>
                <c:ptCount val="1"/>
                <c:pt idx="0">
                  <c:v>Ventes</c:v>
                </c:pt>
              </c:strCache>
            </c:strRef>
          </c:tx>
          <c:explosion val="2"/>
          <c:dPt>
            <c:idx val="0"/>
            <c:bubble3D val="0"/>
            <c:spPr>
              <a:solidFill>
                <a:srgbClr val="90DFAA"/>
              </a:solidFill>
              <a:ln w="19050">
                <a:solidFill>
                  <a:schemeClr val="lt1"/>
                </a:solidFill>
              </a:ln>
              <a:effectLst/>
            </c:spPr>
            <c:extLst>
              <c:ext xmlns:c16="http://schemas.microsoft.com/office/drawing/2014/chart" uri="{C3380CC4-5D6E-409C-BE32-E72D297353CC}">
                <c16:uniqueId val="{00000005-C60F-4A4A-BBA6-7A40FE4BA4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C60F-4A4A-BBA6-7A40FE4BA438}"/>
              </c:ext>
            </c:extLst>
          </c:dPt>
          <c:dPt>
            <c:idx val="2"/>
            <c:bubble3D val="0"/>
            <c:spPr>
              <a:solidFill>
                <a:srgbClr val="085160"/>
              </a:solidFill>
              <a:ln w="19050">
                <a:solidFill>
                  <a:schemeClr val="lt1"/>
                </a:solidFill>
              </a:ln>
              <a:effectLst/>
            </c:spPr>
            <c:extLst>
              <c:ext xmlns:c16="http://schemas.microsoft.com/office/drawing/2014/chart" uri="{C3380CC4-5D6E-409C-BE32-E72D297353CC}">
                <c16:uniqueId val="{00000001-C60F-4A4A-BBA6-7A40FE4BA438}"/>
              </c:ext>
            </c:extLst>
          </c:dPt>
          <c:dPt>
            <c:idx val="3"/>
            <c:bubble3D val="0"/>
            <c:spPr>
              <a:solidFill>
                <a:srgbClr val="F6AB38"/>
              </a:solidFill>
              <a:ln w="19050">
                <a:solidFill>
                  <a:schemeClr val="lt1"/>
                </a:solidFill>
              </a:ln>
              <a:effectLst/>
            </c:spPr>
            <c:extLst>
              <c:ext xmlns:c16="http://schemas.microsoft.com/office/drawing/2014/chart" uri="{C3380CC4-5D6E-409C-BE32-E72D297353CC}">
                <c16:uniqueId val="{00000002-C60F-4A4A-BBA6-7A40FE4BA438}"/>
              </c:ext>
            </c:extLst>
          </c:dPt>
          <c:dPt>
            <c:idx val="4"/>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C60F-4A4A-BBA6-7A40FE4BA438}"/>
              </c:ext>
            </c:extLst>
          </c:dPt>
          <c:dPt>
            <c:idx val="5"/>
            <c:bubble3D val="0"/>
            <c:spPr>
              <a:solidFill>
                <a:srgbClr val="00B0F0"/>
              </a:solidFill>
              <a:ln w="19050">
                <a:solidFill>
                  <a:schemeClr val="lt1"/>
                </a:solidFill>
              </a:ln>
              <a:effectLst/>
            </c:spPr>
            <c:extLst>
              <c:ext xmlns:c16="http://schemas.microsoft.com/office/drawing/2014/chart" uri="{C3380CC4-5D6E-409C-BE32-E72D297353CC}">
                <c16:uniqueId val="{00000004-C60F-4A4A-BBA6-7A40FE4BA438}"/>
              </c:ext>
            </c:extLst>
          </c:dPt>
          <c:cat>
            <c:strRef>
              <c:f>Feuil1!$A$2:$A$7</c:f>
              <c:strCache>
                <c:ptCount val="4"/>
                <c:pt idx="0">
                  <c:v>1er trim.</c:v>
                </c:pt>
                <c:pt idx="1">
                  <c:v>2e trim.</c:v>
                </c:pt>
                <c:pt idx="2">
                  <c:v>3e trim.</c:v>
                </c:pt>
                <c:pt idx="3">
                  <c:v>4e trim.</c:v>
                </c:pt>
              </c:strCache>
            </c:strRef>
          </c:cat>
          <c:val>
            <c:numRef>
              <c:f>Feuil1!$B$2:$B$7</c:f>
              <c:numCache>
                <c:formatCode>General</c:formatCode>
                <c:ptCount val="6"/>
                <c:pt idx="0">
                  <c:v>8</c:v>
                </c:pt>
                <c:pt idx="1">
                  <c:v>1</c:v>
                </c:pt>
                <c:pt idx="2">
                  <c:v>57</c:v>
                </c:pt>
                <c:pt idx="3">
                  <c:v>17</c:v>
                </c:pt>
                <c:pt idx="4">
                  <c:v>3</c:v>
                </c:pt>
                <c:pt idx="5">
                  <c:v>14</c:v>
                </c:pt>
              </c:numCache>
            </c:numRef>
          </c:val>
          <c:extLst>
            <c:ext xmlns:c16="http://schemas.microsoft.com/office/drawing/2014/chart" uri="{C3380CC4-5D6E-409C-BE32-E72D297353CC}">
              <c16:uniqueId val="{00000000-C60F-4A4A-BBA6-7A40FE4BA4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64420398658344E-2"/>
          <c:y val="6.0706064105603696E-2"/>
          <c:w val="0.61581837413050644"/>
          <c:h val="0.91096443931178128"/>
        </c:manualLayout>
      </c:layout>
      <c:pieChart>
        <c:varyColors val="1"/>
        <c:ser>
          <c:idx val="0"/>
          <c:order val="0"/>
          <c:tx>
            <c:strRef>
              <c:f>Feuil1!$B$1</c:f>
              <c:strCache>
                <c:ptCount val="1"/>
                <c:pt idx="0">
                  <c:v>Ventes</c:v>
                </c:pt>
              </c:strCache>
            </c:strRef>
          </c:tx>
          <c:explosion val="2"/>
          <c:dPt>
            <c:idx val="0"/>
            <c:bubble3D val="0"/>
            <c:spPr>
              <a:solidFill>
                <a:srgbClr val="90DFAA"/>
              </a:solidFill>
              <a:ln w="19050">
                <a:solidFill>
                  <a:schemeClr val="lt1"/>
                </a:solidFill>
              </a:ln>
              <a:effectLst/>
            </c:spPr>
            <c:extLst>
              <c:ext xmlns:c16="http://schemas.microsoft.com/office/drawing/2014/chart" uri="{C3380CC4-5D6E-409C-BE32-E72D297353CC}">
                <c16:uniqueId val="{00000005-C60F-4A4A-BBA6-7A40FE4BA4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C60F-4A4A-BBA6-7A40FE4BA438}"/>
              </c:ext>
            </c:extLst>
          </c:dPt>
          <c:dPt>
            <c:idx val="2"/>
            <c:bubble3D val="0"/>
            <c:spPr>
              <a:solidFill>
                <a:srgbClr val="085160"/>
              </a:solidFill>
              <a:ln w="19050">
                <a:solidFill>
                  <a:schemeClr val="lt1"/>
                </a:solidFill>
              </a:ln>
              <a:effectLst/>
            </c:spPr>
            <c:extLst>
              <c:ext xmlns:c16="http://schemas.microsoft.com/office/drawing/2014/chart" uri="{C3380CC4-5D6E-409C-BE32-E72D297353CC}">
                <c16:uniqueId val="{00000001-C60F-4A4A-BBA6-7A40FE4BA438}"/>
              </c:ext>
            </c:extLst>
          </c:dPt>
          <c:dPt>
            <c:idx val="3"/>
            <c:bubble3D val="0"/>
            <c:spPr>
              <a:solidFill>
                <a:srgbClr val="F6AB38"/>
              </a:solidFill>
              <a:ln w="19050">
                <a:solidFill>
                  <a:schemeClr val="lt1"/>
                </a:solidFill>
              </a:ln>
              <a:effectLst/>
            </c:spPr>
            <c:extLst>
              <c:ext xmlns:c16="http://schemas.microsoft.com/office/drawing/2014/chart" uri="{C3380CC4-5D6E-409C-BE32-E72D297353CC}">
                <c16:uniqueId val="{00000002-C60F-4A4A-BBA6-7A40FE4BA438}"/>
              </c:ext>
            </c:extLst>
          </c:dPt>
          <c:dPt>
            <c:idx val="4"/>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C60F-4A4A-BBA6-7A40FE4BA438}"/>
              </c:ext>
            </c:extLst>
          </c:dPt>
          <c:dPt>
            <c:idx val="5"/>
            <c:bubble3D val="0"/>
            <c:spPr>
              <a:solidFill>
                <a:srgbClr val="00B0F0"/>
              </a:solidFill>
              <a:ln w="19050">
                <a:solidFill>
                  <a:schemeClr val="lt1"/>
                </a:solidFill>
              </a:ln>
              <a:effectLst/>
            </c:spPr>
            <c:extLst>
              <c:ext xmlns:c16="http://schemas.microsoft.com/office/drawing/2014/chart" uri="{C3380CC4-5D6E-409C-BE32-E72D297353CC}">
                <c16:uniqueId val="{00000004-C60F-4A4A-BBA6-7A40FE4BA438}"/>
              </c:ext>
            </c:extLst>
          </c:dPt>
          <c:cat>
            <c:strRef>
              <c:f>Feuil1!$A$2:$A$7</c:f>
              <c:strCache>
                <c:ptCount val="4"/>
                <c:pt idx="0">
                  <c:v>1er trim.</c:v>
                </c:pt>
                <c:pt idx="1">
                  <c:v>2e trim.</c:v>
                </c:pt>
                <c:pt idx="2">
                  <c:v>3e trim.</c:v>
                </c:pt>
                <c:pt idx="3">
                  <c:v>4e trim.</c:v>
                </c:pt>
              </c:strCache>
            </c:strRef>
          </c:cat>
          <c:val>
            <c:numRef>
              <c:f>Feuil1!$B$2:$B$7</c:f>
              <c:numCache>
                <c:formatCode>General</c:formatCode>
                <c:ptCount val="6"/>
                <c:pt idx="0">
                  <c:v>8</c:v>
                </c:pt>
                <c:pt idx="1">
                  <c:v>1</c:v>
                </c:pt>
                <c:pt idx="2">
                  <c:v>57</c:v>
                </c:pt>
                <c:pt idx="3">
                  <c:v>17</c:v>
                </c:pt>
                <c:pt idx="4">
                  <c:v>3</c:v>
                </c:pt>
                <c:pt idx="5">
                  <c:v>14</c:v>
                </c:pt>
              </c:numCache>
            </c:numRef>
          </c:val>
          <c:extLst>
            <c:ext xmlns:c16="http://schemas.microsoft.com/office/drawing/2014/chart" uri="{C3380CC4-5D6E-409C-BE32-E72D297353CC}">
              <c16:uniqueId val="{00000000-C60F-4A4A-BBA6-7A40FE4BA4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64420398658344E-2"/>
          <c:y val="6.0706064105603696E-2"/>
          <c:w val="0.61581837413050644"/>
          <c:h val="0.91096443931178128"/>
        </c:manualLayout>
      </c:layout>
      <c:pieChart>
        <c:varyColors val="1"/>
        <c:ser>
          <c:idx val="0"/>
          <c:order val="0"/>
          <c:tx>
            <c:strRef>
              <c:f>Feuil1!$B$1</c:f>
              <c:strCache>
                <c:ptCount val="1"/>
                <c:pt idx="0">
                  <c:v>Ventes</c:v>
                </c:pt>
              </c:strCache>
            </c:strRef>
          </c:tx>
          <c:explosion val="2"/>
          <c:dPt>
            <c:idx val="0"/>
            <c:bubble3D val="0"/>
            <c:spPr>
              <a:solidFill>
                <a:srgbClr val="90DFAA"/>
              </a:solidFill>
              <a:ln w="19050">
                <a:solidFill>
                  <a:schemeClr val="lt1"/>
                </a:solidFill>
              </a:ln>
              <a:effectLst/>
            </c:spPr>
            <c:extLst>
              <c:ext xmlns:c16="http://schemas.microsoft.com/office/drawing/2014/chart" uri="{C3380CC4-5D6E-409C-BE32-E72D297353CC}">
                <c16:uniqueId val="{00000005-C60F-4A4A-BBA6-7A40FE4BA4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C60F-4A4A-BBA6-7A40FE4BA438}"/>
              </c:ext>
            </c:extLst>
          </c:dPt>
          <c:dPt>
            <c:idx val="2"/>
            <c:bubble3D val="0"/>
            <c:spPr>
              <a:solidFill>
                <a:srgbClr val="085160"/>
              </a:solidFill>
              <a:ln w="19050">
                <a:solidFill>
                  <a:schemeClr val="lt1"/>
                </a:solidFill>
              </a:ln>
              <a:effectLst/>
            </c:spPr>
            <c:extLst>
              <c:ext xmlns:c16="http://schemas.microsoft.com/office/drawing/2014/chart" uri="{C3380CC4-5D6E-409C-BE32-E72D297353CC}">
                <c16:uniqueId val="{00000001-C60F-4A4A-BBA6-7A40FE4BA438}"/>
              </c:ext>
            </c:extLst>
          </c:dPt>
          <c:dPt>
            <c:idx val="3"/>
            <c:bubble3D val="0"/>
            <c:spPr>
              <a:solidFill>
                <a:srgbClr val="F6AB38"/>
              </a:solidFill>
              <a:ln w="19050">
                <a:solidFill>
                  <a:schemeClr val="lt1"/>
                </a:solidFill>
              </a:ln>
              <a:effectLst/>
            </c:spPr>
            <c:extLst>
              <c:ext xmlns:c16="http://schemas.microsoft.com/office/drawing/2014/chart" uri="{C3380CC4-5D6E-409C-BE32-E72D297353CC}">
                <c16:uniqueId val="{00000002-C60F-4A4A-BBA6-7A40FE4BA438}"/>
              </c:ext>
            </c:extLst>
          </c:dPt>
          <c:dPt>
            <c:idx val="4"/>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C60F-4A4A-BBA6-7A40FE4BA438}"/>
              </c:ext>
            </c:extLst>
          </c:dPt>
          <c:dPt>
            <c:idx val="5"/>
            <c:bubble3D val="0"/>
            <c:spPr>
              <a:solidFill>
                <a:srgbClr val="00B0F0"/>
              </a:solidFill>
              <a:ln w="19050">
                <a:solidFill>
                  <a:schemeClr val="lt1"/>
                </a:solidFill>
              </a:ln>
              <a:effectLst/>
            </c:spPr>
            <c:extLst>
              <c:ext xmlns:c16="http://schemas.microsoft.com/office/drawing/2014/chart" uri="{C3380CC4-5D6E-409C-BE32-E72D297353CC}">
                <c16:uniqueId val="{00000004-C60F-4A4A-BBA6-7A40FE4BA438}"/>
              </c:ext>
            </c:extLst>
          </c:dPt>
          <c:cat>
            <c:strRef>
              <c:f>Feuil1!$A$2:$A$7</c:f>
              <c:strCache>
                <c:ptCount val="4"/>
                <c:pt idx="0">
                  <c:v>1er trim.</c:v>
                </c:pt>
                <c:pt idx="1">
                  <c:v>2e trim.</c:v>
                </c:pt>
                <c:pt idx="2">
                  <c:v>3e trim.</c:v>
                </c:pt>
                <c:pt idx="3">
                  <c:v>4e trim.</c:v>
                </c:pt>
              </c:strCache>
            </c:strRef>
          </c:cat>
          <c:val>
            <c:numRef>
              <c:f>Feuil1!$B$2:$B$7</c:f>
              <c:numCache>
                <c:formatCode>General</c:formatCode>
                <c:ptCount val="6"/>
                <c:pt idx="0">
                  <c:v>8</c:v>
                </c:pt>
                <c:pt idx="1">
                  <c:v>1</c:v>
                </c:pt>
                <c:pt idx="2">
                  <c:v>57</c:v>
                </c:pt>
                <c:pt idx="3">
                  <c:v>17</c:v>
                </c:pt>
                <c:pt idx="4">
                  <c:v>3</c:v>
                </c:pt>
                <c:pt idx="5">
                  <c:v>14</c:v>
                </c:pt>
              </c:numCache>
            </c:numRef>
          </c:val>
          <c:extLst>
            <c:ext xmlns:c16="http://schemas.microsoft.com/office/drawing/2014/chart" uri="{C3380CC4-5D6E-409C-BE32-E72D297353CC}">
              <c16:uniqueId val="{00000000-C60F-4A4A-BBA6-7A40FE4BA4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64420398658344E-2"/>
          <c:y val="6.0706064105603696E-2"/>
          <c:w val="0.61581837413050644"/>
          <c:h val="0.91096443931178128"/>
        </c:manualLayout>
      </c:layout>
      <c:pieChart>
        <c:varyColors val="1"/>
        <c:ser>
          <c:idx val="0"/>
          <c:order val="0"/>
          <c:tx>
            <c:strRef>
              <c:f>Feuil1!$B$1</c:f>
              <c:strCache>
                <c:ptCount val="1"/>
                <c:pt idx="0">
                  <c:v>Ventes</c:v>
                </c:pt>
              </c:strCache>
            </c:strRef>
          </c:tx>
          <c:explosion val="2"/>
          <c:dPt>
            <c:idx val="0"/>
            <c:bubble3D val="0"/>
            <c:spPr>
              <a:solidFill>
                <a:srgbClr val="90DFAA"/>
              </a:solidFill>
              <a:ln w="19050">
                <a:solidFill>
                  <a:schemeClr val="lt1"/>
                </a:solidFill>
              </a:ln>
              <a:effectLst/>
            </c:spPr>
            <c:extLst>
              <c:ext xmlns:c16="http://schemas.microsoft.com/office/drawing/2014/chart" uri="{C3380CC4-5D6E-409C-BE32-E72D297353CC}">
                <c16:uniqueId val="{00000005-C60F-4A4A-BBA6-7A40FE4BA4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C60F-4A4A-BBA6-7A40FE4BA438}"/>
              </c:ext>
            </c:extLst>
          </c:dPt>
          <c:dPt>
            <c:idx val="2"/>
            <c:bubble3D val="0"/>
            <c:spPr>
              <a:solidFill>
                <a:srgbClr val="085160"/>
              </a:solidFill>
              <a:ln w="19050">
                <a:solidFill>
                  <a:schemeClr val="lt1"/>
                </a:solidFill>
              </a:ln>
              <a:effectLst/>
            </c:spPr>
            <c:extLst>
              <c:ext xmlns:c16="http://schemas.microsoft.com/office/drawing/2014/chart" uri="{C3380CC4-5D6E-409C-BE32-E72D297353CC}">
                <c16:uniqueId val="{00000001-C60F-4A4A-BBA6-7A40FE4BA438}"/>
              </c:ext>
            </c:extLst>
          </c:dPt>
          <c:dPt>
            <c:idx val="3"/>
            <c:bubble3D val="0"/>
            <c:spPr>
              <a:solidFill>
                <a:srgbClr val="F6AB38"/>
              </a:solidFill>
              <a:ln w="19050">
                <a:solidFill>
                  <a:schemeClr val="lt1"/>
                </a:solidFill>
              </a:ln>
              <a:effectLst/>
            </c:spPr>
            <c:extLst>
              <c:ext xmlns:c16="http://schemas.microsoft.com/office/drawing/2014/chart" uri="{C3380CC4-5D6E-409C-BE32-E72D297353CC}">
                <c16:uniqueId val="{00000002-C60F-4A4A-BBA6-7A40FE4BA438}"/>
              </c:ext>
            </c:extLst>
          </c:dPt>
          <c:dPt>
            <c:idx val="4"/>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C60F-4A4A-BBA6-7A40FE4BA438}"/>
              </c:ext>
            </c:extLst>
          </c:dPt>
          <c:dPt>
            <c:idx val="5"/>
            <c:bubble3D val="0"/>
            <c:spPr>
              <a:solidFill>
                <a:srgbClr val="00B0F0"/>
              </a:solidFill>
              <a:ln w="19050">
                <a:solidFill>
                  <a:schemeClr val="lt1"/>
                </a:solidFill>
              </a:ln>
              <a:effectLst/>
            </c:spPr>
            <c:extLst>
              <c:ext xmlns:c16="http://schemas.microsoft.com/office/drawing/2014/chart" uri="{C3380CC4-5D6E-409C-BE32-E72D297353CC}">
                <c16:uniqueId val="{00000004-C60F-4A4A-BBA6-7A40FE4BA438}"/>
              </c:ext>
            </c:extLst>
          </c:dPt>
          <c:cat>
            <c:strRef>
              <c:f>Feuil1!$A$2:$A$7</c:f>
              <c:strCache>
                <c:ptCount val="4"/>
                <c:pt idx="0">
                  <c:v>1er trim.</c:v>
                </c:pt>
                <c:pt idx="1">
                  <c:v>2e trim.</c:v>
                </c:pt>
                <c:pt idx="2">
                  <c:v>3e trim.</c:v>
                </c:pt>
                <c:pt idx="3">
                  <c:v>4e trim.</c:v>
                </c:pt>
              </c:strCache>
            </c:strRef>
          </c:cat>
          <c:val>
            <c:numRef>
              <c:f>Feuil1!$B$2:$B$7</c:f>
              <c:numCache>
                <c:formatCode>General</c:formatCode>
                <c:ptCount val="6"/>
                <c:pt idx="0">
                  <c:v>8</c:v>
                </c:pt>
                <c:pt idx="1">
                  <c:v>1</c:v>
                </c:pt>
                <c:pt idx="2">
                  <c:v>57</c:v>
                </c:pt>
                <c:pt idx="3">
                  <c:v>17</c:v>
                </c:pt>
                <c:pt idx="4">
                  <c:v>3</c:v>
                </c:pt>
                <c:pt idx="5">
                  <c:v>14</c:v>
                </c:pt>
              </c:numCache>
            </c:numRef>
          </c:val>
          <c:extLst>
            <c:ext xmlns:c16="http://schemas.microsoft.com/office/drawing/2014/chart" uri="{C3380CC4-5D6E-409C-BE32-E72D297353CC}">
              <c16:uniqueId val="{00000000-C60F-4A4A-BBA6-7A40FE4BA4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64420398658344E-2"/>
          <c:y val="6.0706064105603696E-2"/>
          <c:w val="0.61581837413050644"/>
          <c:h val="0.91096443931178128"/>
        </c:manualLayout>
      </c:layout>
      <c:pieChart>
        <c:varyColors val="1"/>
        <c:ser>
          <c:idx val="0"/>
          <c:order val="0"/>
          <c:tx>
            <c:strRef>
              <c:f>Feuil1!$B$1</c:f>
              <c:strCache>
                <c:ptCount val="1"/>
                <c:pt idx="0">
                  <c:v>Ventes</c:v>
                </c:pt>
              </c:strCache>
            </c:strRef>
          </c:tx>
          <c:explosion val="2"/>
          <c:dPt>
            <c:idx val="0"/>
            <c:bubble3D val="0"/>
            <c:spPr>
              <a:solidFill>
                <a:srgbClr val="90DFAA"/>
              </a:solidFill>
              <a:ln w="19050">
                <a:solidFill>
                  <a:schemeClr val="lt1"/>
                </a:solidFill>
              </a:ln>
              <a:effectLst/>
            </c:spPr>
            <c:extLst>
              <c:ext xmlns:c16="http://schemas.microsoft.com/office/drawing/2014/chart" uri="{C3380CC4-5D6E-409C-BE32-E72D297353CC}">
                <c16:uniqueId val="{00000005-C60F-4A4A-BBA6-7A40FE4BA4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C60F-4A4A-BBA6-7A40FE4BA438}"/>
              </c:ext>
            </c:extLst>
          </c:dPt>
          <c:dPt>
            <c:idx val="2"/>
            <c:bubble3D val="0"/>
            <c:spPr>
              <a:solidFill>
                <a:srgbClr val="085160"/>
              </a:solidFill>
              <a:ln w="19050">
                <a:solidFill>
                  <a:schemeClr val="lt1"/>
                </a:solidFill>
              </a:ln>
              <a:effectLst/>
            </c:spPr>
            <c:extLst>
              <c:ext xmlns:c16="http://schemas.microsoft.com/office/drawing/2014/chart" uri="{C3380CC4-5D6E-409C-BE32-E72D297353CC}">
                <c16:uniqueId val="{00000001-C60F-4A4A-BBA6-7A40FE4BA438}"/>
              </c:ext>
            </c:extLst>
          </c:dPt>
          <c:dPt>
            <c:idx val="3"/>
            <c:bubble3D val="0"/>
            <c:spPr>
              <a:solidFill>
                <a:srgbClr val="F6AB38"/>
              </a:solidFill>
              <a:ln w="19050">
                <a:solidFill>
                  <a:schemeClr val="lt1"/>
                </a:solidFill>
              </a:ln>
              <a:effectLst/>
            </c:spPr>
            <c:extLst>
              <c:ext xmlns:c16="http://schemas.microsoft.com/office/drawing/2014/chart" uri="{C3380CC4-5D6E-409C-BE32-E72D297353CC}">
                <c16:uniqueId val="{00000002-C60F-4A4A-BBA6-7A40FE4BA438}"/>
              </c:ext>
            </c:extLst>
          </c:dPt>
          <c:dPt>
            <c:idx val="4"/>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C60F-4A4A-BBA6-7A40FE4BA438}"/>
              </c:ext>
            </c:extLst>
          </c:dPt>
          <c:dPt>
            <c:idx val="5"/>
            <c:bubble3D val="0"/>
            <c:spPr>
              <a:solidFill>
                <a:srgbClr val="00B0F0"/>
              </a:solidFill>
              <a:ln w="19050">
                <a:solidFill>
                  <a:schemeClr val="lt1"/>
                </a:solidFill>
              </a:ln>
              <a:effectLst/>
            </c:spPr>
            <c:extLst>
              <c:ext xmlns:c16="http://schemas.microsoft.com/office/drawing/2014/chart" uri="{C3380CC4-5D6E-409C-BE32-E72D297353CC}">
                <c16:uniqueId val="{00000004-C60F-4A4A-BBA6-7A40FE4BA438}"/>
              </c:ext>
            </c:extLst>
          </c:dPt>
          <c:cat>
            <c:strRef>
              <c:f>Feuil1!$A$2:$A$7</c:f>
              <c:strCache>
                <c:ptCount val="4"/>
                <c:pt idx="0">
                  <c:v>1er trim.</c:v>
                </c:pt>
                <c:pt idx="1">
                  <c:v>2e trim.</c:v>
                </c:pt>
                <c:pt idx="2">
                  <c:v>3e trim.</c:v>
                </c:pt>
                <c:pt idx="3">
                  <c:v>4e trim.</c:v>
                </c:pt>
              </c:strCache>
            </c:strRef>
          </c:cat>
          <c:val>
            <c:numRef>
              <c:f>Feuil1!$B$2:$B$7</c:f>
              <c:numCache>
                <c:formatCode>General</c:formatCode>
                <c:ptCount val="6"/>
                <c:pt idx="0">
                  <c:v>8</c:v>
                </c:pt>
                <c:pt idx="1">
                  <c:v>1</c:v>
                </c:pt>
                <c:pt idx="2">
                  <c:v>57</c:v>
                </c:pt>
                <c:pt idx="3">
                  <c:v>17</c:v>
                </c:pt>
                <c:pt idx="4">
                  <c:v>3</c:v>
                </c:pt>
                <c:pt idx="5">
                  <c:v>14</c:v>
                </c:pt>
              </c:numCache>
            </c:numRef>
          </c:val>
          <c:extLst>
            <c:ext xmlns:c16="http://schemas.microsoft.com/office/drawing/2014/chart" uri="{C3380CC4-5D6E-409C-BE32-E72D297353CC}">
              <c16:uniqueId val="{00000000-C60F-4A4A-BBA6-7A40FE4BA4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64420398658344E-2"/>
          <c:y val="6.0706064105603696E-2"/>
          <c:w val="0.61581837413050644"/>
          <c:h val="0.91096443931178128"/>
        </c:manualLayout>
      </c:layout>
      <c:pieChart>
        <c:varyColors val="1"/>
        <c:ser>
          <c:idx val="0"/>
          <c:order val="0"/>
          <c:tx>
            <c:strRef>
              <c:f>Feuil1!$B$1</c:f>
              <c:strCache>
                <c:ptCount val="1"/>
                <c:pt idx="0">
                  <c:v>Ventes</c:v>
                </c:pt>
              </c:strCache>
            </c:strRef>
          </c:tx>
          <c:explosion val="2"/>
          <c:dPt>
            <c:idx val="0"/>
            <c:bubble3D val="0"/>
            <c:spPr>
              <a:solidFill>
                <a:srgbClr val="90DFAA"/>
              </a:solidFill>
              <a:ln w="19050">
                <a:solidFill>
                  <a:schemeClr val="lt1"/>
                </a:solidFill>
              </a:ln>
              <a:effectLst/>
            </c:spPr>
            <c:extLst>
              <c:ext xmlns:c16="http://schemas.microsoft.com/office/drawing/2014/chart" uri="{C3380CC4-5D6E-409C-BE32-E72D297353CC}">
                <c16:uniqueId val="{00000005-C60F-4A4A-BBA6-7A40FE4BA4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C60F-4A4A-BBA6-7A40FE4BA438}"/>
              </c:ext>
            </c:extLst>
          </c:dPt>
          <c:dPt>
            <c:idx val="2"/>
            <c:bubble3D val="0"/>
            <c:spPr>
              <a:solidFill>
                <a:srgbClr val="085160"/>
              </a:solidFill>
              <a:ln w="19050">
                <a:solidFill>
                  <a:schemeClr val="lt1"/>
                </a:solidFill>
              </a:ln>
              <a:effectLst/>
            </c:spPr>
            <c:extLst>
              <c:ext xmlns:c16="http://schemas.microsoft.com/office/drawing/2014/chart" uri="{C3380CC4-5D6E-409C-BE32-E72D297353CC}">
                <c16:uniqueId val="{00000001-C60F-4A4A-BBA6-7A40FE4BA438}"/>
              </c:ext>
            </c:extLst>
          </c:dPt>
          <c:dPt>
            <c:idx val="3"/>
            <c:bubble3D val="0"/>
            <c:spPr>
              <a:solidFill>
                <a:srgbClr val="F6AB38"/>
              </a:solidFill>
              <a:ln w="19050">
                <a:solidFill>
                  <a:schemeClr val="lt1"/>
                </a:solidFill>
              </a:ln>
              <a:effectLst/>
            </c:spPr>
            <c:extLst>
              <c:ext xmlns:c16="http://schemas.microsoft.com/office/drawing/2014/chart" uri="{C3380CC4-5D6E-409C-BE32-E72D297353CC}">
                <c16:uniqueId val="{00000002-C60F-4A4A-BBA6-7A40FE4BA438}"/>
              </c:ext>
            </c:extLst>
          </c:dPt>
          <c:dPt>
            <c:idx val="4"/>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C60F-4A4A-BBA6-7A40FE4BA438}"/>
              </c:ext>
            </c:extLst>
          </c:dPt>
          <c:dPt>
            <c:idx val="5"/>
            <c:bubble3D val="0"/>
            <c:spPr>
              <a:solidFill>
                <a:srgbClr val="00B0F0"/>
              </a:solidFill>
              <a:ln w="19050">
                <a:solidFill>
                  <a:schemeClr val="lt1"/>
                </a:solidFill>
              </a:ln>
              <a:effectLst/>
            </c:spPr>
            <c:extLst>
              <c:ext xmlns:c16="http://schemas.microsoft.com/office/drawing/2014/chart" uri="{C3380CC4-5D6E-409C-BE32-E72D297353CC}">
                <c16:uniqueId val="{00000004-C60F-4A4A-BBA6-7A40FE4BA438}"/>
              </c:ext>
            </c:extLst>
          </c:dPt>
          <c:cat>
            <c:strRef>
              <c:f>Feuil1!$A$2:$A$7</c:f>
              <c:strCache>
                <c:ptCount val="4"/>
                <c:pt idx="0">
                  <c:v>1er trim.</c:v>
                </c:pt>
                <c:pt idx="1">
                  <c:v>2e trim.</c:v>
                </c:pt>
                <c:pt idx="2">
                  <c:v>3e trim.</c:v>
                </c:pt>
                <c:pt idx="3">
                  <c:v>4e trim.</c:v>
                </c:pt>
              </c:strCache>
            </c:strRef>
          </c:cat>
          <c:val>
            <c:numRef>
              <c:f>Feuil1!$B$2:$B$7</c:f>
              <c:numCache>
                <c:formatCode>General</c:formatCode>
                <c:ptCount val="6"/>
                <c:pt idx="0">
                  <c:v>8</c:v>
                </c:pt>
                <c:pt idx="1">
                  <c:v>1</c:v>
                </c:pt>
                <c:pt idx="2">
                  <c:v>57</c:v>
                </c:pt>
                <c:pt idx="3">
                  <c:v>17</c:v>
                </c:pt>
                <c:pt idx="4">
                  <c:v>3</c:v>
                </c:pt>
                <c:pt idx="5">
                  <c:v>14</c:v>
                </c:pt>
              </c:numCache>
            </c:numRef>
          </c:val>
          <c:extLst>
            <c:ext xmlns:c16="http://schemas.microsoft.com/office/drawing/2014/chart" uri="{C3380CC4-5D6E-409C-BE32-E72D297353CC}">
              <c16:uniqueId val="{00000000-C60F-4A4A-BBA6-7A40FE4BA4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E56DD6-9CF9-425F-B972-501B20B6DC61}" type="datetimeFigureOut">
              <a:rPr lang="fr-FR" smtClean="0"/>
              <a:t>04/12/2018</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9C2B01-8FAC-419D-A4E0-4D071CD58DD1}" type="slidenum">
              <a:rPr lang="fr-FR" smtClean="0"/>
              <a:t>‹N°›</a:t>
            </a:fld>
            <a:endParaRPr lang="fr-FR"/>
          </a:p>
        </p:txBody>
      </p:sp>
    </p:spTree>
    <p:extLst>
      <p:ext uri="{BB962C8B-B14F-4D97-AF65-F5344CB8AC3E}">
        <p14:creationId xmlns:p14="http://schemas.microsoft.com/office/powerpoint/2010/main" val="43362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1DEA61C-FD8C-4053-974A-9FD59283B1C8}" type="datetimeFigureOut">
              <a:rPr lang="fr-FR"/>
              <a:pPr>
                <a:defRPr/>
              </a:pPr>
              <a:t>04/12/2018</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D242561-DBBF-43EE-9B2C-D143BE6C6370}" type="slidenum">
              <a:rPr lang="fr-FR"/>
              <a:pPr>
                <a:defRPr/>
              </a:pPr>
              <a:t>‹N°›</a:t>
            </a:fld>
            <a:endParaRPr lang="fr-FR"/>
          </a:p>
        </p:txBody>
      </p:sp>
    </p:spTree>
    <p:extLst>
      <p:ext uri="{BB962C8B-B14F-4D97-AF65-F5344CB8AC3E}">
        <p14:creationId xmlns:p14="http://schemas.microsoft.com/office/powerpoint/2010/main" val="24482250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ipcc.ch/report/ar5/wg1/"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a:t>
            </a:fld>
            <a:endParaRPr lang="fr-FR" dirty="0"/>
          </a:p>
        </p:txBody>
      </p:sp>
    </p:spTree>
    <p:extLst>
      <p:ext uri="{BB962C8B-B14F-4D97-AF65-F5344CB8AC3E}">
        <p14:creationId xmlns:p14="http://schemas.microsoft.com/office/powerpoint/2010/main" val="1887865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a:solidFill>
                  <a:prstClr val="black"/>
                </a:solidFill>
              </a:rPr>
              <a:pPr>
                <a:defRPr/>
              </a:pPr>
              <a:t>13</a:t>
            </a:fld>
            <a:endParaRPr lang="fr-FR">
              <a:solidFill>
                <a:prstClr val="black"/>
              </a:solidFill>
            </a:endParaRPr>
          </a:p>
        </p:txBody>
      </p:sp>
    </p:spTree>
    <p:extLst>
      <p:ext uri="{BB962C8B-B14F-4D97-AF65-F5344CB8AC3E}">
        <p14:creationId xmlns:p14="http://schemas.microsoft.com/office/powerpoint/2010/main" val="36775062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165</a:t>
            </a:fld>
            <a:endParaRPr lang="fr-FR"/>
          </a:p>
        </p:txBody>
      </p:sp>
    </p:spTree>
    <p:extLst>
      <p:ext uri="{BB962C8B-B14F-4D97-AF65-F5344CB8AC3E}">
        <p14:creationId xmlns:p14="http://schemas.microsoft.com/office/powerpoint/2010/main" val="26040001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171</a:t>
            </a:fld>
            <a:endParaRPr lang="fr-FR"/>
          </a:p>
        </p:txBody>
      </p:sp>
    </p:spTree>
    <p:extLst>
      <p:ext uri="{BB962C8B-B14F-4D97-AF65-F5344CB8AC3E}">
        <p14:creationId xmlns:p14="http://schemas.microsoft.com/office/powerpoint/2010/main" val="11179885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3667" name="Espace réservé des commentaires 2"/>
          <p:cNvSpPr>
            <a:spLocks noGrp="1"/>
          </p:cNvSpPr>
          <p:nvPr>
            <p:ph type="body" idx="1"/>
          </p:nvPr>
        </p:nvSpPr>
        <p:spPr bwMode="auto">
          <a:noFill/>
        </p:spPr>
        <p:txBody>
          <a:bodyPr/>
          <a:lstStyle/>
          <a:p>
            <a:endParaRPr lang="fr-FR" altLang="fr-FR" sz="1000" dirty="0">
              <a:latin typeface="Arial" panose="020B0604020202020204" pitchFamily="34" charset="0"/>
              <a:cs typeface="Arial" panose="020B0604020202020204" pitchFamily="34" charset="0"/>
            </a:endParaRPr>
          </a:p>
        </p:txBody>
      </p:sp>
      <p:sp>
        <p:nvSpPr>
          <p:cNvPr id="113668" name="Espace réservé du numéro de diapositive 3"/>
          <p:cNvSpPr>
            <a:spLocks noGrp="1"/>
          </p:cNvSpPr>
          <p:nvPr>
            <p:ph type="sldNum" sz="quarter" idx="5"/>
          </p:nvPr>
        </p:nvSpPr>
        <p:spPr bwMode="auto">
          <a:noFill/>
          <a:ln>
            <a:miter lim="800000"/>
            <a:headEnd/>
            <a:tailEnd/>
          </a:ln>
        </p:spPr>
        <p:txBody>
          <a:bodyPr/>
          <a:lstStyle/>
          <a:p>
            <a:fld id="{92DBAD68-0D9C-4D15-BC21-03E7E10DD4C9}" type="slidenum">
              <a:rPr lang="fr-FR" altLang="fr-FR" smtClean="0"/>
              <a:pPr/>
              <a:t>173</a:t>
            </a:fld>
            <a:endParaRPr lang="fr-FR" altLang="fr-FR"/>
          </a:p>
        </p:txBody>
      </p:sp>
    </p:spTree>
    <p:extLst>
      <p:ext uri="{BB962C8B-B14F-4D97-AF65-F5344CB8AC3E}">
        <p14:creationId xmlns:p14="http://schemas.microsoft.com/office/powerpoint/2010/main" val="13219409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037BF3-B67F-4AAE-B987-A1191714F32C}" type="slidenum">
              <a:rPr lang="fr-FR" altLang="en-US" smtClean="0"/>
              <a:pPr>
                <a:spcBef>
                  <a:spcPct val="0"/>
                </a:spcBef>
              </a:pPr>
              <a:t>175</a:t>
            </a:fld>
            <a:endParaRPr lang="fr-FR" altLang="en-US"/>
          </a:p>
        </p:txBody>
      </p:sp>
      <p:sp>
        <p:nvSpPr>
          <p:cNvPr id="99331" name="Rectangle 2"/>
          <p:cNvSpPr>
            <a:spLocks noGrp="1" noRot="1" noChangeAspect="1" noChangeArrowheads="1" noTextEdit="1"/>
          </p:cNvSpPr>
          <p:nvPr>
            <p:ph type="sldImg"/>
          </p:nvPr>
        </p:nvSpPr>
        <p:spPr>
          <a:xfrm>
            <a:off x="381000" y="685800"/>
            <a:ext cx="6096000" cy="3429000"/>
          </a:xfrm>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lnSpc>
                <a:spcPct val="80000"/>
              </a:lnSpc>
            </a:pPr>
            <a:r>
              <a:rPr lang="fr-FR" altLang="en-US" sz="800" dirty="0">
                <a:latin typeface="Arial" panose="020B0604020202020204" pitchFamily="34" charset="0"/>
              </a:rPr>
              <a:t>MAJ le</a:t>
            </a:r>
            <a:r>
              <a:rPr lang="fr-FR" altLang="en-US" sz="800" baseline="0" dirty="0">
                <a:latin typeface="Arial" panose="020B0604020202020204" pitchFamily="34" charset="0"/>
              </a:rPr>
              <a:t> chemin selon la structure du doc donné aux étudiants.</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Ouvrir le tableur et expliquer son fonctionnement. Il faut montrer, sur la 1</a:t>
            </a:r>
            <a:r>
              <a:rPr lang="fr-FR" altLang="en-US" sz="800" baseline="30000" dirty="0">
                <a:latin typeface="Arial" panose="020B0604020202020204" pitchFamily="34" charset="0"/>
              </a:rPr>
              <a:t>ère</a:t>
            </a:r>
            <a:r>
              <a:rPr lang="fr-FR" altLang="en-US" sz="800" dirty="0">
                <a:latin typeface="Arial" panose="020B0604020202020204" pitchFamily="34" charset="0"/>
              </a:rPr>
              <a:t> feuille :</a:t>
            </a:r>
          </a:p>
          <a:p>
            <a:pPr eaLnBrk="1" hangingPunct="1">
              <a:lnSpc>
                <a:spcPct val="80000"/>
              </a:lnSpc>
              <a:buFontTx/>
              <a:buChar char="•"/>
            </a:pPr>
            <a:r>
              <a:rPr lang="fr-FR" altLang="en-US" sz="800" dirty="0">
                <a:latin typeface="Arial" panose="020B0604020202020204" pitchFamily="34" charset="0"/>
              </a:rPr>
              <a:t>Les liens cliquables en haut qui conduisent aux postes d’émissions correspondants dans la même feuille</a:t>
            </a:r>
            <a:endParaRPr lang="en-US"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Les cases à fond bleu clair, qui sont celles à renseigner et peuvent concerner :</a:t>
            </a:r>
          </a:p>
          <a:p>
            <a:pPr lvl="1" eaLnBrk="1" hangingPunct="1">
              <a:lnSpc>
                <a:spcPct val="80000"/>
              </a:lnSpc>
              <a:buFontTx/>
              <a:buChar char="•"/>
            </a:pPr>
            <a:r>
              <a:rPr lang="fr-FR" altLang="en-US" sz="800" dirty="0">
                <a:latin typeface="Arial" panose="020B0604020202020204" pitchFamily="34" charset="0"/>
              </a:rPr>
              <a:t>les quantités pour l’émission en tête de ligne (bien regarder en quelles unités elles sont attendues)</a:t>
            </a:r>
          </a:p>
          <a:p>
            <a:pPr lvl="1" eaLnBrk="1" hangingPunct="1">
              <a:lnSpc>
                <a:spcPct val="80000"/>
              </a:lnSpc>
              <a:buFontTx/>
              <a:buChar char="•"/>
            </a:pPr>
            <a:r>
              <a:rPr lang="fr-FR" altLang="en-US" sz="800" dirty="0">
                <a:latin typeface="Arial" panose="020B0604020202020204" pitchFamily="34" charset="0"/>
              </a:rPr>
              <a:t>l’incertitude sur la quantité (donnée)</a:t>
            </a:r>
            <a:endParaRPr lang="en-US"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l’objectif de réduction qu’on s’est fixé (ça ne sert que pendant la construction du plan d’actions, donc une fois le tableur rempli)</a:t>
            </a:r>
          </a:p>
          <a:p>
            <a:pPr lvl="1" eaLnBrk="1" hangingPunct="1">
              <a:lnSpc>
                <a:spcPct val="80000"/>
              </a:lnSpc>
              <a:buFontTx/>
              <a:buChar char="•"/>
            </a:pPr>
            <a:r>
              <a:rPr lang="fr-FR" altLang="en-US" sz="800" dirty="0">
                <a:latin typeface="Arial" panose="020B0604020202020204" pitchFamily="34" charset="0"/>
              </a:rPr>
              <a:t>l’action de réduction qu’on envisage de mettre en place pour atteindre l’objectif de réduction qu’on s’est fixé juste avant</a:t>
            </a:r>
          </a:p>
          <a:p>
            <a:pPr eaLnBrk="1" hangingPunct="1">
              <a:lnSpc>
                <a:spcPct val="80000"/>
              </a:lnSpc>
              <a:buFontTx/>
              <a:buChar char="•"/>
            </a:pPr>
            <a:r>
              <a:rPr lang="fr-FR" altLang="en-US" sz="800" dirty="0">
                <a:latin typeface="Arial" panose="020B0604020202020204" pitchFamily="34" charset="0"/>
              </a:rPr>
              <a:t>Les cases rouges sur fond blanc, qui représentent les facteurs d’émission et leur incertitude (on peut être amené à modifier ces cases si on trouve des FE plus récents ou précis, par exemple avec une nouvelle version du guide des FE, Internet, des données du fabricant ou d’une nouvelle étude, </a:t>
            </a:r>
            <a:r>
              <a:rPr lang="fr-FR" altLang="en-US" sz="800" dirty="0" err="1">
                <a:latin typeface="Arial" panose="020B0604020202020204" pitchFamily="34" charset="0"/>
              </a:rPr>
              <a:t>etc</a:t>
            </a:r>
            <a:r>
              <a:rPr lang="fr-FR" altLang="en-US" sz="800" dirty="0">
                <a:latin typeface="Arial" panose="020B0604020202020204" pitchFamily="34" charset="0"/>
              </a:rPr>
              <a:t>)</a:t>
            </a:r>
            <a:endParaRPr lang="en-US"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Les cases de total et les graphiques associés qui se remplissent automatiquement.</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La 2</a:t>
            </a:r>
            <a:r>
              <a:rPr lang="fr-FR" altLang="en-US" sz="800" baseline="30000" dirty="0">
                <a:latin typeface="Arial" panose="020B0604020202020204" pitchFamily="34" charset="0"/>
              </a:rPr>
              <a:t>ème</a:t>
            </a:r>
            <a:r>
              <a:rPr lang="fr-FR" altLang="en-US" sz="800" dirty="0">
                <a:latin typeface="Arial" panose="020B0604020202020204" pitchFamily="34" charset="0"/>
              </a:rPr>
              <a:t> feuille est identique au cas où il y aurait un 2ème site ou campus dont on veut comptabiliser les émissions dans le BCC.</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La 3</a:t>
            </a:r>
            <a:r>
              <a:rPr lang="fr-FR" altLang="en-US" sz="800" baseline="30000" dirty="0">
                <a:latin typeface="Arial" panose="020B0604020202020204" pitchFamily="34" charset="0"/>
              </a:rPr>
              <a:t>ème</a:t>
            </a:r>
            <a:r>
              <a:rPr lang="fr-FR" altLang="en-US" sz="800" dirty="0">
                <a:latin typeface="Arial" panose="020B0604020202020204" pitchFamily="34" charset="0"/>
              </a:rPr>
              <a:t> feuille, « totalisateur », additionne les 2 sites et trace de beaux graphiques.</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La 4ème feuille, « Plan d’actions », reprend simplement tout ce qui a été tapé dans les zones « actions de réduction » (après la définition de l’objectif de réduction) dans les 2 premières feuilles.</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Enfin, puisque les données que l’on collecte n’ont pas forcément l’unité du tableur, il faut les convertir, ce que propose la 5ème feuille, « Convertisseur ».</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Il faut a minima bien expliquer tout cela aux étudiants, en n’hésitant pas à mettre des chiffres au pif à droite à gauche pour voir ce que ça fait. De toute façon, tout ça deviendra très clair dès que les étudiants manipuleront eux-mêmes le tableur.</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Pour les faire manipuler justement, il te faut ouvrir le fichier « IUT d’Epinal 2007 - données brutes » dans cette diapositive. Tu peux commencer par afficher successivement quelques données, laisser les élèves remplir le tableur et corriger (ou envoyer quelqu’un corriger), et dès que tout le monde est à l’aise, tu peux attendre que les élèves te demande les sources qu’ils veulent remplir. Pour chaque source, précise le format des données à collecter (facture, sondage, surface, décompte, etc.) et où, comment et à qui les collecter.</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Un rapport Word sera bientôt disponible avec les explications détaillées concernant chaque donnée (notamment des précisions et conseils pour construire des sondages) et une proposition de corrigé. En attendant, le tableur rempli est disponible diapositive 49.</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A chaque fois qu’une émission est rentrée dans le tableur, n’hésite pas à commenter le facteur d’émission et éventuellement ouvrir le guide des FE pour avoir des précisions. Pendant l’exercice, essaye de présenter les 5 prochaines diapositives (44 à 48) au moment opportun.</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A chaque fois qu’un thème est abordé, n’hésite pas à commenter en les comparant les FE des différentes sources d’émissions du type en question (par exemple, comparer les différents modes de transports).</a:t>
            </a:r>
          </a:p>
        </p:txBody>
      </p:sp>
    </p:spTree>
    <p:extLst>
      <p:ext uri="{BB962C8B-B14F-4D97-AF65-F5344CB8AC3E}">
        <p14:creationId xmlns:p14="http://schemas.microsoft.com/office/powerpoint/2010/main" val="22828587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indent="-228600" eaLnBrk="1" hangingPunct="1"/>
            <a:r>
              <a:rPr lang="fr-FR" altLang="en-US" dirty="0">
                <a:latin typeface="Arial" panose="020B0604020202020204" pitchFamily="34" charset="0"/>
              </a:rPr>
              <a:t>A montrer si on veut du bonus</a:t>
            </a: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176</a:t>
            </a:fld>
            <a:endParaRPr lang="fr-FR"/>
          </a:p>
        </p:txBody>
      </p:sp>
    </p:spTree>
    <p:extLst>
      <p:ext uri="{BB962C8B-B14F-4D97-AF65-F5344CB8AC3E}">
        <p14:creationId xmlns:p14="http://schemas.microsoft.com/office/powerpoint/2010/main" val="40040094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07CE23-85E6-448F-9D78-DA56D9CB4B83}" type="slidenum">
              <a:rPr lang="fr-FR" altLang="en-US" smtClean="0"/>
              <a:pPr>
                <a:spcBef>
                  <a:spcPct val="0"/>
                </a:spcBef>
              </a:pPr>
              <a:t>177</a:t>
            </a:fld>
            <a:endParaRPr lang="fr-FR" altLang="en-US"/>
          </a:p>
        </p:txBody>
      </p:sp>
      <p:sp>
        <p:nvSpPr>
          <p:cNvPr id="101379" name="Rectangle 2"/>
          <p:cNvSpPr>
            <a:spLocks noGrp="1" noRot="1" noChangeAspect="1" noChangeArrowheads="1" noTextEdit="1"/>
          </p:cNvSpPr>
          <p:nvPr>
            <p:ph type="sldImg"/>
          </p:nvPr>
        </p:nvSpPr>
        <p:spPr>
          <a:xfrm>
            <a:off x="388938" y="695325"/>
            <a:ext cx="6056312" cy="3408363"/>
          </a:xfrm>
          <a:ln/>
        </p:spPr>
      </p:sp>
      <p:sp>
        <p:nvSpPr>
          <p:cNvPr id="101380" name="Rectangle 3"/>
          <p:cNvSpPr>
            <a:spLocks noGrp="1" noChangeArrowheads="1"/>
          </p:cNvSpPr>
          <p:nvPr>
            <p:ph type="body" idx="1"/>
          </p:nvPr>
        </p:nvSpPr>
        <p:spPr>
          <a:xfrm>
            <a:off x="685800" y="4343400"/>
            <a:ext cx="5465763" cy="4094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77500" lnSpcReduction="20000"/>
          </a:bodyPr>
          <a:lstStyle/>
          <a:p>
            <a:pPr eaLnBrk="1" hangingPunct="1">
              <a:lnSpc>
                <a:spcPct val="80000"/>
              </a:lnSpc>
            </a:pPr>
            <a:r>
              <a:rPr lang="fr-FR" altLang="en-US" dirty="0">
                <a:latin typeface="Arial" panose="020B0604020202020204" pitchFamily="34" charset="0"/>
              </a:rPr>
              <a:t>Diapositive à montrer pendant l’exercice tableur après avoir fait l’électricité.</a:t>
            </a:r>
            <a:endParaRPr lang="fr-FR" altLang="en-US" sz="800" dirty="0">
              <a:latin typeface="Arial" panose="020B0604020202020204" pitchFamily="34" charset="0"/>
            </a:endParaRP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Sur le graphe du haut, la consommation d'énergie électrique de la France d'une journée en semaine en hiver. En bas, la même chose pour une semaine typique hors hiver (la différence vient essentiellement du chauffage). On reconnaît bien le week-end à droite, où la demande est inférieure, les entreprises étant fermées, mais la différence n'est pas si importante que ça.</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On peut trouver des données actualisées sur le site de RTE: http://www.rte-france.com/fr/eco2mix/eco2mix-mix-energetique</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L'électricité a une particularité. On ne sait pas (encore) la stocker (à grande échelle). La production (=l'offre) doit être égale à la consommation (=la demande). Or on remarque que la demande d'électricité est très fluctuante (ici environ 30%, attention a l’origine des ordonnées). La production doit suivre.</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Une centrale nucléaire mettant plusieurs jours à s'allumer ou s'éteindre, le nucléaire fournit juste la demande de base. La méthode Bilan Carbone® considère que le FE du nucléaire est nul. En effet, le nucléaire produit peu de GES et rapportées à la durée de vie et à la puissance produite, les émissions de la construction sont négligeables.</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Les centrales thermiques sont beaucoup plus réactives, elle réalise la première partie de l'ajustement de l’offre vers la demande. Leur FE est élevé.</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L'hydroélectrique (barrages) est quasi instantané (on ouvre ou ferme un gros robinet). Elle réalise l'ajustement final. Son FE est très faible voire nul.</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Demande à la salle ce qui se passe quand on produit plus qu'on consomme (la nuit de lundi à mardi par exemple). 2 réponses : on vend à l'étranger et on consomme l'électricité en trop pour faire remonter l'eau dans les barrages (c'est un des seuls moyen de stockage efficace de l'électricité, limité par le nombre de barrages).</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Ainsi, le FE de l'électricité est en réalité très variable en fonction de l’heure de la journée et de la période de l’année (plus de centrales thermiques en hiver). On prend une valeur moyenne pour simplifier. De même pour un bus ou un train dont le nombre de voyageurs varie continuellement en fonction des arrêts, et de plein d’autres exemples.</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En complément :</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Si tous les Français arrêtaient de consommer de l'électricité d'un coup, ça ferait simplement ça : </a:t>
            </a:r>
            <a:r>
              <a:rPr lang="fr-FR" altLang="en-US" dirty="0">
                <a:latin typeface="Arial" panose="020B0604020202020204" pitchFamily="34" charset="0"/>
              </a:rPr>
              <a:t>http://www.youtube.com/watch?v=KfhYCIwdh8w sur t</a:t>
            </a:r>
            <a:r>
              <a:rPr lang="fr-FR" altLang="en-US" sz="800" dirty="0">
                <a:latin typeface="Arial" panose="020B0604020202020204" pitchFamily="34" charset="0"/>
              </a:rPr>
              <a:t>out le réseau et dans toutes les centrales à cause la surcharge et il faudrait 10 ans pour te remettre en état.</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Le problème du photovoltaïque et de l'éolien est que leur production dépend des nuages et du vent et est très fluctuante. Le réseau électrique français </a:t>
            </a:r>
            <a:r>
              <a:rPr lang="fr-FR" altLang="en-US" sz="800" b="1" i="1" dirty="0">
                <a:latin typeface="Arial" panose="020B0604020202020204" pitchFamily="34" charset="0"/>
              </a:rPr>
              <a:t>actuel</a:t>
            </a:r>
            <a:r>
              <a:rPr lang="fr-FR" altLang="en-US" sz="800" dirty="0">
                <a:latin typeface="Arial" panose="020B0604020202020204" pitchFamily="34" charset="0"/>
              </a:rPr>
              <a:t> ne pourrait pas en intégrer plus de 30% (seuil réglementaire, </a:t>
            </a:r>
            <a:r>
              <a:rPr lang="fr-FR" sz="1200" b="0" i="0" kern="1200" dirty="0">
                <a:solidFill>
                  <a:schemeClr val="tx1"/>
                </a:solidFill>
                <a:effectLst/>
                <a:latin typeface="Arial" charset="0"/>
                <a:ea typeface="+mn-ea"/>
                <a:cs typeface="+mn-cs"/>
              </a:rPr>
              <a:t>arrêté du 23 avril 2008</a:t>
            </a:r>
            <a:r>
              <a:rPr lang="fr-FR" altLang="en-US" sz="800" dirty="0">
                <a:latin typeface="Arial" panose="020B0604020202020204" pitchFamily="34" charset="0"/>
              </a:rPr>
              <a:t>), au-delà, c'est difficilement gérable (on passe son temps à allumer et éteindre en catastrophe des centrales) (source</a:t>
            </a:r>
            <a:r>
              <a:rPr lang="fr-FR" altLang="en-US" sz="800" baseline="0" dirty="0">
                <a:latin typeface="Arial" panose="020B0604020202020204" pitchFamily="34" charset="0"/>
              </a:rPr>
              <a:t> pour les 30%: http://www.smartgrids-cre.fr/index.php?p=stockage-edf-sei </a:t>
            </a:r>
            <a:r>
              <a:rPr lang="fr-FR" altLang="en-US" sz="800" dirty="0">
                <a:latin typeface="Arial" panose="020B0604020202020204" pitchFamily="34" charset="0"/>
              </a:rPr>
              <a:t>). </a:t>
            </a:r>
          </a:p>
          <a:p>
            <a:pPr eaLnBrk="1" hangingPunct="1">
              <a:lnSpc>
                <a:spcPct val="80000"/>
              </a:lnSpc>
            </a:pPr>
            <a:r>
              <a:rPr lang="fr-FR" altLang="en-US" sz="800" dirty="0">
                <a:latin typeface="Arial" panose="020B0604020202020204" pitchFamily="34" charset="0"/>
              </a:rPr>
              <a:t>Cependant, la modernisation en cours du réseau (smart </a:t>
            </a:r>
            <a:r>
              <a:rPr lang="fr-FR" altLang="en-US" sz="800" dirty="0" err="1">
                <a:latin typeface="Arial" panose="020B0604020202020204" pitchFamily="34" charset="0"/>
              </a:rPr>
              <a:t>grid</a:t>
            </a:r>
            <a:r>
              <a:rPr lang="fr-FR" altLang="en-US" sz="800" dirty="0">
                <a:latin typeface="Arial" panose="020B0604020202020204" pitchFamily="34" charset="0"/>
              </a:rPr>
              <a:t>) permettrait d’accroitre sa flexibilité sur différentes échelles de temps (NREL, 2015, « </a:t>
            </a:r>
            <a:r>
              <a:rPr lang="fr-FR" altLang="en-US" sz="800" dirty="0" err="1">
                <a:latin typeface="Arial" panose="020B0604020202020204" pitchFamily="34" charset="0"/>
              </a:rPr>
              <a:t>Renewable</a:t>
            </a:r>
            <a:r>
              <a:rPr lang="fr-FR" altLang="en-US" sz="800" dirty="0">
                <a:latin typeface="Arial" panose="020B0604020202020204" pitchFamily="34" charset="0"/>
              </a:rPr>
              <a:t> </a:t>
            </a:r>
            <a:r>
              <a:rPr lang="fr-FR" altLang="en-US" sz="800" dirty="0" err="1">
                <a:latin typeface="Arial" panose="020B0604020202020204" pitchFamily="34" charset="0"/>
              </a:rPr>
              <a:t>energy</a:t>
            </a:r>
            <a:r>
              <a:rPr lang="fr-FR" altLang="en-US" sz="800" dirty="0">
                <a:latin typeface="Arial" panose="020B0604020202020204" pitchFamily="34" charset="0"/>
              </a:rPr>
              <a:t> on the </a:t>
            </a:r>
            <a:r>
              <a:rPr lang="fr-FR" altLang="en-US" sz="800" dirty="0" err="1">
                <a:latin typeface="Arial" panose="020B0604020202020204" pitchFamily="34" charset="0"/>
              </a:rPr>
              <a:t>grid</a:t>
            </a:r>
            <a:r>
              <a:rPr lang="fr-FR" altLang="en-US" sz="800" dirty="0">
                <a:latin typeface="Arial" panose="020B0604020202020204" pitchFamily="34" charset="0"/>
              </a:rPr>
              <a:t>, </a:t>
            </a:r>
            <a:r>
              <a:rPr lang="fr-FR" altLang="en-US" sz="800" dirty="0" err="1">
                <a:latin typeface="Arial" panose="020B0604020202020204" pitchFamily="34" charset="0"/>
              </a:rPr>
              <a:t>redefining</a:t>
            </a:r>
            <a:r>
              <a:rPr lang="fr-FR" altLang="en-US" sz="800" dirty="0">
                <a:latin typeface="Arial" panose="020B0604020202020204" pitchFamily="34" charset="0"/>
              </a:rPr>
              <a:t> </a:t>
            </a:r>
            <a:r>
              <a:rPr lang="fr-FR" altLang="en-US" sz="800" dirty="0" err="1">
                <a:latin typeface="Arial" panose="020B0604020202020204" pitchFamily="34" charset="0"/>
              </a:rPr>
              <a:t>what’s</a:t>
            </a:r>
            <a:r>
              <a:rPr lang="fr-FR" altLang="en-US" sz="800" dirty="0">
                <a:latin typeface="Arial" panose="020B0604020202020204" pitchFamily="34" charset="0"/>
              </a:rPr>
              <a:t> possible »).</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Le potentiel hydroélectrique français est quasiment saturé, c'est-à-dire que tous les sites potentiels de barrages sont presque tous déjà utilisés.</a:t>
            </a:r>
          </a:p>
          <a:p>
            <a:pPr eaLnBrk="1" hangingPunct="1">
              <a:lnSpc>
                <a:spcPct val="80000"/>
              </a:lnSpc>
            </a:pPr>
            <a:r>
              <a:rPr lang="fr-FR" altLang="en-US" sz="800" dirty="0">
                <a:latin typeface="Arial" panose="020B0604020202020204" pitchFamily="34" charset="0"/>
              </a:rPr>
              <a:t>La génération par biomasse, en revanche, est pilotable, et la géothermie est peu variable.</a:t>
            </a:r>
          </a:p>
          <a:p>
            <a:pPr eaLnBrk="1" hangingPunct="1">
              <a:lnSpc>
                <a:spcPct val="80000"/>
              </a:lnSpc>
            </a:pPr>
            <a:endParaRPr lang="fr-FR" altLang="en-US" sz="800" dirty="0">
              <a:latin typeface="Arial" panose="020B0604020202020204" pitchFamily="34" charset="0"/>
            </a:endParaRPr>
          </a:p>
          <a:p>
            <a:pPr eaLnBrk="1" hangingPunct="1">
              <a:lnSpc>
                <a:spcPct val="80000"/>
              </a:lnSpc>
            </a:pPr>
            <a:r>
              <a:rPr lang="fr-FR" altLang="en-US" sz="800" dirty="0">
                <a:latin typeface="Arial" panose="020B0604020202020204" pitchFamily="34" charset="0"/>
              </a:rPr>
              <a:t>Pour réduire dans les faits les émissions de GES de l'électricité, on</a:t>
            </a:r>
            <a:r>
              <a:rPr lang="fr-FR" altLang="en-US" sz="800" baseline="0" dirty="0">
                <a:latin typeface="Arial" panose="020B0604020202020204" pitchFamily="34" charset="0"/>
              </a:rPr>
              <a:t> pourrait</a:t>
            </a:r>
            <a:r>
              <a:rPr lang="fr-FR" altLang="en-US" sz="800" dirty="0">
                <a:latin typeface="Arial" panose="020B0604020202020204" pitchFamily="34" charset="0"/>
              </a:rPr>
              <a:t> moins en consommer et rendre la demande plus constante, en reportant la consommation en heures de pointe sur les heures creuses (c’est le cas avec les ballons d’eau chaude électriques). Cela permettrait d'augmenter la part de nucléaire et/ou de géothermie. </a:t>
            </a:r>
          </a:p>
          <a:p>
            <a:pPr eaLnBrk="1" hangingPunct="1">
              <a:lnSpc>
                <a:spcPct val="80000"/>
              </a:lnSpc>
            </a:pPr>
            <a:r>
              <a:rPr lang="fr-FR" altLang="en-US" sz="800" dirty="0">
                <a:latin typeface="Arial" panose="020B0604020202020204" pitchFamily="34" charset="0"/>
              </a:rPr>
              <a:t>On peut aussi reporter cette consommation sur les heures où la production d’éolien et solaire est forte (</a:t>
            </a:r>
            <a:r>
              <a:rPr lang="fr-FR" altLang="en-US" sz="800" dirty="0" err="1">
                <a:latin typeface="Arial" panose="020B0604020202020204" pitchFamily="34" charset="0"/>
              </a:rPr>
              <a:t>Demand</a:t>
            </a:r>
            <a:r>
              <a:rPr lang="fr-FR" altLang="en-US" sz="800" dirty="0">
                <a:latin typeface="Arial" panose="020B0604020202020204" pitchFamily="34" charset="0"/>
              </a:rPr>
              <a:t> </a:t>
            </a:r>
            <a:r>
              <a:rPr lang="fr-FR" altLang="en-US" sz="800" dirty="0" err="1">
                <a:latin typeface="Arial" panose="020B0604020202020204" pitchFamily="34" charset="0"/>
              </a:rPr>
              <a:t>Response</a:t>
            </a:r>
            <a:r>
              <a:rPr lang="fr-FR" altLang="en-US" sz="800" dirty="0">
                <a:latin typeface="Arial" panose="020B0604020202020204" pitchFamily="34" charset="0"/>
              </a:rPr>
              <a:t>), pour les rendre plus en phase.</a:t>
            </a:r>
          </a:p>
          <a:p>
            <a:pPr eaLnBrk="1" hangingPunct="1">
              <a:lnSpc>
                <a:spcPct val="80000"/>
              </a:lnSpc>
            </a:pPr>
            <a:endParaRPr lang="en-US" altLang="en-US" sz="800" dirty="0">
              <a:latin typeface="Arial" panose="020B0604020202020204" pitchFamily="34" charset="0"/>
            </a:endParaRPr>
          </a:p>
        </p:txBody>
      </p:sp>
    </p:spTree>
    <p:extLst>
      <p:ext uri="{BB962C8B-B14F-4D97-AF65-F5344CB8AC3E}">
        <p14:creationId xmlns:p14="http://schemas.microsoft.com/office/powerpoint/2010/main" val="25330017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B9BB0F-DFD3-4544-8F8A-04B1888E6DA6}" type="slidenum">
              <a:rPr lang="fr-FR" altLang="en-US" smtClean="0"/>
              <a:pPr>
                <a:spcBef>
                  <a:spcPct val="0"/>
                </a:spcBef>
              </a:pPr>
              <a:t>178</a:t>
            </a:fld>
            <a:endParaRPr lang="fr-FR" altLang="en-US"/>
          </a:p>
        </p:txBody>
      </p:sp>
      <p:sp>
        <p:nvSpPr>
          <p:cNvPr id="103427" name="Rectangle 2"/>
          <p:cNvSpPr>
            <a:spLocks noGrp="1" noRot="1" noChangeAspect="1" noChangeArrowheads="1" noTextEdit="1"/>
          </p:cNvSpPr>
          <p:nvPr>
            <p:ph type="sldImg"/>
          </p:nvPr>
        </p:nvSpPr>
        <p:spPr>
          <a:xfrm>
            <a:off x="388938" y="695325"/>
            <a:ext cx="6056312" cy="3408363"/>
          </a:xfrm>
          <a:ln/>
        </p:spPr>
      </p:sp>
      <p:sp>
        <p:nvSpPr>
          <p:cNvPr id="103428" name="Rectangle 3"/>
          <p:cNvSpPr>
            <a:spLocks noGrp="1" noChangeArrowheads="1"/>
          </p:cNvSpPr>
          <p:nvPr>
            <p:ph type="body" idx="1"/>
          </p:nvPr>
        </p:nvSpPr>
        <p:spPr>
          <a:xfrm>
            <a:off x="685800" y="4343400"/>
            <a:ext cx="5465763" cy="4094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pPr>
            <a:r>
              <a:rPr lang="fr-FR" altLang="en-US">
                <a:latin typeface="Arial" panose="020B0604020202020204" pitchFamily="34" charset="0"/>
              </a:rPr>
              <a:t>Diapositive à montrer pendant l’exercice tableur après avoir fait l’électricité (suite).</a:t>
            </a:r>
            <a:endParaRPr lang="fr-FR" altLang="en-US" sz="800">
              <a:latin typeface="Arial" panose="020B0604020202020204" pitchFamily="34" charset="0"/>
            </a:endParaRPr>
          </a:p>
          <a:p>
            <a:pPr eaLnBrk="1" hangingPunct="1">
              <a:lnSpc>
                <a:spcPct val="80000"/>
              </a:lnSpc>
            </a:pPr>
            <a:endParaRPr lang="fr-FR" altLang="en-US" sz="800">
              <a:latin typeface="Arial" panose="020B0604020202020204" pitchFamily="34" charset="0"/>
            </a:endParaRPr>
          </a:p>
          <a:p>
            <a:pPr eaLnBrk="1" hangingPunct="1">
              <a:lnSpc>
                <a:spcPct val="80000"/>
              </a:lnSpc>
            </a:pPr>
            <a:r>
              <a:rPr lang="fr-FR" altLang="en-US" sz="800">
                <a:latin typeface="Arial" panose="020B0604020202020204" pitchFamily="34" charset="0"/>
              </a:rPr>
              <a:t>Bilan carbone de l’électricité pour différents moments de la journée, disponible en ligne sur http://www.rte-france.com/fr/eco2mix/eco2mix-co2</a:t>
            </a:r>
          </a:p>
          <a:p>
            <a:pPr eaLnBrk="1" hangingPunct="1">
              <a:lnSpc>
                <a:spcPct val="80000"/>
              </a:lnSpc>
            </a:pPr>
            <a:endParaRPr lang="fr-FR" altLang="en-US" sz="800">
              <a:latin typeface="Arial" panose="020B0604020202020204" pitchFamily="34" charset="0"/>
            </a:endParaRPr>
          </a:p>
          <a:p>
            <a:pPr eaLnBrk="1" hangingPunct="1">
              <a:lnSpc>
                <a:spcPct val="80000"/>
              </a:lnSpc>
            </a:pPr>
            <a:r>
              <a:rPr lang="fr-FR" altLang="en-US" sz="800">
                <a:latin typeface="Arial" panose="020B0604020202020204" pitchFamily="34" charset="0"/>
              </a:rPr>
              <a:t>Les maximum sont affichés en bas à gauche de chaque graphe, pour donner un ordre de grandeur.</a:t>
            </a:r>
          </a:p>
          <a:p>
            <a:pPr eaLnBrk="1" hangingPunct="1">
              <a:lnSpc>
                <a:spcPct val="80000"/>
              </a:lnSpc>
            </a:pPr>
            <a:r>
              <a:rPr lang="fr-FR" altLang="en-US" sz="800">
                <a:latin typeface="Arial" panose="020B0604020202020204" pitchFamily="34" charset="0"/>
              </a:rPr>
              <a:t>On observe que les émissions CO2 sont bien plus élevées en hiver (à cause de la pointe induite par le chauffage électrique).</a:t>
            </a:r>
          </a:p>
        </p:txBody>
      </p:sp>
    </p:spTree>
    <p:extLst>
      <p:ext uri="{BB962C8B-B14F-4D97-AF65-F5344CB8AC3E}">
        <p14:creationId xmlns:p14="http://schemas.microsoft.com/office/powerpoint/2010/main" val="18459582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4AF9AF-1B9E-40AB-A9AA-019EE2C23E2F}" type="slidenum">
              <a:rPr lang="fr-FR" altLang="en-US" smtClean="0"/>
              <a:pPr>
                <a:spcBef>
                  <a:spcPct val="0"/>
                </a:spcBef>
              </a:pPr>
              <a:t>179</a:t>
            </a:fld>
            <a:endParaRPr lang="fr-FR" altLang="en-US"/>
          </a:p>
        </p:txBody>
      </p:sp>
      <p:sp>
        <p:nvSpPr>
          <p:cNvPr id="10547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a:latin typeface="Arial" panose="020B0604020202020204" pitchFamily="34" charset="0"/>
              </a:rPr>
              <a:t>Diapositive à montrer pendant l'exercice tableur après avoir fait les déchets pour aborder le problème du recyclage.</a:t>
            </a:r>
          </a:p>
          <a:p>
            <a:pPr eaLnBrk="1" hangingPunct="1"/>
            <a:endParaRPr lang="fr-FR" altLang="en-US">
              <a:latin typeface="Arial" panose="020B0604020202020204" pitchFamily="34" charset="0"/>
            </a:endParaRPr>
          </a:p>
          <a:p>
            <a:pPr eaLnBrk="1" hangingPunct="1">
              <a:buFontTx/>
              <a:buChar char="-"/>
            </a:pPr>
            <a:r>
              <a:rPr lang="fr-FR" altLang="en-US">
                <a:latin typeface="Arial" panose="020B0604020202020204" pitchFamily="34" charset="0"/>
              </a:rPr>
              <a:t>Cycle fabrication -&gt;usage-&gt;poubelle : pas de soucis : toutes les émissions pour l’utilisateur (vert)</a:t>
            </a:r>
          </a:p>
          <a:p>
            <a:pPr eaLnBrk="1" hangingPunct="1">
              <a:buFontTx/>
              <a:buChar char="-"/>
            </a:pPr>
            <a:r>
              <a:rPr lang="fr-FR" altLang="en-US">
                <a:latin typeface="Arial" panose="020B0604020202020204" pitchFamily="34" charset="0"/>
              </a:rPr>
              <a:t>Recyclage en boucle, on a plusieurs utilisateurs, le premier (vert) le second (orange) : quelles émissions attribuer à qui ? Plein d’option, on pourrait tout attribuer à tout le monde car ils « dépendent » chacun de l’ensemble des émissions. Par convention, on attribue à l’usager 1 les émissions de fabrication + le transport jusqu’à la poubelle, à l’usager 2 le recyclage depuis la poubelle et la fin de vie de son déchet. Le tout est d’être cohérent sur la manière de prendre en compte entre les déchets que l’on jette à la poubelle recyclage et les produits recyclés qu’on achète.</a:t>
            </a:r>
          </a:p>
          <a:p>
            <a:pPr eaLnBrk="1" hangingPunct="1">
              <a:buFontTx/>
              <a:buChar char="-"/>
            </a:pPr>
            <a:r>
              <a:rPr lang="fr-FR" altLang="en-US">
                <a:latin typeface="Arial" panose="020B0604020202020204" pitchFamily="34" charset="0"/>
              </a:rPr>
              <a:t>Des fois le recyclage ne produit pas le même produit qu’avant le recyclage (polaire à partir de bouteilles).</a:t>
            </a:r>
          </a:p>
        </p:txBody>
      </p:sp>
    </p:spTree>
    <p:extLst>
      <p:ext uri="{BB962C8B-B14F-4D97-AF65-F5344CB8AC3E}">
        <p14:creationId xmlns:p14="http://schemas.microsoft.com/office/powerpoint/2010/main" val="33485979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D1C55B-44AD-47DF-94FF-37CB3FD5C0BD}" type="slidenum">
              <a:rPr lang="fr-FR" altLang="en-US" smtClean="0"/>
              <a:pPr>
                <a:spcBef>
                  <a:spcPct val="0"/>
                </a:spcBef>
              </a:pPr>
              <a:t>180</a:t>
            </a:fld>
            <a:endParaRPr lang="fr-FR" altLang="en-US"/>
          </a:p>
        </p:txBody>
      </p:sp>
      <p:sp>
        <p:nvSpPr>
          <p:cNvPr id="107523" name="Rectangle 2"/>
          <p:cNvSpPr>
            <a:spLocks noGrp="1" noRot="1" noChangeAspect="1" noChangeArrowheads="1" noTextEdit="1"/>
          </p:cNvSpPr>
          <p:nvPr>
            <p:ph type="sldImg"/>
          </p:nvPr>
        </p:nvSpPr>
        <p:spPr>
          <a:xfrm>
            <a:off x="381000" y="685800"/>
            <a:ext cx="6096000" cy="3429000"/>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r>
              <a:rPr lang="fr-FR" altLang="en-US">
                <a:latin typeface="Arial" panose="020B0604020202020204" pitchFamily="34" charset="0"/>
              </a:rPr>
              <a:t>Diapositive à montrer pendant l'exercice tableur si on parle de CO</a:t>
            </a:r>
            <a:r>
              <a:rPr lang="fr-FR" altLang="en-US" baseline="-25000">
                <a:latin typeface="Arial" panose="020B0604020202020204" pitchFamily="34" charset="0"/>
              </a:rPr>
              <a:t>2</a:t>
            </a:r>
            <a:r>
              <a:rPr lang="fr-FR" altLang="en-US">
                <a:latin typeface="Arial" panose="020B0604020202020204" pitchFamily="34" charset="0"/>
              </a:rPr>
              <a:t> biologique (issu de la respiration par exemple) ou d’émissions de méthane.</a:t>
            </a:r>
          </a:p>
          <a:p>
            <a:pPr eaLnBrk="1" hangingPunct="1"/>
            <a:endParaRPr lang="fr-FR" altLang="en-US">
              <a:latin typeface="Arial" panose="020B0604020202020204" pitchFamily="34" charset="0"/>
            </a:endParaRPr>
          </a:p>
          <a:p>
            <a:pPr eaLnBrk="1" hangingPunct="1"/>
            <a:r>
              <a:rPr lang="fr-FR" altLang="en-US">
                <a:latin typeface="Arial" panose="020B0604020202020204" pitchFamily="34" charset="0"/>
              </a:rPr>
              <a:t>Producteur primaires : végétaux, font de la photosynthèse et absorbe du carbone dans leur tissu (production de sucre à partir du CO2 de l’air) ; ils respirent également (production d’énergie à partir de matière organique qui libère du CO2 dans l’air), mais ils photosynthètisent plus qu’ils ne respirent.</a:t>
            </a:r>
          </a:p>
          <a:p>
            <a:pPr eaLnBrk="1" hangingPunct="1"/>
            <a:r>
              <a:rPr lang="fr-FR" altLang="en-US">
                <a:latin typeface="Arial" panose="020B0604020202020204" pitchFamily="34" charset="0"/>
              </a:rPr>
              <a:t>Consommateur primaires : les herbivores absorbent le carbone des tissus des végétaux pour en intégrer une partie dans leurs tissu et respirer l’autre pour produire de l’énergie (en rejetant du CO2)</a:t>
            </a:r>
          </a:p>
          <a:p>
            <a:pPr eaLnBrk="1" hangingPunct="1"/>
            <a:r>
              <a:rPr lang="fr-FR" altLang="en-US">
                <a:latin typeface="Arial" panose="020B0604020202020204" pitchFamily="34" charset="0"/>
              </a:rPr>
              <a:t>Consommateurs secondaires : carnivore, pareil que les précédent sauf qu’ils absorbent le carbone des tissus des consommateurs primaires</a:t>
            </a:r>
          </a:p>
          <a:p>
            <a:pPr eaLnBrk="1" hangingPunct="1"/>
            <a:r>
              <a:rPr lang="fr-FR" altLang="en-US">
                <a:latin typeface="Arial" panose="020B0604020202020204" pitchFamily="34" charset="0"/>
              </a:rPr>
              <a:t>Décomposeurs : vers, bactéries, champignons etc. ils absorbent le carbone des tissus morts (cadavres, feuilles mortes, etc.), l’intègre à leur tissus en partie et respirent le reste.</a:t>
            </a:r>
          </a:p>
          <a:p>
            <a:pPr eaLnBrk="1" hangingPunct="1"/>
            <a:r>
              <a:rPr lang="fr-FR" altLang="en-US">
                <a:latin typeface="Arial" panose="020B0604020202020204" pitchFamily="34" charset="0"/>
              </a:rPr>
              <a:t>Les flux de carbone sortant dus à la photosynthèse équilibre, au global, les flux entrant dans l’atmosphère à cause de la respiration : plutôt que de s’embêter à compter les deux flux, on n’en compte aucun !</a:t>
            </a:r>
          </a:p>
          <a:p>
            <a:pPr eaLnBrk="1" hangingPunct="1"/>
            <a:r>
              <a:rPr lang="fr-FR" altLang="en-US">
                <a:latin typeface="Arial" panose="020B0604020202020204" pitchFamily="34" charset="0"/>
              </a:rPr>
              <a:t>Par contre, les activités de l’homme amplifient certains phénomènes (naturels cependant) de fermentation (décharge, digestion des ruminants, etc.). La fermentation consiste comme la respiration à produire de l’énergie par dégradation de matière organique (sucres), mais au lieu de rejeter le carbone sous forme de CO2 elle le rejette sous forme de CH4 qui est un plus puissant gaz à effet de serre, on doit donc prendre en compte le surplus de dégât engendré par la fermentation (on a des émissions de méthanes en plus, mais des émissions ce CO2 en moins : le carbone qui part sous forme de méthane n’est pas émis sous forme de CO2)</a:t>
            </a:r>
          </a:p>
        </p:txBody>
      </p:sp>
    </p:spTree>
    <p:extLst>
      <p:ext uri="{BB962C8B-B14F-4D97-AF65-F5344CB8AC3E}">
        <p14:creationId xmlns:p14="http://schemas.microsoft.com/office/powerpoint/2010/main" val="40934219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48C588-7EBF-4010-9A12-B9363CF58254}" type="slidenum">
              <a:rPr lang="fr-FR" altLang="en-US" smtClean="0"/>
              <a:pPr>
                <a:spcBef>
                  <a:spcPct val="0"/>
                </a:spcBef>
              </a:pPr>
              <a:t>182</a:t>
            </a:fld>
            <a:endParaRPr lang="fr-FR" altLang="en-US"/>
          </a:p>
        </p:txBody>
      </p:sp>
      <p:sp>
        <p:nvSpPr>
          <p:cNvPr id="110595" name="Rectangle 2"/>
          <p:cNvSpPr>
            <a:spLocks noGrp="1" noRot="1" noChangeAspect="1" noChangeArrowheads="1" noTextEdit="1"/>
          </p:cNvSpPr>
          <p:nvPr>
            <p:ph type="sldImg"/>
          </p:nvPr>
        </p:nvSpPr>
        <p:spPr>
          <a:xfrm>
            <a:off x="381000" y="685800"/>
            <a:ext cx="6096000" cy="3429000"/>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r>
              <a:rPr lang="fr-FR" altLang="en-US" dirty="0">
                <a:latin typeface="Arial" panose="020B0604020202020204" pitchFamily="34" charset="0"/>
              </a:rPr>
              <a:t>Quand on ne connaît pas un FE, on essaye successivement :</a:t>
            </a:r>
          </a:p>
          <a:p>
            <a:pPr marL="228600" indent="-228600" eaLnBrk="1" hangingPunct="1"/>
            <a:endParaRPr lang="fr-FR" altLang="en-US" dirty="0">
              <a:latin typeface="Arial" panose="020B0604020202020204" pitchFamily="34" charset="0"/>
            </a:endParaRPr>
          </a:p>
          <a:p>
            <a:pPr marL="228600" indent="-228600" eaLnBrk="1" hangingPunct="1">
              <a:buFont typeface="Times New Roman" panose="02020603050405020304" pitchFamily="18" charset="0"/>
              <a:buAutoNum type="arabicPeriod"/>
            </a:pPr>
            <a:r>
              <a:rPr lang="fr-FR" altLang="en-US" dirty="0">
                <a:latin typeface="Arial" panose="020B0604020202020204" pitchFamily="34" charset="0"/>
              </a:rPr>
              <a:t>Le guide des FE de l’ADEME (base carbone ADEME) -&gt; fourni dans la boîte à outils et téléchargeable sur le site de l'ADEME. C’est LA référence.</a:t>
            </a:r>
          </a:p>
          <a:p>
            <a:pPr marL="228600" indent="-228600" eaLnBrk="1" hangingPunct="1">
              <a:buFont typeface="Times New Roman" panose="02020603050405020304" pitchFamily="18" charset="0"/>
              <a:buAutoNum type="arabicPeriod"/>
            </a:pPr>
            <a:r>
              <a:rPr lang="fr-FR" altLang="en-US" dirty="0">
                <a:latin typeface="Arial" panose="020B0604020202020204" pitchFamily="34" charset="0"/>
              </a:rPr>
              <a:t>Internet -&gt; il n'y a pas que l'ADEME qui centralise des FE. De nombreuses études indépendantes sont disponibles.</a:t>
            </a:r>
          </a:p>
          <a:p>
            <a:pPr marL="228600" indent="-228600" eaLnBrk="1" hangingPunct="1">
              <a:buFont typeface="Times New Roman" panose="02020603050405020304" pitchFamily="18" charset="0"/>
              <a:buAutoNum type="arabicPeriod"/>
            </a:pPr>
            <a:r>
              <a:rPr lang="fr-FR" altLang="en-US" dirty="0">
                <a:latin typeface="Arial" panose="020B0604020202020204" pitchFamily="34" charset="0"/>
              </a:rPr>
              <a:t>Contacter le fournisseur -&gt; il a peut-être le FE de son produit. Trouver un étiquetage carbone -&gt; même si on ne sait pas trop ce qu’il y a derrière, ça donne un bon ordre de grandeur</a:t>
            </a:r>
          </a:p>
          <a:p>
            <a:pPr marL="228600" indent="-228600" eaLnBrk="1" hangingPunct="1">
              <a:buFont typeface="Times New Roman" panose="02020603050405020304" pitchFamily="18" charset="0"/>
              <a:buAutoNum type="arabicPeriod"/>
            </a:pPr>
            <a:r>
              <a:rPr lang="fr-FR" altLang="en-US" dirty="0">
                <a:latin typeface="Arial" panose="020B0604020202020204" pitchFamily="34" charset="0"/>
              </a:rPr>
              <a:t>L’analogie -&gt; on compare à quelque chose de similaire et de connu. Ex : On ne connaît pas le FE d'un vidéoprojecteur mais on connaît celui d’un photocopieur, constitué des mêmes matériaux (composants électroniques, verre, plastique, métal, …) et, si on a de la chance, dans les mêmes proportions. On pèse les 2. Mettons que le vidéoprojecteur pèse 1/20</a:t>
            </a:r>
            <a:r>
              <a:rPr lang="fr-FR" altLang="en-US" baseline="30000" dirty="0">
                <a:latin typeface="Arial" panose="020B0604020202020204" pitchFamily="34" charset="0"/>
              </a:rPr>
              <a:t>e</a:t>
            </a:r>
            <a:r>
              <a:rPr lang="fr-FR" altLang="en-US" dirty="0">
                <a:latin typeface="Arial" panose="020B0604020202020204" pitchFamily="34" charset="0"/>
              </a:rPr>
              <a:t> du photocopieur, son FE sera à peu près égal à 1/20</a:t>
            </a:r>
            <a:r>
              <a:rPr lang="fr-FR" altLang="en-US" baseline="30000" dirty="0">
                <a:latin typeface="Arial" panose="020B0604020202020204" pitchFamily="34" charset="0"/>
              </a:rPr>
              <a:t>e</a:t>
            </a:r>
            <a:r>
              <a:rPr lang="fr-FR" altLang="en-US" dirty="0">
                <a:latin typeface="Arial" panose="020B0604020202020204" pitchFamily="34" charset="0"/>
              </a:rPr>
              <a:t> de celui du photocopieur.</a:t>
            </a:r>
          </a:p>
          <a:p>
            <a:pPr marL="228600" indent="-228600" eaLnBrk="1" hangingPunct="1">
              <a:buFont typeface="Times New Roman" panose="02020603050405020304" pitchFamily="18" charset="0"/>
              <a:buAutoNum type="arabicPeriod"/>
            </a:pPr>
            <a:r>
              <a:rPr lang="fr-FR" altLang="en-US" dirty="0">
                <a:latin typeface="Arial" panose="020B0604020202020204" pitchFamily="34" charset="0"/>
              </a:rPr>
              <a:t>L’analyse des matières premières. Ex : chaise = 1 kg de bois, 3 kg de fer. </a:t>
            </a:r>
            <a:r>
              <a:rPr lang="fr-FR" altLang="en-US" dirty="0" err="1">
                <a:latin typeface="Arial" panose="020B0604020202020204" pitchFamily="34" charset="0"/>
              </a:rPr>
              <a:t>FE_chaise</a:t>
            </a:r>
            <a:r>
              <a:rPr lang="fr-FR" altLang="en-US" dirty="0">
                <a:latin typeface="Arial" panose="020B0604020202020204" pitchFamily="34" charset="0"/>
              </a:rPr>
              <a:t> = 1 kg*</a:t>
            </a:r>
            <a:r>
              <a:rPr lang="fr-FR" altLang="en-US" dirty="0" err="1">
                <a:latin typeface="Arial" panose="020B0604020202020204" pitchFamily="34" charset="0"/>
              </a:rPr>
              <a:t>FE_bois</a:t>
            </a:r>
            <a:r>
              <a:rPr lang="fr-FR" altLang="en-US" dirty="0">
                <a:latin typeface="Arial" panose="020B0604020202020204" pitchFamily="34" charset="0"/>
              </a:rPr>
              <a:t>/kg + 3 kg*</a:t>
            </a:r>
            <a:r>
              <a:rPr lang="fr-FR" altLang="en-US" dirty="0" err="1">
                <a:latin typeface="Arial" panose="020B0604020202020204" pitchFamily="34" charset="0"/>
              </a:rPr>
              <a:t>FE_fer</a:t>
            </a:r>
            <a:r>
              <a:rPr lang="fr-FR" altLang="en-US" dirty="0">
                <a:latin typeface="Arial" panose="020B0604020202020204" pitchFamily="34" charset="0"/>
              </a:rPr>
              <a:t>/kg.</a:t>
            </a:r>
          </a:p>
        </p:txBody>
      </p:sp>
    </p:spTree>
    <p:extLst>
      <p:ext uri="{BB962C8B-B14F-4D97-AF65-F5344CB8AC3E}">
        <p14:creationId xmlns:p14="http://schemas.microsoft.com/office/powerpoint/2010/main" val="1694155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14</a:t>
            </a:fld>
            <a:endParaRPr lang="fr-FR"/>
          </a:p>
        </p:txBody>
      </p:sp>
    </p:spTree>
    <p:extLst>
      <p:ext uri="{BB962C8B-B14F-4D97-AF65-F5344CB8AC3E}">
        <p14:creationId xmlns:p14="http://schemas.microsoft.com/office/powerpoint/2010/main" val="18235339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DE7243-4687-4EC8-83C9-D8C1178800F2}" type="slidenum">
              <a:rPr lang="fr-FR" altLang="en-US" smtClean="0"/>
              <a:pPr>
                <a:spcBef>
                  <a:spcPct val="0"/>
                </a:spcBef>
              </a:pPr>
              <a:t>183</a:t>
            </a:fld>
            <a:endParaRPr lang="fr-FR" altLang="en-US"/>
          </a:p>
        </p:txBody>
      </p:sp>
      <p:sp>
        <p:nvSpPr>
          <p:cNvPr id="112643" name="Rectangle 2"/>
          <p:cNvSpPr>
            <a:spLocks noGrp="1" noRot="1" noChangeAspect="1" noChangeArrowheads="1" noTextEdit="1"/>
          </p:cNvSpPr>
          <p:nvPr>
            <p:ph type="sldImg"/>
          </p:nvPr>
        </p:nvSpPr>
        <p:spPr>
          <a:xfrm>
            <a:off x="388938" y="695325"/>
            <a:ext cx="6056312" cy="3408363"/>
          </a:xfrm>
          <a:ln/>
        </p:spPr>
      </p:sp>
      <p:sp>
        <p:nvSpPr>
          <p:cNvPr id="112644" name="Rectangle 3"/>
          <p:cNvSpPr>
            <a:spLocks noGrp="1" noChangeArrowheads="1"/>
          </p:cNvSpPr>
          <p:nvPr>
            <p:ph type="body" idx="1"/>
          </p:nvPr>
        </p:nvSpPr>
        <p:spPr>
          <a:xfrm>
            <a:off x="685800" y="4343400"/>
            <a:ext cx="5465763" cy="4094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Une fois le tableur entièrement (ou suffisamment) rempli, on peut présenter les dernières diapositives.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Le diagramme circulaire ci-dessous donne la répartition des différentes émissions de GES de l’étude de cas une fois toutes les données disponibles dépouillées et renseignées dans le tableur. Les sources fixes, les déplacements, l’alimentation et les immobilisations sont les 4 postes majeurs loin de devant les déchets, les consommables et matériaux et le fret.</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On aurait pu compter le logement des étudiants et leur PC personnel (seuls les PC du campus ont été comptés).</a:t>
            </a:r>
          </a:p>
        </p:txBody>
      </p:sp>
    </p:spTree>
    <p:extLst>
      <p:ext uri="{BB962C8B-B14F-4D97-AF65-F5344CB8AC3E}">
        <p14:creationId xmlns:p14="http://schemas.microsoft.com/office/powerpoint/2010/main" val="31796181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AAA34C-8987-4D36-9840-49396877FD1B}" type="slidenum">
              <a:rPr lang="fr-FR" altLang="en-US" smtClean="0"/>
              <a:pPr>
                <a:spcBef>
                  <a:spcPct val="0"/>
                </a:spcBef>
              </a:pPr>
              <a:t>184</a:t>
            </a:fld>
            <a:endParaRPr lang="fr-FR" altLang="en-US"/>
          </a:p>
        </p:txBody>
      </p:sp>
      <p:sp>
        <p:nvSpPr>
          <p:cNvPr id="114691" name="Rectangle 2"/>
          <p:cNvSpPr>
            <a:spLocks noGrp="1" noRot="1" noChangeAspect="1" noChangeArrowheads="1" noTextEdit="1"/>
          </p:cNvSpPr>
          <p:nvPr>
            <p:ph type="sldImg"/>
          </p:nvPr>
        </p:nvSpPr>
        <p:spPr>
          <a:xfrm>
            <a:off x="388938" y="695325"/>
            <a:ext cx="6056312" cy="3408363"/>
          </a:xfrm>
          <a:ln/>
        </p:spPr>
      </p:sp>
      <p:sp>
        <p:nvSpPr>
          <p:cNvPr id="114692" name="Rectangle 3"/>
          <p:cNvSpPr>
            <a:spLocks noGrp="1" noChangeArrowheads="1"/>
          </p:cNvSpPr>
          <p:nvPr>
            <p:ph type="body" idx="1"/>
          </p:nvPr>
        </p:nvSpPr>
        <p:spPr>
          <a:xfrm>
            <a:off x="685800" y="4343400"/>
            <a:ext cx="5465763" cy="4094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pPr eaLnBrk="1" hangingPunct="1"/>
            <a:r>
              <a:rPr lang="fr-FR" altLang="en-US" dirty="0">
                <a:latin typeface="Arial" panose="020B0604020202020204" pitchFamily="34" charset="0"/>
              </a:rPr>
              <a:t>Les sources fixes sont suffisamment précises. Le fret, les consommables et matériaux et les déchets sont négligeables. Il sera difficile de gagner en précision sur les déplacements, d’autant qu’il est rare d’arriver à avoir un bon taux de réponse à un nouveau sondage. Les immobilisations sont comptées surtout à titre pédagogique, du moins pour les bâtiments, pour sensibiliser sur le fait qu’il faut les faire durer au plus (c’est bien un des objectifs du développement durable justement).</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Il n’y a pas de restaurant sur le campus d’Epinal. L’alimentation a été grossièrement simulée à titre pédagogique. Ce poste pourrait être affiné avec un sondage par exemple. On aurait aussi pu différencier dans le sondage des transports les trajets domicile-campus et campus-restaurants pour montrer l’impact indirect de l’absence de restaurant universitaire.</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S’il y avait un restaurant universitaire, on pourrait compter ses consommations d'énergie, ses déplacements de personnels, ses consommables et matériaux, ses déchets, ses immobilisations, … Bref, faire son Bilan Carbone® et lui proposer ensuite un plan d’actions.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Au passage, on remarque bien a posteriori l'utilité des itérations qui nous orientent à creuser les bons postes et ne pas perdre de temps sur ce qui ne représente rien du total.</a:t>
            </a:r>
            <a:endParaRPr lang="en-US" altLang="en-US" dirty="0">
              <a:latin typeface="Arial" panose="020B0604020202020204" pitchFamily="34" charset="0"/>
            </a:endParaRPr>
          </a:p>
        </p:txBody>
      </p:sp>
    </p:spTree>
    <p:extLst>
      <p:ext uri="{BB962C8B-B14F-4D97-AF65-F5344CB8AC3E}">
        <p14:creationId xmlns:p14="http://schemas.microsoft.com/office/powerpoint/2010/main" val="1039758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038E08-3A7E-40C9-A351-B959168E60A9}" type="slidenum">
              <a:rPr lang="fr-FR" altLang="en-US" smtClean="0"/>
              <a:pPr>
                <a:spcBef>
                  <a:spcPct val="0"/>
                </a:spcBef>
              </a:pPr>
              <a:t>185</a:t>
            </a:fld>
            <a:endParaRPr lang="fr-FR" altLang="en-US"/>
          </a:p>
        </p:txBody>
      </p:sp>
      <p:sp>
        <p:nvSpPr>
          <p:cNvPr id="116739" name="Rectangle 26"/>
          <p:cNvSpPr txBox="1">
            <a:spLocks noGrp="1" noChangeArrowheads="1"/>
          </p:cNvSpPr>
          <p:nvPr/>
        </p:nvSpPr>
        <p:spPr bwMode="auto">
          <a:xfrm>
            <a:off x="3883025" y="8685213"/>
            <a:ext cx="2951163" cy="43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1pPr>
            <a:lvl2pPr marL="742950" indent="-28575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2pPr>
            <a:lvl3pPr marL="1143000" indent="-22860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3pPr>
            <a:lvl4pPr marL="1600200" indent="-22860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4pPr>
            <a:lvl5pPr marL="2057400" indent="-22860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5pPr>
            <a:lvl6pPr marL="25146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6pPr>
            <a:lvl7pPr marL="29718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7pPr>
            <a:lvl8pPr marL="34290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8pPr>
            <a:lvl9pPr marL="38862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9pPr>
          </a:lstStyle>
          <a:p>
            <a:pPr algn="r" eaLnBrk="1">
              <a:spcBef>
                <a:spcPct val="0"/>
              </a:spcBef>
            </a:pPr>
            <a:fld id="{DD432ECF-502B-4C32-ADC1-F53B795C3C6B}" type="slidenum">
              <a:rPr lang="fr-FR" altLang="en-US" sz="1100">
                <a:solidFill>
                  <a:srgbClr val="000000"/>
                </a:solidFill>
                <a:latin typeface="Times New Roman" panose="02020603050405020304" pitchFamily="18" charset="0"/>
              </a:rPr>
              <a:pPr algn="r" eaLnBrk="1">
                <a:spcBef>
                  <a:spcPct val="0"/>
                </a:spcBef>
              </a:pPr>
              <a:t>185</a:t>
            </a:fld>
            <a:endParaRPr lang="fr-FR" altLang="en-US" sz="1100">
              <a:solidFill>
                <a:srgbClr val="000000"/>
              </a:solidFill>
              <a:latin typeface="Times New Roman" panose="02020603050405020304" pitchFamily="18" charset="0"/>
            </a:endParaRPr>
          </a:p>
        </p:txBody>
      </p:sp>
      <p:sp>
        <p:nvSpPr>
          <p:cNvPr id="116740" name="Rectangle 1"/>
          <p:cNvSpPr>
            <a:spLocks noGrp="1" noRot="1" noChangeAspect="1" noChangeArrowheads="1" noTextEdit="1"/>
          </p:cNvSpPr>
          <p:nvPr>
            <p:ph type="sldImg"/>
          </p:nvPr>
        </p:nvSpPr>
        <p:spPr>
          <a:xfrm>
            <a:off x="385763" y="695325"/>
            <a:ext cx="6073775" cy="3417888"/>
          </a:xfrm>
          <a:ln/>
        </p:spPr>
      </p:sp>
      <p:sp>
        <p:nvSpPr>
          <p:cNvPr id="116741" name="Text Box 2"/>
          <p:cNvSpPr>
            <a:spLocks noGrp="1" noChangeArrowheads="1"/>
          </p:cNvSpPr>
          <p:nvPr>
            <p:ph type="body" idx="1"/>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defTabSz="449263"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en-US" dirty="0">
                <a:latin typeface="Arial" panose="020B0604020202020204" pitchFamily="34" charset="0"/>
              </a:rPr>
              <a:t>Les plus courageux pourront faire une simulation de l’augmentation des coûts de chaque poste selon le cours du baril du pétrole (ou bien le cours de la tonne de CO</a:t>
            </a:r>
            <a:r>
              <a:rPr lang="fr-FR" altLang="en-US" baseline="-25000" dirty="0">
                <a:latin typeface="Arial" panose="020B0604020202020204" pitchFamily="34" charset="0"/>
              </a:rPr>
              <a:t>2</a:t>
            </a:r>
            <a:r>
              <a:rPr lang="fr-FR" altLang="en-US" dirty="0">
                <a:latin typeface="Arial" panose="020B0604020202020204" pitchFamily="34" charset="0"/>
              </a:rPr>
              <a:t>).</a:t>
            </a:r>
          </a:p>
          <a:p>
            <a:pPr defTabSz="449263"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en-US" dirty="0">
              <a:latin typeface="Arial" panose="020B0604020202020204" pitchFamily="34" charset="0"/>
            </a:endParaRPr>
          </a:p>
          <a:p>
            <a:pPr defTabSz="449263"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en-US" dirty="0">
                <a:latin typeface="Arial" panose="020B0604020202020204" pitchFamily="34" charset="0"/>
              </a:rPr>
              <a:t>Il suffit de multiplier les émissions par le taux de la taxe carbone ou par le surcoût de l’énergie (en première approximation). L’argument économique peut-être vendeur auprès des directeurs d’universités. Et souvenez-vous de General Motors (?).</a:t>
            </a:r>
          </a:p>
          <a:p>
            <a:pPr defTabSz="449263"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en-US" dirty="0">
              <a:latin typeface="Arial" panose="020B0604020202020204" pitchFamily="34" charset="0"/>
            </a:endParaRPr>
          </a:p>
          <a:p>
            <a:pPr defTabSz="449263"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en-US" dirty="0">
                <a:latin typeface="Arial" panose="020B0604020202020204" pitchFamily="34" charset="0"/>
              </a:rPr>
              <a:t>Voir</a:t>
            </a:r>
            <a:r>
              <a:rPr lang="fr-FR" altLang="en-US" baseline="0" dirty="0">
                <a:latin typeface="Arial" panose="020B0604020202020204" pitchFamily="34" charset="0"/>
              </a:rPr>
              <a:t> aussi le document de S. Brette sur l’impact de la taxe carbone dans l’ESR (Enseignement Supérieur), présentée lors </a:t>
            </a:r>
            <a:r>
              <a:rPr lang="fr-FR" altLang="en-US" baseline="0">
                <a:latin typeface="Arial" panose="020B0604020202020204" pitchFamily="34" charset="0"/>
              </a:rPr>
              <a:t>d’un comité TEE CPU.</a:t>
            </a:r>
            <a:endParaRPr lang="fr-FR" altLang="en-US" dirty="0">
              <a:latin typeface="Arial" panose="020B0604020202020204" pitchFamily="34" charset="0"/>
            </a:endParaRPr>
          </a:p>
        </p:txBody>
      </p:sp>
      <p:sp>
        <p:nvSpPr>
          <p:cNvPr id="116742" name="Text Box 3"/>
          <p:cNvSpPr txBox="1">
            <a:spLocks noChangeArrowheads="1"/>
          </p:cNvSpPr>
          <p:nvPr/>
        </p:nvSpPr>
        <p:spPr bwMode="auto">
          <a:xfrm>
            <a:off x="3883025" y="8685213"/>
            <a:ext cx="2963863"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393700">
              <a:spcBef>
                <a:spcPct val="30000"/>
              </a:spcBef>
              <a:tabLst>
                <a:tab pos="0" algn="l"/>
                <a:tab pos="392113" algn="l"/>
                <a:tab pos="785813" algn="l"/>
                <a:tab pos="1179513" algn="l"/>
                <a:tab pos="1574800" algn="l"/>
                <a:tab pos="1968500" algn="l"/>
                <a:tab pos="2362200" algn="l"/>
                <a:tab pos="2755900" algn="l"/>
                <a:tab pos="3149600" algn="l"/>
                <a:tab pos="3543300" algn="l"/>
                <a:tab pos="3937000" algn="l"/>
                <a:tab pos="4330700" algn="l"/>
                <a:tab pos="4724400" algn="l"/>
                <a:tab pos="5119688" algn="l"/>
                <a:tab pos="5513388" algn="l"/>
                <a:tab pos="5907088" algn="l"/>
                <a:tab pos="6300788" algn="l"/>
                <a:tab pos="6694488" algn="l"/>
                <a:tab pos="7088188" algn="l"/>
                <a:tab pos="7481888" algn="l"/>
                <a:tab pos="7875588" algn="l"/>
              </a:tabLst>
              <a:defRPr sz="1200">
                <a:solidFill>
                  <a:schemeClr val="tx1"/>
                </a:solidFill>
                <a:latin typeface="Arial" panose="020B0604020202020204" pitchFamily="34" charset="0"/>
              </a:defRPr>
            </a:lvl1pPr>
            <a:lvl2pPr marL="742950" indent="-285750" defTabSz="393700">
              <a:spcBef>
                <a:spcPct val="30000"/>
              </a:spcBef>
              <a:tabLst>
                <a:tab pos="0" algn="l"/>
                <a:tab pos="392113" algn="l"/>
                <a:tab pos="785813" algn="l"/>
                <a:tab pos="1179513" algn="l"/>
                <a:tab pos="1574800" algn="l"/>
                <a:tab pos="1968500" algn="l"/>
                <a:tab pos="2362200" algn="l"/>
                <a:tab pos="2755900" algn="l"/>
                <a:tab pos="3149600" algn="l"/>
                <a:tab pos="3543300" algn="l"/>
                <a:tab pos="3937000" algn="l"/>
                <a:tab pos="4330700" algn="l"/>
                <a:tab pos="4724400" algn="l"/>
                <a:tab pos="5119688" algn="l"/>
                <a:tab pos="5513388" algn="l"/>
                <a:tab pos="5907088" algn="l"/>
                <a:tab pos="6300788" algn="l"/>
                <a:tab pos="6694488" algn="l"/>
                <a:tab pos="7088188" algn="l"/>
                <a:tab pos="7481888" algn="l"/>
                <a:tab pos="7875588" algn="l"/>
              </a:tabLst>
              <a:defRPr sz="1200">
                <a:solidFill>
                  <a:schemeClr val="tx1"/>
                </a:solidFill>
                <a:latin typeface="Arial" panose="020B0604020202020204" pitchFamily="34" charset="0"/>
              </a:defRPr>
            </a:lvl2pPr>
            <a:lvl3pPr marL="1143000" indent="-228600" defTabSz="393700">
              <a:spcBef>
                <a:spcPct val="30000"/>
              </a:spcBef>
              <a:tabLst>
                <a:tab pos="0" algn="l"/>
                <a:tab pos="392113" algn="l"/>
                <a:tab pos="785813" algn="l"/>
                <a:tab pos="1179513" algn="l"/>
                <a:tab pos="1574800" algn="l"/>
                <a:tab pos="1968500" algn="l"/>
                <a:tab pos="2362200" algn="l"/>
                <a:tab pos="2755900" algn="l"/>
                <a:tab pos="3149600" algn="l"/>
                <a:tab pos="3543300" algn="l"/>
                <a:tab pos="3937000" algn="l"/>
                <a:tab pos="4330700" algn="l"/>
                <a:tab pos="4724400" algn="l"/>
                <a:tab pos="5119688" algn="l"/>
                <a:tab pos="5513388" algn="l"/>
                <a:tab pos="5907088" algn="l"/>
                <a:tab pos="6300788" algn="l"/>
                <a:tab pos="6694488" algn="l"/>
                <a:tab pos="7088188" algn="l"/>
                <a:tab pos="7481888" algn="l"/>
                <a:tab pos="7875588" algn="l"/>
              </a:tabLst>
              <a:defRPr sz="1200">
                <a:solidFill>
                  <a:schemeClr val="tx1"/>
                </a:solidFill>
                <a:latin typeface="Arial" panose="020B0604020202020204" pitchFamily="34" charset="0"/>
              </a:defRPr>
            </a:lvl3pPr>
            <a:lvl4pPr marL="1600200" indent="-228600" defTabSz="393700">
              <a:spcBef>
                <a:spcPct val="30000"/>
              </a:spcBef>
              <a:tabLst>
                <a:tab pos="0" algn="l"/>
                <a:tab pos="392113" algn="l"/>
                <a:tab pos="785813" algn="l"/>
                <a:tab pos="1179513" algn="l"/>
                <a:tab pos="1574800" algn="l"/>
                <a:tab pos="1968500" algn="l"/>
                <a:tab pos="2362200" algn="l"/>
                <a:tab pos="2755900" algn="l"/>
                <a:tab pos="3149600" algn="l"/>
                <a:tab pos="3543300" algn="l"/>
                <a:tab pos="3937000" algn="l"/>
                <a:tab pos="4330700" algn="l"/>
                <a:tab pos="4724400" algn="l"/>
                <a:tab pos="5119688" algn="l"/>
                <a:tab pos="5513388" algn="l"/>
                <a:tab pos="5907088" algn="l"/>
                <a:tab pos="6300788" algn="l"/>
                <a:tab pos="6694488" algn="l"/>
                <a:tab pos="7088188" algn="l"/>
                <a:tab pos="7481888" algn="l"/>
                <a:tab pos="7875588" algn="l"/>
              </a:tabLst>
              <a:defRPr sz="1200">
                <a:solidFill>
                  <a:schemeClr val="tx1"/>
                </a:solidFill>
                <a:latin typeface="Arial" panose="020B0604020202020204" pitchFamily="34" charset="0"/>
              </a:defRPr>
            </a:lvl4pPr>
            <a:lvl5pPr marL="2057400" indent="-228600" defTabSz="393700">
              <a:spcBef>
                <a:spcPct val="30000"/>
              </a:spcBef>
              <a:tabLst>
                <a:tab pos="0" algn="l"/>
                <a:tab pos="392113" algn="l"/>
                <a:tab pos="785813" algn="l"/>
                <a:tab pos="1179513" algn="l"/>
                <a:tab pos="1574800" algn="l"/>
                <a:tab pos="1968500" algn="l"/>
                <a:tab pos="2362200" algn="l"/>
                <a:tab pos="2755900" algn="l"/>
                <a:tab pos="3149600" algn="l"/>
                <a:tab pos="3543300" algn="l"/>
                <a:tab pos="3937000" algn="l"/>
                <a:tab pos="4330700" algn="l"/>
                <a:tab pos="4724400" algn="l"/>
                <a:tab pos="5119688" algn="l"/>
                <a:tab pos="5513388" algn="l"/>
                <a:tab pos="5907088" algn="l"/>
                <a:tab pos="6300788" algn="l"/>
                <a:tab pos="6694488" algn="l"/>
                <a:tab pos="7088188" algn="l"/>
                <a:tab pos="7481888" algn="l"/>
                <a:tab pos="7875588" algn="l"/>
              </a:tabLst>
              <a:defRPr sz="1200">
                <a:solidFill>
                  <a:schemeClr val="tx1"/>
                </a:solidFill>
                <a:latin typeface="Arial" panose="020B0604020202020204" pitchFamily="34" charset="0"/>
              </a:defRPr>
            </a:lvl5pPr>
            <a:lvl6pPr marL="2514600" indent="-228600" defTabSz="393700" eaLnBrk="0" fontAlgn="base" hangingPunct="0">
              <a:spcBef>
                <a:spcPct val="30000"/>
              </a:spcBef>
              <a:spcAft>
                <a:spcPct val="0"/>
              </a:spcAft>
              <a:tabLst>
                <a:tab pos="0" algn="l"/>
                <a:tab pos="392113" algn="l"/>
                <a:tab pos="785813" algn="l"/>
                <a:tab pos="1179513" algn="l"/>
                <a:tab pos="1574800" algn="l"/>
                <a:tab pos="1968500" algn="l"/>
                <a:tab pos="2362200" algn="l"/>
                <a:tab pos="2755900" algn="l"/>
                <a:tab pos="3149600" algn="l"/>
                <a:tab pos="3543300" algn="l"/>
                <a:tab pos="3937000" algn="l"/>
                <a:tab pos="4330700" algn="l"/>
                <a:tab pos="4724400" algn="l"/>
                <a:tab pos="5119688" algn="l"/>
                <a:tab pos="5513388" algn="l"/>
                <a:tab pos="5907088" algn="l"/>
                <a:tab pos="6300788" algn="l"/>
                <a:tab pos="6694488" algn="l"/>
                <a:tab pos="7088188" algn="l"/>
                <a:tab pos="7481888" algn="l"/>
                <a:tab pos="7875588" algn="l"/>
              </a:tabLst>
              <a:defRPr sz="1200">
                <a:solidFill>
                  <a:schemeClr val="tx1"/>
                </a:solidFill>
                <a:latin typeface="Arial" panose="020B0604020202020204" pitchFamily="34" charset="0"/>
              </a:defRPr>
            </a:lvl6pPr>
            <a:lvl7pPr marL="2971800" indent="-228600" defTabSz="393700" eaLnBrk="0" fontAlgn="base" hangingPunct="0">
              <a:spcBef>
                <a:spcPct val="30000"/>
              </a:spcBef>
              <a:spcAft>
                <a:spcPct val="0"/>
              </a:spcAft>
              <a:tabLst>
                <a:tab pos="0" algn="l"/>
                <a:tab pos="392113" algn="l"/>
                <a:tab pos="785813" algn="l"/>
                <a:tab pos="1179513" algn="l"/>
                <a:tab pos="1574800" algn="l"/>
                <a:tab pos="1968500" algn="l"/>
                <a:tab pos="2362200" algn="l"/>
                <a:tab pos="2755900" algn="l"/>
                <a:tab pos="3149600" algn="l"/>
                <a:tab pos="3543300" algn="l"/>
                <a:tab pos="3937000" algn="l"/>
                <a:tab pos="4330700" algn="l"/>
                <a:tab pos="4724400" algn="l"/>
                <a:tab pos="5119688" algn="l"/>
                <a:tab pos="5513388" algn="l"/>
                <a:tab pos="5907088" algn="l"/>
                <a:tab pos="6300788" algn="l"/>
                <a:tab pos="6694488" algn="l"/>
                <a:tab pos="7088188" algn="l"/>
                <a:tab pos="7481888" algn="l"/>
                <a:tab pos="7875588" algn="l"/>
              </a:tabLst>
              <a:defRPr sz="1200">
                <a:solidFill>
                  <a:schemeClr val="tx1"/>
                </a:solidFill>
                <a:latin typeface="Arial" panose="020B0604020202020204" pitchFamily="34" charset="0"/>
              </a:defRPr>
            </a:lvl7pPr>
            <a:lvl8pPr marL="3429000" indent="-228600" defTabSz="393700" eaLnBrk="0" fontAlgn="base" hangingPunct="0">
              <a:spcBef>
                <a:spcPct val="30000"/>
              </a:spcBef>
              <a:spcAft>
                <a:spcPct val="0"/>
              </a:spcAft>
              <a:tabLst>
                <a:tab pos="0" algn="l"/>
                <a:tab pos="392113" algn="l"/>
                <a:tab pos="785813" algn="l"/>
                <a:tab pos="1179513" algn="l"/>
                <a:tab pos="1574800" algn="l"/>
                <a:tab pos="1968500" algn="l"/>
                <a:tab pos="2362200" algn="l"/>
                <a:tab pos="2755900" algn="l"/>
                <a:tab pos="3149600" algn="l"/>
                <a:tab pos="3543300" algn="l"/>
                <a:tab pos="3937000" algn="l"/>
                <a:tab pos="4330700" algn="l"/>
                <a:tab pos="4724400" algn="l"/>
                <a:tab pos="5119688" algn="l"/>
                <a:tab pos="5513388" algn="l"/>
                <a:tab pos="5907088" algn="l"/>
                <a:tab pos="6300788" algn="l"/>
                <a:tab pos="6694488" algn="l"/>
                <a:tab pos="7088188" algn="l"/>
                <a:tab pos="7481888" algn="l"/>
                <a:tab pos="7875588" algn="l"/>
              </a:tabLst>
              <a:defRPr sz="1200">
                <a:solidFill>
                  <a:schemeClr val="tx1"/>
                </a:solidFill>
                <a:latin typeface="Arial" panose="020B0604020202020204" pitchFamily="34" charset="0"/>
              </a:defRPr>
            </a:lvl8pPr>
            <a:lvl9pPr marL="3886200" indent="-228600" defTabSz="393700" eaLnBrk="0" fontAlgn="base" hangingPunct="0">
              <a:spcBef>
                <a:spcPct val="30000"/>
              </a:spcBef>
              <a:spcAft>
                <a:spcPct val="0"/>
              </a:spcAft>
              <a:tabLst>
                <a:tab pos="0" algn="l"/>
                <a:tab pos="392113" algn="l"/>
                <a:tab pos="785813" algn="l"/>
                <a:tab pos="1179513" algn="l"/>
                <a:tab pos="1574800" algn="l"/>
                <a:tab pos="1968500" algn="l"/>
                <a:tab pos="2362200" algn="l"/>
                <a:tab pos="2755900" algn="l"/>
                <a:tab pos="3149600" algn="l"/>
                <a:tab pos="3543300" algn="l"/>
                <a:tab pos="3937000" algn="l"/>
                <a:tab pos="4330700" algn="l"/>
                <a:tab pos="4724400" algn="l"/>
                <a:tab pos="5119688" algn="l"/>
                <a:tab pos="5513388" algn="l"/>
                <a:tab pos="5907088" algn="l"/>
                <a:tab pos="6300788" algn="l"/>
                <a:tab pos="6694488" algn="l"/>
                <a:tab pos="7088188" algn="l"/>
                <a:tab pos="7481888" algn="l"/>
                <a:tab pos="7875588" algn="l"/>
              </a:tabLst>
              <a:defRPr sz="1200">
                <a:solidFill>
                  <a:schemeClr val="tx1"/>
                </a:solidFill>
                <a:latin typeface="Arial" panose="020B0604020202020204" pitchFamily="34" charset="0"/>
              </a:defRPr>
            </a:lvl9pPr>
          </a:lstStyle>
          <a:p>
            <a:pPr algn="r" eaLnBrk="1">
              <a:lnSpc>
                <a:spcPct val="93000"/>
              </a:lnSpc>
              <a:spcBef>
                <a:spcPct val="0"/>
              </a:spcBef>
              <a:buClr>
                <a:srgbClr val="000000"/>
              </a:buClr>
              <a:buFont typeface="Times New Roman" panose="02020603050405020304" pitchFamily="18" charset="0"/>
              <a:buNone/>
            </a:pPr>
            <a:fld id="{939410B0-DFD3-4B74-92D9-2653F9A0501D}" type="slidenum">
              <a:rPr lang="fr-FR" altLang="en-US" sz="1100">
                <a:solidFill>
                  <a:srgbClr val="000000"/>
                </a:solidFill>
                <a:latin typeface="Times New Roman" panose="02020603050405020304" pitchFamily="18" charset="0"/>
              </a:rPr>
              <a:pPr algn="r" eaLnBrk="1">
                <a:lnSpc>
                  <a:spcPct val="93000"/>
                </a:lnSpc>
                <a:spcBef>
                  <a:spcPct val="0"/>
                </a:spcBef>
                <a:buClr>
                  <a:srgbClr val="000000"/>
                </a:buClr>
                <a:buFont typeface="Times New Roman" panose="02020603050405020304" pitchFamily="18" charset="0"/>
                <a:buNone/>
              </a:pPr>
              <a:t>185</a:t>
            </a:fld>
            <a:endParaRPr lang="fr-FR" altLang="en-US" sz="11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3021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C8BC4F-AB8D-4E95-9E05-852611FFD017}" type="slidenum">
              <a:rPr lang="fr-FR" altLang="en-US" smtClean="0"/>
              <a:pPr>
                <a:spcBef>
                  <a:spcPct val="0"/>
                </a:spcBef>
              </a:pPr>
              <a:t>186</a:t>
            </a:fld>
            <a:endParaRPr lang="fr-FR" altLang="en-US"/>
          </a:p>
        </p:txBody>
      </p:sp>
      <p:sp>
        <p:nvSpPr>
          <p:cNvPr id="118787" name="Rectangle 2"/>
          <p:cNvSpPr>
            <a:spLocks noGrp="1" noRot="1" noChangeAspect="1" noChangeArrowheads="1" noTextEdit="1"/>
          </p:cNvSpPr>
          <p:nvPr>
            <p:ph type="sldImg"/>
          </p:nvPr>
        </p:nvSpPr>
        <p:spPr>
          <a:xfrm>
            <a:off x="381000" y="685800"/>
            <a:ext cx="6096000" cy="3429000"/>
          </a:xfrm>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a:latin typeface="Arial" panose="020B0604020202020204" pitchFamily="34" charset="0"/>
              </a:rPr>
              <a:t>C’est le moment de faire un très rapide résumé de ce qu’on a vu dans la journée, et de ce qui sera fait demain.</a:t>
            </a:r>
          </a:p>
        </p:txBody>
      </p:sp>
    </p:spTree>
    <p:extLst>
      <p:ext uri="{BB962C8B-B14F-4D97-AF65-F5344CB8AC3E}">
        <p14:creationId xmlns:p14="http://schemas.microsoft.com/office/powerpoint/2010/main" val="36051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15</a:t>
            </a:fld>
            <a:endParaRPr lang="fr-FR"/>
          </a:p>
        </p:txBody>
      </p:sp>
    </p:spTree>
    <p:extLst>
      <p:ext uri="{BB962C8B-B14F-4D97-AF65-F5344CB8AC3E}">
        <p14:creationId xmlns:p14="http://schemas.microsoft.com/office/powerpoint/2010/main" val="51966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16</a:t>
            </a:fld>
            <a:endParaRPr lang="fr-FR"/>
          </a:p>
        </p:txBody>
      </p:sp>
    </p:spTree>
    <p:extLst>
      <p:ext uri="{BB962C8B-B14F-4D97-AF65-F5344CB8AC3E}">
        <p14:creationId xmlns:p14="http://schemas.microsoft.com/office/powerpoint/2010/main" val="4289114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17</a:t>
            </a:fld>
            <a:endParaRPr lang="fr-FR"/>
          </a:p>
        </p:txBody>
      </p:sp>
    </p:spTree>
    <p:extLst>
      <p:ext uri="{BB962C8B-B14F-4D97-AF65-F5344CB8AC3E}">
        <p14:creationId xmlns:p14="http://schemas.microsoft.com/office/powerpoint/2010/main" val="3193943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18</a:t>
            </a:fld>
            <a:endParaRPr lang="fr-FR"/>
          </a:p>
        </p:txBody>
      </p:sp>
    </p:spTree>
    <p:extLst>
      <p:ext uri="{BB962C8B-B14F-4D97-AF65-F5344CB8AC3E}">
        <p14:creationId xmlns:p14="http://schemas.microsoft.com/office/powerpoint/2010/main" val="2030924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19</a:t>
            </a:fld>
            <a:endParaRPr lang="fr-FR"/>
          </a:p>
        </p:txBody>
      </p:sp>
    </p:spTree>
    <p:extLst>
      <p:ext uri="{BB962C8B-B14F-4D97-AF65-F5344CB8AC3E}">
        <p14:creationId xmlns:p14="http://schemas.microsoft.com/office/powerpoint/2010/main" val="2186732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20</a:t>
            </a:fld>
            <a:endParaRPr lang="fr-FR"/>
          </a:p>
        </p:txBody>
      </p:sp>
    </p:spTree>
    <p:extLst>
      <p:ext uri="{BB962C8B-B14F-4D97-AF65-F5344CB8AC3E}">
        <p14:creationId xmlns:p14="http://schemas.microsoft.com/office/powerpoint/2010/main" val="576083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21</a:t>
            </a:fld>
            <a:endParaRPr lang="fr-FR"/>
          </a:p>
        </p:txBody>
      </p:sp>
    </p:spTree>
    <p:extLst>
      <p:ext uri="{BB962C8B-B14F-4D97-AF65-F5344CB8AC3E}">
        <p14:creationId xmlns:p14="http://schemas.microsoft.com/office/powerpoint/2010/main" val="1833884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1CFB2A-6B5F-45C8-BE48-FF738BA10A36}" type="slidenum">
              <a:rPr lang="fr-FR" altLang="en-US" smtClean="0"/>
              <a:pPr>
                <a:spcBef>
                  <a:spcPct val="0"/>
                </a:spcBef>
              </a:pPr>
              <a:t>23</a:t>
            </a:fld>
            <a:endParaRPr lang="fr-FR" alt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tLang="en-US" dirty="0">
              <a:latin typeface="Arial" panose="020B0604020202020204" pitchFamily="34" charset="0"/>
            </a:endParaRPr>
          </a:p>
        </p:txBody>
      </p:sp>
    </p:spTree>
    <p:extLst>
      <p:ext uri="{BB962C8B-B14F-4D97-AF65-F5344CB8AC3E}">
        <p14:creationId xmlns:p14="http://schemas.microsoft.com/office/powerpoint/2010/main" val="172238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Explications : </a:t>
            </a:r>
          </a:p>
          <a:p>
            <a:r>
              <a:rPr lang="fr-FR" b="0" u="none" dirty="0"/>
              <a:t>Pour les collectivités et les entreprises qui souhaitent</a:t>
            </a:r>
            <a:r>
              <a:rPr lang="fr-FR" b="0" u="none" baseline="0" dirty="0"/>
              <a:t> s’engager sur le chemin de la transition, l’Association Bilan Carbone propose et développe un ensemble d’outils et de solutions. Elle accompagne également les organisations dans la mise en œuvre de ces solutions. Par la fédération d’expertises autant en France qu’à l’international, l’ABC œuvre dans l’intérêt général pour une transition énergie-climat effective.</a:t>
            </a:r>
          </a:p>
          <a:p>
            <a:r>
              <a:rPr lang="fr-FR" b="0" u="none" baseline="0" dirty="0"/>
              <a:t>Rendez-vous sur associationbilancarbone.fr pour plus de renseignements.</a:t>
            </a:r>
            <a:endParaRPr lang="fr-FR" b="0" u="none"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3</a:t>
            </a:fld>
            <a:endParaRPr lang="fr-FR" dirty="0"/>
          </a:p>
        </p:txBody>
      </p:sp>
    </p:spTree>
    <p:extLst>
      <p:ext uri="{BB962C8B-B14F-4D97-AF65-F5344CB8AC3E}">
        <p14:creationId xmlns:p14="http://schemas.microsoft.com/office/powerpoint/2010/main" val="2838408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1CFB2A-6B5F-45C8-BE48-FF738BA10A36}" type="slidenum">
              <a:rPr lang="fr-FR" altLang="en-US" smtClean="0"/>
              <a:pPr>
                <a:spcBef>
                  <a:spcPct val="0"/>
                </a:spcBef>
              </a:pPr>
              <a:t>24</a:t>
            </a:fld>
            <a:endParaRPr lang="fr-FR" alt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tLang="en-US" dirty="0">
              <a:latin typeface="Arial" panose="020B0604020202020204" pitchFamily="34" charset="0"/>
            </a:endParaRPr>
          </a:p>
        </p:txBody>
      </p:sp>
    </p:spTree>
    <p:extLst>
      <p:ext uri="{BB962C8B-B14F-4D97-AF65-F5344CB8AC3E}">
        <p14:creationId xmlns:p14="http://schemas.microsoft.com/office/powerpoint/2010/main" val="3988087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1CFB2A-6B5F-45C8-BE48-FF738BA10A36}" type="slidenum">
              <a:rPr lang="fr-FR" altLang="en-US" smtClean="0"/>
              <a:pPr>
                <a:spcBef>
                  <a:spcPct val="0"/>
                </a:spcBef>
              </a:pPr>
              <a:t>25</a:t>
            </a:fld>
            <a:endParaRPr lang="fr-FR" alt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tLang="en-US" dirty="0">
              <a:latin typeface="Arial" panose="020B0604020202020204" pitchFamily="34" charset="0"/>
            </a:endParaRPr>
          </a:p>
        </p:txBody>
      </p:sp>
    </p:spTree>
    <p:extLst>
      <p:ext uri="{BB962C8B-B14F-4D97-AF65-F5344CB8AC3E}">
        <p14:creationId xmlns:p14="http://schemas.microsoft.com/office/powerpoint/2010/main" val="602258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7" name="Shape 25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200" b="0" i="0" u="none" strike="noStrike" cap="none" dirty="0">
                <a:solidFill>
                  <a:schemeClr val="dk1"/>
                </a:solidFill>
                <a:latin typeface="Arial"/>
                <a:ea typeface="Arial"/>
                <a:cs typeface="Arial"/>
                <a:sym typeface="Arial"/>
              </a:rPr>
              <a:t>Le Bilan Carbone® a été créé par le fondateur d’Avenir Climatique, Jean-Marc </a:t>
            </a:r>
            <a:r>
              <a:rPr lang="fr-FR" sz="1200" b="0" i="0" u="none" strike="noStrike" cap="none" dirty="0" err="1">
                <a:solidFill>
                  <a:schemeClr val="dk1"/>
                </a:solidFill>
                <a:latin typeface="Arial"/>
                <a:ea typeface="Arial"/>
                <a:cs typeface="Arial"/>
                <a:sym typeface="Arial"/>
              </a:rPr>
              <a:t>Jancovici</a:t>
            </a:r>
            <a:r>
              <a:rPr lang="fr-FR" sz="1200" b="0" i="0" u="none" strike="noStrike" cap="none" dirty="0">
                <a:solidFill>
                  <a:schemeClr val="dk1"/>
                </a:solidFill>
                <a:latin typeface="Arial"/>
                <a:ea typeface="Arial"/>
                <a:cs typeface="Arial"/>
                <a:sym typeface="Arial"/>
              </a:rPr>
              <a:t>, pour le compte de l’ADEME dans</a:t>
            </a:r>
            <a:r>
              <a:rPr lang="fr-FR" sz="1200" b="0" i="0" u="none" strike="noStrike" cap="none" baseline="0" dirty="0">
                <a:solidFill>
                  <a:schemeClr val="dk1"/>
                </a:solidFill>
                <a:latin typeface="Arial"/>
                <a:ea typeface="Arial"/>
                <a:cs typeface="Arial"/>
                <a:sym typeface="Arial"/>
              </a:rPr>
              <a:t> les années 2000. L’ADEME a conduit pendant presque 10 ans une politique de subvention des Bilans, permettant à plus de 5000 personnes de se former avant 2012. Depuis, c’est l’Association Bilan Carbone qui porte et développe la méthodologie et tout ce qui va avec : formations, outils, autres méthodologies complémentaires, et sensibilisation en général au sujet. Le Bilan Carbone est ainsi une marque, gage de qualité pour tous ceux qui souhaitent travailler sur les émissions de GES au sein de leur entreprise ou collectivité territoriale.</a:t>
            </a:r>
            <a:endParaRPr dirty="0"/>
          </a:p>
          <a:p>
            <a:pPr marL="0" marR="0" lvl="0" indent="0" algn="l" rtl="0">
              <a:spcBef>
                <a:spcPts val="360"/>
              </a:spcBef>
              <a:spcAft>
                <a:spcPts val="0"/>
              </a:spcAft>
              <a:buNone/>
            </a:pPr>
            <a:endParaRPr sz="1200" b="0" i="0" u="none" strike="noStrike" cap="none" dirty="0">
              <a:solidFill>
                <a:schemeClr val="dk1"/>
              </a:solidFill>
              <a:latin typeface="Arial"/>
              <a:ea typeface="Arial"/>
              <a:cs typeface="Arial"/>
              <a:sym typeface="Arial"/>
            </a:endParaRPr>
          </a:p>
          <a:p>
            <a:pPr marL="0" marR="0" lvl="0" indent="0" algn="l" rtl="0">
              <a:spcBef>
                <a:spcPts val="360"/>
              </a:spcBef>
              <a:spcAft>
                <a:spcPts val="0"/>
              </a:spcAft>
              <a:buNone/>
            </a:pPr>
            <a:r>
              <a:rPr lang="fr-FR" sz="1200" b="0" i="0" u="none" strike="noStrike" cap="none" dirty="0">
                <a:solidFill>
                  <a:schemeClr val="dk1"/>
                </a:solidFill>
                <a:latin typeface="Arial"/>
                <a:ea typeface="Arial"/>
                <a:cs typeface="Arial"/>
                <a:sym typeface="Arial"/>
              </a:rPr>
              <a:t>La</a:t>
            </a:r>
            <a:r>
              <a:rPr lang="fr-FR" sz="1200" b="0" i="0" u="none" strike="noStrike" cap="none" baseline="0" dirty="0">
                <a:solidFill>
                  <a:schemeClr val="dk1"/>
                </a:solidFill>
                <a:latin typeface="Arial"/>
                <a:ea typeface="Arial"/>
                <a:cs typeface="Arial"/>
                <a:sym typeface="Arial"/>
              </a:rPr>
              <a:t> méthodologie est en effet destinée à être utilisée dans le cadre professionnel : l’ABC donne un droit d’utilisation à ses adhérents formés, mais aussi sous la forme d’une licence d’utilisation payante. La formation est obligatoire, en particulier pour les personnes souhaitant proposer une prestation « Bilan Carbone » à leurs clients.</a:t>
            </a:r>
            <a:endParaRPr dirty="0"/>
          </a:p>
          <a:p>
            <a:pPr marL="0" marR="0" lvl="0" indent="0" algn="l" rtl="0">
              <a:spcBef>
                <a:spcPts val="360"/>
              </a:spcBef>
              <a:spcAft>
                <a:spcPts val="0"/>
              </a:spcAft>
              <a:buNone/>
            </a:pPr>
            <a:endParaRPr sz="1200" b="0" i="0" u="none" strike="noStrike" cap="none" dirty="0">
              <a:solidFill>
                <a:schemeClr val="dk1"/>
              </a:solidFill>
              <a:latin typeface="Arial"/>
              <a:ea typeface="Arial"/>
              <a:cs typeface="Arial"/>
              <a:sym typeface="Arial"/>
            </a:endParaRPr>
          </a:p>
          <a:p>
            <a:pPr marL="0" marR="0" lvl="0" indent="0" algn="l" rtl="0">
              <a:spcBef>
                <a:spcPts val="360"/>
              </a:spcBef>
              <a:spcAft>
                <a:spcPts val="0"/>
              </a:spcAft>
              <a:buNone/>
            </a:pPr>
            <a:r>
              <a:rPr lang="fr-FR" sz="1200" b="0" i="0" u="none" strike="noStrike" cap="none" dirty="0">
                <a:solidFill>
                  <a:schemeClr val="dk1"/>
                </a:solidFill>
                <a:latin typeface="Arial"/>
                <a:ea typeface="Arial"/>
                <a:cs typeface="Arial"/>
                <a:sym typeface="Arial"/>
              </a:rPr>
              <a:t>Le Bilan Carbone® est une marque déposée, comme le « ®</a:t>
            </a:r>
            <a:r>
              <a:rPr lang="fr-FR" sz="1200" b="0" i="0" u="none" strike="noStrike" cap="none" dirty="0" err="1">
                <a:solidFill>
                  <a:schemeClr val="dk1"/>
                </a:solidFill>
                <a:latin typeface="Arial"/>
                <a:ea typeface="Arial"/>
                <a:cs typeface="Arial"/>
                <a:sym typeface="Arial"/>
              </a:rPr>
              <a:t>egistered</a:t>
            </a:r>
            <a:r>
              <a:rPr lang="fr-FR" sz="1200" b="0" i="0" u="none" strike="noStrike" cap="none" dirty="0">
                <a:solidFill>
                  <a:schemeClr val="dk1"/>
                </a:solidFill>
                <a:latin typeface="Arial"/>
                <a:ea typeface="Arial"/>
                <a:cs typeface="Arial"/>
                <a:sym typeface="Arial"/>
              </a:rPr>
              <a:t> » l’indique. On ne peut donc pas l’utiliser à tord et à travers. </a:t>
            </a:r>
          </a:p>
          <a:p>
            <a:pPr marL="0" marR="0" lvl="0" indent="0" algn="l" rtl="0">
              <a:spcBef>
                <a:spcPts val="360"/>
              </a:spcBef>
              <a:spcAft>
                <a:spcPts val="0"/>
              </a:spcAft>
              <a:buNone/>
            </a:pPr>
            <a:endParaRPr lang="fr-FR" sz="1200" b="0" i="0" u="none" strike="noStrike" cap="none" dirty="0">
              <a:solidFill>
                <a:schemeClr val="dk1"/>
              </a:solidFill>
              <a:latin typeface="Arial"/>
              <a:ea typeface="Arial"/>
              <a:cs typeface="Arial"/>
              <a:sym typeface="Arial"/>
            </a:endParaRPr>
          </a:p>
          <a:p>
            <a:pPr marL="0" marR="0" lvl="0" indent="0" algn="l" rtl="0">
              <a:spcBef>
                <a:spcPts val="360"/>
              </a:spcBef>
              <a:spcAft>
                <a:spcPts val="0"/>
              </a:spcAft>
              <a:buNone/>
            </a:pPr>
            <a:r>
              <a:rPr lang="fr-FR" sz="1200" b="0" i="0" u="none" strike="noStrike" cap="none" dirty="0">
                <a:solidFill>
                  <a:schemeClr val="dk1"/>
                </a:solidFill>
                <a:latin typeface="Arial"/>
                <a:ea typeface="Arial"/>
                <a:cs typeface="Arial"/>
                <a:sym typeface="Arial"/>
              </a:rPr>
              <a:t>Dans le cas du Bilan Carbone campus, la formation d’aujourd’hui ne vous donne pas d’accréditation</a:t>
            </a:r>
            <a:r>
              <a:rPr lang="fr-FR" sz="1200" b="0" i="0" u="none" strike="noStrike" cap="none" baseline="0" dirty="0">
                <a:solidFill>
                  <a:schemeClr val="dk1"/>
                </a:solidFill>
                <a:latin typeface="Arial"/>
                <a:ea typeface="Arial"/>
                <a:cs typeface="Arial"/>
                <a:sym typeface="Arial"/>
              </a:rPr>
              <a:t> pour l’usage du Bilan Carbone de l’ABC. Néanmoins, elle vous donne les méthodes et un outil pédagogique pour réaliser un bilan d’émissions de votre campus. Ces connaissances sont un premier pas vers la comptabilité carbone, et le Bilan Carbone complet, et elles pourront vous aider à répondre d’ors et déjà à la réglementation française demandant un bilan partiel tous les quatre ans aux entreprises de plus de 500 salariés, par exemple.</a:t>
            </a:r>
          </a:p>
          <a:p>
            <a:pPr marL="0" marR="0" lvl="0" indent="0" algn="l" rtl="0">
              <a:spcBef>
                <a:spcPts val="360"/>
              </a:spcBef>
              <a:spcAft>
                <a:spcPts val="0"/>
              </a:spcAft>
              <a:buNone/>
            </a:pPr>
            <a:r>
              <a:rPr lang="fr-FR" sz="1200" b="0" i="0" u="none" strike="noStrike" cap="none" baseline="0" dirty="0">
                <a:solidFill>
                  <a:schemeClr val="dk1"/>
                </a:solidFill>
                <a:latin typeface="Arial"/>
                <a:ea typeface="Arial"/>
                <a:cs typeface="Arial"/>
                <a:sym typeface="Arial"/>
              </a:rPr>
              <a:t>Il faut donc penser les choses ainsi :</a:t>
            </a:r>
          </a:p>
          <a:p>
            <a:pPr marL="171450" marR="0" lvl="0" indent="-171450" algn="l" rtl="0">
              <a:spcBef>
                <a:spcPts val="360"/>
              </a:spcBef>
              <a:spcAft>
                <a:spcPts val="0"/>
              </a:spcAft>
              <a:buFontTx/>
              <a:buChar char="-"/>
            </a:pPr>
            <a:r>
              <a:rPr lang="fr-FR" sz="1200" b="0" i="0" u="none" strike="noStrike" cap="none" baseline="0" dirty="0">
                <a:solidFill>
                  <a:schemeClr val="dk1"/>
                </a:solidFill>
                <a:latin typeface="Arial"/>
                <a:ea typeface="Arial"/>
                <a:cs typeface="Arial"/>
                <a:sym typeface="Arial"/>
              </a:rPr>
              <a:t>La présente formation vous donne les bases méthodologiques, un premier outil vraiment minimal, et des aides pour réaliser le bilan de votre campus.</a:t>
            </a:r>
          </a:p>
          <a:p>
            <a:pPr marL="171450" marR="0" lvl="0" indent="-171450" algn="l" rtl="0">
              <a:spcBef>
                <a:spcPts val="360"/>
              </a:spcBef>
              <a:spcAft>
                <a:spcPts val="0"/>
              </a:spcAft>
              <a:buFontTx/>
              <a:buChar char="-"/>
            </a:pPr>
            <a:r>
              <a:rPr lang="fr-FR" sz="1200" b="0" i="0" u="none" strike="noStrike" cap="none" baseline="0" dirty="0">
                <a:solidFill>
                  <a:schemeClr val="dk1"/>
                </a:solidFill>
                <a:latin typeface="Arial"/>
                <a:ea typeface="Arial"/>
                <a:cs typeface="Arial"/>
                <a:sym typeface="Arial"/>
              </a:rPr>
              <a:t>Ces compétences pourront donner lieux à une première ligne sur votre CV : des bureaux d’étude spécialisés sur le sujet des émissions de GES pourront être intéressés !</a:t>
            </a:r>
          </a:p>
          <a:p>
            <a:pPr marL="171450" marR="0" lvl="0" indent="-171450" algn="l" rtl="0">
              <a:spcBef>
                <a:spcPts val="360"/>
              </a:spcBef>
              <a:spcAft>
                <a:spcPts val="0"/>
              </a:spcAft>
              <a:buFontTx/>
              <a:buChar char="-"/>
            </a:pPr>
            <a:r>
              <a:rPr lang="fr-FR" sz="1200" b="0" i="0" u="none" strike="noStrike" cap="none" baseline="0" dirty="0">
                <a:solidFill>
                  <a:schemeClr val="dk1"/>
                </a:solidFill>
                <a:latin typeface="Arial"/>
                <a:ea typeface="Arial"/>
                <a:cs typeface="Arial"/>
                <a:sym typeface="Arial"/>
              </a:rPr>
              <a:t>Si vous souhaitez aller plus loin, et réellement vous professionnaliser sur le sujet, les formations Bilan Carbone proposées par l’ABC vous permettront d’utiliser la méthodologie et des outils pleinement opérationnels.</a:t>
            </a:r>
          </a:p>
          <a:p>
            <a:pPr marL="0" marR="0" lvl="0" indent="0" algn="l" rtl="0">
              <a:spcBef>
                <a:spcPts val="360"/>
              </a:spcBef>
              <a:spcAft>
                <a:spcPts val="0"/>
              </a:spcAft>
              <a:buNone/>
            </a:pPr>
            <a:endParaRPr lang="fr-FR" sz="12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0824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a:t>
            </a:r>
            <a:r>
              <a:rPr lang="fr-FR" baseline="0" dirty="0"/>
              <a:t> la suite de ces vidéo, nous prendrons l’exemple d’un campus pour illustrer les outils et cas pratiques que nous présenterons. Mais la méthode est la même pour tout type de projet ou d’organisation. </a:t>
            </a:r>
          </a:p>
          <a:p>
            <a:endParaRPr lang="fr-FR"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en-US" sz="1200" dirty="0"/>
              <a:t>Bilan Carbone campus </a:t>
            </a:r>
            <a:r>
              <a:rPr lang="fr-FR" altLang="en-US" sz="1200" dirty="0">
                <a:sym typeface="Wingdings" panose="05000000000000000000" pitchFamily="2" charset="2"/>
              </a:rPr>
              <a:t> projet pédagogique de </a:t>
            </a:r>
            <a:r>
              <a:rPr lang="fr-FR" altLang="en-US" sz="1600" dirty="0">
                <a:sym typeface="Wingdings" panose="05000000000000000000" pitchFamily="2" charset="2"/>
              </a:rPr>
              <a:t>sensibilisation</a:t>
            </a:r>
            <a:endParaRPr lang="fr-FR" alt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29</a:t>
            </a:fld>
            <a:endParaRPr lang="fr-FR"/>
          </a:p>
        </p:txBody>
      </p:sp>
    </p:spTree>
    <p:extLst>
      <p:ext uri="{BB962C8B-B14F-4D97-AF65-F5344CB8AC3E}">
        <p14:creationId xmlns:p14="http://schemas.microsoft.com/office/powerpoint/2010/main" val="1906307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a:t>
            </a:r>
            <a:r>
              <a:rPr lang="fr-FR" baseline="0" dirty="0"/>
              <a:t> la suite de ces vidéo, nous prendrons l’exemple d’un campus pour illustrer les outils et cas pratiques que nous présenterons. Mais la méthode est la même pour tout type de projet ou d’organisation. </a:t>
            </a:r>
          </a:p>
          <a:p>
            <a:endParaRPr lang="fr-FR"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en-US" sz="1200" dirty="0"/>
              <a:t>Bilan Carbone campus </a:t>
            </a:r>
            <a:r>
              <a:rPr lang="fr-FR" altLang="en-US" sz="1200" dirty="0">
                <a:sym typeface="Wingdings" panose="05000000000000000000" pitchFamily="2" charset="2"/>
              </a:rPr>
              <a:t> projet pédagogique de </a:t>
            </a:r>
            <a:r>
              <a:rPr lang="fr-FR" altLang="en-US" sz="1600" dirty="0">
                <a:sym typeface="Wingdings" panose="05000000000000000000" pitchFamily="2" charset="2"/>
              </a:rPr>
              <a:t>sensibilisation</a:t>
            </a:r>
            <a:endParaRPr lang="fr-FR" alt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30</a:t>
            </a:fld>
            <a:endParaRPr lang="fr-FR"/>
          </a:p>
        </p:txBody>
      </p:sp>
    </p:spTree>
    <p:extLst>
      <p:ext uri="{BB962C8B-B14F-4D97-AF65-F5344CB8AC3E}">
        <p14:creationId xmlns:p14="http://schemas.microsoft.com/office/powerpoint/2010/main" val="4091920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a:t>
            </a:r>
            <a:r>
              <a:rPr lang="fr-FR" baseline="0" dirty="0"/>
              <a:t> la suite de ces vidéo, nous prendrons l’exemple d’un campus pour illustrer les outils et cas pratiques que nous présenterons. Mais la méthode est la même pour tout type de projet ou d’organisation. </a:t>
            </a:r>
          </a:p>
          <a:p>
            <a:endParaRPr lang="fr-FR"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en-US" sz="1200" dirty="0"/>
              <a:t>Bilan Carbone campus </a:t>
            </a:r>
            <a:r>
              <a:rPr lang="fr-FR" altLang="en-US" sz="1200" dirty="0">
                <a:sym typeface="Wingdings" panose="05000000000000000000" pitchFamily="2" charset="2"/>
              </a:rPr>
              <a:t> projet pédagogique de </a:t>
            </a:r>
            <a:r>
              <a:rPr lang="fr-FR" altLang="en-US" sz="1600" dirty="0">
                <a:sym typeface="Wingdings" panose="05000000000000000000" pitchFamily="2" charset="2"/>
              </a:rPr>
              <a:t>sensibilisation</a:t>
            </a:r>
            <a:endParaRPr lang="fr-FR" alt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31</a:t>
            </a:fld>
            <a:endParaRPr lang="fr-FR"/>
          </a:p>
        </p:txBody>
      </p:sp>
    </p:spTree>
    <p:extLst>
      <p:ext uri="{BB962C8B-B14F-4D97-AF65-F5344CB8AC3E}">
        <p14:creationId xmlns:p14="http://schemas.microsoft.com/office/powerpoint/2010/main" val="2889649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a:t>
            </a:r>
            <a:r>
              <a:rPr lang="fr-FR" baseline="0" dirty="0"/>
              <a:t> la suite de ces vidéo, nous prendrons l’exemple d’un campus pour illustrer les outils et cas pratiques que nous présenterons. Mais la méthode est la même pour tout type de projet ou d’organisation. </a:t>
            </a:r>
          </a:p>
          <a:p>
            <a:endParaRPr lang="fr-FR"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en-US" sz="1200" dirty="0"/>
              <a:t>Bilan Carbone campus </a:t>
            </a:r>
            <a:r>
              <a:rPr lang="fr-FR" altLang="en-US" sz="1200" dirty="0">
                <a:sym typeface="Wingdings" panose="05000000000000000000" pitchFamily="2" charset="2"/>
              </a:rPr>
              <a:t> projet pédagogique de </a:t>
            </a:r>
            <a:r>
              <a:rPr lang="fr-FR" altLang="en-US" sz="1600" dirty="0">
                <a:sym typeface="Wingdings" panose="05000000000000000000" pitchFamily="2" charset="2"/>
              </a:rPr>
              <a:t>sensibilisation</a:t>
            </a:r>
            <a:endParaRPr lang="fr-FR" alt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32</a:t>
            </a:fld>
            <a:endParaRPr lang="fr-FR"/>
          </a:p>
        </p:txBody>
      </p:sp>
    </p:spTree>
    <p:extLst>
      <p:ext uri="{BB962C8B-B14F-4D97-AF65-F5344CB8AC3E}">
        <p14:creationId xmlns:p14="http://schemas.microsoft.com/office/powerpoint/2010/main" val="3857948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a:t>
            </a:r>
            <a:r>
              <a:rPr lang="fr-FR" baseline="0" dirty="0"/>
              <a:t> la suite de ces vidéo, nous prendrons l’exemple d’un campus pour illustrer les outils et cas pratiques que nous présenterons. Mais la méthode est la même pour tout type de projet ou d’organisation. </a:t>
            </a:r>
          </a:p>
          <a:p>
            <a:endParaRPr lang="fr-FR"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en-US" sz="1200" dirty="0"/>
              <a:t>Bilan Carbone campus </a:t>
            </a:r>
            <a:r>
              <a:rPr lang="fr-FR" altLang="en-US" sz="1200" dirty="0">
                <a:sym typeface="Wingdings" panose="05000000000000000000" pitchFamily="2" charset="2"/>
              </a:rPr>
              <a:t> projet pédagogique de </a:t>
            </a:r>
            <a:r>
              <a:rPr lang="fr-FR" altLang="en-US" sz="1600" dirty="0">
                <a:sym typeface="Wingdings" panose="05000000000000000000" pitchFamily="2" charset="2"/>
              </a:rPr>
              <a:t>sensibilisation</a:t>
            </a:r>
            <a:endParaRPr lang="fr-FR" alt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33</a:t>
            </a:fld>
            <a:endParaRPr lang="fr-FR"/>
          </a:p>
        </p:txBody>
      </p:sp>
    </p:spTree>
    <p:extLst>
      <p:ext uri="{BB962C8B-B14F-4D97-AF65-F5344CB8AC3E}">
        <p14:creationId xmlns:p14="http://schemas.microsoft.com/office/powerpoint/2010/main" val="3825481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a:t>
            </a:r>
            <a:r>
              <a:rPr lang="fr-FR" baseline="0" dirty="0"/>
              <a:t> la suite de ces vidéo, nous prendrons l’exemple d’un campus pour illustrer les outils et cas pratiques que nous présenterons. Mais la méthode est la même pour tout type de projet ou d’organisation. </a:t>
            </a:r>
          </a:p>
          <a:p>
            <a:endParaRPr lang="fr-FR"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en-US" sz="1200" dirty="0"/>
              <a:t>Bilan Carbone campus </a:t>
            </a:r>
            <a:r>
              <a:rPr lang="fr-FR" altLang="en-US" sz="1200" dirty="0">
                <a:sym typeface="Wingdings" panose="05000000000000000000" pitchFamily="2" charset="2"/>
              </a:rPr>
              <a:t> projet pédagogique de </a:t>
            </a:r>
            <a:r>
              <a:rPr lang="fr-FR" altLang="en-US" sz="1600" dirty="0">
                <a:sym typeface="Wingdings" panose="05000000000000000000" pitchFamily="2" charset="2"/>
              </a:rPr>
              <a:t>sensibilisation</a:t>
            </a:r>
            <a:endParaRPr lang="fr-FR" alt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34</a:t>
            </a:fld>
            <a:endParaRPr lang="fr-FR"/>
          </a:p>
        </p:txBody>
      </p:sp>
    </p:spTree>
    <p:extLst>
      <p:ext uri="{BB962C8B-B14F-4D97-AF65-F5344CB8AC3E}">
        <p14:creationId xmlns:p14="http://schemas.microsoft.com/office/powerpoint/2010/main" val="3036016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a:t>
            </a:r>
            <a:r>
              <a:rPr lang="fr-FR" baseline="0" dirty="0"/>
              <a:t> la suite de ces vidéo, nous prendrons l’exemple d’un campus pour illustrer les outils et cas pratiques que nous présenterons. Mais la méthode est la même pour tout type de projet ou d’organisation. </a:t>
            </a:r>
          </a:p>
          <a:p>
            <a:endParaRPr lang="fr-FR"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en-US" sz="1200" dirty="0"/>
              <a:t>Bilan Carbone campus </a:t>
            </a:r>
            <a:r>
              <a:rPr lang="fr-FR" altLang="en-US" sz="1200" dirty="0">
                <a:sym typeface="Wingdings" panose="05000000000000000000" pitchFamily="2" charset="2"/>
              </a:rPr>
              <a:t> projet pédagogique de </a:t>
            </a:r>
            <a:r>
              <a:rPr lang="fr-FR" altLang="en-US" sz="1600" dirty="0">
                <a:sym typeface="Wingdings" panose="05000000000000000000" pitchFamily="2" charset="2"/>
              </a:rPr>
              <a:t>sensibilisation</a:t>
            </a:r>
            <a:endParaRPr lang="fr-FR" altLang="en-US" dirty="0"/>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35</a:t>
            </a:fld>
            <a:endParaRPr lang="fr-FR"/>
          </a:p>
        </p:txBody>
      </p:sp>
    </p:spTree>
    <p:extLst>
      <p:ext uri="{BB962C8B-B14F-4D97-AF65-F5344CB8AC3E}">
        <p14:creationId xmlns:p14="http://schemas.microsoft.com/office/powerpoint/2010/main" val="164702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ltLang="fr-FR" sz="1000"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4</a:t>
            </a:fld>
            <a:endParaRPr lang="fr-FR" dirty="0"/>
          </a:p>
        </p:txBody>
      </p:sp>
    </p:spTree>
    <p:extLst>
      <p:ext uri="{BB962C8B-B14F-4D97-AF65-F5344CB8AC3E}">
        <p14:creationId xmlns:p14="http://schemas.microsoft.com/office/powerpoint/2010/main" val="3653797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3667" name="Espace réservé des commentaires 2"/>
          <p:cNvSpPr>
            <a:spLocks noGrp="1"/>
          </p:cNvSpPr>
          <p:nvPr>
            <p:ph type="body" idx="1"/>
          </p:nvPr>
        </p:nvSpPr>
        <p:spPr bwMode="auto">
          <a:noFill/>
        </p:spPr>
        <p:txBody>
          <a:bodyPr/>
          <a:lstStyle/>
          <a:p>
            <a:endParaRPr lang="fr-FR" altLang="fr-FR" sz="1000" dirty="0">
              <a:latin typeface="Arial" panose="020B0604020202020204" pitchFamily="34" charset="0"/>
              <a:cs typeface="Arial" panose="020B0604020202020204" pitchFamily="34" charset="0"/>
            </a:endParaRPr>
          </a:p>
        </p:txBody>
      </p:sp>
      <p:sp>
        <p:nvSpPr>
          <p:cNvPr id="113668" name="Espace réservé du numéro de diapositive 3"/>
          <p:cNvSpPr>
            <a:spLocks noGrp="1"/>
          </p:cNvSpPr>
          <p:nvPr>
            <p:ph type="sldNum" sz="quarter" idx="5"/>
          </p:nvPr>
        </p:nvSpPr>
        <p:spPr bwMode="auto">
          <a:noFill/>
          <a:ln>
            <a:miter lim="800000"/>
            <a:headEnd/>
            <a:tailEnd/>
          </a:ln>
        </p:spPr>
        <p:txBody>
          <a:bodyPr/>
          <a:lstStyle/>
          <a:p>
            <a:fld id="{92DBAD68-0D9C-4D15-BC21-03E7E10DD4C9}" type="slidenum">
              <a:rPr lang="fr-FR" altLang="fr-FR" smtClean="0"/>
              <a:pPr/>
              <a:t>42</a:t>
            </a:fld>
            <a:endParaRPr lang="fr-FR" altLang="fr-FR"/>
          </a:p>
        </p:txBody>
      </p:sp>
    </p:spTree>
    <p:extLst>
      <p:ext uri="{BB962C8B-B14F-4D97-AF65-F5344CB8AC3E}">
        <p14:creationId xmlns:p14="http://schemas.microsoft.com/office/powerpoint/2010/main" val="265465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0CF112-9921-4716-8C05-E49917E7356F}" type="slidenum">
              <a:rPr lang="fr-FR" altLang="en-US" smtClean="0"/>
              <a:pPr>
                <a:spcBef>
                  <a:spcPct val="0"/>
                </a:spcBef>
              </a:pPr>
              <a:t>46</a:t>
            </a:fld>
            <a:endParaRPr lang="fr-FR" altLang="en-US" dirty="0"/>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énormément de sources d’émissions de GES, et qui plus est de GES différents, de la même manière que dans le monde il existe différentes monnaies. Il nous faut alors une référence, un « dollar » mais pour les GES.</a:t>
            </a:r>
          </a:p>
        </p:txBody>
      </p:sp>
    </p:spTree>
    <p:extLst>
      <p:ext uri="{BB962C8B-B14F-4D97-AF65-F5344CB8AC3E}">
        <p14:creationId xmlns:p14="http://schemas.microsoft.com/office/powerpoint/2010/main" val="1660568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0CF112-9921-4716-8C05-E49917E7356F}" type="slidenum">
              <a:rPr lang="fr-FR" altLang="en-US" smtClean="0"/>
              <a:pPr>
                <a:spcBef>
                  <a:spcPct val="0"/>
                </a:spcBef>
              </a:pPr>
              <a:t>47</a:t>
            </a:fld>
            <a:endParaRPr lang="fr-FR" altLang="en-US" dirty="0"/>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énormément de sources d’émissions de GES, et qui plus est de GES différents, de la même manière que dans le monde il existe différentes monnaies. Il nous faut alors une référence, un « dollar » mais pour les GES.</a:t>
            </a:r>
          </a:p>
        </p:txBody>
      </p:sp>
    </p:spTree>
    <p:extLst>
      <p:ext uri="{BB962C8B-B14F-4D97-AF65-F5344CB8AC3E}">
        <p14:creationId xmlns:p14="http://schemas.microsoft.com/office/powerpoint/2010/main" val="2917044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0CF112-9921-4716-8C05-E49917E7356F}" type="slidenum">
              <a:rPr lang="fr-FR" altLang="en-US" smtClean="0"/>
              <a:pPr>
                <a:spcBef>
                  <a:spcPct val="0"/>
                </a:spcBef>
              </a:pPr>
              <a:t>48</a:t>
            </a:fld>
            <a:endParaRPr lang="fr-FR" altLang="en-US" dirty="0"/>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énormément de sources d’émissions de GES, et qui plus est de GES différents, de la même manière que dans le monde il existe différentes monnaies. Il nous faut alors une référence, un « dollar » mais pour les GES.</a:t>
            </a:r>
          </a:p>
        </p:txBody>
      </p:sp>
    </p:spTree>
    <p:extLst>
      <p:ext uri="{BB962C8B-B14F-4D97-AF65-F5344CB8AC3E}">
        <p14:creationId xmlns:p14="http://schemas.microsoft.com/office/powerpoint/2010/main" val="1663012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0CF112-9921-4716-8C05-E49917E7356F}" type="slidenum">
              <a:rPr lang="fr-FR" altLang="en-US" smtClean="0"/>
              <a:pPr>
                <a:spcBef>
                  <a:spcPct val="0"/>
                </a:spcBef>
              </a:pPr>
              <a:t>49</a:t>
            </a:fld>
            <a:endParaRPr lang="fr-FR" altLang="en-US" dirty="0"/>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énormément de sources d’émissions de GES, et qui plus est de GES différents, de la même manière que dans le monde il existe différentes monnaies. Il nous faut alors une référence, un « dollar » mais pour les GES.</a:t>
            </a:r>
          </a:p>
        </p:txBody>
      </p:sp>
    </p:spTree>
    <p:extLst>
      <p:ext uri="{BB962C8B-B14F-4D97-AF65-F5344CB8AC3E}">
        <p14:creationId xmlns:p14="http://schemas.microsoft.com/office/powerpoint/2010/main" val="3477286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0CF112-9921-4716-8C05-E49917E7356F}" type="slidenum">
              <a:rPr lang="fr-FR" altLang="en-US" smtClean="0"/>
              <a:pPr>
                <a:spcBef>
                  <a:spcPct val="0"/>
                </a:spcBef>
              </a:pPr>
              <a:t>50</a:t>
            </a:fld>
            <a:endParaRPr lang="fr-FR" altLang="en-US" dirty="0"/>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énormément de sources d’émissions de GES, et qui plus est de GES différents, de la même manière que dans le monde il existe différentes monnaies. Il nous faut alors une référence, un « dollar » mais pour les GES.</a:t>
            </a:r>
          </a:p>
        </p:txBody>
      </p:sp>
    </p:spTree>
    <p:extLst>
      <p:ext uri="{BB962C8B-B14F-4D97-AF65-F5344CB8AC3E}">
        <p14:creationId xmlns:p14="http://schemas.microsoft.com/office/powerpoint/2010/main" val="4229848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33F3CC-1AB8-4ADC-A6AC-31E207121209}" type="slidenum">
              <a:rPr lang="fr-FR" altLang="en-US" smtClean="0"/>
              <a:pPr>
                <a:spcBef>
                  <a:spcPct val="0"/>
                </a:spcBef>
              </a:pPr>
              <a:t>51</a:t>
            </a:fld>
            <a:endParaRPr lang="fr-FR" altLang="en-US" dirty="0"/>
          </a:p>
        </p:txBody>
      </p:sp>
      <p:sp>
        <p:nvSpPr>
          <p:cNvPr id="47107" name="Rectangle 2"/>
          <p:cNvSpPr>
            <a:spLocks noGrp="1" noRot="1" noChangeAspect="1" noChangeArrowheads="1" noTextEdit="1"/>
          </p:cNvSpPr>
          <p:nvPr>
            <p:ph type="sldImg"/>
          </p:nvPr>
        </p:nvSpPr>
        <p:spPr>
          <a:xfrm>
            <a:off x="388938" y="695325"/>
            <a:ext cx="6056312" cy="3408363"/>
          </a:xfrm>
          <a:ln/>
        </p:spPr>
      </p:sp>
      <p:sp>
        <p:nvSpPr>
          <p:cNvPr id="47108" name="Rectangle 3"/>
          <p:cNvSpPr>
            <a:spLocks noGrp="1" noChangeArrowheads="1"/>
          </p:cNvSpPr>
          <p:nvPr>
            <p:ph type="body" idx="1"/>
          </p:nvPr>
        </p:nvSpPr>
        <p:spPr>
          <a:xfrm>
            <a:off x="685800" y="4343400"/>
            <a:ext cx="5465763" cy="4094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r>
              <a:rPr lang="fr-FR" altLang="en-US" dirty="0">
                <a:latin typeface="Arial" panose="020B0604020202020204" pitchFamily="34" charset="0"/>
              </a:rPr>
              <a:t>Ce diagramme circulaire présente la décomposition de l’effet de serre additionnel dû aux GES émis par l’Homme chaque année. Profite des animations pour les faire deviner à la salle.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1</a:t>
            </a:r>
            <a:r>
              <a:rPr lang="fr-FR" altLang="en-US" baseline="30000" dirty="0">
                <a:latin typeface="Arial" panose="020B0604020202020204" pitchFamily="34" charset="0"/>
              </a:rPr>
              <a:t>ère</a:t>
            </a:r>
            <a:r>
              <a:rPr lang="fr-FR" altLang="en-US" dirty="0">
                <a:latin typeface="Arial" panose="020B0604020202020204" pitchFamily="34" charset="0"/>
              </a:rPr>
              <a:t> animation : CO</a:t>
            </a:r>
            <a:r>
              <a:rPr lang="fr-FR" altLang="en-US" baseline="-25000" dirty="0">
                <a:latin typeface="Arial" panose="020B0604020202020204" pitchFamily="34" charset="0"/>
              </a:rPr>
              <a:t>2</a:t>
            </a:r>
            <a:r>
              <a:rPr lang="fr-FR" altLang="en-US" dirty="0">
                <a:latin typeface="Arial" panose="020B0604020202020204" pitchFamily="34" charset="0"/>
              </a:rPr>
              <a:t> issues de combustibles fossiles (= pétrole, charbon et gaz), de la déforestation ainsi que d’autres sources (industries dont les réactions chimiques libèrent du CO</a:t>
            </a:r>
            <a:r>
              <a:rPr lang="fr-FR" altLang="en-US" baseline="-25000" dirty="0">
                <a:latin typeface="Arial" panose="020B0604020202020204" pitchFamily="34" charset="0"/>
              </a:rPr>
              <a:t>2</a:t>
            </a:r>
            <a:r>
              <a:rPr lang="fr-FR" altLang="en-US" dirty="0">
                <a:latin typeface="Arial" panose="020B0604020202020204" pitchFamily="34" charset="0"/>
              </a:rPr>
              <a:t>, telles qu’aciéries, cimenteries par exemple).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2</a:t>
            </a:r>
            <a:r>
              <a:rPr lang="fr-FR" altLang="en-US" baseline="30000" dirty="0">
                <a:latin typeface="Arial" panose="020B0604020202020204" pitchFamily="34" charset="0"/>
              </a:rPr>
              <a:t>ème</a:t>
            </a:r>
            <a:r>
              <a:rPr lang="fr-FR" altLang="en-US" dirty="0">
                <a:latin typeface="Arial" panose="020B0604020202020204" pitchFamily="34" charset="0"/>
              </a:rPr>
              <a:t> animation : le méthane se forme dès qu’une matière organique se décompose dans un milieu avec peu d’oxygène : fermentation dans les estomacs des ruminants, rizières, décharges, brûlis, …</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3</a:t>
            </a:r>
            <a:r>
              <a:rPr lang="fr-FR" altLang="en-US" baseline="30000" dirty="0">
                <a:latin typeface="Arial" panose="020B0604020202020204" pitchFamily="34" charset="0"/>
              </a:rPr>
              <a:t>ème</a:t>
            </a:r>
            <a:r>
              <a:rPr lang="fr-FR" altLang="en-US" dirty="0">
                <a:latin typeface="Arial" panose="020B0604020202020204" pitchFamily="34" charset="0"/>
              </a:rPr>
              <a:t> animation : N</a:t>
            </a:r>
            <a:r>
              <a:rPr lang="fr-FR" altLang="en-US" baseline="-25000" dirty="0">
                <a:latin typeface="Arial" panose="020B0604020202020204" pitchFamily="34" charset="0"/>
              </a:rPr>
              <a:t>2</a:t>
            </a:r>
            <a:r>
              <a:rPr lang="fr-FR" altLang="en-US" dirty="0">
                <a:latin typeface="Arial" panose="020B0604020202020204" pitchFamily="34" charset="0"/>
              </a:rPr>
              <a:t>O, protoxyde d’azote, oxyde nitreux ou encore gaz hilarant qui pour le coup l’est beaucoup moins. Il provient des engrais et de l’industrie chimique.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4</a:t>
            </a:r>
            <a:r>
              <a:rPr lang="fr-FR" altLang="en-US" baseline="30000" dirty="0">
                <a:latin typeface="Arial" panose="020B0604020202020204" pitchFamily="34" charset="0"/>
              </a:rPr>
              <a:t>ème</a:t>
            </a:r>
            <a:r>
              <a:rPr lang="fr-FR" altLang="en-US" dirty="0">
                <a:latin typeface="Arial" panose="020B0604020202020204" pitchFamily="34" charset="0"/>
              </a:rPr>
              <a:t> animation : gaz fluorés tels que les CFC (chlorofluorocarbures), HFC (hydrofluorocarbures), le SF6 (</a:t>
            </a:r>
            <a:r>
              <a:rPr lang="fr-FR" altLang="en-US" dirty="0" err="1">
                <a:latin typeface="Arial" panose="020B0604020202020204" pitchFamily="34" charset="0"/>
              </a:rPr>
              <a:t>hexafluore</a:t>
            </a:r>
            <a:r>
              <a:rPr lang="fr-FR" altLang="en-US" dirty="0">
                <a:latin typeface="Arial" panose="020B0604020202020204" pitchFamily="34" charset="0"/>
              </a:rPr>
              <a:t> de soufre), etc… Si les 3 précédents gaz ont des sources naturelles et sont progressivement éliminés par l’environnement, ceux-ci sont 100% synthétiques et quasi-indestructibles. Il ne faut donc surtout pas les négliger.</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Le CO</a:t>
            </a:r>
            <a:r>
              <a:rPr lang="fr-FR" altLang="en-US" baseline="-25000" dirty="0">
                <a:latin typeface="Arial" panose="020B0604020202020204" pitchFamily="34" charset="0"/>
              </a:rPr>
              <a:t>2</a:t>
            </a:r>
            <a:r>
              <a:rPr lang="fr-FR" altLang="en-US" dirty="0">
                <a:latin typeface="Arial" panose="020B0604020202020204" pitchFamily="34" charset="0"/>
              </a:rPr>
              <a:t> représente environ 3/4 de l’effet de serre additionnel dû aux GES émis par l’Homme ces dernières années. Ce sera donc notre « dollar », notre unité de référence. Nous rapporterons toutes les autres émissions à des émissions équivalentes de CO</a:t>
            </a:r>
            <a:r>
              <a:rPr lang="fr-FR" altLang="en-US" baseline="-25000" dirty="0">
                <a:latin typeface="Arial" panose="020B0604020202020204" pitchFamily="34" charset="0"/>
              </a:rPr>
              <a:t>2</a:t>
            </a:r>
            <a:r>
              <a:rPr lang="fr-FR" altLang="en-US" dirty="0">
                <a:latin typeface="Arial" panose="020B0604020202020204" pitchFamily="34" charset="0"/>
              </a:rPr>
              <a:t>.</a:t>
            </a:r>
          </a:p>
        </p:txBody>
      </p:sp>
    </p:spTree>
    <p:extLst>
      <p:ext uri="{BB962C8B-B14F-4D97-AF65-F5344CB8AC3E}">
        <p14:creationId xmlns:p14="http://schemas.microsoft.com/office/powerpoint/2010/main" val="296745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33F3CC-1AB8-4ADC-A6AC-31E207121209}" type="slidenum">
              <a:rPr lang="fr-FR" altLang="en-US" smtClean="0"/>
              <a:pPr>
                <a:spcBef>
                  <a:spcPct val="0"/>
                </a:spcBef>
              </a:pPr>
              <a:t>52</a:t>
            </a:fld>
            <a:endParaRPr lang="fr-FR" altLang="en-US" dirty="0"/>
          </a:p>
        </p:txBody>
      </p:sp>
      <p:sp>
        <p:nvSpPr>
          <p:cNvPr id="47107" name="Rectangle 2"/>
          <p:cNvSpPr>
            <a:spLocks noGrp="1" noRot="1" noChangeAspect="1" noChangeArrowheads="1" noTextEdit="1"/>
          </p:cNvSpPr>
          <p:nvPr>
            <p:ph type="sldImg"/>
          </p:nvPr>
        </p:nvSpPr>
        <p:spPr>
          <a:xfrm>
            <a:off x="388938" y="695325"/>
            <a:ext cx="6056312" cy="3408363"/>
          </a:xfrm>
          <a:ln/>
        </p:spPr>
      </p:sp>
      <p:sp>
        <p:nvSpPr>
          <p:cNvPr id="47108" name="Rectangle 3"/>
          <p:cNvSpPr>
            <a:spLocks noGrp="1" noChangeArrowheads="1"/>
          </p:cNvSpPr>
          <p:nvPr>
            <p:ph type="body" idx="1"/>
          </p:nvPr>
        </p:nvSpPr>
        <p:spPr>
          <a:xfrm>
            <a:off x="685800" y="4343400"/>
            <a:ext cx="5465763" cy="4094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r>
              <a:rPr lang="fr-FR" altLang="en-US" dirty="0">
                <a:latin typeface="Arial" panose="020B0604020202020204" pitchFamily="34" charset="0"/>
              </a:rPr>
              <a:t>Ce diagramme circulaire présente la décomposition de l’effet de serre additionnel dû aux GES émis par l’Homme chaque année. Profite des animations pour les faire deviner à la salle.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1</a:t>
            </a:r>
            <a:r>
              <a:rPr lang="fr-FR" altLang="en-US" baseline="30000" dirty="0">
                <a:latin typeface="Arial" panose="020B0604020202020204" pitchFamily="34" charset="0"/>
              </a:rPr>
              <a:t>ère</a:t>
            </a:r>
            <a:r>
              <a:rPr lang="fr-FR" altLang="en-US" dirty="0">
                <a:latin typeface="Arial" panose="020B0604020202020204" pitchFamily="34" charset="0"/>
              </a:rPr>
              <a:t> animation : CO</a:t>
            </a:r>
            <a:r>
              <a:rPr lang="fr-FR" altLang="en-US" baseline="-25000" dirty="0">
                <a:latin typeface="Arial" panose="020B0604020202020204" pitchFamily="34" charset="0"/>
              </a:rPr>
              <a:t>2</a:t>
            </a:r>
            <a:r>
              <a:rPr lang="fr-FR" altLang="en-US" dirty="0">
                <a:latin typeface="Arial" panose="020B0604020202020204" pitchFamily="34" charset="0"/>
              </a:rPr>
              <a:t> issues de combustibles fossiles (= pétrole, charbon et gaz), de la déforestation ainsi que d’autres sources (industries dont les réactions chimiques libèrent du CO</a:t>
            </a:r>
            <a:r>
              <a:rPr lang="fr-FR" altLang="en-US" baseline="-25000" dirty="0">
                <a:latin typeface="Arial" panose="020B0604020202020204" pitchFamily="34" charset="0"/>
              </a:rPr>
              <a:t>2</a:t>
            </a:r>
            <a:r>
              <a:rPr lang="fr-FR" altLang="en-US" dirty="0">
                <a:latin typeface="Arial" panose="020B0604020202020204" pitchFamily="34" charset="0"/>
              </a:rPr>
              <a:t>, telles qu’aciéries, cimenteries par exemple).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2</a:t>
            </a:r>
            <a:r>
              <a:rPr lang="fr-FR" altLang="en-US" baseline="30000" dirty="0">
                <a:latin typeface="Arial" panose="020B0604020202020204" pitchFamily="34" charset="0"/>
              </a:rPr>
              <a:t>ème</a:t>
            </a:r>
            <a:r>
              <a:rPr lang="fr-FR" altLang="en-US" dirty="0">
                <a:latin typeface="Arial" panose="020B0604020202020204" pitchFamily="34" charset="0"/>
              </a:rPr>
              <a:t> animation : le méthane se forme dès qu’une matière organique se décompose dans un milieu avec peu d’oxygène : fermentation dans les estomacs des ruminants, rizières, décharges, brûlis, …</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3</a:t>
            </a:r>
            <a:r>
              <a:rPr lang="fr-FR" altLang="en-US" baseline="30000" dirty="0">
                <a:latin typeface="Arial" panose="020B0604020202020204" pitchFamily="34" charset="0"/>
              </a:rPr>
              <a:t>ème</a:t>
            </a:r>
            <a:r>
              <a:rPr lang="fr-FR" altLang="en-US" dirty="0">
                <a:latin typeface="Arial" panose="020B0604020202020204" pitchFamily="34" charset="0"/>
              </a:rPr>
              <a:t> animation : N</a:t>
            </a:r>
            <a:r>
              <a:rPr lang="fr-FR" altLang="en-US" baseline="-25000" dirty="0">
                <a:latin typeface="Arial" panose="020B0604020202020204" pitchFamily="34" charset="0"/>
              </a:rPr>
              <a:t>2</a:t>
            </a:r>
            <a:r>
              <a:rPr lang="fr-FR" altLang="en-US" dirty="0">
                <a:latin typeface="Arial" panose="020B0604020202020204" pitchFamily="34" charset="0"/>
              </a:rPr>
              <a:t>O, protoxyde d’azote, oxyde nitreux ou encore gaz hilarant qui pour le coup l’est beaucoup moins. Il provient des engrais et de l’industrie chimique.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4</a:t>
            </a:r>
            <a:r>
              <a:rPr lang="fr-FR" altLang="en-US" baseline="30000" dirty="0">
                <a:latin typeface="Arial" panose="020B0604020202020204" pitchFamily="34" charset="0"/>
              </a:rPr>
              <a:t>ème</a:t>
            </a:r>
            <a:r>
              <a:rPr lang="fr-FR" altLang="en-US" dirty="0">
                <a:latin typeface="Arial" panose="020B0604020202020204" pitchFamily="34" charset="0"/>
              </a:rPr>
              <a:t> animation : gaz fluorés tels que les CFC (chlorofluorocarbures), HFC (hydrofluorocarbures), le SF6 (</a:t>
            </a:r>
            <a:r>
              <a:rPr lang="fr-FR" altLang="en-US" dirty="0" err="1">
                <a:latin typeface="Arial" panose="020B0604020202020204" pitchFamily="34" charset="0"/>
              </a:rPr>
              <a:t>hexafluore</a:t>
            </a:r>
            <a:r>
              <a:rPr lang="fr-FR" altLang="en-US" dirty="0">
                <a:latin typeface="Arial" panose="020B0604020202020204" pitchFamily="34" charset="0"/>
              </a:rPr>
              <a:t> de soufre), etc… Si les 3 précédents gaz ont des sources naturelles et sont progressivement éliminés par l’environnement, ceux-ci sont 100% synthétiques et quasi-indestructibles. Il ne faut donc surtout pas les négliger.</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Le CO</a:t>
            </a:r>
            <a:r>
              <a:rPr lang="fr-FR" altLang="en-US" baseline="-25000" dirty="0">
                <a:latin typeface="Arial" panose="020B0604020202020204" pitchFamily="34" charset="0"/>
              </a:rPr>
              <a:t>2</a:t>
            </a:r>
            <a:r>
              <a:rPr lang="fr-FR" altLang="en-US" dirty="0">
                <a:latin typeface="Arial" panose="020B0604020202020204" pitchFamily="34" charset="0"/>
              </a:rPr>
              <a:t> représente environ 3/4 de l’effet de serre additionnel dû aux GES émis par l’Homme ces dernières années. Ce sera donc notre « dollar », notre unité de référence. Nous rapporterons toutes les autres émissions à des émissions équivalentes de CO</a:t>
            </a:r>
            <a:r>
              <a:rPr lang="fr-FR" altLang="en-US" baseline="-25000" dirty="0">
                <a:latin typeface="Arial" panose="020B0604020202020204" pitchFamily="34" charset="0"/>
              </a:rPr>
              <a:t>2</a:t>
            </a:r>
            <a:r>
              <a:rPr lang="fr-FR" altLang="en-US" dirty="0">
                <a:latin typeface="Arial" panose="020B0604020202020204" pitchFamily="34" charset="0"/>
              </a:rPr>
              <a:t>.</a:t>
            </a:r>
          </a:p>
        </p:txBody>
      </p:sp>
    </p:spTree>
    <p:extLst>
      <p:ext uri="{BB962C8B-B14F-4D97-AF65-F5344CB8AC3E}">
        <p14:creationId xmlns:p14="http://schemas.microsoft.com/office/powerpoint/2010/main" val="3009756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33F3CC-1AB8-4ADC-A6AC-31E207121209}" type="slidenum">
              <a:rPr lang="fr-FR" altLang="en-US" smtClean="0"/>
              <a:pPr>
                <a:spcBef>
                  <a:spcPct val="0"/>
                </a:spcBef>
              </a:pPr>
              <a:t>53</a:t>
            </a:fld>
            <a:endParaRPr lang="fr-FR" altLang="en-US" dirty="0"/>
          </a:p>
        </p:txBody>
      </p:sp>
      <p:sp>
        <p:nvSpPr>
          <p:cNvPr id="47107" name="Rectangle 2"/>
          <p:cNvSpPr>
            <a:spLocks noGrp="1" noRot="1" noChangeAspect="1" noChangeArrowheads="1" noTextEdit="1"/>
          </p:cNvSpPr>
          <p:nvPr>
            <p:ph type="sldImg"/>
          </p:nvPr>
        </p:nvSpPr>
        <p:spPr>
          <a:xfrm>
            <a:off x="388938" y="695325"/>
            <a:ext cx="6056312" cy="3408363"/>
          </a:xfrm>
          <a:ln/>
        </p:spPr>
      </p:sp>
      <p:sp>
        <p:nvSpPr>
          <p:cNvPr id="47108" name="Rectangle 3"/>
          <p:cNvSpPr>
            <a:spLocks noGrp="1" noChangeArrowheads="1"/>
          </p:cNvSpPr>
          <p:nvPr>
            <p:ph type="body" idx="1"/>
          </p:nvPr>
        </p:nvSpPr>
        <p:spPr>
          <a:xfrm>
            <a:off x="685800" y="4343400"/>
            <a:ext cx="5465763" cy="4094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r>
              <a:rPr lang="fr-FR" altLang="en-US" dirty="0">
                <a:latin typeface="Arial" panose="020B0604020202020204" pitchFamily="34" charset="0"/>
              </a:rPr>
              <a:t>Ce diagramme circulaire présente la décomposition de l’effet de serre additionnel dû aux GES émis par l’Homme chaque année. Profite des animations pour les faire deviner à la salle.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1</a:t>
            </a:r>
            <a:r>
              <a:rPr lang="fr-FR" altLang="en-US" baseline="30000" dirty="0">
                <a:latin typeface="Arial" panose="020B0604020202020204" pitchFamily="34" charset="0"/>
              </a:rPr>
              <a:t>ère</a:t>
            </a:r>
            <a:r>
              <a:rPr lang="fr-FR" altLang="en-US" dirty="0">
                <a:latin typeface="Arial" panose="020B0604020202020204" pitchFamily="34" charset="0"/>
              </a:rPr>
              <a:t> animation : CO</a:t>
            </a:r>
            <a:r>
              <a:rPr lang="fr-FR" altLang="en-US" baseline="-25000" dirty="0">
                <a:latin typeface="Arial" panose="020B0604020202020204" pitchFamily="34" charset="0"/>
              </a:rPr>
              <a:t>2</a:t>
            </a:r>
            <a:r>
              <a:rPr lang="fr-FR" altLang="en-US" dirty="0">
                <a:latin typeface="Arial" panose="020B0604020202020204" pitchFamily="34" charset="0"/>
              </a:rPr>
              <a:t> issues de combustibles fossiles (= pétrole, charbon et gaz), de la déforestation ainsi que d’autres sources (industries dont les réactions chimiques libèrent du CO</a:t>
            </a:r>
            <a:r>
              <a:rPr lang="fr-FR" altLang="en-US" baseline="-25000" dirty="0">
                <a:latin typeface="Arial" panose="020B0604020202020204" pitchFamily="34" charset="0"/>
              </a:rPr>
              <a:t>2</a:t>
            </a:r>
            <a:r>
              <a:rPr lang="fr-FR" altLang="en-US" dirty="0">
                <a:latin typeface="Arial" panose="020B0604020202020204" pitchFamily="34" charset="0"/>
              </a:rPr>
              <a:t>, telles qu’aciéries, cimenteries par exemple).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2</a:t>
            </a:r>
            <a:r>
              <a:rPr lang="fr-FR" altLang="en-US" baseline="30000" dirty="0">
                <a:latin typeface="Arial" panose="020B0604020202020204" pitchFamily="34" charset="0"/>
              </a:rPr>
              <a:t>ème</a:t>
            </a:r>
            <a:r>
              <a:rPr lang="fr-FR" altLang="en-US" dirty="0">
                <a:latin typeface="Arial" panose="020B0604020202020204" pitchFamily="34" charset="0"/>
              </a:rPr>
              <a:t> animation : le méthane se forme dès qu’une matière organique se décompose dans un milieu avec peu d’oxygène : fermentation dans les estomacs des ruminants, rizières, décharges, brûlis, …</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3</a:t>
            </a:r>
            <a:r>
              <a:rPr lang="fr-FR" altLang="en-US" baseline="30000" dirty="0">
                <a:latin typeface="Arial" panose="020B0604020202020204" pitchFamily="34" charset="0"/>
              </a:rPr>
              <a:t>ème</a:t>
            </a:r>
            <a:r>
              <a:rPr lang="fr-FR" altLang="en-US" dirty="0">
                <a:latin typeface="Arial" panose="020B0604020202020204" pitchFamily="34" charset="0"/>
              </a:rPr>
              <a:t> animation : N</a:t>
            </a:r>
            <a:r>
              <a:rPr lang="fr-FR" altLang="en-US" baseline="-25000" dirty="0">
                <a:latin typeface="Arial" panose="020B0604020202020204" pitchFamily="34" charset="0"/>
              </a:rPr>
              <a:t>2</a:t>
            </a:r>
            <a:r>
              <a:rPr lang="fr-FR" altLang="en-US" dirty="0">
                <a:latin typeface="Arial" panose="020B0604020202020204" pitchFamily="34" charset="0"/>
              </a:rPr>
              <a:t>O, protoxyde d’azote, oxyde nitreux ou encore gaz hilarant qui pour le coup l’est beaucoup moins. Il provient des engrais et de l’industrie chimique.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4</a:t>
            </a:r>
            <a:r>
              <a:rPr lang="fr-FR" altLang="en-US" baseline="30000" dirty="0">
                <a:latin typeface="Arial" panose="020B0604020202020204" pitchFamily="34" charset="0"/>
              </a:rPr>
              <a:t>ème</a:t>
            </a:r>
            <a:r>
              <a:rPr lang="fr-FR" altLang="en-US" dirty="0">
                <a:latin typeface="Arial" panose="020B0604020202020204" pitchFamily="34" charset="0"/>
              </a:rPr>
              <a:t> animation : gaz fluorés tels que les CFC (chlorofluorocarbures), HFC (hydrofluorocarbures), le SF6 (</a:t>
            </a:r>
            <a:r>
              <a:rPr lang="fr-FR" altLang="en-US" dirty="0" err="1">
                <a:latin typeface="Arial" panose="020B0604020202020204" pitchFamily="34" charset="0"/>
              </a:rPr>
              <a:t>hexafluore</a:t>
            </a:r>
            <a:r>
              <a:rPr lang="fr-FR" altLang="en-US" dirty="0">
                <a:latin typeface="Arial" panose="020B0604020202020204" pitchFamily="34" charset="0"/>
              </a:rPr>
              <a:t> de soufre), etc… Si les 3 précédents gaz ont des sources naturelles et sont progressivement éliminés par l’environnement, ceux-ci sont 100% synthétiques et quasi-indestructibles. Il ne faut donc surtout pas les négliger.</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Le CO</a:t>
            </a:r>
            <a:r>
              <a:rPr lang="fr-FR" altLang="en-US" baseline="-25000" dirty="0">
                <a:latin typeface="Arial" panose="020B0604020202020204" pitchFamily="34" charset="0"/>
              </a:rPr>
              <a:t>2</a:t>
            </a:r>
            <a:r>
              <a:rPr lang="fr-FR" altLang="en-US" dirty="0">
                <a:latin typeface="Arial" panose="020B0604020202020204" pitchFamily="34" charset="0"/>
              </a:rPr>
              <a:t> représente environ 3/4 de l’effet de serre additionnel dû aux GES émis par l’Homme ces dernières années. Ce sera donc notre « dollar », notre unité de référence. Nous rapporterons toutes les autres émissions à des émissions équivalentes de CO</a:t>
            </a:r>
            <a:r>
              <a:rPr lang="fr-FR" altLang="en-US" baseline="-25000" dirty="0">
                <a:latin typeface="Arial" panose="020B0604020202020204" pitchFamily="34" charset="0"/>
              </a:rPr>
              <a:t>2</a:t>
            </a:r>
            <a:r>
              <a:rPr lang="fr-FR" altLang="en-US" dirty="0">
                <a:latin typeface="Arial" panose="020B0604020202020204" pitchFamily="34" charset="0"/>
              </a:rPr>
              <a:t>.</a:t>
            </a:r>
          </a:p>
        </p:txBody>
      </p:sp>
    </p:spTree>
    <p:extLst>
      <p:ext uri="{BB962C8B-B14F-4D97-AF65-F5344CB8AC3E}">
        <p14:creationId xmlns:p14="http://schemas.microsoft.com/office/powerpoint/2010/main" val="2032930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33F3CC-1AB8-4ADC-A6AC-31E207121209}" type="slidenum">
              <a:rPr lang="fr-FR" altLang="en-US" smtClean="0"/>
              <a:pPr>
                <a:spcBef>
                  <a:spcPct val="0"/>
                </a:spcBef>
              </a:pPr>
              <a:t>54</a:t>
            </a:fld>
            <a:endParaRPr lang="fr-FR" altLang="en-US" dirty="0"/>
          </a:p>
        </p:txBody>
      </p:sp>
      <p:sp>
        <p:nvSpPr>
          <p:cNvPr id="47107" name="Rectangle 2"/>
          <p:cNvSpPr>
            <a:spLocks noGrp="1" noRot="1" noChangeAspect="1" noChangeArrowheads="1" noTextEdit="1"/>
          </p:cNvSpPr>
          <p:nvPr>
            <p:ph type="sldImg"/>
          </p:nvPr>
        </p:nvSpPr>
        <p:spPr>
          <a:xfrm>
            <a:off x="388938" y="695325"/>
            <a:ext cx="6056312" cy="3408363"/>
          </a:xfrm>
          <a:ln/>
        </p:spPr>
      </p:sp>
      <p:sp>
        <p:nvSpPr>
          <p:cNvPr id="47108" name="Rectangle 3"/>
          <p:cNvSpPr>
            <a:spLocks noGrp="1" noChangeArrowheads="1"/>
          </p:cNvSpPr>
          <p:nvPr>
            <p:ph type="body" idx="1"/>
          </p:nvPr>
        </p:nvSpPr>
        <p:spPr>
          <a:xfrm>
            <a:off x="685800" y="4343400"/>
            <a:ext cx="5465763" cy="4094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r>
              <a:rPr lang="fr-FR" altLang="en-US" dirty="0">
                <a:latin typeface="Arial" panose="020B0604020202020204" pitchFamily="34" charset="0"/>
              </a:rPr>
              <a:t>Ce diagramme circulaire présente la décomposition de l’effet de serre additionnel dû aux GES émis par l’Homme chaque année. Profite des animations pour les faire deviner à la salle.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1</a:t>
            </a:r>
            <a:r>
              <a:rPr lang="fr-FR" altLang="en-US" baseline="30000" dirty="0">
                <a:latin typeface="Arial" panose="020B0604020202020204" pitchFamily="34" charset="0"/>
              </a:rPr>
              <a:t>ère</a:t>
            </a:r>
            <a:r>
              <a:rPr lang="fr-FR" altLang="en-US" dirty="0">
                <a:latin typeface="Arial" panose="020B0604020202020204" pitchFamily="34" charset="0"/>
              </a:rPr>
              <a:t> animation : CO</a:t>
            </a:r>
            <a:r>
              <a:rPr lang="fr-FR" altLang="en-US" baseline="-25000" dirty="0">
                <a:latin typeface="Arial" panose="020B0604020202020204" pitchFamily="34" charset="0"/>
              </a:rPr>
              <a:t>2</a:t>
            </a:r>
            <a:r>
              <a:rPr lang="fr-FR" altLang="en-US" dirty="0">
                <a:latin typeface="Arial" panose="020B0604020202020204" pitchFamily="34" charset="0"/>
              </a:rPr>
              <a:t> issues de combustibles fossiles (= pétrole, charbon et gaz), de la déforestation ainsi que d’autres sources (industries dont les réactions chimiques libèrent du CO</a:t>
            </a:r>
            <a:r>
              <a:rPr lang="fr-FR" altLang="en-US" baseline="-25000" dirty="0">
                <a:latin typeface="Arial" panose="020B0604020202020204" pitchFamily="34" charset="0"/>
              </a:rPr>
              <a:t>2</a:t>
            </a:r>
            <a:r>
              <a:rPr lang="fr-FR" altLang="en-US" dirty="0">
                <a:latin typeface="Arial" panose="020B0604020202020204" pitchFamily="34" charset="0"/>
              </a:rPr>
              <a:t>, telles qu’aciéries, cimenteries par exemple).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2</a:t>
            </a:r>
            <a:r>
              <a:rPr lang="fr-FR" altLang="en-US" baseline="30000" dirty="0">
                <a:latin typeface="Arial" panose="020B0604020202020204" pitchFamily="34" charset="0"/>
              </a:rPr>
              <a:t>ème</a:t>
            </a:r>
            <a:r>
              <a:rPr lang="fr-FR" altLang="en-US" dirty="0">
                <a:latin typeface="Arial" panose="020B0604020202020204" pitchFamily="34" charset="0"/>
              </a:rPr>
              <a:t> animation : le méthane se forme dès qu’une matière organique se décompose dans un milieu avec peu d’oxygène : fermentation dans les estomacs des ruminants, rizières, décharges, brûlis, …</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3</a:t>
            </a:r>
            <a:r>
              <a:rPr lang="fr-FR" altLang="en-US" baseline="30000" dirty="0">
                <a:latin typeface="Arial" panose="020B0604020202020204" pitchFamily="34" charset="0"/>
              </a:rPr>
              <a:t>ème</a:t>
            </a:r>
            <a:r>
              <a:rPr lang="fr-FR" altLang="en-US" dirty="0">
                <a:latin typeface="Arial" panose="020B0604020202020204" pitchFamily="34" charset="0"/>
              </a:rPr>
              <a:t> animation : N</a:t>
            </a:r>
            <a:r>
              <a:rPr lang="fr-FR" altLang="en-US" baseline="-25000" dirty="0">
                <a:latin typeface="Arial" panose="020B0604020202020204" pitchFamily="34" charset="0"/>
              </a:rPr>
              <a:t>2</a:t>
            </a:r>
            <a:r>
              <a:rPr lang="fr-FR" altLang="en-US" dirty="0">
                <a:latin typeface="Arial" panose="020B0604020202020204" pitchFamily="34" charset="0"/>
              </a:rPr>
              <a:t>O, protoxyde d’azote, oxyde nitreux ou encore gaz hilarant qui pour le coup l’est beaucoup moins. Il provient des engrais et de l’industrie chimique.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4</a:t>
            </a:r>
            <a:r>
              <a:rPr lang="fr-FR" altLang="en-US" baseline="30000" dirty="0">
                <a:latin typeface="Arial" panose="020B0604020202020204" pitchFamily="34" charset="0"/>
              </a:rPr>
              <a:t>ème</a:t>
            </a:r>
            <a:r>
              <a:rPr lang="fr-FR" altLang="en-US" dirty="0">
                <a:latin typeface="Arial" panose="020B0604020202020204" pitchFamily="34" charset="0"/>
              </a:rPr>
              <a:t> animation : gaz fluorés tels que les CFC (chlorofluorocarbures), HFC (hydrofluorocarbures), le SF6 (</a:t>
            </a:r>
            <a:r>
              <a:rPr lang="fr-FR" altLang="en-US" dirty="0" err="1">
                <a:latin typeface="Arial" panose="020B0604020202020204" pitchFamily="34" charset="0"/>
              </a:rPr>
              <a:t>hexafluore</a:t>
            </a:r>
            <a:r>
              <a:rPr lang="fr-FR" altLang="en-US" dirty="0">
                <a:latin typeface="Arial" panose="020B0604020202020204" pitchFamily="34" charset="0"/>
              </a:rPr>
              <a:t> de soufre), etc… Si les 3 précédents gaz ont des sources naturelles et sont progressivement éliminés par l’environnement, ceux-ci sont 100% synthétiques et quasi-indestructibles. Il ne faut donc surtout pas les négliger.</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Le CO</a:t>
            </a:r>
            <a:r>
              <a:rPr lang="fr-FR" altLang="en-US" baseline="-25000" dirty="0">
                <a:latin typeface="Arial" panose="020B0604020202020204" pitchFamily="34" charset="0"/>
              </a:rPr>
              <a:t>2</a:t>
            </a:r>
            <a:r>
              <a:rPr lang="fr-FR" altLang="en-US" dirty="0">
                <a:latin typeface="Arial" panose="020B0604020202020204" pitchFamily="34" charset="0"/>
              </a:rPr>
              <a:t> représente environ 3/4 de l’effet de serre additionnel dû aux GES émis par l’Homme ces dernières années. Ce sera donc notre « dollar », notre unité de référence. Nous rapporterons toutes les autres émissions à des émissions équivalentes de CO</a:t>
            </a:r>
            <a:r>
              <a:rPr lang="fr-FR" altLang="en-US" baseline="-25000" dirty="0">
                <a:latin typeface="Arial" panose="020B0604020202020204" pitchFamily="34" charset="0"/>
              </a:rPr>
              <a:t>2</a:t>
            </a:r>
            <a:r>
              <a:rPr lang="fr-FR" altLang="en-US" dirty="0">
                <a:latin typeface="Arial" panose="020B0604020202020204" pitchFamily="34" charset="0"/>
              </a:rPr>
              <a:t>.</a:t>
            </a:r>
          </a:p>
        </p:txBody>
      </p:sp>
    </p:spTree>
    <p:extLst>
      <p:ext uri="{BB962C8B-B14F-4D97-AF65-F5344CB8AC3E}">
        <p14:creationId xmlns:p14="http://schemas.microsoft.com/office/powerpoint/2010/main" val="1441236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sz="1000" b="1" u="sng"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7</a:t>
            </a:fld>
            <a:endParaRPr lang="fr-FR"/>
          </a:p>
        </p:txBody>
      </p:sp>
    </p:spTree>
    <p:extLst>
      <p:ext uri="{BB962C8B-B14F-4D97-AF65-F5344CB8AC3E}">
        <p14:creationId xmlns:p14="http://schemas.microsoft.com/office/powerpoint/2010/main" val="1805537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33F3CC-1AB8-4ADC-A6AC-31E207121209}" type="slidenum">
              <a:rPr lang="fr-FR" altLang="en-US" smtClean="0"/>
              <a:pPr>
                <a:spcBef>
                  <a:spcPct val="0"/>
                </a:spcBef>
              </a:pPr>
              <a:t>55</a:t>
            </a:fld>
            <a:endParaRPr lang="fr-FR" altLang="en-US" dirty="0"/>
          </a:p>
        </p:txBody>
      </p:sp>
      <p:sp>
        <p:nvSpPr>
          <p:cNvPr id="47107" name="Rectangle 2"/>
          <p:cNvSpPr>
            <a:spLocks noGrp="1" noRot="1" noChangeAspect="1" noChangeArrowheads="1" noTextEdit="1"/>
          </p:cNvSpPr>
          <p:nvPr>
            <p:ph type="sldImg"/>
          </p:nvPr>
        </p:nvSpPr>
        <p:spPr>
          <a:xfrm>
            <a:off x="388938" y="695325"/>
            <a:ext cx="6056312" cy="3408363"/>
          </a:xfrm>
          <a:ln/>
        </p:spPr>
      </p:sp>
      <p:sp>
        <p:nvSpPr>
          <p:cNvPr id="47108" name="Rectangle 3"/>
          <p:cNvSpPr>
            <a:spLocks noGrp="1" noChangeArrowheads="1"/>
          </p:cNvSpPr>
          <p:nvPr>
            <p:ph type="body" idx="1"/>
          </p:nvPr>
        </p:nvSpPr>
        <p:spPr>
          <a:xfrm>
            <a:off x="685800" y="4343400"/>
            <a:ext cx="5465763" cy="4094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r>
              <a:rPr lang="fr-FR" altLang="en-US" dirty="0">
                <a:latin typeface="Arial" panose="020B0604020202020204" pitchFamily="34" charset="0"/>
              </a:rPr>
              <a:t>Ce diagramme circulaire présente la décomposition de l’effet de serre additionnel dû aux GES émis par l’Homme chaque année. Profite des animations pour les faire deviner à la salle.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1</a:t>
            </a:r>
            <a:r>
              <a:rPr lang="fr-FR" altLang="en-US" baseline="30000" dirty="0">
                <a:latin typeface="Arial" panose="020B0604020202020204" pitchFamily="34" charset="0"/>
              </a:rPr>
              <a:t>ère</a:t>
            </a:r>
            <a:r>
              <a:rPr lang="fr-FR" altLang="en-US" dirty="0">
                <a:latin typeface="Arial" panose="020B0604020202020204" pitchFamily="34" charset="0"/>
              </a:rPr>
              <a:t> animation : CO</a:t>
            </a:r>
            <a:r>
              <a:rPr lang="fr-FR" altLang="en-US" baseline="-25000" dirty="0">
                <a:latin typeface="Arial" panose="020B0604020202020204" pitchFamily="34" charset="0"/>
              </a:rPr>
              <a:t>2</a:t>
            </a:r>
            <a:r>
              <a:rPr lang="fr-FR" altLang="en-US" dirty="0">
                <a:latin typeface="Arial" panose="020B0604020202020204" pitchFamily="34" charset="0"/>
              </a:rPr>
              <a:t> issues de combustibles fossiles (= pétrole, charbon et gaz), de la déforestation ainsi que d’autres sources (industries dont les réactions chimiques libèrent du CO</a:t>
            </a:r>
            <a:r>
              <a:rPr lang="fr-FR" altLang="en-US" baseline="-25000" dirty="0">
                <a:latin typeface="Arial" panose="020B0604020202020204" pitchFamily="34" charset="0"/>
              </a:rPr>
              <a:t>2</a:t>
            </a:r>
            <a:r>
              <a:rPr lang="fr-FR" altLang="en-US" dirty="0">
                <a:latin typeface="Arial" panose="020B0604020202020204" pitchFamily="34" charset="0"/>
              </a:rPr>
              <a:t>, telles qu’aciéries, cimenteries par exemple).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2</a:t>
            </a:r>
            <a:r>
              <a:rPr lang="fr-FR" altLang="en-US" baseline="30000" dirty="0">
                <a:latin typeface="Arial" panose="020B0604020202020204" pitchFamily="34" charset="0"/>
              </a:rPr>
              <a:t>ème</a:t>
            </a:r>
            <a:r>
              <a:rPr lang="fr-FR" altLang="en-US" dirty="0">
                <a:latin typeface="Arial" panose="020B0604020202020204" pitchFamily="34" charset="0"/>
              </a:rPr>
              <a:t> animation : le méthane se forme dès qu’une matière organique se décompose dans un milieu avec peu d’oxygène : fermentation dans les estomacs des ruminants, rizières, décharges, brûlis, …</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3</a:t>
            </a:r>
            <a:r>
              <a:rPr lang="fr-FR" altLang="en-US" baseline="30000" dirty="0">
                <a:latin typeface="Arial" panose="020B0604020202020204" pitchFamily="34" charset="0"/>
              </a:rPr>
              <a:t>ème</a:t>
            </a:r>
            <a:r>
              <a:rPr lang="fr-FR" altLang="en-US" dirty="0">
                <a:latin typeface="Arial" panose="020B0604020202020204" pitchFamily="34" charset="0"/>
              </a:rPr>
              <a:t> animation : N</a:t>
            </a:r>
            <a:r>
              <a:rPr lang="fr-FR" altLang="en-US" baseline="-25000" dirty="0">
                <a:latin typeface="Arial" panose="020B0604020202020204" pitchFamily="34" charset="0"/>
              </a:rPr>
              <a:t>2</a:t>
            </a:r>
            <a:r>
              <a:rPr lang="fr-FR" altLang="en-US" dirty="0">
                <a:latin typeface="Arial" panose="020B0604020202020204" pitchFamily="34" charset="0"/>
              </a:rPr>
              <a:t>O, protoxyde d’azote, oxyde nitreux ou encore gaz hilarant qui pour le coup l’est beaucoup moins. Il provient des engrais et de l’industrie chimique.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4</a:t>
            </a:r>
            <a:r>
              <a:rPr lang="fr-FR" altLang="en-US" baseline="30000" dirty="0">
                <a:latin typeface="Arial" panose="020B0604020202020204" pitchFamily="34" charset="0"/>
              </a:rPr>
              <a:t>ème</a:t>
            </a:r>
            <a:r>
              <a:rPr lang="fr-FR" altLang="en-US" dirty="0">
                <a:latin typeface="Arial" panose="020B0604020202020204" pitchFamily="34" charset="0"/>
              </a:rPr>
              <a:t> animation : gaz fluorés tels que les CFC (chlorofluorocarbures), HFC (hydrofluorocarbures), le SF6 (</a:t>
            </a:r>
            <a:r>
              <a:rPr lang="fr-FR" altLang="en-US" dirty="0" err="1">
                <a:latin typeface="Arial" panose="020B0604020202020204" pitchFamily="34" charset="0"/>
              </a:rPr>
              <a:t>hexafluore</a:t>
            </a:r>
            <a:r>
              <a:rPr lang="fr-FR" altLang="en-US" dirty="0">
                <a:latin typeface="Arial" panose="020B0604020202020204" pitchFamily="34" charset="0"/>
              </a:rPr>
              <a:t> de soufre), etc… Si les 3 précédents gaz ont des sources naturelles et sont progressivement éliminés par l’environnement, ceux-ci sont 100% synthétiques et quasi-indestructibles. Il ne faut donc surtout pas les négliger.</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Le CO</a:t>
            </a:r>
            <a:r>
              <a:rPr lang="fr-FR" altLang="en-US" baseline="-25000" dirty="0">
                <a:latin typeface="Arial" panose="020B0604020202020204" pitchFamily="34" charset="0"/>
              </a:rPr>
              <a:t>2</a:t>
            </a:r>
            <a:r>
              <a:rPr lang="fr-FR" altLang="en-US" dirty="0">
                <a:latin typeface="Arial" panose="020B0604020202020204" pitchFamily="34" charset="0"/>
              </a:rPr>
              <a:t> représente environ 3/4 de l’effet de serre additionnel dû aux GES émis par l’Homme ces dernières années. Ce sera donc notre « dollar », notre unité de référence. Nous rapporterons toutes les autres émissions à des émissions équivalentes de CO</a:t>
            </a:r>
            <a:r>
              <a:rPr lang="fr-FR" altLang="en-US" baseline="-25000" dirty="0">
                <a:latin typeface="Arial" panose="020B0604020202020204" pitchFamily="34" charset="0"/>
              </a:rPr>
              <a:t>2</a:t>
            </a:r>
            <a:r>
              <a:rPr lang="fr-FR" altLang="en-US" dirty="0">
                <a:latin typeface="Arial" panose="020B0604020202020204" pitchFamily="34" charset="0"/>
              </a:rPr>
              <a:t>.</a:t>
            </a:r>
          </a:p>
        </p:txBody>
      </p:sp>
    </p:spTree>
    <p:extLst>
      <p:ext uri="{BB962C8B-B14F-4D97-AF65-F5344CB8AC3E}">
        <p14:creationId xmlns:p14="http://schemas.microsoft.com/office/powerpoint/2010/main" val="1090471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33F3CC-1AB8-4ADC-A6AC-31E207121209}" type="slidenum">
              <a:rPr lang="fr-FR" altLang="en-US" smtClean="0"/>
              <a:pPr>
                <a:spcBef>
                  <a:spcPct val="0"/>
                </a:spcBef>
              </a:pPr>
              <a:t>56</a:t>
            </a:fld>
            <a:endParaRPr lang="fr-FR" altLang="en-US" dirty="0"/>
          </a:p>
        </p:txBody>
      </p:sp>
      <p:sp>
        <p:nvSpPr>
          <p:cNvPr id="47107" name="Rectangle 2"/>
          <p:cNvSpPr>
            <a:spLocks noGrp="1" noRot="1" noChangeAspect="1" noChangeArrowheads="1" noTextEdit="1"/>
          </p:cNvSpPr>
          <p:nvPr>
            <p:ph type="sldImg"/>
          </p:nvPr>
        </p:nvSpPr>
        <p:spPr>
          <a:xfrm>
            <a:off x="388938" y="695325"/>
            <a:ext cx="6056312" cy="3408363"/>
          </a:xfrm>
          <a:ln/>
        </p:spPr>
      </p:sp>
      <p:sp>
        <p:nvSpPr>
          <p:cNvPr id="47108" name="Rectangle 3"/>
          <p:cNvSpPr>
            <a:spLocks noGrp="1" noChangeArrowheads="1"/>
          </p:cNvSpPr>
          <p:nvPr>
            <p:ph type="body" idx="1"/>
          </p:nvPr>
        </p:nvSpPr>
        <p:spPr>
          <a:xfrm>
            <a:off x="685800" y="4343400"/>
            <a:ext cx="5465763" cy="4094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r>
              <a:rPr lang="fr-FR" altLang="en-US" dirty="0">
                <a:latin typeface="Arial" panose="020B0604020202020204" pitchFamily="34" charset="0"/>
              </a:rPr>
              <a:t>Ce diagramme circulaire présente la décomposition de l’effet de serre additionnel dû aux GES émis par l’Homme chaque année. Profite des animations pour les faire deviner à la salle.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1</a:t>
            </a:r>
            <a:r>
              <a:rPr lang="fr-FR" altLang="en-US" baseline="30000" dirty="0">
                <a:latin typeface="Arial" panose="020B0604020202020204" pitchFamily="34" charset="0"/>
              </a:rPr>
              <a:t>ère</a:t>
            </a:r>
            <a:r>
              <a:rPr lang="fr-FR" altLang="en-US" dirty="0">
                <a:latin typeface="Arial" panose="020B0604020202020204" pitchFamily="34" charset="0"/>
              </a:rPr>
              <a:t> animation : CO</a:t>
            </a:r>
            <a:r>
              <a:rPr lang="fr-FR" altLang="en-US" baseline="-25000" dirty="0">
                <a:latin typeface="Arial" panose="020B0604020202020204" pitchFamily="34" charset="0"/>
              </a:rPr>
              <a:t>2</a:t>
            </a:r>
            <a:r>
              <a:rPr lang="fr-FR" altLang="en-US" dirty="0">
                <a:latin typeface="Arial" panose="020B0604020202020204" pitchFamily="34" charset="0"/>
              </a:rPr>
              <a:t> issues de combustibles fossiles (= pétrole, charbon et gaz), de la déforestation ainsi que d’autres sources (industries dont les réactions chimiques libèrent du CO</a:t>
            </a:r>
            <a:r>
              <a:rPr lang="fr-FR" altLang="en-US" baseline="-25000" dirty="0">
                <a:latin typeface="Arial" panose="020B0604020202020204" pitchFamily="34" charset="0"/>
              </a:rPr>
              <a:t>2</a:t>
            </a:r>
            <a:r>
              <a:rPr lang="fr-FR" altLang="en-US" dirty="0">
                <a:latin typeface="Arial" panose="020B0604020202020204" pitchFamily="34" charset="0"/>
              </a:rPr>
              <a:t>, telles qu’aciéries, cimenteries par exemple).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2</a:t>
            </a:r>
            <a:r>
              <a:rPr lang="fr-FR" altLang="en-US" baseline="30000" dirty="0">
                <a:latin typeface="Arial" panose="020B0604020202020204" pitchFamily="34" charset="0"/>
              </a:rPr>
              <a:t>ème</a:t>
            </a:r>
            <a:r>
              <a:rPr lang="fr-FR" altLang="en-US" dirty="0">
                <a:latin typeface="Arial" panose="020B0604020202020204" pitchFamily="34" charset="0"/>
              </a:rPr>
              <a:t> animation : le méthane se forme dès qu’une matière organique se décompose dans un milieu avec peu d’oxygène : fermentation dans les estomacs des ruminants, rizières, décharges, brûlis, …</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3</a:t>
            </a:r>
            <a:r>
              <a:rPr lang="fr-FR" altLang="en-US" baseline="30000" dirty="0">
                <a:latin typeface="Arial" panose="020B0604020202020204" pitchFamily="34" charset="0"/>
              </a:rPr>
              <a:t>ème</a:t>
            </a:r>
            <a:r>
              <a:rPr lang="fr-FR" altLang="en-US" dirty="0">
                <a:latin typeface="Arial" panose="020B0604020202020204" pitchFamily="34" charset="0"/>
              </a:rPr>
              <a:t> animation : N</a:t>
            </a:r>
            <a:r>
              <a:rPr lang="fr-FR" altLang="en-US" baseline="-25000" dirty="0">
                <a:latin typeface="Arial" panose="020B0604020202020204" pitchFamily="34" charset="0"/>
              </a:rPr>
              <a:t>2</a:t>
            </a:r>
            <a:r>
              <a:rPr lang="fr-FR" altLang="en-US" dirty="0">
                <a:latin typeface="Arial" panose="020B0604020202020204" pitchFamily="34" charset="0"/>
              </a:rPr>
              <a:t>O, protoxyde d’azote, oxyde nitreux ou encore gaz hilarant qui pour le coup l’est beaucoup moins. Il provient des engrais et de l’industrie chimique.</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4</a:t>
            </a:r>
            <a:r>
              <a:rPr lang="fr-FR" altLang="en-US" baseline="30000" dirty="0">
                <a:latin typeface="Arial" panose="020B0604020202020204" pitchFamily="34" charset="0"/>
              </a:rPr>
              <a:t>ème</a:t>
            </a:r>
            <a:r>
              <a:rPr lang="fr-FR" altLang="en-US" dirty="0">
                <a:latin typeface="Arial" panose="020B0604020202020204" pitchFamily="34" charset="0"/>
              </a:rPr>
              <a:t> animation : gaz fluorés tels que les CFC (chlorofluorocarbures), HFC (hydrofluorocarbures), le SF6 (</a:t>
            </a:r>
            <a:r>
              <a:rPr lang="fr-FR" altLang="en-US" dirty="0" err="1">
                <a:latin typeface="Arial" panose="020B0604020202020204" pitchFamily="34" charset="0"/>
              </a:rPr>
              <a:t>hexafluore</a:t>
            </a:r>
            <a:r>
              <a:rPr lang="fr-FR" altLang="en-US" dirty="0">
                <a:latin typeface="Arial" panose="020B0604020202020204" pitchFamily="34" charset="0"/>
              </a:rPr>
              <a:t> de soufre), etc… Si les 3 précédents gaz ont des sources naturelles et sont progressivement éliminés par l’environnement, ceux-ci sont 100% synthétiques et quasi-indestructibles. Il ne faut donc surtout pas les négliger.</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Le CO</a:t>
            </a:r>
            <a:r>
              <a:rPr lang="fr-FR" altLang="en-US" baseline="-25000" dirty="0">
                <a:latin typeface="Arial" panose="020B0604020202020204" pitchFamily="34" charset="0"/>
              </a:rPr>
              <a:t>2</a:t>
            </a:r>
            <a:r>
              <a:rPr lang="fr-FR" altLang="en-US" dirty="0">
                <a:latin typeface="Arial" panose="020B0604020202020204" pitchFamily="34" charset="0"/>
              </a:rPr>
              <a:t> représente environ 3/4 de l’effet de serre additionnel dû aux GES émis par l’Homme ces dernières années. Ce sera donc notre « dollar », notre unité de référence. Nous rapporterons toutes les autres émissions à des émissions équivalentes de CO</a:t>
            </a:r>
            <a:r>
              <a:rPr lang="fr-FR" altLang="en-US" baseline="-25000" dirty="0">
                <a:latin typeface="Arial" panose="020B0604020202020204" pitchFamily="34" charset="0"/>
              </a:rPr>
              <a:t>2</a:t>
            </a:r>
            <a:r>
              <a:rPr lang="fr-FR" altLang="en-US" dirty="0">
                <a:latin typeface="Arial" panose="020B0604020202020204" pitchFamily="34" charset="0"/>
              </a:rPr>
              <a:t>.</a:t>
            </a:r>
          </a:p>
        </p:txBody>
      </p:sp>
    </p:spTree>
    <p:extLst>
      <p:ext uri="{BB962C8B-B14F-4D97-AF65-F5344CB8AC3E}">
        <p14:creationId xmlns:p14="http://schemas.microsoft.com/office/powerpoint/2010/main" val="2691886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B520B6-EFB0-4BAB-886D-DD9D2F9A02A0}" type="slidenum">
              <a:rPr lang="fr-FR" altLang="en-US" smtClean="0"/>
              <a:pPr>
                <a:spcBef>
                  <a:spcPct val="0"/>
                </a:spcBef>
              </a:pPr>
              <a:t>57</a:t>
            </a:fld>
            <a:endParaRPr lang="fr-FR" altLang="en-US"/>
          </a:p>
        </p:txBody>
      </p:sp>
      <p:sp>
        <p:nvSpPr>
          <p:cNvPr id="49155" name="Rectangle 26"/>
          <p:cNvSpPr txBox="1">
            <a:spLocks noGrp="1" noChangeArrowheads="1"/>
          </p:cNvSpPr>
          <p:nvPr/>
        </p:nvSpPr>
        <p:spPr bwMode="auto">
          <a:xfrm>
            <a:off x="3883025" y="8685213"/>
            <a:ext cx="2951163" cy="43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1pPr>
            <a:lvl2pPr marL="742950" indent="-28575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2pPr>
            <a:lvl3pPr marL="1143000" indent="-22860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3pPr>
            <a:lvl4pPr marL="1600200" indent="-22860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4pPr>
            <a:lvl5pPr marL="2057400" indent="-22860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5pPr>
            <a:lvl6pPr marL="25146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6pPr>
            <a:lvl7pPr marL="29718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7pPr>
            <a:lvl8pPr marL="34290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8pPr>
            <a:lvl9pPr marL="38862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9pPr>
          </a:lstStyle>
          <a:p>
            <a:pPr algn="r" eaLnBrk="1">
              <a:spcBef>
                <a:spcPct val="0"/>
              </a:spcBef>
            </a:pPr>
            <a:fld id="{7F95F51D-EA10-4701-B298-9156CCD6DB1D}" type="slidenum">
              <a:rPr lang="fr-FR" altLang="en-US" sz="1100">
                <a:solidFill>
                  <a:srgbClr val="000000"/>
                </a:solidFill>
                <a:latin typeface="Times New Roman" panose="02020603050405020304" pitchFamily="18" charset="0"/>
              </a:rPr>
              <a:pPr algn="r" eaLnBrk="1">
                <a:spcBef>
                  <a:spcPct val="0"/>
                </a:spcBef>
              </a:pPr>
              <a:t>57</a:t>
            </a:fld>
            <a:endParaRPr lang="fr-FR" altLang="en-US" sz="1100">
              <a:solidFill>
                <a:srgbClr val="000000"/>
              </a:solidFill>
              <a:latin typeface="Times New Roman" panose="02020603050405020304" pitchFamily="18" charset="0"/>
            </a:endParaRPr>
          </a:p>
        </p:txBody>
      </p:sp>
      <p:sp>
        <p:nvSpPr>
          <p:cNvPr id="49156" name="Espace réservé de l'image des diapositives 1"/>
          <p:cNvSpPr>
            <a:spLocks noGrp="1" noRot="1" noChangeAspect="1" noTextEdit="1"/>
          </p:cNvSpPr>
          <p:nvPr>
            <p:ph type="sldImg"/>
          </p:nvPr>
        </p:nvSpPr>
        <p:spPr>
          <a:xfrm>
            <a:off x="385763" y="695325"/>
            <a:ext cx="6073775" cy="3417888"/>
          </a:xfrm>
          <a:ln/>
        </p:spPr>
      </p:sp>
      <p:sp>
        <p:nvSpPr>
          <p:cNvPr id="49157" name="Espace réservé des commentaires 2"/>
          <p:cNvSpPr>
            <a:spLocks noGrp="1"/>
          </p:cNvSpPr>
          <p:nvPr>
            <p:ph type="body" idx="1"/>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eaLnBrk="1" hangingPunct="1"/>
            <a:r>
              <a:rPr lang="fr-FR" altLang="en-US" dirty="0">
                <a:latin typeface="Arial" panose="020B0604020202020204" pitchFamily="34" charset="0"/>
              </a:rPr>
              <a:t>Des études scientifiques ont permis de déterminer pour chaque kg d’un GES émis dans l’atmosphère la masse équivalente de CO</a:t>
            </a:r>
            <a:r>
              <a:rPr lang="fr-FR" altLang="en-US" baseline="-25000" dirty="0">
                <a:latin typeface="Arial" panose="020B0604020202020204" pitchFamily="34" charset="0"/>
              </a:rPr>
              <a:t>2</a:t>
            </a:r>
            <a:r>
              <a:rPr lang="fr-FR" altLang="en-US" dirty="0">
                <a:latin typeface="Arial" panose="020B0604020202020204" pitchFamily="34" charset="0"/>
              </a:rPr>
              <a:t> qui provoquerait le même réchauffement sur une durée de 100 ans. </a:t>
            </a:r>
          </a:p>
          <a:p>
            <a:pPr eaLnBrk="1" hangingPunct="1"/>
            <a:r>
              <a:rPr lang="fr-FR" altLang="en-US" dirty="0">
                <a:latin typeface="Arial" panose="020B0604020202020204" pitchFamily="34" charset="0"/>
              </a:rPr>
              <a:t>Il existe donc un facteur de conversion pour chaque GES, appelé Pouvoir de Réchauffement Global (PRG), et qui permet de tout rapporter au CO</a:t>
            </a:r>
            <a:r>
              <a:rPr lang="fr-FR" altLang="en-US" baseline="-25000" dirty="0">
                <a:latin typeface="Arial" panose="020B0604020202020204" pitchFamily="34" charset="0"/>
              </a:rPr>
              <a:t>2</a:t>
            </a:r>
            <a:r>
              <a:rPr lang="fr-FR" altLang="en-US" dirty="0">
                <a:latin typeface="Arial" panose="020B0604020202020204" pitchFamily="34" charset="0"/>
              </a:rPr>
              <a:t>, de la même manière qu’il existe un facteur de conversion pour chaque monnaie, appelé taux de change, qui permet de tout rapporter au dollar. A la différence du taux de change de chaque monnaie cependant, le PRG de chaque gaz ne varie pas dans le temps.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Par définition, chaque kg de CO</a:t>
            </a:r>
            <a:r>
              <a:rPr lang="fr-FR" altLang="en-US" baseline="-25000" dirty="0">
                <a:latin typeface="Arial" panose="020B0604020202020204" pitchFamily="34" charset="0"/>
              </a:rPr>
              <a:t>2</a:t>
            </a:r>
            <a:r>
              <a:rPr lang="fr-FR" altLang="en-US" dirty="0">
                <a:latin typeface="Arial" panose="020B0604020202020204" pitchFamily="34" charset="0"/>
              </a:rPr>
              <a:t> est équivalent à 1 kg de CO</a:t>
            </a:r>
            <a:r>
              <a:rPr lang="fr-FR" altLang="en-US" baseline="-25000" dirty="0">
                <a:latin typeface="Arial" panose="020B0604020202020204" pitchFamily="34" charset="0"/>
              </a:rPr>
              <a:t>2</a:t>
            </a:r>
            <a:r>
              <a:rPr lang="fr-FR" altLang="en-US" dirty="0">
                <a:latin typeface="Arial" panose="020B0604020202020204" pitchFamily="34" charset="0"/>
              </a:rPr>
              <a:t> (sous-entendu d’un point de vue du réchauffement sur une durée de 100 ans). Si on prend le méthane (CH</a:t>
            </a:r>
            <a:r>
              <a:rPr lang="fr-FR" altLang="en-US" baseline="-25000" dirty="0">
                <a:latin typeface="Arial" panose="020B0604020202020204" pitchFamily="34" charset="0"/>
              </a:rPr>
              <a:t>4</a:t>
            </a:r>
            <a:r>
              <a:rPr lang="fr-FR" altLang="en-US" dirty="0">
                <a:latin typeface="Arial" panose="020B0604020202020204" pitchFamily="34" charset="0"/>
              </a:rPr>
              <a:t>), on s’aperçoit en revanche que chaque kg émis est équivalent à émettre 28 kg de CO</a:t>
            </a:r>
            <a:r>
              <a:rPr lang="fr-FR" altLang="en-US" baseline="-25000" dirty="0">
                <a:latin typeface="Arial" panose="020B0604020202020204" pitchFamily="34" charset="0"/>
              </a:rPr>
              <a:t>2</a:t>
            </a:r>
            <a:r>
              <a:rPr lang="fr-FR" altLang="en-US" dirty="0">
                <a:latin typeface="Arial" panose="020B0604020202020204" pitchFamily="34" charset="0"/>
              </a:rPr>
              <a:t>. De même, chaque kg de protoxyde d’azote (N</a:t>
            </a:r>
            <a:r>
              <a:rPr lang="fr-FR" altLang="en-US" baseline="-25000" dirty="0">
                <a:latin typeface="Arial" panose="020B0604020202020204" pitchFamily="34" charset="0"/>
              </a:rPr>
              <a:t>2</a:t>
            </a:r>
            <a:r>
              <a:rPr lang="fr-FR" altLang="en-US" dirty="0">
                <a:latin typeface="Arial" panose="020B0604020202020204" pitchFamily="34" charset="0"/>
              </a:rPr>
              <a:t>O) émis est équivalent à émettre 265 kg de CO</a:t>
            </a:r>
            <a:r>
              <a:rPr lang="fr-FR" altLang="en-US" baseline="-25000" dirty="0">
                <a:latin typeface="Arial" panose="020B0604020202020204" pitchFamily="34" charset="0"/>
              </a:rPr>
              <a:t>2</a:t>
            </a:r>
            <a:r>
              <a:rPr lang="fr-FR" altLang="en-US" dirty="0">
                <a:latin typeface="Arial" panose="020B0604020202020204" pitchFamily="34" charset="0"/>
              </a:rPr>
              <a:t>.</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Source: 5eme rapport du GIEC </a:t>
            </a:r>
            <a:r>
              <a:rPr lang="fr-FR" sz="1200" b="1" i="0" u="sng" kern="1200" dirty="0">
                <a:solidFill>
                  <a:schemeClr val="tx1"/>
                </a:solidFill>
                <a:effectLst/>
                <a:latin typeface="Arial" charset="0"/>
                <a:ea typeface="+mn-ea"/>
                <a:cs typeface="+mn-cs"/>
                <a:hlinkClick r:id="rId3"/>
              </a:rPr>
              <a:t>http://www.ipcc.ch/report/ar5/wg1/</a:t>
            </a:r>
            <a:r>
              <a:rPr lang="fr-FR" sz="1200" b="0" i="0" kern="1200" dirty="0">
                <a:solidFill>
                  <a:schemeClr val="tx1"/>
                </a:solidFill>
                <a:effectLst/>
                <a:latin typeface="Arial" charset="0"/>
                <a:ea typeface="+mn-ea"/>
                <a:cs typeface="+mn-cs"/>
              </a:rPr>
              <a:t> </a:t>
            </a:r>
            <a:endParaRPr lang="fr-FR" altLang="en-US" dirty="0">
              <a:latin typeface="Arial" panose="020B0604020202020204" pitchFamily="34" charset="0"/>
            </a:endParaRPr>
          </a:p>
        </p:txBody>
      </p:sp>
      <p:sp>
        <p:nvSpPr>
          <p:cNvPr id="49158" name="Espace réservé du numéro de diapositive 3"/>
          <p:cNvSpPr txBox="1">
            <a:spLocks noGrp="1"/>
          </p:cNvSpPr>
          <p:nvPr/>
        </p:nvSpPr>
        <p:spPr bwMode="auto">
          <a:xfrm>
            <a:off x="3883025" y="8685213"/>
            <a:ext cx="2963863"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1pPr>
            <a:lvl2pPr marL="742950" indent="-28575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2pPr>
            <a:lvl3pPr marL="1143000" indent="-22860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3pPr>
            <a:lvl4pPr marL="1600200" indent="-22860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4pPr>
            <a:lvl5pPr marL="2057400" indent="-228600" defTabSz="393700">
              <a:spcBef>
                <a:spcPct val="30000"/>
              </a:spcBef>
              <a:tabLst>
                <a:tab pos="635000" algn="l"/>
                <a:tab pos="1270000" algn="l"/>
                <a:tab pos="1903413" algn="l"/>
                <a:tab pos="2538413" algn="l"/>
              </a:tabLst>
              <a:defRPr sz="1200">
                <a:solidFill>
                  <a:schemeClr val="tx1"/>
                </a:solidFill>
                <a:latin typeface="Arial" panose="020B0604020202020204" pitchFamily="34" charset="0"/>
              </a:defRPr>
            </a:lvl5pPr>
            <a:lvl6pPr marL="25146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6pPr>
            <a:lvl7pPr marL="29718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7pPr>
            <a:lvl8pPr marL="34290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8pPr>
            <a:lvl9pPr marL="3886200" indent="-228600" defTabSz="393700" eaLnBrk="0" fontAlgn="base" hangingPunct="0">
              <a:spcBef>
                <a:spcPct val="30000"/>
              </a:spcBef>
              <a:spcAft>
                <a:spcPct val="0"/>
              </a:spcAft>
              <a:tabLst>
                <a:tab pos="635000" algn="l"/>
                <a:tab pos="1270000" algn="l"/>
                <a:tab pos="1903413" algn="l"/>
                <a:tab pos="2538413" algn="l"/>
              </a:tabLst>
              <a:defRPr sz="1200">
                <a:solidFill>
                  <a:schemeClr val="tx1"/>
                </a:solidFill>
                <a:latin typeface="Arial" panose="020B0604020202020204" pitchFamily="34" charset="0"/>
              </a:defRPr>
            </a:lvl9pPr>
          </a:lstStyle>
          <a:p>
            <a:pPr algn="r" eaLnBrk="1">
              <a:lnSpc>
                <a:spcPct val="93000"/>
              </a:lnSpc>
              <a:spcBef>
                <a:spcPct val="0"/>
              </a:spcBef>
              <a:buClr>
                <a:srgbClr val="000000"/>
              </a:buClr>
              <a:buFont typeface="Times New Roman" panose="02020603050405020304" pitchFamily="18" charset="0"/>
              <a:buNone/>
            </a:pPr>
            <a:fld id="{A1591482-1CD5-4941-A346-80504E7098D0}" type="slidenum">
              <a:rPr lang="fr-FR" altLang="en-US" sz="1100">
                <a:solidFill>
                  <a:srgbClr val="000000"/>
                </a:solidFill>
                <a:latin typeface="Times New Roman" panose="02020603050405020304" pitchFamily="18" charset="0"/>
              </a:rPr>
              <a:pPr algn="r" eaLnBrk="1">
                <a:lnSpc>
                  <a:spcPct val="93000"/>
                </a:lnSpc>
                <a:spcBef>
                  <a:spcPct val="0"/>
                </a:spcBef>
                <a:buClr>
                  <a:srgbClr val="000000"/>
                </a:buClr>
                <a:buFont typeface="Times New Roman" panose="02020603050405020304" pitchFamily="18" charset="0"/>
                <a:buNone/>
              </a:pPr>
              <a:t>57</a:t>
            </a:fld>
            <a:endParaRPr lang="fr-FR" altLang="en-US" sz="11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51762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93003B-DA1D-4B3A-8542-A149D14500E8}" type="slidenum">
              <a:rPr lang="fr-FR" altLang="en-US" smtClean="0"/>
              <a:pPr>
                <a:spcBef>
                  <a:spcPct val="0"/>
                </a:spcBef>
              </a:pPr>
              <a:t>58</a:t>
            </a:fld>
            <a:endParaRPr lang="fr-FR" altLang="en-US"/>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pPr eaLnBrk="1" hangingPunct="1">
              <a:lnSpc>
                <a:spcPct val="95000"/>
              </a:lnSpc>
              <a:spcBef>
                <a:spcPct val="0"/>
              </a:spcBef>
            </a:pPr>
            <a:r>
              <a:rPr lang="fr-FR" altLang="en-US" dirty="0">
                <a:latin typeface="Arial" panose="020B0604020202020204" pitchFamily="34" charset="0"/>
              </a:rPr>
              <a:t>Si des appareils existent pour mesurer les quantités de gaz émis (comme pendant le contrôle pollution du contrôle technique automobile), ils ne sont pas utilisables sur le campus. Rien que pour les voitures, il faudrait être en permanence branché sur tous les pots d’échappement de celles qui roulent ! De plus, la plupart des émissions ont lieu en dehors du campus (transports, production d’électricité, traitement des déchets, etc.) ou sont passées (construction des bâtiments, production des consommables et matériaux, fabrication des objets, etc.) et il n’est pas réaliste d’aller les mesurer.</a:t>
            </a:r>
          </a:p>
          <a:p>
            <a:pPr eaLnBrk="1" hangingPunct="1">
              <a:lnSpc>
                <a:spcPct val="95000"/>
              </a:lnSpc>
              <a:spcBef>
                <a:spcPct val="0"/>
              </a:spcBef>
            </a:pPr>
            <a:endParaRPr lang="fr-FR" altLang="en-US" dirty="0">
              <a:latin typeface="Arial" panose="020B0604020202020204" pitchFamily="34" charset="0"/>
            </a:endParaRPr>
          </a:p>
          <a:p>
            <a:pPr eaLnBrk="1" hangingPunct="1">
              <a:lnSpc>
                <a:spcPct val="95000"/>
              </a:lnSpc>
              <a:spcBef>
                <a:spcPct val="0"/>
              </a:spcBef>
            </a:pPr>
            <a:r>
              <a:rPr lang="fr-FR" altLang="en-US" dirty="0">
                <a:latin typeface="Arial" panose="020B0604020202020204" pitchFamily="34" charset="0"/>
              </a:rPr>
              <a:t>Si on ne peut pas mesurer, on peut en revanche faire une estimation basée sur une étude statistique. Par exemple, une organisation fait une étude sur la moyenne des émissions des voitures par km parcouru. Ce résultat constitue un Facteur d’Emission (FE). Si on sait combien de km une voiture roule, on peut alors estimer ses émissions en « piquant ce résultat » (illustration du voleur). La plupart des FE sont consignés par l’ADEME dans la Base</a:t>
            </a:r>
            <a:r>
              <a:rPr lang="fr-FR" altLang="en-US" baseline="0" dirty="0">
                <a:latin typeface="Arial" panose="020B0604020202020204" pitchFamily="34" charset="0"/>
              </a:rPr>
              <a:t> Carbone®</a:t>
            </a:r>
            <a:r>
              <a:rPr lang="fr-FR" altLang="en-US" dirty="0">
                <a:latin typeface="Arial" panose="020B0604020202020204" pitchFamily="34" charset="0"/>
              </a:rPr>
              <a:t>.</a:t>
            </a:r>
          </a:p>
          <a:p>
            <a:pPr eaLnBrk="1" hangingPunct="1">
              <a:lnSpc>
                <a:spcPct val="95000"/>
              </a:lnSpc>
              <a:spcBef>
                <a:spcPct val="0"/>
              </a:spcBef>
            </a:pPr>
            <a:endParaRPr lang="fr-FR" altLang="en-US" sz="900" dirty="0">
              <a:latin typeface="Arial" panose="020B0604020202020204" pitchFamily="34" charset="0"/>
            </a:endParaRPr>
          </a:p>
          <a:p>
            <a:pPr eaLnBrk="1" hangingPunct="1">
              <a:lnSpc>
                <a:spcPct val="95000"/>
              </a:lnSpc>
              <a:spcBef>
                <a:spcPct val="0"/>
              </a:spcBef>
            </a:pPr>
            <a:r>
              <a:rPr lang="fr-FR" altLang="en-US" sz="900" dirty="0">
                <a:latin typeface="Arial" panose="020B0604020202020204" pitchFamily="34" charset="0"/>
              </a:rPr>
              <a:t>Différents FE peuvent exister pour une même source. Par exemple, pour un trajet en voiture, on trouvera différents FE selon que la voiture est essence ou diesel, roule en ville ou à la campagne, etc. Mais il devient vite laborieux de définir un FE pour tous les paramètres influents (modèle de voiture, style de conduite, dénivelé du trajet, </a:t>
            </a:r>
            <a:r>
              <a:rPr lang="fr-FR" altLang="en-US" sz="900" dirty="0" err="1">
                <a:latin typeface="Arial" panose="020B0604020202020204" pitchFamily="34" charset="0"/>
              </a:rPr>
              <a:t>etc</a:t>
            </a:r>
            <a:r>
              <a:rPr lang="fr-FR" altLang="en-US" sz="900" dirty="0">
                <a:latin typeface="Arial" panose="020B0604020202020204" pitchFamily="34" charset="0"/>
              </a:rPr>
              <a:t>). Cependant, le fait de compter les émissions sur un parc automobile va nous rapprocher du cas statistique de l’étude initiale et annuler en moyenne ces disparités, d’où un gain en précision.</a:t>
            </a:r>
          </a:p>
          <a:p>
            <a:pPr eaLnBrk="1" hangingPunct="1">
              <a:lnSpc>
                <a:spcPct val="95000"/>
              </a:lnSpc>
              <a:spcBef>
                <a:spcPct val="0"/>
              </a:spcBef>
            </a:pPr>
            <a:endParaRPr lang="fr-FR" altLang="en-US" sz="900" dirty="0">
              <a:latin typeface="Arial" panose="020B0604020202020204" pitchFamily="34" charset="0"/>
            </a:endParaRPr>
          </a:p>
          <a:p>
            <a:pPr eaLnBrk="1" hangingPunct="1">
              <a:lnSpc>
                <a:spcPct val="95000"/>
              </a:lnSpc>
              <a:spcBef>
                <a:spcPct val="0"/>
              </a:spcBef>
            </a:pPr>
            <a:r>
              <a:rPr lang="fr-FR" altLang="en-US" sz="900" dirty="0">
                <a:latin typeface="Arial" panose="020B0604020202020204" pitchFamily="34" charset="0"/>
              </a:rPr>
              <a:t>Cette méthode reste néanmoins moins précise que la mesure directe mais est largement suffisante pour les besoins et objectifs du Projet Carbone Campus, notamment hiérarchiser les différentes sources d’émissions et aider à la construction du plan d’actions.</a:t>
            </a:r>
          </a:p>
        </p:txBody>
      </p:sp>
    </p:spTree>
    <p:extLst>
      <p:ext uri="{BB962C8B-B14F-4D97-AF65-F5344CB8AC3E}">
        <p14:creationId xmlns:p14="http://schemas.microsoft.com/office/powerpoint/2010/main" val="2292967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93003B-DA1D-4B3A-8542-A149D14500E8}" type="slidenum">
              <a:rPr lang="fr-FR" altLang="en-US" smtClean="0"/>
              <a:pPr>
                <a:spcBef>
                  <a:spcPct val="0"/>
                </a:spcBef>
              </a:pPr>
              <a:t>59</a:t>
            </a:fld>
            <a:endParaRPr lang="fr-FR" altLang="en-US"/>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pPr eaLnBrk="1" hangingPunct="1">
              <a:lnSpc>
                <a:spcPct val="95000"/>
              </a:lnSpc>
              <a:spcBef>
                <a:spcPct val="0"/>
              </a:spcBef>
            </a:pPr>
            <a:r>
              <a:rPr lang="fr-FR" altLang="en-US" dirty="0">
                <a:latin typeface="Arial" panose="020B0604020202020204" pitchFamily="34" charset="0"/>
              </a:rPr>
              <a:t>Si des appareils existent pour mesurer les quantités de gaz émis (comme pendant le contrôle pollution du contrôle technique automobile), ils ne sont pas utilisables sur le campus. Rien que pour les voitures, il faudrait être en permanence branché sur tous les pots d’échappement de celles qui roulent ! De plus, la plupart des émissions ont lieu en dehors du campus (transports, production d’électricité, traitement des déchets, etc.) ou sont passées (construction des bâtiments, production des consommables et matériaux, fabrication des objets, etc.) et il n’est pas réaliste d’aller les mesurer.</a:t>
            </a:r>
          </a:p>
          <a:p>
            <a:pPr eaLnBrk="1" hangingPunct="1">
              <a:lnSpc>
                <a:spcPct val="95000"/>
              </a:lnSpc>
              <a:spcBef>
                <a:spcPct val="0"/>
              </a:spcBef>
            </a:pPr>
            <a:endParaRPr lang="fr-FR" altLang="en-US" dirty="0">
              <a:latin typeface="Arial" panose="020B0604020202020204" pitchFamily="34" charset="0"/>
            </a:endParaRPr>
          </a:p>
          <a:p>
            <a:pPr eaLnBrk="1" hangingPunct="1">
              <a:lnSpc>
                <a:spcPct val="95000"/>
              </a:lnSpc>
              <a:spcBef>
                <a:spcPct val="0"/>
              </a:spcBef>
            </a:pPr>
            <a:r>
              <a:rPr lang="fr-FR" altLang="en-US" dirty="0">
                <a:latin typeface="Arial" panose="020B0604020202020204" pitchFamily="34" charset="0"/>
              </a:rPr>
              <a:t>Si on ne peut pas mesurer, on peut en revanche faire une estimation basée sur une étude statistique. Par exemple, une organisation fait une étude sur la moyenne des émissions des voitures par km parcouru. Ce résultat constitue un Facteur d’Emission (FE). Si on sait combien de km une voiture roule, on peut alors estimer ses émissions en « piquant ce résultat » (illustration du voleur). La plupart des FE sont consignés par l’ADEME dans la Base</a:t>
            </a:r>
            <a:r>
              <a:rPr lang="fr-FR" altLang="en-US" baseline="0" dirty="0">
                <a:latin typeface="Arial" panose="020B0604020202020204" pitchFamily="34" charset="0"/>
              </a:rPr>
              <a:t> Carbone®</a:t>
            </a:r>
            <a:r>
              <a:rPr lang="fr-FR" altLang="en-US" dirty="0">
                <a:latin typeface="Arial" panose="020B0604020202020204" pitchFamily="34" charset="0"/>
              </a:rPr>
              <a:t>.</a:t>
            </a:r>
          </a:p>
          <a:p>
            <a:pPr eaLnBrk="1" hangingPunct="1">
              <a:lnSpc>
                <a:spcPct val="95000"/>
              </a:lnSpc>
              <a:spcBef>
                <a:spcPct val="0"/>
              </a:spcBef>
            </a:pPr>
            <a:endParaRPr lang="fr-FR" altLang="en-US" sz="900" dirty="0">
              <a:latin typeface="Arial" panose="020B0604020202020204" pitchFamily="34" charset="0"/>
            </a:endParaRPr>
          </a:p>
          <a:p>
            <a:pPr eaLnBrk="1" hangingPunct="1">
              <a:lnSpc>
                <a:spcPct val="95000"/>
              </a:lnSpc>
              <a:spcBef>
                <a:spcPct val="0"/>
              </a:spcBef>
            </a:pPr>
            <a:r>
              <a:rPr lang="fr-FR" altLang="en-US" sz="900" dirty="0">
                <a:latin typeface="Arial" panose="020B0604020202020204" pitchFamily="34" charset="0"/>
              </a:rPr>
              <a:t>Différents FE peuvent exister pour une même source. Par exemple, pour un trajet en voiture, on trouvera différents FE selon que la voiture est essence ou diesel, roule en ville ou à la campagne, etc. Mais il devient vite laborieux de définir un FE pour tous les paramètres influents (modèle de voiture, style de conduite, dénivelé du trajet, </a:t>
            </a:r>
            <a:r>
              <a:rPr lang="fr-FR" altLang="en-US" sz="900" dirty="0" err="1">
                <a:latin typeface="Arial" panose="020B0604020202020204" pitchFamily="34" charset="0"/>
              </a:rPr>
              <a:t>etc</a:t>
            </a:r>
            <a:r>
              <a:rPr lang="fr-FR" altLang="en-US" sz="900" dirty="0">
                <a:latin typeface="Arial" panose="020B0604020202020204" pitchFamily="34" charset="0"/>
              </a:rPr>
              <a:t>). Cependant, le fait de compter les émissions sur un parc automobile va nous rapprocher du cas statistique de l’étude initiale et annuler en moyenne ces disparités, d’où un gain en précision.</a:t>
            </a:r>
          </a:p>
          <a:p>
            <a:pPr eaLnBrk="1" hangingPunct="1">
              <a:lnSpc>
                <a:spcPct val="95000"/>
              </a:lnSpc>
              <a:spcBef>
                <a:spcPct val="0"/>
              </a:spcBef>
            </a:pPr>
            <a:endParaRPr lang="fr-FR" altLang="en-US" sz="900" dirty="0">
              <a:latin typeface="Arial" panose="020B0604020202020204" pitchFamily="34" charset="0"/>
            </a:endParaRPr>
          </a:p>
          <a:p>
            <a:pPr eaLnBrk="1" hangingPunct="1">
              <a:lnSpc>
                <a:spcPct val="95000"/>
              </a:lnSpc>
              <a:spcBef>
                <a:spcPct val="0"/>
              </a:spcBef>
            </a:pPr>
            <a:r>
              <a:rPr lang="fr-FR" altLang="en-US" sz="900" dirty="0">
                <a:latin typeface="Arial" panose="020B0604020202020204" pitchFamily="34" charset="0"/>
              </a:rPr>
              <a:t>Cette méthode reste néanmoins moins précise que la mesure directe mais est largement suffisante pour les besoins et objectifs du Projet Carbone Campus, notamment hiérarchiser les différentes sources d’émissions et aider à la construction du plan d’actions.</a:t>
            </a:r>
          </a:p>
        </p:txBody>
      </p:sp>
    </p:spTree>
    <p:extLst>
      <p:ext uri="{BB962C8B-B14F-4D97-AF65-F5344CB8AC3E}">
        <p14:creationId xmlns:p14="http://schemas.microsoft.com/office/powerpoint/2010/main" val="1275624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EDE658-1F51-4C0A-A3D1-A7FD50381824}" type="slidenum">
              <a:rPr lang="fr-FR" altLang="en-US" smtClean="0"/>
              <a:pPr>
                <a:spcBef>
                  <a:spcPct val="0"/>
                </a:spcBef>
              </a:pPr>
              <a:t>61</a:t>
            </a:fld>
            <a:endParaRPr lang="fr-FR" alt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des facteurs d’émissions pour tout, ou presque. La plupart de ceux dont nous aurons besoin est déjà renseignée dans l’outil tableur. Faire un Bilan Carbone® Campus va alors « simplement » consister à récupérer et renseigner les quantités pour chaque source d’émission, dans la bonne unité. Le tableur se charge de faire la multiplication par le facteur d’émission correspondant pour obtenir les émissions de la source et de sommer toutes les sources entre elles.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Dans l’outil tableur, figuré sur l’image, les facteurs d’émissions sont écrits en rouge tandis que les quantités à renseigner sont en noir sur fond bleu ciel (les quantités entrées sont à peu près celles pour une personne pendant un an et illustrent les 4 grandes thématiques que l’on va retrouver pour un particulier ou un campus).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Vous pouvez trouver d’autres facteurs d’émissions, ou</a:t>
            </a:r>
            <a:r>
              <a:rPr lang="fr-FR" altLang="en-US" baseline="0" dirty="0">
                <a:latin typeface="Arial" panose="020B0604020202020204" pitchFamily="34" charset="0"/>
              </a:rPr>
              <a:t> vérifier que tout est bien à jour, sur la Base Carbone® ADEME: http://www.bilans-ges.ademe.fr/ </a:t>
            </a:r>
            <a:endParaRPr lang="fr-FR" altLang="en-US" dirty="0">
              <a:latin typeface="Arial" panose="020B0604020202020204" pitchFamily="34" charset="0"/>
            </a:endParaRPr>
          </a:p>
        </p:txBody>
      </p:sp>
    </p:spTree>
    <p:extLst>
      <p:ext uri="{BB962C8B-B14F-4D97-AF65-F5344CB8AC3E}">
        <p14:creationId xmlns:p14="http://schemas.microsoft.com/office/powerpoint/2010/main" val="4016314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EDE658-1F51-4C0A-A3D1-A7FD50381824}" type="slidenum">
              <a:rPr lang="fr-FR" altLang="en-US" smtClean="0"/>
              <a:pPr>
                <a:spcBef>
                  <a:spcPct val="0"/>
                </a:spcBef>
              </a:pPr>
              <a:t>62</a:t>
            </a:fld>
            <a:endParaRPr lang="fr-FR" alt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des facteurs d’émissions pour tout, ou presque. La plupart de ceux dont nous aurons besoin est déjà renseignée dans l’outil tableur. Faire un Bilan Carbone® Campus va alors « simplement » consister à récupérer et renseigner les quantités pour chaque source d’émission, dans la bonne unité. Le tableur se charge de faire la multiplication par le facteur d’émission correspondant pour obtenir les émissions de la source et de sommer toutes les sources entre elles.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Dans l’outil tableur, figuré sur l’image, les facteurs d’émissions sont écrits en rouge tandis que les quantités à renseigner sont en noir sur fond bleu ciel (les quantités entrées sont à peu près celles pour une personne pendant un an et illustrent les 4 grandes thématiques que l’on va retrouver pour un particulier ou un campus).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Vous pouvez trouver d’autres facteurs d’émissions, ou</a:t>
            </a:r>
            <a:r>
              <a:rPr lang="fr-FR" altLang="en-US" baseline="0" dirty="0">
                <a:latin typeface="Arial" panose="020B0604020202020204" pitchFamily="34" charset="0"/>
              </a:rPr>
              <a:t> vérifier que tout est bien à jour, sur la Base Carbone® ADEME: http://www.bilans-ges.ademe.fr/ </a:t>
            </a:r>
            <a:endParaRPr lang="fr-FR" altLang="en-US" dirty="0">
              <a:latin typeface="Arial" panose="020B0604020202020204" pitchFamily="34" charset="0"/>
            </a:endParaRPr>
          </a:p>
        </p:txBody>
      </p:sp>
    </p:spTree>
    <p:extLst>
      <p:ext uri="{BB962C8B-B14F-4D97-AF65-F5344CB8AC3E}">
        <p14:creationId xmlns:p14="http://schemas.microsoft.com/office/powerpoint/2010/main" val="4271636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EDE658-1F51-4C0A-A3D1-A7FD50381824}" type="slidenum">
              <a:rPr lang="fr-FR" altLang="en-US" smtClean="0"/>
              <a:pPr>
                <a:spcBef>
                  <a:spcPct val="0"/>
                </a:spcBef>
              </a:pPr>
              <a:t>63</a:t>
            </a:fld>
            <a:endParaRPr lang="fr-FR" alt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des facteurs d’émissions pour tout, ou presque. La plupart de ceux dont nous aurons besoin est déjà renseignée dans l’outil tableur. Faire un Bilan Carbone® Campus va alors « simplement » consister à récupérer et renseigner les quantités pour chaque source d’émission, dans la bonne unité. Le tableur se charge de faire la multiplication par le facteur d’émission correspondant pour obtenir les émissions de la source et de sommer toutes les sources entre elles.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Dans l’outil tableur, figuré sur l’image, les facteurs d’émissions sont écrits en rouge tandis que les quantités à renseigner sont en noir sur fond bleu ciel (les quantités entrées sont à peu près celles pour une personne pendant un an et illustrent les 4 grandes thématiques que l’on va retrouver pour un particulier ou un campus).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Vous pouvez trouver d’autres facteurs d’émissions, ou</a:t>
            </a:r>
            <a:r>
              <a:rPr lang="fr-FR" altLang="en-US" baseline="0" dirty="0">
                <a:latin typeface="Arial" panose="020B0604020202020204" pitchFamily="34" charset="0"/>
              </a:rPr>
              <a:t> vérifier que tout est bien à jour, sur la Base Carbone® ADEME: http://www.bilans-ges.ademe.fr/ </a:t>
            </a:r>
            <a:endParaRPr lang="fr-FR" altLang="en-US" dirty="0">
              <a:latin typeface="Arial" panose="020B0604020202020204" pitchFamily="34" charset="0"/>
            </a:endParaRPr>
          </a:p>
        </p:txBody>
      </p:sp>
    </p:spTree>
    <p:extLst>
      <p:ext uri="{BB962C8B-B14F-4D97-AF65-F5344CB8AC3E}">
        <p14:creationId xmlns:p14="http://schemas.microsoft.com/office/powerpoint/2010/main" val="4260514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EDE658-1F51-4C0A-A3D1-A7FD50381824}" type="slidenum">
              <a:rPr lang="fr-FR" altLang="en-US" smtClean="0"/>
              <a:pPr>
                <a:spcBef>
                  <a:spcPct val="0"/>
                </a:spcBef>
              </a:pPr>
              <a:t>64</a:t>
            </a:fld>
            <a:endParaRPr lang="fr-FR" alt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des facteurs d’émissions pour tout, ou presque. La plupart de ceux dont nous aurons besoin est déjà renseignée dans l’outil tableur. Faire un Bilan Carbone® Campus va alors « simplement » consister à récupérer et renseigner les quantités pour chaque source d’émission, dans la bonne unité. Le tableur se charge de faire la multiplication par le facteur d’émission correspondant pour obtenir les émissions de la source et de sommer toutes les sources entre elles.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Dans l’outil tableur, figuré sur l’image, les facteurs d’émissions sont écrits en rouge tandis que les quantités à renseigner sont en noir sur fond bleu ciel (les quantités entrées sont à peu près celles pour une personne pendant un an et illustrent les 4 grandes thématiques que l’on va retrouver pour un particulier ou un campus).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Vous pouvez trouver d’autres facteurs d’émissions, ou</a:t>
            </a:r>
            <a:r>
              <a:rPr lang="fr-FR" altLang="en-US" baseline="0" dirty="0">
                <a:latin typeface="Arial" panose="020B0604020202020204" pitchFamily="34" charset="0"/>
              </a:rPr>
              <a:t> vérifier que tout est bien à jour, sur la Base Carbone® ADEME: http://www.bilans-ges.ademe.fr/ </a:t>
            </a:r>
            <a:endParaRPr lang="fr-FR" altLang="en-US" dirty="0">
              <a:latin typeface="Arial" panose="020B0604020202020204" pitchFamily="34" charset="0"/>
            </a:endParaRPr>
          </a:p>
        </p:txBody>
      </p:sp>
    </p:spTree>
    <p:extLst>
      <p:ext uri="{BB962C8B-B14F-4D97-AF65-F5344CB8AC3E}">
        <p14:creationId xmlns:p14="http://schemas.microsoft.com/office/powerpoint/2010/main" val="351492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EDE658-1F51-4C0A-A3D1-A7FD50381824}" type="slidenum">
              <a:rPr lang="fr-FR" altLang="en-US" smtClean="0"/>
              <a:pPr>
                <a:spcBef>
                  <a:spcPct val="0"/>
                </a:spcBef>
              </a:pPr>
              <a:t>65</a:t>
            </a:fld>
            <a:endParaRPr lang="fr-FR" alt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des facteurs d’émissions pour tout, ou presque. La plupart de ceux dont nous aurons besoin est déjà renseignée dans l’outil tableur. Faire un Bilan Carbone® Campus va alors « simplement » consister à récupérer et renseigner les quantités pour chaque source d’émission, dans la bonne unité. Le tableur se charge de faire la multiplication par le facteur d’émission correspondant pour obtenir les émissions de la source et de sommer toutes les sources entre elles.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Dans l’outil tableur, figuré sur l’image, les facteurs d’émissions sont écrits en rouge tandis que les quantités à renseigner sont en noir sur fond bleu ciel (les quantités entrées sont à peu près celles pour une personne pendant un an et illustrent les 4 grandes thématiques que l’on va retrouver pour un particulier ou un campus).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Vous pouvez trouver d’autres facteurs d’émissions, ou</a:t>
            </a:r>
            <a:r>
              <a:rPr lang="fr-FR" altLang="en-US" baseline="0" dirty="0">
                <a:latin typeface="Arial" panose="020B0604020202020204" pitchFamily="34" charset="0"/>
              </a:rPr>
              <a:t> vérifier que tout est bien à jour, sur la Base Carbone® ADEME: http://www.bilans-ges.ademe.fr/ </a:t>
            </a:r>
            <a:endParaRPr lang="fr-FR" altLang="en-US" dirty="0">
              <a:latin typeface="Arial" panose="020B0604020202020204" pitchFamily="34" charset="0"/>
            </a:endParaRPr>
          </a:p>
        </p:txBody>
      </p:sp>
    </p:spTree>
    <p:extLst>
      <p:ext uri="{BB962C8B-B14F-4D97-AF65-F5344CB8AC3E}">
        <p14:creationId xmlns:p14="http://schemas.microsoft.com/office/powerpoint/2010/main" val="1636564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sz="1000" b="1" u="sng"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8</a:t>
            </a:fld>
            <a:endParaRPr lang="fr-FR"/>
          </a:p>
        </p:txBody>
      </p:sp>
    </p:spTree>
    <p:extLst>
      <p:ext uri="{BB962C8B-B14F-4D97-AF65-F5344CB8AC3E}">
        <p14:creationId xmlns:p14="http://schemas.microsoft.com/office/powerpoint/2010/main" val="36476480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EDE658-1F51-4C0A-A3D1-A7FD50381824}" type="slidenum">
              <a:rPr lang="fr-FR" altLang="en-US" smtClean="0"/>
              <a:pPr>
                <a:spcBef>
                  <a:spcPct val="0"/>
                </a:spcBef>
              </a:pPr>
              <a:t>66</a:t>
            </a:fld>
            <a:endParaRPr lang="fr-FR" alt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des facteurs d’émissions pour tout, ou presque. La plupart de ceux dont nous aurons besoin est déjà renseignée dans l’outil tableur. Faire un Bilan Carbone® Campus va alors « simplement » consister à récupérer et renseigner les quantités pour chaque source d’émission, dans la bonne unité. Le tableur se charge de faire la multiplication par le facteur d’émission correspondant pour obtenir les émissions de la source et de sommer toutes les sources entre elles.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Dans l’outil tableur, figuré sur l’image, les facteurs d’émissions sont écrits en rouge tandis que les quantités à renseigner sont en noir sur fond bleu ciel (les quantités entrées sont à peu près celles pour une personne pendant un an et illustrent les 4 grandes thématiques que l’on va retrouver pour un particulier ou un campus).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Vous pouvez trouver d’autres facteurs d’émissions, ou</a:t>
            </a:r>
            <a:r>
              <a:rPr lang="fr-FR" altLang="en-US" baseline="0" dirty="0">
                <a:latin typeface="Arial" panose="020B0604020202020204" pitchFamily="34" charset="0"/>
              </a:rPr>
              <a:t> vérifier que tout est bien à jour, sur la Base Carbone® ADEME: http://www.bilans-ges.ademe.fr/ </a:t>
            </a:r>
            <a:endParaRPr lang="fr-FR" altLang="en-US" dirty="0">
              <a:latin typeface="Arial" panose="020B0604020202020204" pitchFamily="34" charset="0"/>
            </a:endParaRPr>
          </a:p>
        </p:txBody>
      </p:sp>
    </p:spTree>
    <p:extLst>
      <p:ext uri="{BB962C8B-B14F-4D97-AF65-F5344CB8AC3E}">
        <p14:creationId xmlns:p14="http://schemas.microsoft.com/office/powerpoint/2010/main" val="13988398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EDE658-1F51-4C0A-A3D1-A7FD50381824}" type="slidenum">
              <a:rPr lang="fr-FR" altLang="en-US" smtClean="0"/>
              <a:pPr>
                <a:spcBef>
                  <a:spcPct val="0"/>
                </a:spcBef>
              </a:pPr>
              <a:t>67</a:t>
            </a:fld>
            <a:endParaRPr lang="fr-FR" alt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des facteurs d’émissions pour tout, ou presque. La plupart de ceux dont nous aurons besoin est déjà renseignée dans l’outil tableur. Faire un Bilan Carbone® Campus va alors « simplement » consister à récupérer et renseigner les quantités pour chaque source d’émission, dans la bonne unité. Le tableur se charge de faire la multiplication par le facteur d’émission correspondant pour obtenir les émissions de la source et de sommer toutes les sources entre elles.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Dans l’outil tableur, figuré sur l’image, les facteurs d’émissions sont écrits en rouge tandis que les quantités à renseigner sont en noir sur fond bleu ciel (les quantités entrées sont à peu près celles pour une personne pendant un an et illustrent les 4 grandes thématiques que l’on va retrouver pour un particulier ou un campus).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Vous pouvez trouver d’autres facteurs d’émissions, ou</a:t>
            </a:r>
            <a:r>
              <a:rPr lang="fr-FR" altLang="en-US" baseline="0" dirty="0">
                <a:latin typeface="Arial" panose="020B0604020202020204" pitchFamily="34" charset="0"/>
              </a:rPr>
              <a:t> vérifier que tout est bien à jour, sur la Base Carbone® ADEME: http://www.bilans-ges.ademe.fr/ </a:t>
            </a:r>
            <a:endParaRPr lang="fr-FR" altLang="en-US" dirty="0">
              <a:latin typeface="Arial" panose="020B0604020202020204" pitchFamily="34" charset="0"/>
            </a:endParaRPr>
          </a:p>
        </p:txBody>
      </p:sp>
    </p:spTree>
    <p:extLst>
      <p:ext uri="{BB962C8B-B14F-4D97-AF65-F5344CB8AC3E}">
        <p14:creationId xmlns:p14="http://schemas.microsoft.com/office/powerpoint/2010/main" val="616688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EDE658-1F51-4C0A-A3D1-A7FD50381824}" type="slidenum">
              <a:rPr lang="fr-FR" altLang="en-US" smtClean="0"/>
              <a:pPr>
                <a:spcBef>
                  <a:spcPct val="0"/>
                </a:spcBef>
              </a:pPr>
              <a:t>68</a:t>
            </a:fld>
            <a:endParaRPr lang="fr-FR" alt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existe des facteurs d’émissions pour tout, ou presque. La plupart de ceux dont nous aurons besoin est déjà renseignée dans l’outil tableur. Faire un Bilan Carbone® Campus va alors « simplement » consister à récupérer et renseigner les quantités pour chaque source d’émission, dans la bonne unité. Le tableur se charge de faire la multiplication par le facteur d’émission correspondant pour obtenir les émissions de la source et de sommer toutes les sources entre elles.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Dans l’outil tableur, figuré sur l’image, les facteurs d’émissions sont écrits en rouge tandis que les quantités à renseigner sont en noir sur fond bleu ciel (les quantités entrées sont à peu près celles pour une personne pendant un an et illustrent les 4 grandes thématiques que l’on va retrouver pour un particulier ou un campus).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Vous pouvez trouver d’autres facteurs d’émissions, ou</a:t>
            </a:r>
            <a:r>
              <a:rPr lang="fr-FR" altLang="en-US" baseline="0" dirty="0">
                <a:latin typeface="Arial" panose="020B0604020202020204" pitchFamily="34" charset="0"/>
              </a:rPr>
              <a:t> vérifier que tout est bien à jour, sur la Base Carbone® ADEME: http://www.bilans-ges.ademe.fr/ </a:t>
            </a:r>
            <a:endParaRPr lang="fr-FR" altLang="en-US" dirty="0">
              <a:latin typeface="Arial" panose="020B0604020202020204" pitchFamily="34" charset="0"/>
            </a:endParaRPr>
          </a:p>
        </p:txBody>
      </p:sp>
    </p:spTree>
    <p:extLst>
      <p:ext uri="{BB962C8B-B14F-4D97-AF65-F5344CB8AC3E}">
        <p14:creationId xmlns:p14="http://schemas.microsoft.com/office/powerpoint/2010/main" val="960663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3667" name="Espace réservé des commentaires 2"/>
          <p:cNvSpPr>
            <a:spLocks noGrp="1"/>
          </p:cNvSpPr>
          <p:nvPr>
            <p:ph type="body" idx="1"/>
          </p:nvPr>
        </p:nvSpPr>
        <p:spPr bwMode="auto">
          <a:noFill/>
        </p:spPr>
        <p:txBody>
          <a:bodyPr/>
          <a:lstStyle/>
          <a:p>
            <a:endParaRPr lang="fr-FR" altLang="fr-FR" sz="1000" dirty="0">
              <a:latin typeface="Arial" panose="020B0604020202020204" pitchFamily="34" charset="0"/>
              <a:cs typeface="Arial" panose="020B0604020202020204" pitchFamily="34" charset="0"/>
            </a:endParaRPr>
          </a:p>
        </p:txBody>
      </p:sp>
      <p:sp>
        <p:nvSpPr>
          <p:cNvPr id="113668" name="Espace réservé du numéro de diapositive 3"/>
          <p:cNvSpPr>
            <a:spLocks noGrp="1"/>
          </p:cNvSpPr>
          <p:nvPr>
            <p:ph type="sldNum" sz="quarter" idx="5"/>
          </p:nvPr>
        </p:nvSpPr>
        <p:spPr bwMode="auto">
          <a:noFill/>
          <a:ln>
            <a:miter lim="800000"/>
            <a:headEnd/>
            <a:tailEnd/>
          </a:ln>
        </p:spPr>
        <p:txBody>
          <a:bodyPr/>
          <a:lstStyle/>
          <a:p>
            <a:fld id="{92DBAD68-0D9C-4D15-BC21-03E7E10DD4C9}" type="slidenum">
              <a:rPr lang="fr-FR" altLang="fr-FR" smtClean="0"/>
              <a:pPr/>
              <a:t>73</a:t>
            </a:fld>
            <a:endParaRPr lang="fr-FR" altLang="fr-FR"/>
          </a:p>
        </p:txBody>
      </p:sp>
    </p:spTree>
    <p:extLst>
      <p:ext uri="{BB962C8B-B14F-4D97-AF65-F5344CB8AC3E}">
        <p14:creationId xmlns:p14="http://schemas.microsoft.com/office/powerpoint/2010/main" val="3603570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97B1BD-6FD5-4DA4-8D54-614B7C946B44}" type="slidenum">
              <a:rPr lang="fr-FR" altLang="en-US" smtClean="0"/>
              <a:pPr>
                <a:spcBef>
                  <a:spcPct val="0"/>
                </a:spcBef>
              </a:pPr>
              <a:t>75</a:t>
            </a:fld>
            <a:endParaRPr lang="fr-FR" altLang="en-US"/>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a:latin typeface="Arial" panose="020B0604020202020204" pitchFamily="34" charset="0"/>
              </a:rPr>
              <a:t>Fais apparaître les propositions successivement et demande aux étudiants d’argumenter leur choix à chaque étape. Ils devraient trouver plus ou moins certaines des règles logiques de comptabilité.</a:t>
            </a:r>
          </a:p>
        </p:txBody>
      </p:sp>
    </p:spTree>
    <p:extLst>
      <p:ext uri="{BB962C8B-B14F-4D97-AF65-F5344CB8AC3E}">
        <p14:creationId xmlns:p14="http://schemas.microsoft.com/office/powerpoint/2010/main" val="2244394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3ED7FC-DABC-4DC7-8381-B1F99FEAE1E5}" type="slidenum">
              <a:rPr lang="fr-FR" altLang="en-US" smtClean="0"/>
              <a:pPr>
                <a:spcBef>
                  <a:spcPct val="0"/>
                </a:spcBef>
              </a:pPr>
              <a:t>76</a:t>
            </a:fld>
            <a:endParaRPr lang="fr-FR"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5000"/>
              </a:lnSpc>
              <a:spcBef>
                <a:spcPct val="0"/>
              </a:spcBef>
            </a:pPr>
            <a:r>
              <a:rPr lang="fr-FR" altLang="en-US" sz="1600" dirty="0">
                <a:latin typeface="Arial" panose="020B0604020202020204" pitchFamily="34" charset="0"/>
              </a:rPr>
              <a:t>Le crayon dépend de l’usine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 voiture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garagiste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boulanger qui nourrit le garagiste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comptable du boulanger</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PDG de la firme américaine qui emploie le comptable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l’administration américaine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jet privé du président des Etats-Unis.</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dirty="0">
                <a:latin typeface="Arial" panose="020B0604020202020204" pitchFamily="34" charset="0"/>
              </a:rPr>
              <a:t>C’est tiré par les cheveux, mais ça illustre bien la nécessité de limiter le périmètre sur lequel on va calculer les émissions, sinon on risque de tomber sur 14 Gt-</a:t>
            </a:r>
            <a:r>
              <a:rPr lang="fr-FR" altLang="en-US" dirty="0" err="1">
                <a:latin typeface="Arial" panose="020B0604020202020204" pitchFamily="34" charset="0"/>
              </a:rPr>
              <a:t>éqC</a:t>
            </a:r>
            <a:r>
              <a:rPr lang="fr-FR" altLang="en-US" dirty="0">
                <a:latin typeface="Arial" panose="020B0604020202020204" pitchFamily="34" charset="0"/>
              </a:rPr>
              <a:t> (14 milliards de tonnes équivalent carbone). Demande à la salle ce que représente ce chiffre. Il s’agit des émissions de GES de l’humanité sur une année.</a:t>
            </a:r>
          </a:p>
        </p:txBody>
      </p:sp>
    </p:spTree>
    <p:extLst>
      <p:ext uri="{BB962C8B-B14F-4D97-AF65-F5344CB8AC3E}">
        <p14:creationId xmlns:p14="http://schemas.microsoft.com/office/powerpoint/2010/main" val="40884765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3ED7FC-DABC-4DC7-8381-B1F99FEAE1E5}" type="slidenum">
              <a:rPr lang="fr-FR" altLang="en-US" smtClean="0"/>
              <a:pPr>
                <a:spcBef>
                  <a:spcPct val="0"/>
                </a:spcBef>
              </a:pPr>
              <a:t>77</a:t>
            </a:fld>
            <a:endParaRPr lang="fr-FR"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5000"/>
              </a:lnSpc>
              <a:spcBef>
                <a:spcPct val="0"/>
              </a:spcBef>
            </a:pPr>
            <a:r>
              <a:rPr lang="fr-FR" altLang="en-US" sz="1600" dirty="0">
                <a:latin typeface="Arial" panose="020B0604020202020204" pitchFamily="34" charset="0"/>
              </a:rPr>
              <a:t>Le crayon dépend de l’usine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 voiture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garagiste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boulanger qui nourrit le garagiste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comptable du boulanger</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PDG de la firme américaine qui emploie le comptable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l’administration américaine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jet privé du président des Etats-Unis.</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dirty="0">
                <a:latin typeface="Arial" panose="020B0604020202020204" pitchFamily="34" charset="0"/>
              </a:rPr>
              <a:t>C’est tiré par les cheveux, mais ça illustre bien la nécessité de limiter le périmètre sur lequel on va calculer les émissions, sinon on risque de tomber sur 14 Gt-</a:t>
            </a:r>
            <a:r>
              <a:rPr lang="fr-FR" altLang="en-US" dirty="0" err="1">
                <a:latin typeface="Arial" panose="020B0604020202020204" pitchFamily="34" charset="0"/>
              </a:rPr>
              <a:t>éqC</a:t>
            </a:r>
            <a:r>
              <a:rPr lang="fr-FR" altLang="en-US" dirty="0">
                <a:latin typeface="Arial" panose="020B0604020202020204" pitchFamily="34" charset="0"/>
              </a:rPr>
              <a:t> (14 milliards de tonnes équivalent carbone). Demande à la salle ce que représente ce chiffre. Il s’agit des émissions de GES de l’humanité sur une année.</a:t>
            </a:r>
          </a:p>
        </p:txBody>
      </p:sp>
    </p:spTree>
    <p:extLst>
      <p:ext uri="{BB962C8B-B14F-4D97-AF65-F5344CB8AC3E}">
        <p14:creationId xmlns:p14="http://schemas.microsoft.com/office/powerpoint/2010/main" val="23215881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3ED7FC-DABC-4DC7-8381-B1F99FEAE1E5}" type="slidenum">
              <a:rPr lang="fr-FR" altLang="en-US" smtClean="0"/>
              <a:pPr>
                <a:spcBef>
                  <a:spcPct val="0"/>
                </a:spcBef>
              </a:pPr>
              <a:t>78</a:t>
            </a:fld>
            <a:endParaRPr lang="fr-FR"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5000"/>
              </a:lnSpc>
              <a:spcBef>
                <a:spcPct val="0"/>
              </a:spcBef>
            </a:pPr>
            <a:r>
              <a:rPr lang="fr-FR" altLang="en-US" sz="1600" dirty="0">
                <a:latin typeface="Arial" panose="020B0604020202020204" pitchFamily="34" charset="0"/>
              </a:rPr>
              <a:t>Le crayon dépend de l’usine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 voiture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garagiste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boulanger qui nourrit le garagiste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comptable du boulanger</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PDG de la firme américaine qui emploie le comptable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l’administration américaine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jet privé du président des Etats-Unis.</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dirty="0">
                <a:latin typeface="Arial" panose="020B0604020202020204" pitchFamily="34" charset="0"/>
              </a:rPr>
              <a:t>C’est tiré par les cheveux, mais ça illustre bien la nécessité de limiter le périmètre sur lequel on va calculer les émissions, sinon on risque de tomber sur 14 Gt-</a:t>
            </a:r>
            <a:r>
              <a:rPr lang="fr-FR" altLang="en-US" dirty="0" err="1">
                <a:latin typeface="Arial" panose="020B0604020202020204" pitchFamily="34" charset="0"/>
              </a:rPr>
              <a:t>éqC</a:t>
            </a:r>
            <a:r>
              <a:rPr lang="fr-FR" altLang="en-US" dirty="0">
                <a:latin typeface="Arial" panose="020B0604020202020204" pitchFamily="34" charset="0"/>
              </a:rPr>
              <a:t> (14 milliards de tonnes équivalent carbone). Demande à la salle ce que représente ce chiffre. Il s’agit des émissions de GES de l’humanité sur une année.</a:t>
            </a:r>
          </a:p>
        </p:txBody>
      </p:sp>
    </p:spTree>
    <p:extLst>
      <p:ext uri="{BB962C8B-B14F-4D97-AF65-F5344CB8AC3E}">
        <p14:creationId xmlns:p14="http://schemas.microsoft.com/office/powerpoint/2010/main" val="37031758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3ED7FC-DABC-4DC7-8381-B1F99FEAE1E5}" type="slidenum">
              <a:rPr lang="fr-FR" altLang="en-US" smtClean="0"/>
              <a:pPr>
                <a:spcBef>
                  <a:spcPct val="0"/>
                </a:spcBef>
              </a:pPr>
              <a:t>79</a:t>
            </a:fld>
            <a:endParaRPr lang="fr-FR"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5000"/>
              </a:lnSpc>
              <a:spcBef>
                <a:spcPct val="0"/>
              </a:spcBef>
            </a:pPr>
            <a:r>
              <a:rPr lang="fr-FR" altLang="en-US" sz="1600" dirty="0">
                <a:latin typeface="Arial" panose="020B0604020202020204" pitchFamily="34" charset="0"/>
              </a:rPr>
              <a:t>Le crayon dépend de l’usine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 voiture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garagiste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boulanger qui nourrit le garagiste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comptable du boulanger</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PDG de la firme américaine qui emploie le comptable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l’administration américaine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jet privé du président des Etats-Unis.</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dirty="0">
                <a:latin typeface="Arial" panose="020B0604020202020204" pitchFamily="34" charset="0"/>
              </a:rPr>
              <a:t>C’est tiré par les cheveux, mais ça illustre bien la nécessité de limiter le périmètre sur lequel on va calculer les émissions, sinon on risque de tomber sur 14 Gt-</a:t>
            </a:r>
            <a:r>
              <a:rPr lang="fr-FR" altLang="en-US" dirty="0" err="1">
                <a:latin typeface="Arial" panose="020B0604020202020204" pitchFamily="34" charset="0"/>
              </a:rPr>
              <a:t>éqC</a:t>
            </a:r>
            <a:r>
              <a:rPr lang="fr-FR" altLang="en-US" dirty="0">
                <a:latin typeface="Arial" panose="020B0604020202020204" pitchFamily="34" charset="0"/>
              </a:rPr>
              <a:t> (14 milliards de tonnes équivalent carbone). Demande à la salle ce que représente ce chiffre. Il s’agit des émissions de GES de l’humanité sur une année.</a:t>
            </a:r>
          </a:p>
        </p:txBody>
      </p:sp>
    </p:spTree>
    <p:extLst>
      <p:ext uri="{BB962C8B-B14F-4D97-AF65-F5344CB8AC3E}">
        <p14:creationId xmlns:p14="http://schemas.microsoft.com/office/powerpoint/2010/main" val="3765533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3ED7FC-DABC-4DC7-8381-B1F99FEAE1E5}" type="slidenum">
              <a:rPr lang="fr-FR" altLang="en-US" smtClean="0"/>
              <a:pPr>
                <a:spcBef>
                  <a:spcPct val="0"/>
                </a:spcBef>
              </a:pPr>
              <a:t>80</a:t>
            </a:fld>
            <a:endParaRPr lang="fr-FR"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5000"/>
              </a:lnSpc>
              <a:spcBef>
                <a:spcPct val="0"/>
              </a:spcBef>
            </a:pPr>
            <a:r>
              <a:rPr lang="fr-FR" altLang="en-US" sz="1600" dirty="0">
                <a:latin typeface="Arial" panose="020B0604020202020204" pitchFamily="34" charset="0"/>
              </a:rPr>
              <a:t>Le crayon dépend de l’usine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 voiture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garagiste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boulanger qui nourrit le garagiste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comptable du boulanger</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PDG de la firme américaine qui emploie le comptable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l’administration américaine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jet privé du président des Etats-Unis.</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dirty="0">
                <a:latin typeface="Arial" panose="020B0604020202020204" pitchFamily="34" charset="0"/>
              </a:rPr>
              <a:t>C’est tiré par les cheveux, mais ça illustre bien la nécessité de limiter le périmètre sur lequel on va calculer les émissions, sinon on risque de tomber sur 14 Gt-</a:t>
            </a:r>
            <a:r>
              <a:rPr lang="fr-FR" altLang="en-US" dirty="0" err="1">
                <a:latin typeface="Arial" panose="020B0604020202020204" pitchFamily="34" charset="0"/>
              </a:rPr>
              <a:t>éqC</a:t>
            </a:r>
            <a:r>
              <a:rPr lang="fr-FR" altLang="en-US" dirty="0">
                <a:latin typeface="Arial" panose="020B0604020202020204" pitchFamily="34" charset="0"/>
              </a:rPr>
              <a:t> (14 milliards de tonnes équivalent carbone). Demande à la salle ce que représente ce chiffre. Il s’agit des émissions de GES de l’humanité sur une année.</a:t>
            </a:r>
          </a:p>
        </p:txBody>
      </p:sp>
    </p:spTree>
    <p:extLst>
      <p:ext uri="{BB962C8B-B14F-4D97-AF65-F5344CB8AC3E}">
        <p14:creationId xmlns:p14="http://schemas.microsoft.com/office/powerpoint/2010/main" val="124469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sz="1000" b="1" u="sng"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9</a:t>
            </a:fld>
            <a:endParaRPr lang="fr-FR"/>
          </a:p>
        </p:txBody>
      </p:sp>
    </p:spTree>
    <p:extLst>
      <p:ext uri="{BB962C8B-B14F-4D97-AF65-F5344CB8AC3E}">
        <p14:creationId xmlns:p14="http://schemas.microsoft.com/office/powerpoint/2010/main" val="7495558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3ED7FC-DABC-4DC7-8381-B1F99FEAE1E5}" type="slidenum">
              <a:rPr lang="fr-FR" altLang="en-US" smtClean="0"/>
              <a:pPr>
                <a:spcBef>
                  <a:spcPct val="0"/>
                </a:spcBef>
              </a:pPr>
              <a:t>81</a:t>
            </a:fld>
            <a:endParaRPr lang="fr-FR"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5000"/>
              </a:lnSpc>
              <a:spcBef>
                <a:spcPct val="0"/>
              </a:spcBef>
            </a:pPr>
            <a:r>
              <a:rPr lang="fr-FR" altLang="en-US" sz="1600" dirty="0">
                <a:latin typeface="Arial" panose="020B0604020202020204" pitchFamily="34" charset="0"/>
              </a:rPr>
              <a:t>Le crayon dépend de l’usine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 voiture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garagiste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boulanger qui nourrit le garagiste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comptable du boulanger</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PDG de la firme américaine qui emploie le comptable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l’administration américaine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jet privé du président des Etats-Unis.</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dirty="0">
                <a:latin typeface="Arial" panose="020B0604020202020204" pitchFamily="34" charset="0"/>
              </a:rPr>
              <a:t>C’est tiré par les cheveux, mais ça illustre bien la nécessité de limiter le périmètre sur lequel on va calculer les émissions, sinon on risque de tomber sur 14 Gt-</a:t>
            </a:r>
            <a:r>
              <a:rPr lang="fr-FR" altLang="en-US" dirty="0" err="1">
                <a:latin typeface="Arial" panose="020B0604020202020204" pitchFamily="34" charset="0"/>
              </a:rPr>
              <a:t>éqC</a:t>
            </a:r>
            <a:r>
              <a:rPr lang="fr-FR" altLang="en-US" dirty="0">
                <a:latin typeface="Arial" panose="020B0604020202020204" pitchFamily="34" charset="0"/>
              </a:rPr>
              <a:t> (14 milliards de tonnes équivalent carbone). Demande à la salle ce que représente ce chiffre. Il s’agit des émissions de GES de l’humanité sur une année.</a:t>
            </a:r>
          </a:p>
        </p:txBody>
      </p:sp>
    </p:spTree>
    <p:extLst>
      <p:ext uri="{BB962C8B-B14F-4D97-AF65-F5344CB8AC3E}">
        <p14:creationId xmlns:p14="http://schemas.microsoft.com/office/powerpoint/2010/main" val="38428990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3ED7FC-DABC-4DC7-8381-B1F99FEAE1E5}" type="slidenum">
              <a:rPr lang="fr-FR" altLang="en-US" smtClean="0"/>
              <a:pPr>
                <a:spcBef>
                  <a:spcPct val="0"/>
                </a:spcBef>
              </a:pPr>
              <a:t>82</a:t>
            </a:fld>
            <a:endParaRPr lang="fr-FR"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5000"/>
              </a:lnSpc>
              <a:spcBef>
                <a:spcPct val="0"/>
              </a:spcBef>
            </a:pPr>
            <a:r>
              <a:rPr lang="fr-FR" altLang="en-US" sz="1600" dirty="0">
                <a:latin typeface="Arial" panose="020B0604020202020204" pitchFamily="34" charset="0"/>
              </a:rPr>
              <a:t>Le crayon dépend de l’usine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 voiture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garagiste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boulanger qui nourrit le garagiste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comptable du boulanger</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PDG de la firme américaine qui emploie le comptable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l’administration américaine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jet privé du président des Etats-Unis.</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dirty="0">
                <a:latin typeface="Arial" panose="020B0604020202020204" pitchFamily="34" charset="0"/>
              </a:rPr>
              <a:t>C’est tiré par les cheveux, mais ça illustre bien la nécessité de limiter le périmètre sur lequel on va calculer les émissions, sinon on risque de tomber sur 14 Gt-</a:t>
            </a:r>
            <a:r>
              <a:rPr lang="fr-FR" altLang="en-US" dirty="0" err="1">
                <a:latin typeface="Arial" panose="020B0604020202020204" pitchFamily="34" charset="0"/>
              </a:rPr>
              <a:t>éqC</a:t>
            </a:r>
            <a:r>
              <a:rPr lang="fr-FR" altLang="en-US" dirty="0">
                <a:latin typeface="Arial" panose="020B0604020202020204" pitchFamily="34" charset="0"/>
              </a:rPr>
              <a:t> (14 milliards de tonnes équivalent carbone). Demande à la salle ce que représente ce chiffre. Il s’agit des émissions de GES de l’humanité sur une année.</a:t>
            </a:r>
          </a:p>
        </p:txBody>
      </p:sp>
    </p:spTree>
    <p:extLst>
      <p:ext uri="{BB962C8B-B14F-4D97-AF65-F5344CB8AC3E}">
        <p14:creationId xmlns:p14="http://schemas.microsoft.com/office/powerpoint/2010/main" val="41913418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3ED7FC-DABC-4DC7-8381-B1F99FEAE1E5}" type="slidenum">
              <a:rPr lang="fr-FR" altLang="en-US" smtClean="0"/>
              <a:pPr>
                <a:spcBef>
                  <a:spcPct val="0"/>
                </a:spcBef>
              </a:pPr>
              <a:t>83</a:t>
            </a:fld>
            <a:endParaRPr lang="fr-FR"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5000"/>
              </a:lnSpc>
              <a:spcBef>
                <a:spcPct val="0"/>
              </a:spcBef>
            </a:pPr>
            <a:r>
              <a:rPr lang="fr-FR" altLang="en-US" sz="1600" dirty="0">
                <a:latin typeface="Arial" panose="020B0604020202020204" pitchFamily="34" charset="0"/>
              </a:rPr>
              <a:t>Le crayon dépend de l’usine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 voiture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garagiste de l’employé</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boulanger qui nourrit le garagiste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comptable du boulanger</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PDG de la firme américaine qui emploie le comptable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de l’administration américaine</a:t>
            </a:r>
            <a:endParaRPr lang="fr-FR" altLang="en-US"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et dépend donc du jet privé du président des Etats-Unis.</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dirty="0">
                <a:latin typeface="Arial" panose="020B0604020202020204" pitchFamily="34" charset="0"/>
              </a:rPr>
              <a:t>C’est tiré par les cheveux, mais ça illustre bien la nécessité de limiter le périmètre sur lequel on va calculer les émissions, sinon on risque de tomber sur 14 Gt-</a:t>
            </a:r>
            <a:r>
              <a:rPr lang="fr-FR" altLang="en-US" dirty="0" err="1">
                <a:latin typeface="Arial" panose="020B0604020202020204" pitchFamily="34" charset="0"/>
              </a:rPr>
              <a:t>éqC</a:t>
            </a:r>
            <a:r>
              <a:rPr lang="fr-FR" altLang="en-US" dirty="0">
                <a:latin typeface="Arial" panose="020B0604020202020204" pitchFamily="34" charset="0"/>
              </a:rPr>
              <a:t> (14 milliards de tonnes équivalent carbone). Demande à la salle ce que représente ce chiffre. Il s’agit des émissions de GES de l’humanité sur une année.</a:t>
            </a:r>
          </a:p>
        </p:txBody>
      </p:sp>
    </p:spTree>
    <p:extLst>
      <p:ext uri="{BB962C8B-B14F-4D97-AF65-F5344CB8AC3E}">
        <p14:creationId xmlns:p14="http://schemas.microsoft.com/office/powerpoint/2010/main" val="29989589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F5EB09-009C-4384-A6F8-2E104C1417C4}" type="slidenum">
              <a:rPr lang="fr-FR" altLang="en-US" smtClean="0"/>
              <a:pPr>
                <a:spcBef>
                  <a:spcPct val="0"/>
                </a:spcBef>
              </a:pPr>
              <a:t>84</a:t>
            </a:fld>
            <a:endParaRPr lang="fr-FR" altLang="en-US"/>
          </a:p>
        </p:txBody>
      </p:sp>
      <p:sp>
        <p:nvSpPr>
          <p:cNvPr id="63491" name="Rectangle 2"/>
          <p:cNvSpPr>
            <a:spLocks noGrp="1" noRot="1" noChangeAspect="1" noChangeArrowheads="1" noTextEdit="1"/>
          </p:cNvSpPr>
          <p:nvPr>
            <p:ph type="sldImg"/>
          </p:nvPr>
        </p:nvSpPr>
        <p:spPr>
          <a:xfrm>
            <a:off x="381000" y="685800"/>
            <a:ext cx="6096000" cy="342900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Le Bilan Carbone® de ce fabricant de crayons n’est quelque part ni plus ni moins que les émissions de la l’Humanité, au prorata de celles produites spécialement pour la fabrication de ses crayons…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Une fois comptabilisées les émissions de GES du fabricant de crayons, et connaissant sa production, on peut alors déterminer les émissions d’un crayon, autrement dit le facteur d’émission au crayon de ce fabricant.</a:t>
            </a:r>
            <a:endParaRPr lang="en-US" altLang="en-US" dirty="0">
              <a:latin typeface="Arial" panose="020B0604020202020204" pitchFamily="34" charset="0"/>
            </a:endParaRPr>
          </a:p>
        </p:txBody>
      </p:sp>
    </p:spTree>
    <p:extLst>
      <p:ext uri="{BB962C8B-B14F-4D97-AF65-F5344CB8AC3E}">
        <p14:creationId xmlns:p14="http://schemas.microsoft.com/office/powerpoint/2010/main" val="38180627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D13938-923B-4CE7-B2F4-8703AE1E51C1}" type="slidenum">
              <a:rPr lang="fr-FR" altLang="en-US" smtClean="0"/>
              <a:pPr>
                <a:spcBef>
                  <a:spcPct val="0"/>
                </a:spcBef>
              </a:pPr>
              <a:t>85</a:t>
            </a:fld>
            <a:endParaRPr lang="fr-FR" altLang="en-US"/>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77500" lnSpcReduction="20000"/>
          </a:bodyPr>
          <a:lstStyle/>
          <a:p>
            <a:pPr eaLnBrk="1" hangingPunct="1">
              <a:lnSpc>
                <a:spcPct val="95000"/>
              </a:lnSpc>
              <a:spcBef>
                <a:spcPct val="0"/>
              </a:spcBef>
            </a:pPr>
            <a:r>
              <a:rPr lang="fr-FR" altLang="en-US" sz="1600" dirty="0">
                <a:latin typeface="Arial" panose="020B0604020202020204" pitchFamily="34" charset="0"/>
              </a:rPr>
              <a:t>Le lien peut</a:t>
            </a:r>
            <a:r>
              <a:rPr lang="fr-FR" altLang="en-US" sz="1600" baseline="0" dirty="0">
                <a:latin typeface="Arial" panose="020B0604020202020204" pitchFamily="34" charset="0"/>
              </a:rPr>
              <a:t> </a:t>
            </a:r>
            <a:r>
              <a:rPr lang="fr-FR" altLang="en-US" sz="1600" dirty="0">
                <a:latin typeface="Arial" panose="020B0604020202020204" pitchFamily="34" charset="0"/>
              </a:rPr>
              <a:t>être : la dépendance de l’activité à l’émission, la nécessité de l’émission pour l’activité, le caractère stratégique de l’émission en terme de risque pour l’activité (cette notion est détaillée à la diapositive suivante).</a:t>
            </a:r>
            <a:endParaRPr lang="fr-FR" altLang="en-US" dirty="0">
              <a:latin typeface="Arial" panose="020B0604020202020204" pitchFamily="34" charset="0"/>
            </a:endParaRP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Le potentiel d’action est la capacité et la facilité d’influence sur une source.</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Pour répondre à l’exercice, le lien des ordinateurs personnels des étudiants avec l’activité d’étudier sur le campus est fort mais on peut éventuellement être tenté de ne pas les compter en se disant que le potentiel d’action est faible : les étudiants les utilisent aussi pour eux et les auraient achetés de toute façon. Inconsciemment, on cherche à avoir le Bilan Carbone® le plus faible possible, ce qui peut se concevoir d’une entreprise pour ses besoins de communication, mais pas des étudiants ambitieux que vous êtes et qui souhaitez réduire les émissions de GES de la planète entière !</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Plus sérieusement, nous verrons par la suite que les ordinateurs sont très </a:t>
            </a:r>
            <a:r>
              <a:rPr lang="fr-FR" altLang="en-US" sz="1600" dirty="0" err="1">
                <a:latin typeface="Arial" panose="020B0604020202020204" pitchFamily="34" charset="0"/>
              </a:rPr>
              <a:t>très</a:t>
            </a:r>
            <a:r>
              <a:rPr lang="fr-FR" altLang="en-US" sz="1600" dirty="0">
                <a:latin typeface="Arial" panose="020B0604020202020204" pitchFamily="34" charset="0"/>
              </a:rPr>
              <a:t> émetteurs de GES. Or souvent les étudiants les achètent pour les études et en profitent à côté. Le Bilan Carbone® Campus étant aussi un outil de sensibilisation, on pourrait s’en servir pour orienter les choix des étudiants vers les ordinateurs les moins émetteurs ou proposer des commandes groupées pour leur obtenir un prix sur ces derniers (mais pas trop bas pour éviter le sur-achat).</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En tout état de cause, il faudrait au moins appliquer la 1</a:t>
            </a:r>
            <a:r>
              <a:rPr lang="fr-FR" altLang="en-US" sz="1600" baseline="30000" dirty="0">
                <a:latin typeface="Arial" panose="020B0604020202020204" pitchFamily="34" charset="0"/>
              </a:rPr>
              <a:t>ère</a:t>
            </a:r>
            <a:r>
              <a:rPr lang="fr-FR" altLang="en-US" sz="1600" dirty="0">
                <a:latin typeface="Arial" panose="020B0604020202020204" pitchFamily="34" charset="0"/>
              </a:rPr>
              <a:t> règle et compter les ordinateurs personnels des étudiants au prorata de leur utilisation pour les études, qui doit être relativement proche de 100%.</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En réfléchissant, on trouver très souvent des moyens d’agir, au minimum grâce à la sensibilisation.</a:t>
            </a:r>
          </a:p>
        </p:txBody>
      </p:sp>
    </p:spTree>
    <p:extLst>
      <p:ext uri="{BB962C8B-B14F-4D97-AF65-F5344CB8AC3E}">
        <p14:creationId xmlns:p14="http://schemas.microsoft.com/office/powerpoint/2010/main" val="30839581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D13938-923B-4CE7-B2F4-8703AE1E51C1}" type="slidenum">
              <a:rPr lang="fr-FR" altLang="en-US" smtClean="0"/>
              <a:pPr>
                <a:spcBef>
                  <a:spcPct val="0"/>
                </a:spcBef>
              </a:pPr>
              <a:t>86</a:t>
            </a:fld>
            <a:endParaRPr lang="fr-FR" altLang="en-US"/>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77500" lnSpcReduction="20000"/>
          </a:bodyPr>
          <a:lstStyle/>
          <a:p>
            <a:pPr eaLnBrk="1" hangingPunct="1">
              <a:lnSpc>
                <a:spcPct val="95000"/>
              </a:lnSpc>
              <a:spcBef>
                <a:spcPct val="0"/>
              </a:spcBef>
            </a:pPr>
            <a:r>
              <a:rPr lang="fr-FR" altLang="en-US" sz="1600" dirty="0">
                <a:latin typeface="Arial" panose="020B0604020202020204" pitchFamily="34" charset="0"/>
              </a:rPr>
              <a:t>Le lien peut</a:t>
            </a:r>
            <a:r>
              <a:rPr lang="fr-FR" altLang="en-US" sz="1600" baseline="0" dirty="0">
                <a:latin typeface="Arial" panose="020B0604020202020204" pitchFamily="34" charset="0"/>
              </a:rPr>
              <a:t> </a:t>
            </a:r>
            <a:r>
              <a:rPr lang="fr-FR" altLang="en-US" sz="1600" dirty="0">
                <a:latin typeface="Arial" panose="020B0604020202020204" pitchFamily="34" charset="0"/>
              </a:rPr>
              <a:t>être : la dépendance de l’activité à l’émission, la nécessité de l’émission pour l’activité, le caractère stratégique de l’émission en terme de risque pour l’activité (cette notion est détaillée à la diapositive suivante).</a:t>
            </a:r>
            <a:endParaRPr lang="fr-FR" altLang="en-US" dirty="0">
              <a:latin typeface="Arial" panose="020B0604020202020204" pitchFamily="34" charset="0"/>
            </a:endParaRP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Le potentiel d’action est la capacité et la facilité d’influence sur une source.</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Pour répondre à l’exercice, le lien des ordinateurs personnels des étudiants avec l’activité d’étudier sur le campus est fort mais on peut éventuellement être tenté de ne pas les compter en se disant que le potentiel d’action est faible : les étudiants les utilisent aussi pour eux et les auraient achetés de toute façon. Inconsciemment, on cherche à avoir le Bilan Carbone® le plus faible possible, ce qui peut se concevoir d’une entreprise pour ses besoins de communication, mais pas des étudiants ambitieux que vous êtes et qui souhaitez réduire les émissions de GES de la planète entière !</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Plus sérieusement, nous verrons par la suite que les ordinateurs sont très </a:t>
            </a:r>
            <a:r>
              <a:rPr lang="fr-FR" altLang="en-US" sz="1600" dirty="0" err="1">
                <a:latin typeface="Arial" panose="020B0604020202020204" pitchFamily="34" charset="0"/>
              </a:rPr>
              <a:t>très</a:t>
            </a:r>
            <a:r>
              <a:rPr lang="fr-FR" altLang="en-US" sz="1600" dirty="0">
                <a:latin typeface="Arial" panose="020B0604020202020204" pitchFamily="34" charset="0"/>
              </a:rPr>
              <a:t> émetteurs de GES. Or souvent les étudiants les achètent pour les études et en profitent à côté. Le Bilan Carbone® Campus étant aussi un outil de sensibilisation, on pourrait s’en servir pour orienter les choix des étudiants vers les ordinateurs les moins émetteurs ou proposer des commandes groupées pour leur obtenir un prix sur ces derniers (mais pas trop bas pour éviter le sur-achat).</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En tout état de cause, il faudrait au moins appliquer la 1</a:t>
            </a:r>
            <a:r>
              <a:rPr lang="fr-FR" altLang="en-US" sz="1600" baseline="30000" dirty="0">
                <a:latin typeface="Arial" panose="020B0604020202020204" pitchFamily="34" charset="0"/>
              </a:rPr>
              <a:t>ère</a:t>
            </a:r>
            <a:r>
              <a:rPr lang="fr-FR" altLang="en-US" sz="1600" dirty="0">
                <a:latin typeface="Arial" panose="020B0604020202020204" pitchFamily="34" charset="0"/>
              </a:rPr>
              <a:t> règle et compter les ordinateurs personnels des étudiants au prorata de leur utilisation pour les études, qui doit être relativement proche de 100%.</a:t>
            </a:r>
          </a:p>
          <a:p>
            <a:pPr eaLnBrk="1" hangingPunct="1">
              <a:lnSpc>
                <a:spcPct val="95000"/>
              </a:lnSpc>
              <a:spcBef>
                <a:spcPct val="0"/>
              </a:spcBef>
            </a:pPr>
            <a:endParaRPr lang="fr-FR" altLang="en-US" sz="1600" dirty="0">
              <a:latin typeface="Arial" panose="020B0604020202020204" pitchFamily="34" charset="0"/>
            </a:endParaRPr>
          </a:p>
          <a:p>
            <a:pPr eaLnBrk="1" hangingPunct="1">
              <a:lnSpc>
                <a:spcPct val="95000"/>
              </a:lnSpc>
              <a:spcBef>
                <a:spcPct val="0"/>
              </a:spcBef>
            </a:pPr>
            <a:r>
              <a:rPr lang="fr-FR" altLang="en-US" sz="1600" dirty="0">
                <a:latin typeface="Arial" panose="020B0604020202020204" pitchFamily="34" charset="0"/>
              </a:rPr>
              <a:t>En réfléchissant, on trouver très souvent des moyens d’agir, au minimum grâce à la sensibilisation.</a:t>
            </a:r>
          </a:p>
        </p:txBody>
      </p:sp>
    </p:spTree>
    <p:extLst>
      <p:ext uri="{BB962C8B-B14F-4D97-AF65-F5344CB8AC3E}">
        <p14:creationId xmlns:p14="http://schemas.microsoft.com/office/powerpoint/2010/main" val="16357770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D13938-923B-4CE7-B2F4-8703AE1E51C1}" type="slidenum">
              <a:rPr lang="fr-FR" altLang="en-US" smtClean="0"/>
              <a:pPr>
                <a:spcBef>
                  <a:spcPct val="0"/>
                </a:spcBef>
              </a:pPr>
              <a:t>87</a:t>
            </a:fld>
            <a:endParaRPr lang="fr-FR" altLang="en-US"/>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lnSpc>
                <a:spcPct val="95000"/>
              </a:lnSpc>
              <a:spcBef>
                <a:spcPct val="0"/>
              </a:spcBef>
            </a:pPr>
            <a:endParaRPr lang="fr-FR" altLang="en-US" sz="1600" dirty="0">
              <a:latin typeface="Arial" panose="020B0604020202020204" pitchFamily="34" charset="0"/>
            </a:endParaRPr>
          </a:p>
        </p:txBody>
      </p:sp>
    </p:spTree>
    <p:extLst>
      <p:ext uri="{BB962C8B-B14F-4D97-AF65-F5344CB8AC3E}">
        <p14:creationId xmlns:p14="http://schemas.microsoft.com/office/powerpoint/2010/main" val="41182148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88</a:t>
            </a:fld>
            <a:endParaRPr lang="fr-FR"/>
          </a:p>
        </p:txBody>
      </p:sp>
    </p:spTree>
    <p:extLst>
      <p:ext uri="{BB962C8B-B14F-4D97-AF65-F5344CB8AC3E}">
        <p14:creationId xmlns:p14="http://schemas.microsoft.com/office/powerpoint/2010/main" val="4608359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89</a:t>
            </a:fld>
            <a:endParaRPr lang="fr-FR"/>
          </a:p>
        </p:txBody>
      </p:sp>
    </p:spTree>
    <p:extLst>
      <p:ext uri="{BB962C8B-B14F-4D97-AF65-F5344CB8AC3E}">
        <p14:creationId xmlns:p14="http://schemas.microsoft.com/office/powerpoint/2010/main" val="9548805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90</a:t>
            </a:fld>
            <a:endParaRPr lang="fr-FR"/>
          </a:p>
        </p:txBody>
      </p:sp>
    </p:spTree>
    <p:extLst>
      <p:ext uri="{BB962C8B-B14F-4D97-AF65-F5344CB8AC3E}">
        <p14:creationId xmlns:p14="http://schemas.microsoft.com/office/powerpoint/2010/main" val="225332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10</a:t>
            </a:fld>
            <a:endParaRPr lang="fr-FR"/>
          </a:p>
        </p:txBody>
      </p:sp>
    </p:spTree>
    <p:extLst>
      <p:ext uri="{BB962C8B-B14F-4D97-AF65-F5344CB8AC3E}">
        <p14:creationId xmlns:p14="http://schemas.microsoft.com/office/powerpoint/2010/main" val="32087740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91</a:t>
            </a:fld>
            <a:endParaRPr lang="fr-FR"/>
          </a:p>
        </p:txBody>
      </p:sp>
    </p:spTree>
    <p:extLst>
      <p:ext uri="{BB962C8B-B14F-4D97-AF65-F5344CB8AC3E}">
        <p14:creationId xmlns:p14="http://schemas.microsoft.com/office/powerpoint/2010/main" val="36787273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92</a:t>
            </a:fld>
            <a:endParaRPr lang="fr-FR"/>
          </a:p>
        </p:txBody>
      </p:sp>
    </p:spTree>
    <p:extLst>
      <p:ext uri="{BB962C8B-B14F-4D97-AF65-F5344CB8AC3E}">
        <p14:creationId xmlns:p14="http://schemas.microsoft.com/office/powerpoint/2010/main" val="32169609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EB545C-3AC4-4DD1-870C-F071D85F4774}" type="slidenum">
              <a:rPr lang="fr-FR" altLang="en-US" smtClean="0"/>
              <a:pPr>
                <a:spcBef>
                  <a:spcPct val="0"/>
                </a:spcBef>
              </a:pPr>
              <a:t>96</a:t>
            </a:fld>
            <a:endParaRPr lang="fr-FR" alt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Au delà de certaines émissions auxquelles on ne saurait se soustraire, la définition du périmètre est arbitraire. Plus on compte large, plus on se donne de capacité d’action… mais plus cela demande de temps. Tout dépend donc de vos objectifs et ambitions.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A la suite, quelques conseils pour tenter de lister de manière exhaustive toutes les sources d’émissions potentielles avant de faire la sélection. Le fait de retenir ou non telle ou telle source devra être argumenté et consigné dans le rapport accompagnant obligatoirement le Bilan Carbone® Campus.</a:t>
            </a:r>
            <a:endParaRPr lang="en-US" altLang="en-US" dirty="0">
              <a:latin typeface="Arial" panose="020B0604020202020204" pitchFamily="34" charset="0"/>
            </a:endParaRPr>
          </a:p>
        </p:txBody>
      </p:sp>
    </p:spTree>
    <p:extLst>
      <p:ext uri="{BB962C8B-B14F-4D97-AF65-F5344CB8AC3E}">
        <p14:creationId xmlns:p14="http://schemas.microsoft.com/office/powerpoint/2010/main" val="42592141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EB545C-3AC4-4DD1-870C-F071D85F4774}" type="slidenum">
              <a:rPr lang="fr-FR" altLang="en-US" smtClean="0"/>
              <a:pPr>
                <a:spcBef>
                  <a:spcPct val="0"/>
                </a:spcBef>
              </a:pPr>
              <a:t>97</a:t>
            </a:fld>
            <a:endParaRPr lang="fr-FR" alt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Au delà de certaines émissions auxquelles on ne saurait se soustraire, la définition du périmètre est arbitraire. Plus on compte large, plus on se donne de capacité d’action… mais plus cela demande de temps. Tout dépend donc de vos objectifs et ambitions.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A la suite, quelques conseils pour tenter de lister de manière exhaustive toutes les sources d’émissions potentielles avant de faire la sélection. Le fait de retenir ou non telle ou telle source devra être argumenté et consigné dans le rapport accompagnant obligatoirement le Bilan Carbone® Campus.</a:t>
            </a:r>
            <a:endParaRPr lang="en-US" altLang="en-US" dirty="0">
              <a:latin typeface="Arial" panose="020B0604020202020204" pitchFamily="34" charset="0"/>
            </a:endParaRPr>
          </a:p>
        </p:txBody>
      </p:sp>
    </p:spTree>
    <p:extLst>
      <p:ext uri="{BB962C8B-B14F-4D97-AF65-F5344CB8AC3E}">
        <p14:creationId xmlns:p14="http://schemas.microsoft.com/office/powerpoint/2010/main" val="6353163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EB545C-3AC4-4DD1-870C-F071D85F4774}" type="slidenum">
              <a:rPr lang="fr-FR" altLang="en-US" smtClean="0"/>
              <a:pPr>
                <a:spcBef>
                  <a:spcPct val="0"/>
                </a:spcBef>
              </a:pPr>
              <a:t>98</a:t>
            </a:fld>
            <a:endParaRPr lang="fr-FR" alt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Au delà de certaines émissions auxquelles on ne saurait se soustraire, la définition du périmètre est arbitraire. Plus on compte large, plus on se donne de capacité d’action… mais plus cela demande de temps. Tout dépend donc de vos objectifs et ambitions.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A la suite, quelques conseils pour tenter de lister de manière exhaustive toutes les sources d’émissions potentielles avant de faire la sélection. Le fait de retenir ou non telle ou telle source devra être argumenté et consigné dans le rapport accompagnant obligatoirement le Bilan Carbone® Campus.</a:t>
            </a:r>
            <a:endParaRPr lang="en-US" altLang="en-US" dirty="0">
              <a:latin typeface="Arial" panose="020B0604020202020204" pitchFamily="34" charset="0"/>
            </a:endParaRPr>
          </a:p>
        </p:txBody>
      </p:sp>
    </p:spTree>
    <p:extLst>
      <p:ext uri="{BB962C8B-B14F-4D97-AF65-F5344CB8AC3E}">
        <p14:creationId xmlns:p14="http://schemas.microsoft.com/office/powerpoint/2010/main" val="8032158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3667" name="Espace réservé des commentaires 2"/>
          <p:cNvSpPr>
            <a:spLocks noGrp="1"/>
          </p:cNvSpPr>
          <p:nvPr>
            <p:ph type="body" idx="1"/>
          </p:nvPr>
        </p:nvSpPr>
        <p:spPr bwMode="auto">
          <a:noFill/>
        </p:spPr>
        <p:txBody>
          <a:bodyPr/>
          <a:lstStyle/>
          <a:p>
            <a:endParaRPr lang="fr-FR" altLang="fr-FR" sz="1000" dirty="0">
              <a:latin typeface="Arial" panose="020B0604020202020204" pitchFamily="34" charset="0"/>
              <a:cs typeface="Arial" panose="020B0604020202020204" pitchFamily="34" charset="0"/>
            </a:endParaRPr>
          </a:p>
        </p:txBody>
      </p:sp>
      <p:sp>
        <p:nvSpPr>
          <p:cNvPr id="113668" name="Espace réservé du numéro de diapositive 3"/>
          <p:cNvSpPr>
            <a:spLocks noGrp="1"/>
          </p:cNvSpPr>
          <p:nvPr>
            <p:ph type="sldNum" sz="quarter" idx="5"/>
          </p:nvPr>
        </p:nvSpPr>
        <p:spPr bwMode="auto">
          <a:noFill/>
          <a:ln>
            <a:miter lim="800000"/>
            <a:headEnd/>
            <a:tailEnd/>
          </a:ln>
        </p:spPr>
        <p:txBody>
          <a:bodyPr/>
          <a:lstStyle/>
          <a:p>
            <a:fld id="{92DBAD68-0D9C-4D15-BC21-03E7E10DD4C9}" type="slidenum">
              <a:rPr lang="fr-FR" altLang="fr-FR" smtClean="0"/>
              <a:pPr/>
              <a:t>109</a:t>
            </a:fld>
            <a:endParaRPr lang="fr-FR" altLang="fr-FR"/>
          </a:p>
        </p:txBody>
      </p:sp>
    </p:spTree>
    <p:extLst>
      <p:ext uri="{BB962C8B-B14F-4D97-AF65-F5344CB8AC3E}">
        <p14:creationId xmlns:p14="http://schemas.microsoft.com/office/powerpoint/2010/main" val="32804699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65A513-56D4-409E-A65B-87DE92527586}" type="slidenum">
              <a:rPr lang="fr-FR" altLang="en-US" smtClean="0"/>
              <a:pPr>
                <a:spcBef>
                  <a:spcPct val="0"/>
                </a:spcBef>
              </a:pPr>
              <a:t>113</a:t>
            </a:fld>
            <a:endParaRPr lang="fr-FR" altLang="en-US"/>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La question du titre est à poser aux étudiants de la salle, on peut faire 3-4 minutes d’échange avant de dévoiler progressivement les items et les propositions de réponse.</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Une précision, pour un Bilan Carbone® Campus, on compte généralement les GES liés à l’activité pendant toute une année. Le résultat sera en tonnes d’équivalent carbone par an.</a:t>
            </a:r>
            <a:endParaRPr lang="en-US" altLang="en-US" dirty="0">
              <a:latin typeface="Arial" panose="020B0604020202020204" pitchFamily="34" charset="0"/>
            </a:endParaRPr>
          </a:p>
        </p:txBody>
      </p:sp>
    </p:spTree>
    <p:extLst>
      <p:ext uri="{BB962C8B-B14F-4D97-AF65-F5344CB8AC3E}">
        <p14:creationId xmlns:p14="http://schemas.microsoft.com/office/powerpoint/2010/main" val="19861854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65A513-56D4-409E-A65B-87DE92527586}" type="slidenum">
              <a:rPr lang="fr-FR" altLang="en-US" smtClean="0"/>
              <a:pPr>
                <a:spcBef>
                  <a:spcPct val="0"/>
                </a:spcBef>
              </a:pPr>
              <a:t>114</a:t>
            </a:fld>
            <a:endParaRPr lang="fr-FR" altLang="en-US"/>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La question du titre est à poser aux étudiants de la salle, on peut faire 3-4 minutes d’échange avant de dévoiler progressivement les items et les propositions de réponse.</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Une précision, pour un Bilan Carbone® Campus, on compte généralement les GES liés à l’activité pendant toute une année. Le résultat sera en tonnes d’équivalent carbone par an.</a:t>
            </a:r>
            <a:endParaRPr lang="en-US" altLang="en-US" dirty="0">
              <a:latin typeface="Arial" panose="020B0604020202020204" pitchFamily="34" charset="0"/>
            </a:endParaRPr>
          </a:p>
        </p:txBody>
      </p:sp>
    </p:spTree>
    <p:extLst>
      <p:ext uri="{BB962C8B-B14F-4D97-AF65-F5344CB8AC3E}">
        <p14:creationId xmlns:p14="http://schemas.microsoft.com/office/powerpoint/2010/main" val="9820367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65A513-56D4-409E-A65B-87DE92527586}" type="slidenum">
              <a:rPr lang="fr-FR" altLang="en-US" smtClean="0"/>
              <a:pPr>
                <a:spcBef>
                  <a:spcPct val="0"/>
                </a:spcBef>
              </a:pPr>
              <a:t>115</a:t>
            </a:fld>
            <a:endParaRPr lang="fr-FR" altLang="en-US"/>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La question du titre est à poser aux étudiants de la salle, on peut faire 3-4 minutes d’échange avant de dévoiler progressivement les items et les propositions de réponse.</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Une précision, pour un Bilan Carbone® Campus, on compte généralement les GES liés à l’activité pendant toute une année. Le résultat sera en tonnes d’équivalent carbone par an.</a:t>
            </a:r>
            <a:endParaRPr lang="en-US" altLang="en-US" dirty="0">
              <a:latin typeface="Arial" panose="020B0604020202020204" pitchFamily="34" charset="0"/>
            </a:endParaRPr>
          </a:p>
        </p:txBody>
      </p:sp>
    </p:spTree>
    <p:extLst>
      <p:ext uri="{BB962C8B-B14F-4D97-AF65-F5344CB8AC3E}">
        <p14:creationId xmlns:p14="http://schemas.microsoft.com/office/powerpoint/2010/main" val="23025695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65A513-56D4-409E-A65B-87DE92527586}" type="slidenum">
              <a:rPr lang="fr-FR" altLang="en-US" smtClean="0"/>
              <a:pPr>
                <a:spcBef>
                  <a:spcPct val="0"/>
                </a:spcBef>
              </a:pPr>
              <a:t>116</a:t>
            </a:fld>
            <a:endParaRPr lang="fr-FR" altLang="en-US"/>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La question du titre est à poser aux étudiants de la salle, on peut faire 3-4 minutes d’échange avant de dévoiler progressivement les items et les propositions de réponse.</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Une précision, pour un Bilan Carbone® Campus, on compte généralement les GES liés à l’activité pendant toute une année. Le résultat sera en tonnes d’équivalent carbone par an.</a:t>
            </a:r>
            <a:endParaRPr lang="en-US" altLang="en-US" dirty="0">
              <a:latin typeface="Arial" panose="020B0604020202020204" pitchFamily="34" charset="0"/>
            </a:endParaRPr>
          </a:p>
        </p:txBody>
      </p:sp>
    </p:spTree>
    <p:extLst>
      <p:ext uri="{BB962C8B-B14F-4D97-AF65-F5344CB8AC3E}">
        <p14:creationId xmlns:p14="http://schemas.microsoft.com/office/powerpoint/2010/main" val="372094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a:solidFill>
                  <a:prstClr val="black"/>
                </a:solidFill>
              </a:rPr>
              <a:pPr>
                <a:defRPr/>
              </a:pPr>
              <a:t>11</a:t>
            </a:fld>
            <a:endParaRPr lang="fr-FR">
              <a:solidFill>
                <a:prstClr val="black"/>
              </a:solidFill>
            </a:endParaRPr>
          </a:p>
        </p:txBody>
      </p:sp>
    </p:spTree>
    <p:extLst>
      <p:ext uri="{BB962C8B-B14F-4D97-AF65-F5344CB8AC3E}">
        <p14:creationId xmlns:p14="http://schemas.microsoft.com/office/powerpoint/2010/main" val="1545882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BF9172-741D-4B9A-AC2D-A311941BE32E}" type="slidenum">
              <a:rPr lang="fr-FR" altLang="en-US" smtClean="0"/>
              <a:pPr>
                <a:spcBef>
                  <a:spcPct val="0"/>
                </a:spcBef>
              </a:pPr>
              <a:t>133</a:t>
            </a:fld>
            <a:endParaRPr lang="fr-FR" altLang="en-US"/>
          </a:p>
        </p:txBody>
      </p:sp>
      <p:sp>
        <p:nvSpPr>
          <p:cNvPr id="78851" name="Rectangle 2"/>
          <p:cNvSpPr>
            <a:spLocks noGrp="1" noRot="1" noChangeAspect="1" noChangeArrowheads="1" noTextEdit="1"/>
          </p:cNvSpPr>
          <p:nvPr>
            <p:ph type="sldImg"/>
          </p:nvPr>
        </p:nvSpPr>
        <p:spPr>
          <a:xfrm>
            <a:off x="381000" y="685800"/>
            <a:ext cx="6096000" cy="3429000"/>
          </a:xfrm>
          <a:ln/>
        </p:spPr>
      </p:sp>
      <p:sp>
        <p:nvSpPr>
          <p:cNvPr id="9523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55000" lnSpcReduction="20000"/>
          </a:bodyPr>
          <a:lstStyle/>
          <a:p>
            <a:pPr eaLnBrk="1" hangingPunct="1">
              <a:defRPr/>
            </a:pPr>
            <a:r>
              <a:rPr lang="fr-CA" altLang="en-US" dirty="0">
                <a:latin typeface="Arial" panose="020B0604020202020204" pitchFamily="34" charset="0"/>
              </a:rPr>
              <a:t>Personnes ressources:</a:t>
            </a:r>
          </a:p>
          <a:p>
            <a:pPr eaLnBrk="1" hangingPunct="1">
              <a:defRPr/>
            </a:pPr>
            <a:endParaRPr lang="fr-CA" altLang="en-US" dirty="0">
              <a:latin typeface="Arial" panose="020B0604020202020204" pitchFamily="34" charset="0"/>
            </a:endParaRPr>
          </a:p>
          <a:p>
            <a:pPr eaLnBrk="1" hangingPunct="1">
              <a:defRPr/>
            </a:pPr>
            <a:r>
              <a:rPr lang="fr-CA" altLang="en-US" dirty="0">
                <a:latin typeface="Arial" panose="020B0604020202020204" pitchFamily="34" charset="0"/>
              </a:rPr>
              <a:t>- </a:t>
            </a:r>
            <a:r>
              <a:rPr lang="fr-CA" altLang="en-US" dirty="0"/>
              <a:t>Responsable « Plan Vert » : le Plan Vert est obligatoire pour les établissements accrédites CTI depuis 2014 (https://www.cti-commission.fr/wp-content/uploads/2013/12/p.masse_developpement_durable_-_cge.pdf ), </a:t>
            </a:r>
            <a:r>
              <a:rPr lang="fr-CA" altLang="en-US" dirty="0" err="1"/>
              <a:t>cad</a:t>
            </a:r>
            <a:r>
              <a:rPr lang="fr-CA" altLang="en-US" dirty="0"/>
              <a:t> en gros les écoles </a:t>
            </a:r>
            <a:r>
              <a:rPr lang="fr-CA" altLang="en-US" dirty="0" err="1"/>
              <a:t>d’ing</a:t>
            </a:r>
            <a:r>
              <a:rPr lang="fr-FR" altLang="en-US" dirty="0"/>
              <a:t>é</a:t>
            </a:r>
            <a:r>
              <a:rPr lang="fr-CA" altLang="en-US" dirty="0" err="1"/>
              <a:t>nieurs</a:t>
            </a:r>
            <a:r>
              <a:rPr lang="fr-CA" altLang="en-US" dirty="0"/>
              <a:t>. </a:t>
            </a:r>
            <a:r>
              <a:rPr lang="fr-CA" dirty="0"/>
              <a:t>Fin 2013, une centaine d’établissements s’étaient ainsi engagés dans cette démarche d’auto-évaluation, parmi les universités et les grandes écoles (CGE).</a:t>
            </a:r>
            <a:endParaRPr lang="fr-CA" altLang="en-US" dirty="0"/>
          </a:p>
          <a:p>
            <a:pPr eaLnBrk="1" hangingPunct="1">
              <a:defRPr/>
            </a:pPr>
            <a:endParaRPr lang="fr-CA" altLang="en-US" dirty="0">
              <a:latin typeface="Arial" panose="020B0604020202020204" pitchFamily="34" charset="0"/>
            </a:endParaRPr>
          </a:p>
          <a:p>
            <a:pPr marL="171450" indent="-171450" eaLnBrk="1" hangingPunct="1">
              <a:buFontTx/>
              <a:buChar char="-"/>
              <a:defRPr/>
            </a:pPr>
            <a:r>
              <a:rPr lang="fr-CA" altLang="en-US" dirty="0">
                <a:latin typeface="Arial" panose="020B0604020202020204" pitchFamily="34" charset="0"/>
              </a:rPr>
              <a:t>Économe de flux: responsable du suivi énergétique et souvent de sensibilisation, il est de plus en plus répandu dans les universités</a:t>
            </a:r>
          </a:p>
          <a:p>
            <a:pPr marL="171450" indent="-171450" eaLnBrk="1" hangingPunct="1">
              <a:buFontTx/>
              <a:buChar char="-"/>
              <a:defRPr/>
            </a:pPr>
            <a:endParaRPr lang="fr-CA" altLang="en-US" dirty="0">
              <a:latin typeface="Arial" panose="020B0604020202020204" pitchFamily="34" charset="0"/>
            </a:endParaRPr>
          </a:p>
          <a:p>
            <a:pPr eaLnBrk="1" hangingPunct="1">
              <a:defRPr/>
            </a:pPr>
            <a:endParaRPr lang="fr-CA" altLang="en-US" dirty="0">
              <a:latin typeface="Arial" panose="020B0604020202020204" pitchFamily="34" charset="0"/>
            </a:endParaRPr>
          </a:p>
          <a:p>
            <a:pPr eaLnBrk="1" hangingPunct="1">
              <a:defRPr/>
            </a:pPr>
            <a:r>
              <a:rPr lang="fr-CA" altLang="en-US" sz="1800" dirty="0"/>
              <a:t>Documents et données en libre accès</a:t>
            </a:r>
          </a:p>
          <a:p>
            <a:pPr eaLnBrk="1" hangingPunct="1">
              <a:defRPr/>
            </a:pPr>
            <a:endParaRPr lang="fr-CA" altLang="en-US" sz="1800" dirty="0"/>
          </a:p>
          <a:p>
            <a:pPr eaLnBrk="1" hangingPunct="1">
              <a:defRPr/>
            </a:pPr>
            <a:r>
              <a:rPr lang="fr-CA" altLang="en-US" sz="1800" dirty="0"/>
              <a:t>DPE : affichage obligatoire près de l’entr</a:t>
            </a:r>
            <a:r>
              <a:rPr lang="fr-CA" altLang="en-US" sz="1800" dirty="0">
                <a:latin typeface="Arial" panose="020B0604020202020204" pitchFamily="34" charset="0"/>
              </a:rPr>
              <a:t>é</a:t>
            </a:r>
            <a:r>
              <a:rPr lang="fr-CA" altLang="en-US" sz="1800" dirty="0"/>
              <a:t>e du bâtiment</a:t>
            </a:r>
          </a:p>
          <a:p>
            <a:pPr eaLnBrk="1" hangingPunct="1">
              <a:defRPr/>
            </a:pPr>
            <a:endParaRPr lang="fr-CA" altLang="en-US" sz="1800" dirty="0"/>
          </a:p>
          <a:p>
            <a:pPr eaLnBrk="1" hangingPunct="1">
              <a:defRPr/>
            </a:pPr>
            <a:r>
              <a:rPr lang="fr-CA" altLang="en-US" sz="1600" dirty="0"/>
              <a:t>« Plan de déplacement » obligatoire: décret 2006-1663 du 22 décembre 2006. Pas forcement en disponible en libre accès, il faut le demander.</a:t>
            </a:r>
          </a:p>
          <a:p>
            <a:pPr eaLnBrk="1" hangingPunct="1">
              <a:defRPr/>
            </a:pPr>
            <a:endParaRPr lang="fr-CA" altLang="en-US" sz="1600" dirty="0"/>
          </a:p>
          <a:p>
            <a:pPr eaLnBrk="1" hangingPunct="1">
              <a:defRPr/>
            </a:pPr>
            <a:r>
              <a:rPr lang="fr-CA" altLang="en-US" sz="1600" dirty="0">
                <a:latin typeface="Arial" panose="020B0604020202020204" pitchFamily="34" charset="0"/>
              </a:rPr>
              <a:t>Si votre établissement a un prestataire pour gérer les trajets pris en charge par l’</a:t>
            </a:r>
            <a:r>
              <a:rPr lang="fr-CA" altLang="en-US" sz="1600" dirty="0"/>
              <a:t>é</a:t>
            </a:r>
            <a:r>
              <a:rPr lang="fr-CA" altLang="en-US" sz="1600" dirty="0">
                <a:latin typeface="Arial" panose="020B0604020202020204" pitchFamily="34" charset="0"/>
              </a:rPr>
              <a:t>tablissement (typiquement certains longs trajets des enseignants chercheurs dans le cadre de leur mission), normalement le bilan des voyages d</a:t>
            </a:r>
            <a:r>
              <a:rPr lang="fr-CA" altLang="en-US" sz="1600" dirty="0"/>
              <a:t>é</a:t>
            </a:r>
            <a:r>
              <a:rPr lang="fr-CA" altLang="en-US" sz="1600" dirty="0">
                <a:latin typeface="Arial" panose="020B0604020202020204" pitchFamily="34" charset="0"/>
              </a:rPr>
              <a:t>livr</a:t>
            </a:r>
            <a:r>
              <a:rPr lang="fr-CA" altLang="en-US" sz="1600" dirty="0"/>
              <a:t>é</a:t>
            </a:r>
            <a:r>
              <a:rPr lang="fr-CA" altLang="en-US" sz="1600" dirty="0">
                <a:latin typeface="Arial" panose="020B0604020202020204" pitchFamily="34" charset="0"/>
              </a:rPr>
              <a:t> par le prestataire doit inclure le contenu CO2eq de chaque trajet. Il est possible de demander ce fichier, une fois </a:t>
            </a:r>
            <a:r>
              <a:rPr lang="fr-CA" altLang="en-US" sz="1600" dirty="0" err="1">
                <a:latin typeface="Arial" panose="020B0604020202020204" pitchFamily="34" charset="0"/>
              </a:rPr>
              <a:t>anonymisé</a:t>
            </a:r>
            <a:r>
              <a:rPr lang="fr-CA" altLang="en-US" sz="1600" dirty="0">
                <a:latin typeface="Arial" panose="020B0604020202020204" pitchFamily="34" charset="0"/>
              </a:rPr>
              <a:t> (le nom des voyageurs est supprimé du fichier).</a:t>
            </a:r>
          </a:p>
          <a:p>
            <a:pPr eaLnBrk="1" hangingPunct="1">
              <a:defRPr/>
            </a:pPr>
            <a:endParaRPr lang="fr-CA" altLang="en-US" sz="1600" dirty="0">
              <a:latin typeface="Arial" panose="020B0604020202020204" pitchFamily="34" charset="0"/>
            </a:endParaRPr>
          </a:p>
          <a:p>
            <a:pPr eaLnBrk="1" hangingPunct="1">
              <a:defRPr/>
            </a:pPr>
            <a:r>
              <a:rPr lang="fr-CA" altLang="en-US" dirty="0">
                <a:latin typeface="Arial" panose="020B0604020202020204" pitchFamily="34" charset="0"/>
              </a:rPr>
              <a:t>Certaines universit</a:t>
            </a:r>
            <a:r>
              <a:rPr lang="fr-CA" altLang="en-US" dirty="0"/>
              <a:t>é</a:t>
            </a:r>
            <a:r>
              <a:rPr lang="fr-CA" altLang="en-US" dirty="0">
                <a:latin typeface="Arial" panose="020B0604020202020204" pitchFamily="34" charset="0"/>
              </a:rPr>
              <a:t>s, comme </a:t>
            </a:r>
            <a:r>
              <a:rPr lang="fr-CA" dirty="0"/>
              <a:t>l'Université Polytechnique de Catalogne, commencent a afficher leurs consommation d’énergie en ligne:  </a:t>
            </a:r>
            <a:r>
              <a:rPr lang="fr-CA" altLang="en-US" dirty="0">
                <a:latin typeface="Arial" panose="020B0604020202020204" pitchFamily="34" charset="0"/>
              </a:rPr>
              <a:t>(https://upcommons.upc.edu/bitstream/handle/2117/24142/363_Energy_use_and_energy_efficiency_The_way_to_reduce_energy_consumption_in_university_buildings.pdf )</a:t>
            </a:r>
          </a:p>
          <a:p>
            <a:pPr eaLnBrk="1" hangingPunct="1">
              <a:defRPr/>
            </a:pPr>
            <a:endParaRPr lang="fr-CA" altLang="en-US" dirty="0">
              <a:latin typeface="Arial" panose="020B0604020202020204" pitchFamily="34" charset="0"/>
            </a:endParaRPr>
          </a:p>
          <a:p>
            <a:pPr eaLnBrk="1" hangingPunct="1">
              <a:defRPr/>
            </a:pPr>
            <a:endParaRPr lang="fr-CA" altLang="en-US"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en-US" dirty="0">
                <a:latin typeface="Arial" panose="020B0604020202020204" pitchFamily="34" charset="0"/>
              </a:rPr>
              <a:t>L’organigramme permet d’identifier simplement les décideurs et détenteurs de données, mais aussi de renseigner sur les différents services et activités, et donc de lister certaines sources d’émission.</a:t>
            </a:r>
            <a:endParaRPr lang="en-US" altLang="en-US" dirty="0">
              <a:latin typeface="Arial" panose="020B0604020202020204" pitchFamily="34" charset="0"/>
            </a:endParaRPr>
          </a:p>
          <a:p>
            <a:pPr eaLnBrk="1" hangingPunct="1">
              <a:defRPr/>
            </a:pPr>
            <a:endParaRPr lang="fr-CA" altLang="en-US" dirty="0">
              <a:latin typeface="Arial" panose="020B0604020202020204" pitchFamily="34" charset="0"/>
            </a:endParaRPr>
          </a:p>
          <a:p>
            <a:pPr lvl="1" eaLnBrk="1" hangingPunct="1">
              <a:defRPr/>
            </a:pPr>
            <a:endParaRPr lang="fr-FR" altLang="en-US" sz="1600" dirty="0"/>
          </a:p>
        </p:txBody>
      </p:sp>
    </p:spTree>
    <p:extLst>
      <p:ext uri="{BB962C8B-B14F-4D97-AF65-F5344CB8AC3E}">
        <p14:creationId xmlns:p14="http://schemas.microsoft.com/office/powerpoint/2010/main" val="42310100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E18865-3722-4780-9CAE-B84DC73B98F3}" type="slidenum">
              <a:rPr lang="fr-FR" altLang="en-US" smtClean="0"/>
              <a:pPr>
                <a:spcBef>
                  <a:spcPct val="0"/>
                </a:spcBef>
              </a:pPr>
              <a:t>134</a:t>
            </a:fld>
            <a:endParaRPr lang="fr-FR" alt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i="1" dirty="0">
                <a:latin typeface="Arial" panose="020B0604020202020204" pitchFamily="34" charset="0"/>
              </a:rPr>
              <a:t>Mise à jour:</a:t>
            </a:r>
            <a:r>
              <a:rPr lang="fr-FR" altLang="en-US" i="1" baseline="0" dirty="0">
                <a:latin typeface="Arial" panose="020B0604020202020204" pitchFamily="34" charset="0"/>
              </a:rPr>
              <a:t> on garde cette slide ou pas ? Pas terrible mais les commentaires de la slide sont pertinents.</a:t>
            </a:r>
            <a:endParaRPr lang="fr-FR" altLang="en-US" i="1" dirty="0">
              <a:latin typeface="Arial" panose="020B0604020202020204" pitchFamily="34" charset="0"/>
            </a:endParaRP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De nombreuses règles à respecter lorsque l’on s’adresse à autrui seront présentées dimanche après midi lors du chapitre « communication ». Cette diapositive liste néanmoins déjà quelques bonnes pratiques minimales.</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Identifiez les décideurs et faîtes les adhérer à la démarche</a:t>
            </a:r>
          </a:p>
          <a:p>
            <a:pPr lvl="1" eaLnBrk="1" hangingPunct="1">
              <a:buFontTx/>
              <a:buChar char="•"/>
            </a:pPr>
            <a:r>
              <a:rPr lang="fr-FR" altLang="en-US" dirty="0">
                <a:latin typeface="Arial" panose="020B0604020202020204" pitchFamily="34" charset="0"/>
              </a:rPr>
              <a:t>Mail avec une fiche synoptique explicative</a:t>
            </a:r>
          </a:p>
          <a:p>
            <a:pPr lvl="1" eaLnBrk="1" hangingPunct="1">
              <a:buFontTx/>
              <a:buChar char="•"/>
            </a:pPr>
            <a:r>
              <a:rPr lang="fr-FR" altLang="en-US" dirty="0">
                <a:latin typeface="Arial" panose="020B0604020202020204" pitchFamily="34" charset="0"/>
              </a:rPr>
              <a:t>Organisation d’une rencontre soigneusement préparée</a:t>
            </a:r>
          </a:p>
          <a:p>
            <a:pPr eaLnBrk="1" hangingPunct="1">
              <a:buFontTx/>
              <a:buChar char="•"/>
            </a:pPr>
            <a:r>
              <a:rPr lang="fr-FR" altLang="en-US" dirty="0">
                <a:latin typeface="Arial" panose="020B0604020202020204" pitchFamily="34" charset="0"/>
              </a:rPr>
              <a:t>L’idéal est d’obtenir l’envoi par les décideurs d’un mail (que vous leurs aurez préparé) aux détenteurs des données</a:t>
            </a:r>
          </a:p>
          <a:p>
            <a:pPr eaLnBrk="1" hangingPunct="1">
              <a:buFontTx/>
              <a:buChar char="•"/>
            </a:pPr>
            <a:r>
              <a:rPr lang="fr-FR" altLang="en-US" dirty="0">
                <a:latin typeface="Arial" panose="020B0604020202020204" pitchFamily="34" charset="0"/>
              </a:rPr>
              <a:t>Donnez des garanties : confidentialité, aucune publication sans validation préalable des décideurs, invitation aux réunions, etc.</a:t>
            </a:r>
          </a:p>
          <a:p>
            <a:pPr eaLnBrk="1" hangingPunct="1">
              <a:buFontTx/>
              <a:buChar char="•"/>
            </a:pPr>
            <a:r>
              <a:rPr lang="fr-FR" altLang="en-US" dirty="0">
                <a:latin typeface="Arial" panose="020B0604020202020204" pitchFamily="34" charset="0"/>
              </a:rPr>
              <a:t>Ayez des demandes précises et groupées (ex : pour plusieurs demandes à l’agent comptable, ne venez qu’une fois)</a:t>
            </a:r>
          </a:p>
          <a:p>
            <a:pPr eaLnBrk="1" hangingPunct="1">
              <a:buFontTx/>
              <a:buChar char="•"/>
            </a:pPr>
            <a:r>
              <a:rPr lang="fr-FR" altLang="en-US" dirty="0">
                <a:latin typeface="Arial" panose="020B0604020202020204" pitchFamily="34" charset="0"/>
              </a:rPr>
              <a:t>Pensez à informer de vos avancées et à remercier</a:t>
            </a:r>
          </a:p>
          <a:p>
            <a:pPr eaLnBrk="1" hangingPunct="1">
              <a:buFontTx/>
              <a:buChar char="•"/>
            </a:pPr>
            <a:r>
              <a:rPr lang="fr-FR" altLang="en-US" dirty="0">
                <a:latin typeface="Arial" panose="020B0604020202020204" pitchFamily="34" charset="0"/>
              </a:rPr>
              <a:t>Soyez professionnels</a:t>
            </a:r>
            <a:endParaRPr lang="en-US" altLang="en-US" dirty="0">
              <a:latin typeface="Arial" panose="020B0604020202020204" pitchFamily="34" charset="0"/>
            </a:endParaRPr>
          </a:p>
        </p:txBody>
      </p:sp>
    </p:spTree>
    <p:extLst>
      <p:ext uri="{BB962C8B-B14F-4D97-AF65-F5344CB8AC3E}">
        <p14:creationId xmlns:p14="http://schemas.microsoft.com/office/powerpoint/2010/main" val="1521700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E18865-3722-4780-9CAE-B84DC73B98F3}" type="slidenum">
              <a:rPr lang="fr-FR" altLang="en-US" smtClean="0"/>
              <a:pPr>
                <a:spcBef>
                  <a:spcPct val="0"/>
                </a:spcBef>
              </a:pPr>
              <a:t>135</a:t>
            </a:fld>
            <a:endParaRPr lang="fr-FR" alt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i="1" dirty="0">
                <a:latin typeface="Arial" panose="020B0604020202020204" pitchFamily="34" charset="0"/>
              </a:rPr>
              <a:t>Mise à jour:</a:t>
            </a:r>
            <a:r>
              <a:rPr lang="fr-FR" altLang="en-US" i="1" baseline="0" dirty="0">
                <a:latin typeface="Arial" panose="020B0604020202020204" pitchFamily="34" charset="0"/>
              </a:rPr>
              <a:t> on garde cette slide ou pas ? Pas terrible mais les commentaires de la slide sont pertinents.</a:t>
            </a:r>
            <a:endParaRPr lang="fr-FR" altLang="en-US" i="1" dirty="0">
              <a:latin typeface="Arial" panose="020B0604020202020204" pitchFamily="34" charset="0"/>
            </a:endParaRP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De nombreuses règles à respecter lorsque l’on s’adresse à autrui seront présentées dimanche après midi lors du chapitre « communication ». Cette diapositive liste néanmoins déjà quelques bonnes pratiques minimales.</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Identifiez les décideurs et faîtes les adhérer à la démarche</a:t>
            </a:r>
          </a:p>
          <a:p>
            <a:pPr lvl="1" eaLnBrk="1" hangingPunct="1">
              <a:buFontTx/>
              <a:buChar char="•"/>
            </a:pPr>
            <a:r>
              <a:rPr lang="fr-FR" altLang="en-US" dirty="0">
                <a:latin typeface="Arial" panose="020B0604020202020204" pitchFamily="34" charset="0"/>
              </a:rPr>
              <a:t>Mail avec une fiche synoptique explicative</a:t>
            </a:r>
          </a:p>
          <a:p>
            <a:pPr lvl="1" eaLnBrk="1" hangingPunct="1">
              <a:buFontTx/>
              <a:buChar char="•"/>
            </a:pPr>
            <a:r>
              <a:rPr lang="fr-FR" altLang="en-US" dirty="0">
                <a:latin typeface="Arial" panose="020B0604020202020204" pitchFamily="34" charset="0"/>
              </a:rPr>
              <a:t>Organisation d’une rencontre soigneusement préparée</a:t>
            </a:r>
          </a:p>
          <a:p>
            <a:pPr eaLnBrk="1" hangingPunct="1">
              <a:buFontTx/>
              <a:buChar char="•"/>
            </a:pPr>
            <a:r>
              <a:rPr lang="fr-FR" altLang="en-US" dirty="0">
                <a:latin typeface="Arial" panose="020B0604020202020204" pitchFamily="34" charset="0"/>
              </a:rPr>
              <a:t>L’idéal est d’obtenir l’envoi par les décideurs d’un mail (que vous leurs aurez préparé) aux détenteurs des données</a:t>
            </a:r>
          </a:p>
          <a:p>
            <a:pPr eaLnBrk="1" hangingPunct="1">
              <a:buFontTx/>
              <a:buChar char="•"/>
            </a:pPr>
            <a:r>
              <a:rPr lang="fr-FR" altLang="en-US" dirty="0">
                <a:latin typeface="Arial" panose="020B0604020202020204" pitchFamily="34" charset="0"/>
              </a:rPr>
              <a:t>Donnez des garanties : confidentialité, aucune publication sans validation préalable des décideurs, invitation aux réunions, etc.</a:t>
            </a:r>
          </a:p>
          <a:p>
            <a:pPr eaLnBrk="1" hangingPunct="1">
              <a:buFontTx/>
              <a:buChar char="•"/>
            </a:pPr>
            <a:r>
              <a:rPr lang="fr-FR" altLang="en-US" dirty="0">
                <a:latin typeface="Arial" panose="020B0604020202020204" pitchFamily="34" charset="0"/>
              </a:rPr>
              <a:t>Ayez des demandes précises et groupées (ex : pour plusieurs demandes à l’agent comptable, ne venez qu’une fois)</a:t>
            </a:r>
          </a:p>
          <a:p>
            <a:pPr eaLnBrk="1" hangingPunct="1">
              <a:buFontTx/>
              <a:buChar char="•"/>
            </a:pPr>
            <a:r>
              <a:rPr lang="fr-FR" altLang="en-US" dirty="0">
                <a:latin typeface="Arial" panose="020B0604020202020204" pitchFamily="34" charset="0"/>
              </a:rPr>
              <a:t>Pensez à informer de vos avancées et à remercier</a:t>
            </a:r>
          </a:p>
          <a:p>
            <a:pPr eaLnBrk="1" hangingPunct="1">
              <a:buFontTx/>
              <a:buChar char="•"/>
            </a:pPr>
            <a:r>
              <a:rPr lang="fr-FR" altLang="en-US" dirty="0">
                <a:latin typeface="Arial" panose="020B0604020202020204" pitchFamily="34" charset="0"/>
              </a:rPr>
              <a:t>Soyez professionnels</a:t>
            </a:r>
            <a:endParaRPr lang="en-US" altLang="en-US" dirty="0">
              <a:latin typeface="Arial" panose="020B0604020202020204" pitchFamily="34" charset="0"/>
            </a:endParaRPr>
          </a:p>
        </p:txBody>
      </p:sp>
    </p:spTree>
    <p:extLst>
      <p:ext uri="{BB962C8B-B14F-4D97-AF65-F5344CB8AC3E}">
        <p14:creationId xmlns:p14="http://schemas.microsoft.com/office/powerpoint/2010/main" val="40444519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E18865-3722-4780-9CAE-B84DC73B98F3}" type="slidenum">
              <a:rPr lang="fr-FR" altLang="en-US" smtClean="0"/>
              <a:pPr>
                <a:spcBef>
                  <a:spcPct val="0"/>
                </a:spcBef>
              </a:pPr>
              <a:t>136</a:t>
            </a:fld>
            <a:endParaRPr lang="fr-FR" alt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i="1" dirty="0">
                <a:latin typeface="Arial" panose="020B0604020202020204" pitchFamily="34" charset="0"/>
              </a:rPr>
              <a:t>Mise à jour:</a:t>
            </a:r>
            <a:r>
              <a:rPr lang="fr-FR" altLang="en-US" i="1" baseline="0" dirty="0">
                <a:latin typeface="Arial" panose="020B0604020202020204" pitchFamily="34" charset="0"/>
              </a:rPr>
              <a:t> on garde cette slide ou pas ? Pas terrible mais les commentaires de la slide sont pertinents.</a:t>
            </a:r>
            <a:endParaRPr lang="fr-FR" altLang="en-US" i="1" dirty="0">
              <a:latin typeface="Arial" panose="020B0604020202020204" pitchFamily="34" charset="0"/>
            </a:endParaRP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De nombreuses règles à respecter lorsque l’on s’adresse à autrui seront présentées dimanche après midi lors du chapitre « communication ». Cette diapositive liste néanmoins déjà quelques bonnes pratiques minimales.</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Identifiez les décideurs et faîtes les adhérer à la démarche</a:t>
            </a:r>
          </a:p>
          <a:p>
            <a:pPr lvl="1" eaLnBrk="1" hangingPunct="1">
              <a:buFontTx/>
              <a:buChar char="•"/>
            </a:pPr>
            <a:r>
              <a:rPr lang="fr-FR" altLang="en-US" dirty="0">
                <a:latin typeface="Arial" panose="020B0604020202020204" pitchFamily="34" charset="0"/>
              </a:rPr>
              <a:t>Mail avec une fiche synoptique explicative</a:t>
            </a:r>
          </a:p>
          <a:p>
            <a:pPr lvl="1" eaLnBrk="1" hangingPunct="1">
              <a:buFontTx/>
              <a:buChar char="•"/>
            </a:pPr>
            <a:r>
              <a:rPr lang="fr-FR" altLang="en-US" dirty="0">
                <a:latin typeface="Arial" panose="020B0604020202020204" pitchFamily="34" charset="0"/>
              </a:rPr>
              <a:t>Organisation d’une rencontre soigneusement préparée</a:t>
            </a:r>
          </a:p>
          <a:p>
            <a:pPr eaLnBrk="1" hangingPunct="1">
              <a:buFontTx/>
              <a:buChar char="•"/>
            </a:pPr>
            <a:r>
              <a:rPr lang="fr-FR" altLang="en-US" dirty="0">
                <a:latin typeface="Arial" panose="020B0604020202020204" pitchFamily="34" charset="0"/>
              </a:rPr>
              <a:t>L’idéal est d’obtenir l’envoi par les décideurs d’un mail (que vous leurs aurez préparé) aux détenteurs des données</a:t>
            </a:r>
          </a:p>
          <a:p>
            <a:pPr eaLnBrk="1" hangingPunct="1">
              <a:buFontTx/>
              <a:buChar char="•"/>
            </a:pPr>
            <a:r>
              <a:rPr lang="fr-FR" altLang="en-US" dirty="0">
                <a:latin typeface="Arial" panose="020B0604020202020204" pitchFamily="34" charset="0"/>
              </a:rPr>
              <a:t>Donnez des garanties : confidentialité, aucune publication sans validation préalable des décideurs, invitation aux réunions, etc.</a:t>
            </a:r>
          </a:p>
          <a:p>
            <a:pPr eaLnBrk="1" hangingPunct="1">
              <a:buFontTx/>
              <a:buChar char="•"/>
            </a:pPr>
            <a:r>
              <a:rPr lang="fr-FR" altLang="en-US" dirty="0">
                <a:latin typeface="Arial" panose="020B0604020202020204" pitchFamily="34" charset="0"/>
              </a:rPr>
              <a:t>Ayez des demandes précises et groupées (ex : pour plusieurs demandes à l’agent comptable, ne venez qu’une fois)</a:t>
            </a:r>
          </a:p>
          <a:p>
            <a:pPr eaLnBrk="1" hangingPunct="1">
              <a:buFontTx/>
              <a:buChar char="•"/>
            </a:pPr>
            <a:r>
              <a:rPr lang="fr-FR" altLang="en-US" dirty="0">
                <a:latin typeface="Arial" panose="020B0604020202020204" pitchFamily="34" charset="0"/>
              </a:rPr>
              <a:t>Pensez à informer de vos avancées et à remercier</a:t>
            </a:r>
          </a:p>
          <a:p>
            <a:pPr eaLnBrk="1" hangingPunct="1">
              <a:buFontTx/>
              <a:buChar char="•"/>
            </a:pPr>
            <a:r>
              <a:rPr lang="fr-FR" altLang="en-US" dirty="0">
                <a:latin typeface="Arial" panose="020B0604020202020204" pitchFamily="34" charset="0"/>
              </a:rPr>
              <a:t>Soyez professionnels</a:t>
            </a:r>
            <a:endParaRPr lang="en-US" altLang="en-US" dirty="0">
              <a:latin typeface="Arial" panose="020B0604020202020204" pitchFamily="34" charset="0"/>
            </a:endParaRPr>
          </a:p>
        </p:txBody>
      </p:sp>
    </p:spTree>
    <p:extLst>
      <p:ext uri="{BB962C8B-B14F-4D97-AF65-F5344CB8AC3E}">
        <p14:creationId xmlns:p14="http://schemas.microsoft.com/office/powerpoint/2010/main" val="3361638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E18865-3722-4780-9CAE-B84DC73B98F3}" type="slidenum">
              <a:rPr lang="fr-FR" altLang="en-US" smtClean="0"/>
              <a:pPr>
                <a:spcBef>
                  <a:spcPct val="0"/>
                </a:spcBef>
              </a:pPr>
              <a:t>137</a:t>
            </a:fld>
            <a:endParaRPr lang="fr-FR" alt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i="1" dirty="0">
                <a:latin typeface="Arial" panose="020B0604020202020204" pitchFamily="34" charset="0"/>
              </a:rPr>
              <a:t>Mise à jour:</a:t>
            </a:r>
            <a:r>
              <a:rPr lang="fr-FR" altLang="en-US" i="1" baseline="0" dirty="0">
                <a:latin typeface="Arial" panose="020B0604020202020204" pitchFamily="34" charset="0"/>
              </a:rPr>
              <a:t> on garde cette slide ou pas ? Pas terrible mais les commentaires de la slide sont pertinents.</a:t>
            </a:r>
            <a:endParaRPr lang="fr-FR" altLang="en-US" i="1" dirty="0">
              <a:latin typeface="Arial" panose="020B0604020202020204" pitchFamily="34" charset="0"/>
            </a:endParaRP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De nombreuses règles à respecter lorsque l’on s’adresse à autrui seront présentées dimanche après midi lors du chapitre « communication ». Cette diapositive liste néanmoins déjà quelques bonnes pratiques minimales.</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Identifiez les décideurs et faîtes les adhérer à la démarche</a:t>
            </a:r>
          </a:p>
          <a:p>
            <a:pPr lvl="1" eaLnBrk="1" hangingPunct="1">
              <a:buFontTx/>
              <a:buChar char="•"/>
            </a:pPr>
            <a:r>
              <a:rPr lang="fr-FR" altLang="en-US" dirty="0">
                <a:latin typeface="Arial" panose="020B0604020202020204" pitchFamily="34" charset="0"/>
              </a:rPr>
              <a:t>Mail avec une fiche synoptique explicative</a:t>
            </a:r>
          </a:p>
          <a:p>
            <a:pPr lvl="1" eaLnBrk="1" hangingPunct="1">
              <a:buFontTx/>
              <a:buChar char="•"/>
            </a:pPr>
            <a:r>
              <a:rPr lang="fr-FR" altLang="en-US" dirty="0">
                <a:latin typeface="Arial" panose="020B0604020202020204" pitchFamily="34" charset="0"/>
              </a:rPr>
              <a:t>Organisation d’une rencontre soigneusement préparée</a:t>
            </a:r>
          </a:p>
          <a:p>
            <a:pPr eaLnBrk="1" hangingPunct="1">
              <a:buFontTx/>
              <a:buChar char="•"/>
            </a:pPr>
            <a:r>
              <a:rPr lang="fr-FR" altLang="en-US" dirty="0">
                <a:latin typeface="Arial" panose="020B0604020202020204" pitchFamily="34" charset="0"/>
              </a:rPr>
              <a:t>L’idéal est d’obtenir l’envoi par les décideurs d’un mail (que vous leurs aurez préparé) aux détenteurs des données</a:t>
            </a:r>
          </a:p>
          <a:p>
            <a:pPr eaLnBrk="1" hangingPunct="1">
              <a:buFontTx/>
              <a:buChar char="•"/>
            </a:pPr>
            <a:r>
              <a:rPr lang="fr-FR" altLang="en-US" dirty="0">
                <a:latin typeface="Arial" panose="020B0604020202020204" pitchFamily="34" charset="0"/>
              </a:rPr>
              <a:t>Donnez des garanties : confidentialité, aucune publication sans validation préalable des décideurs, invitation aux réunions, etc.</a:t>
            </a:r>
          </a:p>
          <a:p>
            <a:pPr eaLnBrk="1" hangingPunct="1">
              <a:buFontTx/>
              <a:buChar char="•"/>
            </a:pPr>
            <a:r>
              <a:rPr lang="fr-FR" altLang="en-US" dirty="0">
                <a:latin typeface="Arial" panose="020B0604020202020204" pitchFamily="34" charset="0"/>
              </a:rPr>
              <a:t>Ayez des demandes précises et groupées (ex : pour plusieurs demandes à l’agent comptable, ne venez qu’une fois)</a:t>
            </a:r>
          </a:p>
          <a:p>
            <a:pPr eaLnBrk="1" hangingPunct="1">
              <a:buFontTx/>
              <a:buChar char="•"/>
            </a:pPr>
            <a:r>
              <a:rPr lang="fr-FR" altLang="en-US" dirty="0">
                <a:latin typeface="Arial" panose="020B0604020202020204" pitchFamily="34" charset="0"/>
              </a:rPr>
              <a:t>Pensez à informer de vos avancées et à remercier</a:t>
            </a:r>
          </a:p>
          <a:p>
            <a:pPr eaLnBrk="1" hangingPunct="1">
              <a:buFontTx/>
              <a:buChar char="•"/>
            </a:pPr>
            <a:r>
              <a:rPr lang="fr-FR" altLang="en-US" dirty="0">
                <a:latin typeface="Arial" panose="020B0604020202020204" pitchFamily="34" charset="0"/>
              </a:rPr>
              <a:t>Soyez professionnels</a:t>
            </a:r>
            <a:endParaRPr lang="en-US" altLang="en-US" dirty="0">
              <a:latin typeface="Arial" panose="020B0604020202020204" pitchFamily="34" charset="0"/>
            </a:endParaRPr>
          </a:p>
        </p:txBody>
      </p:sp>
    </p:spTree>
    <p:extLst>
      <p:ext uri="{BB962C8B-B14F-4D97-AF65-F5344CB8AC3E}">
        <p14:creationId xmlns:p14="http://schemas.microsoft.com/office/powerpoint/2010/main" val="3115322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E18865-3722-4780-9CAE-B84DC73B98F3}" type="slidenum">
              <a:rPr lang="fr-FR" altLang="en-US" smtClean="0"/>
              <a:pPr>
                <a:spcBef>
                  <a:spcPct val="0"/>
                </a:spcBef>
              </a:pPr>
              <a:t>138</a:t>
            </a:fld>
            <a:endParaRPr lang="fr-FR" alt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i="1" dirty="0">
                <a:latin typeface="Arial" panose="020B0604020202020204" pitchFamily="34" charset="0"/>
              </a:rPr>
              <a:t>Mise à jour:</a:t>
            </a:r>
            <a:r>
              <a:rPr lang="fr-FR" altLang="en-US" i="1" baseline="0" dirty="0">
                <a:latin typeface="Arial" panose="020B0604020202020204" pitchFamily="34" charset="0"/>
              </a:rPr>
              <a:t> on garde cette slide ou pas ? Pas terrible mais les commentaires de la slide sont pertinents.</a:t>
            </a:r>
            <a:endParaRPr lang="fr-FR" altLang="en-US" i="1" dirty="0">
              <a:latin typeface="Arial" panose="020B0604020202020204" pitchFamily="34" charset="0"/>
            </a:endParaRP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De nombreuses règles à respecter lorsque l’on s’adresse à autrui seront présentées dimanche après midi lors du chapitre « communication ». Cette diapositive liste néanmoins déjà quelques bonnes pratiques minimales.</a:t>
            </a:r>
          </a:p>
          <a:p>
            <a:pPr eaLnBrk="1" hangingPunct="1"/>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Identifiez les décideurs et faîtes les adhérer à la démarche</a:t>
            </a:r>
          </a:p>
          <a:p>
            <a:pPr lvl="1" eaLnBrk="1" hangingPunct="1">
              <a:buFontTx/>
              <a:buChar char="•"/>
            </a:pPr>
            <a:r>
              <a:rPr lang="fr-FR" altLang="en-US" dirty="0">
                <a:latin typeface="Arial" panose="020B0604020202020204" pitchFamily="34" charset="0"/>
              </a:rPr>
              <a:t>Mail avec une fiche synoptique explicative</a:t>
            </a:r>
          </a:p>
          <a:p>
            <a:pPr lvl="1" eaLnBrk="1" hangingPunct="1">
              <a:buFontTx/>
              <a:buChar char="•"/>
            </a:pPr>
            <a:r>
              <a:rPr lang="fr-FR" altLang="en-US" dirty="0">
                <a:latin typeface="Arial" panose="020B0604020202020204" pitchFamily="34" charset="0"/>
              </a:rPr>
              <a:t>Organisation d’une rencontre soigneusement préparée</a:t>
            </a:r>
          </a:p>
          <a:p>
            <a:pPr eaLnBrk="1" hangingPunct="1">
              <a:buFontTx/>
              <a:buChar char="•"/>
            </a:pPr>
            <a:r>
              <a:rPr lang="fr-FR" altLang="en-US" dirty="0">
                <a:latin typeface="Arial" panose="020B0604020202020204" pitchFamily="34" charset="0"/>
              </a:rPr>
              <a:t>L’idéal est d’obtenir l’envoi par les décideurs d’un mail (que vous leurs aurez préparé) aux détenteurs des données</a:t>
            </a:r>
          </a:p>
          <a:p>
            <a:pPr eaLnBrk="1" hangingPunct="1">
              <a:buFontTx/>
              <a:buChar char="•"/>
            </a:pPr>
            <a:r>
              <a:rPr lang="fr-FR" altLang="en-US" dirty="0">
                <a:latin typeface="Arial" panose="020B0604020202020204" pitchFamily="34" charset="0"/>
              </a:rPr>
              <a:t>Donnez des garanties : confidentialité, aucune publication sans validation préalable des décideurs, invitation aux réunions, etc.</a:t>
            </a:r>
          </a:p>
          <a:p>
            <a:pPr eaLnBrk="1" hangingPunct="1">
              <a:buFontTx/>
              <a:buChar char="•"/>
            </a:pPr>
            <a:r>
              <a:rPr lang="fr-FR" altLang="en-US" dirty="0">
                <a:latin typeface="Arial" panose="020B0604020202020204" pitchFamily="34" charset="0"/>
              </a:rPr>
              <a:t>Ayez des demandes précises et groupées (ex : pour plusieurs demandes à l’agent comptable, ne venez qu’une fois)</a:t>
            </a:r>
          </a:p>
          <a:p>
            <a:pPr eaLnBrk="1" hangingPunct="1">
              <a:buFontTx/>
              <a:buChar char="•"/>
            </a:pPr>
            <a:r>
              <a:rPr lang="fr-FR" altLang="en-US" dirty="0">
                <a:latin typeface="Arial" panose="020B0604020202020204" pitchFamily="34" charset="0"/>
              </a:rPr>
              <a:t>Pensez à informer de vos avancées et à remercier</a:t>
            </a:r>
          </a:p>
          <a:p>
            <a:pPr eaLnBrk="1" hangingPunct="1">
              <a:buFontTx/>
              <a:buChar char="•"/>
            </a:pPr>
            <a:r>
              <a:rPr lang="fr-FR" altLang="en-US" dirty="0">
                <a:latin typeface="Arial" panose="020B0604020202020204" pitchFamily="34" charset="0"/>
              </a:rPr>
              <a:t>Soyez professionnels</a:t>
            </a:r>
            <a:endParaRPr lang="en-US" altLang="en-US" dirty="0">
              <a:latin typeface="Arial" panose="020B0604020202020204" pitchFamily="34" charset="0"/>
            </a:endParaRPr>
          </a:p>
        </p:txBody>
      </p:sp>
    </p:spTree>
    <p:extLst>
      <p:ext uri="{BB962C8B-B14F-4D97-AF65-F5344CB8AC3E}">
        <p14:creationId xmlns:p14="http://schemas.microsoft.com/office/powerpoint/2010/main" val="10373224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BF9172-741D-4B9A-AC2D-A311941BE32E}" type="slidenum">
              <a:rPr lang="fr-FR" altLang="en-US" smtClean="0"/>
              <a:pPr>
                <a:spcBef>
                  <a:spcPct val="0"/>
                </a:spcBef>
              </a:pPr>
              <a:t>139</a:t>
            </a:fld>
            <a:endParaRPr lang="fr-FR" altLang="en-US"/>
          </a:p>
        </p:txBody>
      </p:sp>
      <p:sp>
        <p:nvSpPr>
          <p:cNvPr id="78851" name="Rectangle 2"/>
          <p:cNvSpPr>
            <a:spLocks noGrp="1" noRot="1" noChangeAspect="1" noChangeArrowheads="1" noTextEdit="1"/>
          </p:cNvSpPr>
          <p:nvPr>
            <p:ph type="sldImg"/>
          </p:nvPr>
        </p:nvSpPr>
        <p:spPr>
          <a:xfrm>
            <a:off x="381000" y="685800"/>
            <a:ext cx="6096000" cy="3429000"/>
          </a:xfrm>
          <a:ln/>
        </p:spPr>
      </p:sp>
      <p:sp>
        <p:nvSpPr>
          <p:cNvPr id="9523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55000" lnSpcReduction="20000"/>
          </a:bodyPr>
          <a:lstStyle/>
          <a:p>
            <a:pPr eaLnBrk="1" hangingPunct="1">
              <a:defRPr/>
            </a:pPr>
            <a:r>
              <a:rPr lang="fr-CA" altLang="en-US" dirty="0">
                <a:latin typeface="Arial" panose="020B0604020202020204" pitchFamily="34" charset="0"/>
              </a:rPr>
              <a:t>Personnes ressources:</a:t>
            </a:r>
          </a:p>
          <a:p>
            <a:pPr eaLnBrk="1" hangingPunct="1">
              <a:defRPr/>
            </a:pPr>
            <a:endParaRPr lang="fr-CA" altLang="en-US" dirty="0">
              <a:latin typeface="Arial" panose="020B0604020202020204" pitchFamily="34" charset="0"/>
            </a:endParaRPr>
          </a:p>
          <a:p>
            <a:pPr eaLnBrk="1" hangingPunct="1">
              <a:defRPr/>
            </a:pPr>
            <a:r>
              <a:rPr lang="fr-CA" altLang="en-US" dirty="0">
                <a:latin typeface="Arial" panose="020B0604020202020204" pitchFamily="34" charset="0"/>
              </a:rPr>
              <a:t>- </a:t>
            </a:r>
            <a:r>
              <a:rPr lang="fr-CA" altLang="en-US" dirty="0"/>
              <a:t>Responsable « Plan Vert » : le Plan Vert est obligatoire pour les établissements accrédites CTI depuis 2014 (https://www.cti-commission.fr/wp-content/uploads/2013/12/p.masse_developpement_durable_-_cge.pdf ), </a:t>
            </a:r>
            <a:r>
              <a:rPr lang="fr-CA" altLang="en-US" dirty="0" err="1"/>
              <a:t>cad</a:t>
            </a:r>
            <a:r>
              <a:rPr lang="fr-CA" altLang="en-US" dirty="0"/>
              <a:t> en gros les écoles </a:t>
            </a:r>
            <a:r>
              <a:rPr lang="fr-CA" altLang="en-US" dirty="0" err="1"/>
              <a:t>d’ing</a:t>
            </a:r>
            <a:r>
              <a:rPr lang="fr-FR" altLang="en-US" dirty="0"/>
              <a:t>é</a:t>
            </a:r>
            <a:r>
              <a:rPr lang="fr-CA" altLang="en-US" dirty="0" err="1"/>
              <a:t>nieurs</a:t>
            </a:r>
            <a:r>
              <a:rPr lang="fr-CA" altLang="en-US" dirty="0"/>
              <a:t>. </a:t>
            </a:r>
            <a:r>
              <a:rPr lang="fr-CA" dirty="0"/>
              <a:t>Fin 2013, une centaine d’établissements s’étaient ainsi engagés dans cette démarche d’auto-évaluation, parmi les universités et les grandes écoles (CGE).</a:t>
            </a:r>
            <a:endParaRPr lang="fr-CA" altLang="en-US" dirty="0"/>
          </a:p>
          <a:p>
            <a:pPr eaLnBrk="1" hangingPunct="1">
              <a:defRPr/>
            </a:pPr>
            <a:endParaRPr lang="fr-CA" altLang="en-US" dirty="0">
              <a:latin typeface="Arial" panose="020B0604020202020204" pitchFamily="34" charset="0"/>
            </a:endParaRPr>
          </a:p>
          <a:p>
            <a:pPr marL="171450" indent="-171450" eaLnBrk="1" hangingPunct="1">
              <a:buFontTx/>
              <a:buChar char="-"/>
              <a:defRPr/>
            </a:pPr>
            <a:r>
              <a:rPr lang="fr-CA" altLang="en-US" dirty="0">
                <a:latin typeface="Arial" panose="020B0604020202020204" pitchFamily="34" charset="0"/>
              </a:rPr>
              <a:t>Économe de flux: responsable du suivi énergétique et souvent de sensibilisation, il est de plus en plus répandu dans les universités</a:t>
            </a:r>
          </a:p>
          <a:p>
            <a:pPr marL="171450" indent="-171450" eaLnBrk="1" hangingPunct="1">
              <a:buFontTx/>
              <a:buChar char="-"/>
              <a:defRPr/>
            </a:pPr>
            <a:endParaRPr lang="fr-CA" altLang="en-US" dirty="0">
              <a:latin typeface="Arial" panose="020B0604020202020204" pitchFamily="34" charset="0"/>
            </a:endParaRPr>
          </a:p>
          <a:p>
            <a:pPr eaLnBrk="1" hangingPunct="1">
              <a:defRPr/>
            </a:pPr>
            <a:endParaRPr lang="fr-CA" altLang="en-US" dirty="0">
              <a:latin typeface="Arial" panose="020B0604020202020204" pitchFamily="34" charset="0"/>
            </a:endParaRPr>
          </a:p>
          <a:p>
            <a:pPr eaLnBrk="1" hangingPunct="1">
              <a:defRPr/>
            </a:pPr>
            <a:r>
              <a:rPr lang="fr-CA" altLang="en-US" sz="1800" dirty="0"/>
              <a:t>Documents et données en libre accès</a:t>
            </a:r>
          </a:p>
          <a:p>
            <a:pPr eaLnBrk="1" hangingPunct="1">
              <a:defRPr/>
            </a:pPr>
            <a:endParaRPr lang="fr-CA" altLang="en-US" sz="1800" dirty="0"/>
          </a:p>
          <a:p>
            <a:pPr eaLnBrk="1" hangingPunct="1">
              <a:defRPr/>
            </a:pPr>
            <a:r>
              <a:rPr lang="fr-CA" altLang="en-US" sz="1800" dirty="0"/>
              <a:t>DPE : affichage obligatoire près de l’entr</a:t>
            </a:r>
            <a:r>
              <a:rPr lang="fr-CA" altLang="en-US" sz="1800" dirty="0">
                <a:latin typeface="Arial" panose="020B0604020202020204" pitchFamily="34" charset="0"/>
              </a:rPr>
              <a:t>é</a:t>
            </a:r>
            <a:r>
              <a:rPr lang="fr-CA" altLang="en-US" sz="1800" dirty="0"/>
              <a:t>e du bâtiment</a:t>
            </a:r>
          </a:p>
          <a:p>
            <a:pPr eaLnBrk="1" hangingPunct="1">
              <a:defRPr/>
            </a:pPr>
            <a:endParaRPr lang="fr-CA" altLang="en-US" sz="1800" dirty="0"/>
          </a:p>
          <a:p>
            <a:pPr eaLnBrk="1" hangingPunct="1">
              <a:defRPr/>
            </a:pPr>
            <a:r>
              <a:rPr lang="fr-CA" altLang="en-US" sz="1600" dirty="0"/>
              <a:t>« Plan de déplacement » obligatoire: décret 2006-1663 du 22 décembre 2006. Pas forcement en disponible en libre accès, il faut le demander.</a:t>
            </a:r>
          </a:p>
          <a:p>
            <a:pPr eaLnBrk="1" hangingPunct="1">
              <a:defRPr/>
            </a:pPr>
            <a:endParaRPr lang="fr-CA" altLang="en-US" sz="1600" dirty="0"/>
          </a:p>
          <a:p>
            <a:pPr eaLnBrk="1" hangingPunct="1">
              <a:defRPr/>
            </a:pPr>
            <a:r>
              <a:rPr lang="fr-CA" altLang="en-US" sz="1600" dirty="0">
                <a:latin typeface="Arial" panose="020B0604020202020204" pitchFamily="34" charset="0"/>
              </a:rPr>
              <a:t>Si votre établissement a un prestataire pour gérer les trajets pris en charge par l’</a:t>
            </a:r>
            <a:r>
              <a:rPr lang="fr-CA" altLang="en-US" sz="1600" dirty="0"/>
              <a:t>é</a:t>
            </a:r>
            <a:r>
              <a:rPr lang="fr-CA" altLang="en-US" sz="1600" dirty="0">
                <a:latin typeface="Arial" panose="020B0604020202020204" pitchFamily="34" charset="0"/>
              </a:rPr>
              <a:t>tablissement (typiquement certains longs trajets des enseignants chercheurs dans le cadre de leur mission), normalement le bilan des voyages d</a:t>
            </a:r>
            <a:r>
              <a:rPr lang="fr-CA" altLang="en-US" sz="1600" dirty="0"/>
              <a:t>é</a:t>
            </a:r>
            <a:r>
              <a:rPr lang="fr-CA" altLang="en-US" sz="1600" dirty="0">
                <a:latin typeface="Arial" panose="020B0604020202020204" pitchFamily="34" charset="0"/>
              </a:rPr>
              <a:t>livr</a:t>
            </a:r>
            <a:r>
              <a:rPr lang="fr-CA" altLang="en-US" sz="1600" dirty="0"/>
              <a:t>é</a:t>
            </a:r>
            <a:r>
              <a:rPr lang="fr-CA" altLang="en-US" sz="1600" dirty="0">
                <a:latin typeface="Arial" panose="020B0604020202020204" pitchFamily="34" charset="0"/>
              </a:rPr>
              <a:t> par le prestataire doit inclure le contenu CO2eq de chaque trajet. Il est possible de demander ce fichier, une fois </a:t>
            </a:r>
            <a:r>
              <a:rPr lang="fr-CA" altLang="en-US" sz="1600" dirty="0" err="1">
                <a:latin typeface="Arial" panose="020B0604020202020204" pitchFamily="34" charset="0"/>
              </a:rPr>
              <a:t>anonymisé</a:t>
            </a:r>
            <a:r>
              <a:rPr lang="fr-CA" altLang="en-US" sz="1600" dirty="0">
                <a:latin typeface="Arial" panose="020B0604020202020204" pitchFamily="34" charset="0"/>
              </a:rPr>
              <a:t> (le nom des voyageurs est supprimé du fichier).</a:t>
            </a:r>
          </a:p>
          <a:p>
            <a:pPr eaLnBrk="1" hangingPunct="1">
              <a:defRPr/>
            </a:pPr>
            <a:endParaRPr lang="fr-CA" altLang="en-US" sz="1600" dirty="0">
              <a:latin typeface="Arial" panose="020B0604020202020204" pitchFamily="34" charset="0"/>
            </a:endParaRPr>
          </a:p>
          <a:p>
            <a:pPr eaLnBrk="1" hangingPunct="1">
              <a:defRPr/>
            </a:pPr>
            <a:r>
              <a:rPr lang="fr-CA" altLang="en-US" dirty="0">
                <a:latin typeface="Arial" panose="020B0604020202020204" pitchFamily="34" charset="0"/>
              </a:rPr>
              <a:t>Certaines universit</a:t>
            </a:r>
            <a:r>
              <a:rPr lang="fr-CA" altLang="en-US" dirty="0"/>
              <a:t>é</a:t>
            </a:r>
            <a:r>
              <a:rPr lang="fr-CA" altLang="en-US" dirty="0">
                <a:latin typeface="Arial" panose="020B0604020202020204" pitchFamily="34" charset="0"/>
              </a:rPr>
              <a:t>s, comme </a:t>
            </a:r>
            <a:r>
              <a:rPr lang="fr-CA" dirty="0"/>
              <a:t>l'Université Polytechnique de Catalogne, commencent a afficher leurs consommation d’énergie en ligne:  </a:t>
            </a:r>
            <a:r>
              <a:rPr lang="fr-CA" altLang="en-US" dirty="0">
                <a:latin typeface="Arial" panose="020B0604020202020204" pitchFamily="34" charset="0"/>
              </a:rPr>
              <a:t>(https://upcommons.upc.edu/bitstream/handle/2117/24142/363_Energy_use_and_energy_efficiency_The_way_to_reduce_energy_consumption_in_university_buildings.pdf )</a:t>
            </a:r>
          </a:p>
          <a:p>
            <a:pPr eaLnBrk="1" hangingPunct="1">
              <a:defRPr/>
            </a:pPr>
            <a:endParaRPr lang="fr-CA" altLang="en-US" dirty="0">
              <a:latin typeface="Arial" panose="020B0604020202020204" pitchFamily="34" charset="0"/>
            </a:endParaRPr>
          </a:p>
          <a:p>
            <a:pPr eaLnBrk="1" hangingPunct="1">
              <a:defRPr/>
            </a:pPr>
            <a:endParaRPr lang="fr-CA" altLang="en-US"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en-US" dirty="0">
                <a:latin typeface="Arial" panose="020B0604020202020204" pitchFamily="34" charset="0"/>
              </a:rPr>
              <a:t>L’organigramme permet d’identifier simplement les décideurs et détenteurs de données, mais aussi de renseigner sur les différents services et activités, et donc de lister certaines sources d’émission.</a:t>
            </a:r>
            <a:endParaRPr lang="en-US" altLang="en-US" dirty="0">
              <a:latin typeface="Arial" panose="020B0604020202020204" pitchFamily="34" charset="0"/>
            </a:endParaRPr>
          </a:p>
          <a:p>
            <a:pPr eaLnBrk="1" hangingPunct="1">
              <a:defRPr/>
            </a:pPr>
            <a:endParaRPr lang="fr-CA" altLang="en-US" dirty="0">
              <a:latin typeface="Arial" panose="020B0604020202020204" pitchFamily="34" charset="0"/>
            </a:endParaRPr>
          </a:p>
          <a:p>
            <a:pPr lvl="1" eaLnBrk="1" hangingPunct="1">
              <a:defRPr/>
            </a:pPr>
            <a:endParaRPr lang="fr-FR" altLang="en-US" sz="1600" dirty="0"/>
          </a:p>
        </p:txBody>
      </p:sp>
    </p:spTree>
    <p:extLst>
      <p:ext uri="{BB962C8B-B14F-4D97-AF65-F5344CB8AC3E}">
        <p14:creationId xmlns:p14="http://schemas.microsoft.com/office/powerpoint/2010/main" val="34356101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3667" name="Espace réservé des commentaires 2"/>
          <p:cNvSpPr>
            <a:spLocks noGrp="1"/>
          </p:cNvSpPr>
          <p:nvPr>
            <p:ph type="body" idx="1"/>
          </p:nvPr>
        </p:nvSpPr>
        <p:spPr bwMode="auto">
          <a:noFill/>
        </p:spPr>
        <p:txBody>
          <a:bodyPr/>
          <a:lstStyle/>
          <a:p>
            <a:endParaRPr lang="fr-FR" altLang="fr-FR" sz="1000" dirty="0">
              <a:latin typeface="Arial" panose="020B0604020202020204" pitchFamily="34" charset="0"/>
              <a:cs typeface="Arial" panose="020B0604020202020204" pitchFamily="34" charset="0"/>
            </a:endParaRPr>
          </a:p>
        </p:txBody>
      </p:sp>
      <p:sp>
        <p:nvSpPr>
          <p:cNvPr id="113668" name="Espace réservé du numéro de diapositive 3"/>
          <p:cNvSpPr>
            <a:spLocks noGrp="1"/>
          </p:cNvSpPr>
          <p:nvPr>
            <p:ph type="sldNum" sz="quarter" idx="5"/>
          </p:nvPr>
        </p:nvSpPr>
        <p:spPr bwMode="auto">
          <a:noFill/>
          <a:ln>
            <a:miter lim="800000"/>
            <a:headEnd/>
            <a:tailEnd/>
          </a:ln>
        </p:spPr>
        <p:txBody>
          <a:bodyPr/>
          <a:lstStyle/>
          <a:p>
            <a:fld id="{92DBAD68-0D9C-4D15-BC21-03E7E10DD4C9}" type="slidenum">
              <a:rPr lang="fr-FR" altLang="fr-FR" smtClean="0"/>
              <a:pPr/>
              <a:t>146</a:t>
            </a:fld>
            <a:endParaRPr lang="fr-FR" altLang="fr-FR"/>
          </a:p>
        </p:txBody>
      </p:sp>
    </p:spTree>
    <p:extLst>
      <p:ext uri="{BB962C8B-B14F-4D97-AF65-F5344CB8AC3E}">
        <p14:creationId xmlns:p14="http://schemas.microsoft.com/office/powerpoint/2010/main" val="6928465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Vérifier l’ordre de grandeur des résultats</a:t>
            </a:r>
          </a:p>
          <a:p>
            <a:endParaRPr lang="fr-FR" dirty="0"/>
          </a:p>
          <a:p>
            <a:endParaRPr lang="fr-FR" dirty="0"/>
          </a:p>
          <a:p>
            <a:r>
              <a:rPr lang="fr-FR" dirty="0"/>
              <a:t>Vérifier les unités dans la donnée collectée, le facteur d’émission et le résultat</a:t>
            </a:r>
          </a:p>
          <a:p>
            <a:r>
              <a:rPr lang="fr-FR" sz="1200" b="0" dirty="0">
                <a:solidFill>
                  <a:schemeClr val="tx1"/>
                </a:solidFill>
              </a:rPr>
              <a:t>On ne mélange pas les torchons et les serviettes. Des déplacements se mesurent en kilomètres (km), de l’énergie en kilowattheure (kWh). A ces données doivent être associés les bons facteurs d’émissions (kgCO2/km et kgCO2/kWh). </a:t>
            </a:r>
          </a:p>
          <a:p>
            <a:r>
              <a:rPr lang="fr-FR" sz="1200" b="0" dirty="0">
                <a:solidFill>
                  <a:schemeClr val="tx1"/>
                </a:solidFill>
              </a:rPr>
              <a:t>Attention aux conversions (1 MWh = 1000 kWh…</a:t>
            </a:r>
            <a:r>
              <a:rPr lang="fr-FR" sz="1200" b="0" dirty="0" err="1">
                <a:solidFill>
                  <a:schemeClr val="tx1"/>
                </a:solidFill>
              </a:rPr>
              <a:t>etc</a:t>
            </a:r>
            <a:r>
              <a:rPr lang="fr-FR" sz="1200" b="0" dirty="0">
                <a:solidFill>
                  <a:schemeClr val="tx1"/>
                </a:solidFill>
              </a:rPr>
              <a:t>)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148</a:t>
            </a:fld>
            <a:endParaRPr lang="fr-FR"/>
          </a:p>
        </p:txBody>
      </p:sp>
    </p:spTree>
    <p:extLst>
      <p:ext uri="{BB962C8B-B14F-4D97-AF65-F5344CB8AC3E}">
        <p14:creationId xmlns:p14="http://schemas.microsoft.com/office/powerpoint/2010/main" val="2307079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149</a:t>
            </a:fld>
            <a:endParaRPr lang="fr-FR"/>
          </a:p>
        </p:txBody>
      </p:sp>
    </p:spTree>
    <p:extLst>
      <p:ext uri="{BB962C8B-B14F-4D97-AF65-F5344CB8AC3E}">
        <p14:creationId xmlns:p14="http://schemas.microsoft.com/office/powerpoint/2010/main" val="1914918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a:solidFill>
                  <a:prstClr val="black"/>
                </a:solidFill>
              </a:rPr>
              <a:pPr>
                <a:defRPr/>
              </a:pPr>
              <a:t>12</a:t>
            </a:fld>
            <a:endParaRPr lang="fr-FR">
              <a:solidFill>
                <a:prstClr val="black"/>
              </a:solidFill>
            </a:endParaRPr>
          </a:p>
        </p:txBody>
      </p:sp>
    </p:spTree>
    <p:extLst>
      <p:ext uri="{BB962C8B-B14F-4D97-AF65-F5344CB8AC3E}">
        <p14:creationId xmlns:p14="http://schemas.microsoft.com/office/powerpoint/2010/main" val="9672112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08BB39-6763-4DD9-9DDF-D92C679FF7D1}" type="slidenum">
              <a:rPr lang="fr-FR" altLang="en-US" smtClean="0"/>
              <a:pPr>
                <a:spcBef>
                  <a:spcPct val="0"/>
                </a:spcBef>
              </a:pPr>
              <a:t>150</a:t>
            </a:fld>
            <a:endParaRPr lang="fr-FR" altLang="en-US"/>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s’agit de la suite du corrigé de la planche précédente.</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Les itérations sont très importantes car elles permettent de se familiariser avec les ordres de grandeurs de la comptabilité carbone. Si je dis qu’une baguette de pain coûte 10 euros, ça semble tout de suite cher, alors que si je dis qu’elle coûte en émissions de GES 0,3 kg </a:t>
            </a:r>
            <a:r>
              <a:rPr lang="fr-FR" altLang="en-US" dirty="0" err="1">
                <a:latin typeface="Arial" panose="020B0604020202020204" pitchFamily="34" charset="0"/>
              </a:rPr>
              <a:t>éq</a:t>
            </a:r>
            <a:r>
              <a:rPr lang="fr-FR" altLang="en-US" dirty="0">
                <a:latin typeface="Arial" panose="020B0604020202020204" pitchFamily="34" charset="0"/>
              </a:rPr>
              <a:t>-C, ça ne semblera pas 10 fois trop (alors que ça l’est tout autant). Sans itérations préalables et plusieurs calculs, on a vite fait de mettre un 0 en trop ou en moins à une facture de gaz, un nombre total de kilomètres ou une surface, et fausser ainsi  complètement l’évaluation. Il faut prendre du recul.</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Laisse donc le temps aux élèves de trouver comment construire la 1</a:t>
            </a:r>
            <a:r>
              <a:rPr lang="fr-FR" altLang="en-US" baseline="30000" dirty="0">
                <a:latin typeface="Arial" panose="020B0604020202020204" pitchFamily="34" charset="0"/>
              </a:rPr>
              <a:t>ère</a:t>
            </a:r>
            <a:r>
              <a:rPr lang="fr-FR" altLang="en-US" dirty="0">
                <a:latin typeface="Arial" panose="020B0604020202020204" pitchFamily="34" charset="0"/>
              </a:rPr>
              <a:t> itération, en les mettant éventuellement sur la piste avec l’objectif de réduction des émissions de GES pour la France (facteur 4, de 2 000 à 500 kg </a:t>
            </a:r>
            <a:r>
              <a:rPr lang="fr-FR" altLang="en-US" dirty="0" err="1">
                <a:latin typeface="Arial" panose="020B0604020202020204" pitchFamily="34" charset="0"/>
              </a:rPr>
              <a:t>éq</a:t>
            </a:r>
            <a:r>
              <a:rPr lang="fr-FR" altLang="en-US" dirty="0">
                <a:latin typeface="Arial" panose="020B0604020202020204" pitchFamily="34" charset="0"/>
              </a:rPr>
              <a:t>-C/an/ha) et le fait qu’il ne passe que pas toute l’année sur le campus (seulement 200 jours).</a:t>
            </a:r>
          </a:p>
        </p:txBody>
      </p:sp>
    </p:spTree>
    <p:extLst>
      <p:ext uri="{BB962C8B-B14F-4D97-AF65-F5344CB8AC3E}">
        <p14:creationId xmlns:p14="http://schemas.microsoft.com/office/powerpoint/2010/main" val="452660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08BB39-6763-4DD9-9DDF-D92C679FF7D1}" type="slidenum">
              <a:rPr lang="fr-FR" altLang="en-US" smtClean="0"/>
              <a:pPr>
                <a:spcBef>
                  <a:spcPct val="0"/>
                </a:spcBef>
              </a:pPr>
              <a:t>151</a:t>
            </a:fld>
            <a:endParaRPr lang="fr-FR" altLang="en-US"/>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s’agit de la suite du corrigé de la planche précédente.</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Les itérations sont très importantes car elles permettent de se familiariser avec les ordres de grandeurs de la comptabilité carbone. Si je dis qu’une baguette de pain coûte 10 euros, ça semble tout de suite cher, alors que si je dis qu’elle coûte en émissions de GES 0,3 kg </a:t>
            </a:r>
            <a:r>
              <a:rPr lang="fr-FR" altLang="en-US" dirty="0" err="1">
                <a:latin typeface="Arial" panose="020B0604020202020204" pitchFamily="34" charset="0"/>
              </a:rPr>
              <a:t>éq</a:t>
            </a:r>
            <a:r>
              <a:rPr lang="fr-FR" altLang="en-US" dirty="0">
                <a:latin typeface="Arial" panose="020B0604020202020204" pitchFamily="34" charset="0"/>
              </a:rPr>
              <a:t>-C, ça ne semblera pas 10 fois trop (alors que ça l’est tout autant). Sans itérations préalables et plusieurs calculs, on a vite fait de mettre un 0 en trop ou en moins à une facture de gaz, un nombre total de kilomètres ou une surface, et fausser ainsi  complètement l’évaluation. Il faut prendre du recul.</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Laisse donc le temps aux élèves de trouver comment construire la 1</a:t>
            </a:r>
            <a:r>
              <a:rPr lang="fr-FR" altLang="en-US" baseline="30000" dirty="0">
                <a:latin typeface="Arial" panose="020B0604020202020204" pitchFamily="34" charset="0"/>
              </a:rPr>
              <a:t>ère</a:t>
            </a:r>
            <a:r>
              <a:rPr lang="fr-FR" altLang="en-US" dirty="0">
                <a:latin typeface="Arial" panose="020B0604020202020204" pitchFamily="34" charset="0"/>
              </a:rPr>
              <a:t> itération, en les mettant éventuellement sur la piste avec l’objectif de réduction des émissions de GES pour la France (facteur 4, de 2 000 à 500 kg </a:t>
            </a:r>
            <a:r>
              <a:rPr lang="fr-FR" altLang="en-US" dirty="0" err="1">
                <a:latin typeface="Arial" panose="020B0604020202020204" pitchFamily="34" charset="0"/>
              </a:rPr>
              <a:t>éq</a:t>
            </a:r>
            <a:r>
              <a:rPr lang="fr-FR" altLang="en-US" dirty="0">
                <a:latin typeface="Arial" panose="020B0604020202020204" pitchFamily="34" charset="0"/>
              </a:rPr>
              <a:t>-C/an/ha) et le fait qu’il ne passe que pas toute l’année sur le campus (seulement 200 jours).</a:t>
            </a:r>
          </a:p>
        </p:txBody>
      </p:sp>
    </p:spTree>
    <p:extLst>
      <p:ext uri="{BB962C8B-B14F-4D97-AF65-F5344CB8AC3E}">
        <p14:creationId xmlns:p14="http://schemas.microsoft.com/office/powerpoint/2010/main" val="20158473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08BB39-6763-4DD9-9DDF-D92C679FF7D1}" type="slidenum">
              <a:rPr lang="fr-FR" altLang="en-US" smtClean="0"/>
              <a:pPr>
                <a:spcBef>
                  <a:spcPct val="0"/>
                </a:spcBef>
              </a:pPr>
              <a:t>152</a:t>
            </a:fld>
            <a:endParaRPr lang="fr-FR" altLang="en-US"/>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altLang="en-US" dirty="0">
                <a:latin typeface="Arial" panose="020B0604020202020204" pitchFamily="34" charset="0"/>
              </a:rPr>
              <a:t>Il s’agit de la suite du corrigé de la planche précédente.</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Les itérations sont très importantes car elles permettent de se familiariser avec les ordres de grandeurs de la comptabilité carbone. Si je dis qu’une baguette de pain coûte 10 euros, ça semble tout de suite cher, alors que si je dis qu’elle coûte en émissions de GES 0,3 kg </a:t>
            </a:r>
            <a:r>
              <a:rPr lang="fr-FR" altLang="en-US" dirty="0" err="1">
                <a:latin typeface="Arial" panose="020B0604020202020204" pitchFamily="34" charset="0"/>
              </a:rPr>
              <a:t>éq</a:t>
            </a:r>
            <a:r>
              <a:rPr lang="fr-FR" altLang="en-US" dirty="0">
                <a:latin typeface="Arial" panose="020B0604020202020204" pitchFamily="34" charset="0"/>
              </a:rPr>
              <a:t>-C, ça ne semblera pas 10 fois trop (alors que ça l’est tout autant). Sans itérations préalables et plusieurs calculs, on a vite fait de mettre un 0 en trop ou en moins à une facture de gaz, un nombre total de kilomètres ou une surface, et fausser ainsi  complètement l’évaluation. Il faut prendre du recul.</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Laisse donc le temps aux élèves de trouver comment construire la 1</a:t>
            </a:r>
            <a:r>
              <a:rPr lang="fr-FR" altLang="en-US" baseline="30000" dirty="0">
                <a:latin typeface="Arial" panose="020B0604020202020204" pitchFamily="34" charset="0"/>
              </a:rPr>
              <a:t>ère</a:t>
            </a:r>
            <a:r>
              <a:rPr lang="fr-FR" altLang="en-US" dirty="0">
                <a:latin typeface="Arial" panose="020B0604020202020204" pitchFamily="34" charset="0"/>
              </a:rPr>
              <a:t> itération, en les mettant éventuellement sur la piste avec l’objectif de réduction des émissions de GES pour la France (facteur 4, de 2 000 à 500 kg </a:t>
            </a:r>
            <a:r>
              <a:rPr lang="fr-FR" altLang="en-US" dirty="0" err="1">
                <a:latin typeface="Arial" panose="020B0604020202020204" pitchFamily="34" charset="0"/>
              </a:rPr>
              <a:t>éq</a:t>
            </a:r>
            <a:r>
              <a:rPr lang="fr-FR" altLang="en-US" dirty="0">
                <a:latin typeface="Arial" panose="020B0604020202020204" pitchFamily="34" charset="0"/>
              </a:rPr>
              <a:t>-C/an/ha) et le fait qu’il ne passe que pas toute l’année sur le campus (seulement 200 jours).</a:t>
            </a:r>
          </a:p>
        </p:txBody>
      </p:sp>
    </p:spTree>
    <p:extLst>
      <p:ext uri="{BB962C8B-B14F-4D97-AF65-F5344CB8AC3E}">
        <p14:creationId xmlns:p14="http://schemas.microsoft.com/office/powerpoint/2010/main" val="28015497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E6BCC7-6046-4A40-A7D4-36C4E84019BE}" type="slidenum">
              <a:rPr lang="fr-FR" altLang="en-US" smtClean="0"/>
              <a:pPr>
                <a:spcBef>
                  <a:spcPct val="0"/>
                </a:spcBef>
              </a:pPr>
              <a:t>156</a:t>
            </a:fld>
            <a:endParaRPr lang="fr-FR" altLang="en-US"/>
          </a:p>
        </p:txBody>
      </p:sp>
      <p:sp>
        <p:nvSpPr>
          <p:cNvPr id="95235" name="Rectangle 2"/>
          <p:cNvSpPr>
            <a:spLocks noGrp="1" noRot="1" noChangeAspect="1" noChangeArrowheads="1" noTextEdit="1"/>
          </p:cNvSpPr>
          <p:nvPr>
            <p:ph type="sldImg"/>
          </p:nvPr>
        </p:nvSpPr>
        <p:spPr>
          <a:xfrm>
            <a:off x="381000" y="685800"/>
            <a:ext cx="6096000" cy="342900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pPr>
            <a:r>
              <a:rPr lang="fr-FR" altLang="en-US" sz="800" dirty="0">
                <a:latin typeface="Arial" panose="020B0604020202020204" pitchFamily="34" charset="0"/>
              </a:rPr>
              <a:t>On peut ensuite affiner en faisant un calcul pour chacun des grands sous-postes :</a:t>
            </a:r>
          </a:p>
          <a:p>
            <a:pPr eaLnBrk="1" hangingPunct="1">
              <a:lnSpc>
                <a:spcPct val="80000"/>
              </a:lnSpc>
            </a:pPr>
            <a:endParaRPr lang="fr-FR"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Sources fixes. Légalement, les bâtiments doivent</a:t>
            </a:r>
            <a:r>
              <a:rPr lang="fr-FR" altLang="en-US" sz="800" baseline="0" dirty="0">
                <a:latin typeface="Arial" panose="020B0604020202020204" pitchFamily="34" charset="0"/>
              </a:rPr>
              <a:t> tous</a:t>
            </a:r>
            <a:r>
              <a:rPr lang="fr-FR" altLang="en-US" sz="800" dirty="0">
                <a:latin typeface="Arial" panose="020B0604020202020204" pitchFamily="34" charset="0"/>
              </a:rPr>
              <a:t> disposer d’un Diagnostique de Performance Energétique (généralement affiché à l’entrée) pour quantifier leur émissions au m². Mais l’IUT d’Epinal en est dépourvu. On prendra donc par défaut le DPE moyen présenté planche 16 (31 kg éq-CO</a:t>
            </a:r>
            <a:r>
              <a:rPr lang="fr-FR" altLang="en-US" sz="800" baseline="-25000" dirty="0">
                <a:latin typeface="Arial" panose="020B0604020202020204" pitchFamily="34" charset="0"/>
              </a:rPr>
              <a:t>2</a:t>
            </a:r>
            <a:r>
              <a:rPr lang="fr-FR" altLang="en-US" sz="800" dirty="0">
                <a:latin typeface="Arial" panose="020B0604020202020204" pitchFamily="34" charset="0"/>
              </a:rPr>
              <a:t>/m²/an, à bien convertir en </a:t>
            </a:r>
            <a:r>
              <a:rPr lang="fr-FR" altLang="en-US" sz="800" dirty="0" err="1">
                <a:latin typeface="Arial" panose="020B0604020202020204" pitchFamily="34" charset="0"/>
              </a:rPr>
              <a:t>éq</a:t>
            </a:r>
            <a:r>
              <a:rPr lang="fr-FR" altLang="en-US" sz="800" dirty="0">
                <a:latin typeface="Arial" panose="020B0604020202020204" pitchFamily="34" charset="0"/>
              </a:rPr>
              <a:t>-C).</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 Combustibles fossiles : Le chauffage est assuré par une chaudière au gaz et sera donc comptabilisé dans ce sous-poste.</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 Electricité : en 2008, 289 000 millions de kWh ont été consommés en France par le résidentiel et le tertiaire pour 64 millions d’habitants. Il faut ensuite sortir les 54% dû au chauffage (locaux et eau) déjà compté par les combustibles fossiles, d’où la formule. Source : http://www.edf.com/html/panorama/conso/intro.html</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 Fuites frigorigènes : les salles informatiques, et s’il y a un réseau, des salles de serveurs auxquelles vous n’avez généralement pas accès, sont très souvent climatisés. Les locaux peuvent l’être aussi et il peut y avoir des chambres froides. Aucun circuit frigorigène n’est vraiment étanche et le gaz, qui est souvent un très puissant GES, fuit progressivement dans l’atmosphère. Les fuites sont compensées par une entreprise de maintenance qui vient tous les x années faire une recharge. Il convient alors de trouver la quantité rechargée et de la diviser par x années pour trouver un équivalent par an. Pour l’IUT d’Epinal, il n’y en a pas, a priori.</a:t>
            </a:r>
          </a:p>
          <a:p>
            <a:pPr eaLnBrk="1" hangingPunct="1">
              <a:lnSpc>
                <a:spcPct val="80000"/>
              </a:lnSpc>
              <a:buFontTx/>
              <a:buChar char="•"/>
            </a:pPr>
            <a:endParaRPr lang="fr-FR"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 Transports : on néglige le fret et on a considéré que chaque personne faisait en moyenne 10 km/jour en voiture en ville, soit un FE moyen d’environ 70 g </a:t>
            </a:r>
            <a:r>
              <a:rPr lang="fr-FR" altLang="en-US" sz="800" dirty="0" err="1">
                <a:latin typeface="Arial" panose="020B0604020202020204" pitchFamily="34" charset="0"/>
              </a:rPr>
              <a:t>éq</a:t>
            </a:r>
            <a:r>
              <a:rPr lang="fr-FR" altLang="en-US" sz="800" dirty="0">
                <a:latin typeface="Arial" panose="020B0604020202020204" pitchFamily="34" charset="0"/>
              </a:rPr>
              <a:t>-C/km.</a:t>
            </a:r>
          </a:p>
          <a:p>
            <a:pPr eaLnBrk="1" hangingPunct="1">
              <a:lnSpc>
                <a:spcPct val="80000"/>
              </a:lnSpc>
              <a:buFontTx/>
              <a:buChar char="•"/>
            </a:pPr>
            <a:endParaRPr lang="fr-FR"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 Consommables et matériaux</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Papier et carton : en pesant les polycopiés d’une année entière, on considère que chacun reçoit au plus 10 kg/an.</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Produits d’entretien : sur la base d’un usage moyen de lessive et divers produits d’entretien d’1 kg/pers/an avec un facteur d’émissions plus que surdimensionné.</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Autres sous-postes de consommables et matériaux non estimés.</a:t>
            </a:r>
            <a:endParaRPr lang="en-US" altLang="en-US" sz="800" dirty="0">
              <a:latin typeface="Arial" panose="020B0604020202020204" pitchFamily="34" charset="0"/>
            </a:endParaRPr>
          </a:p>
        </p:txBody>
      </p:sp>
    </p:spTree>
    <p:extLst>
      <p:ext uri="{BB962C8B-B14F-4D97-AF65-F5344CB8AC3E}">
        <p14:creationId xmlns:p14="http://schemas.microsoft.com/office/powerpoint/2010/main" val="15128788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E6BCC7-6046-4A40-A7D4-36C4E84019BE}" type="slidenum">
              <a:rPr lang="fr-FR" altLang="en-US" smtClean="0"/>
              <a:pPr>
                <a:spcBef>
                  <a:spcPct val="0"/>
                </a:spcBef>
              </a:pPr>
              <a:t>157</a:t>
            </a:fld>
            <a:endParaRPr lang="fr-FR" altLang="en-US"/>
          </a:p>
        </p:txBody>
      </p:sp>
      <p:sp>
        <p:nvSpPr>
          <p:cNvPr id="95235" name="Rectangle 2"/>
          <p:cNvSpPr>
            <a:spLocks noGrp="1" noRot="1" noChangeAspect="1" noChangeArrowheads="1" noTextEdit="1"/>
          </p:cNvSpPr>
          <p:nvPr>
            <p:ph type="sldImg"/>
          </p:nvPr>
        </p:nvSpPr>
        <p:spPr>
          <a:xfrm>
            <a:off x="381000" y="685800"/>
            <a:ext cx="6096000" cy="342900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pPr>
            <a:r>
              <a:rPr lang="fr-FR" altLang="en-US" sz="800" dirty="0">
                <a:latin typeface="Arial" panose="020B0604020202020204" pitchFamily="34" charset="0"/>
              </a:rPr>
              <a:t>On peut ensuite affiner en faisant un calcul pour chacun des grands sous-postes :</a:t>
            </a:r>
          </a:p>
          <a:p>
            <a:pPr eaLnBrk="1" hangingPunct="1">
              <a:lnSpc>
                <a:spcPct val="80000"/>
              </a:lnSpc>
            </a:pPr>
            <a:endParaRPr lang="fr-FR"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Sources fixes. Légalement, les bâtiments doivent</a:t>
            </a:r>
            <a:r>
              <a:rPr lang="fr-FR" altLang="en-US" sz="800" baseline="0" dirty="0">
                <a:latin typeface="Arial" panose="020B0604020202020204" pitchFamily="34" charset="0"/>
              </a:rPr>
              <a:t> tous</a:t>
            </a:r>
            <a:r>
              <a:rPr lang="fr-FR" altLang="en-US" sz="800" dirty="0">
                <a:latin typeface="Arial" panose="020B0604020202020204" pitchFamily="34" charset="0"/>
              </a:rPr>
              <a:t> disposer d’un Diagnostique de Performance Energétique (généralement affiché à l’entrée) pour quantifier leur émissions au m². Mais l’IUT d’Epinal en est dépourvu. On prendra donc par défaut le DPE moyen présenté planche 16 (31 kg éq-CO</a:t>
            </a:r>
            <a:r>
              <a:rPr lang="fr-FR" altLang="en-US" sz="800" baseline="-25000" dirty="0">
                <a:latin typeface="Arial" panose="020B0604020202020204" pitchFamily="34" charset="0"/>
              </a:rPr>
              <a:t>2</a:t>
            </a:r>
            <a:r>
              <a:rPr lang="fr-FR" altLang="en-US" sz="800" dirty="0">
                <a:latin typeface="Arial" panose="020B0604020202020204" pitchFamily="34" charset="0"/>
              </a:rPr>
              <a:t>/m²/an, à bien convertir en </a:t>
            </a:r>
            <a:r>
              <a:rPr lang="fr-FR" altLang="en-US" sz="800" dirty="0" err="1">
                <a:latin typeface="Arial" panose="020B0604020202020204" pitchFamily="34" charset="0"/>
              </a:rPr>
              <a:t>éq</a:t>
            </a:r>
            <a:r>
              <a:rPr lang="fr-FR" altLang="en-US" sz="800" dirty="0">
                <a:latin typeface="Arial" panose="020B0604020202020204" pitchFamily="34" charset="0"/>
              </a:rPr>
              <a:t>-C).</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 Combustibles fossiles : Le chauffage est assuré par une chaudière au gaz et sera donc comptabilisé dans ce sous-poste.</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 Electricité : en 2008, 289 000 millions de kWh ont été consommés en France par le résidentiel et le tertiaire pour 64 millions d’habitants. Il faut ensuite sortir les 54% dû au chauffage (locaux et eau) déjà compté par les combustibles fossiles, d’où la formule. Source : http://www.edf.com/html/panorama/conso/intro.html</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 Fuites frigorigènes : les salles informatiques, et s’il y a un réseau, des salles de serveurs auxquelles vous n’avez généralement pas accès, sont très souvent climatisés. Les locaux peuvent l’être aussi et il peut y avoir des chambres froides. Aucun circuit frigorigène n’est vraiment étanche et le gaz, qui est souvent un très puissant GES, fuit progressivement dans l’atmosphère. Les fuites sont compensées par une entreprise de maintenance qui vient tous les x années faire une recharge. Il convient alors de trouver la quantité rechargée et de la diviser par x années pour trouver un équivalent par an. Pour l’IUT d’Epinal, il n’y en a pas, a priori.</a:t>
            </a:r>
          </a:p>
          <a:p>
            <a:pPr eaLnBrk="1" hangingPunct="1">
              <a:lnSpc>
                <a:spcPct val="80000"/>
              </a:lnSpc>
              <a:buFontTx/>
              <a:buChar char="•"/>
            </a:pPr>
            <a:endParaRPr lang="fr-FR"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 Transports : on néglige le fret et on a considéré que chaque personne faisait en moyenne 10 km/jour en voiture en ville, soit un FE moyen d’environ 70 g </a:t>
            </a:r>
            <a:r>
              <a:rPr lang="fr-FR" altLang="en-US" sz="800" dirty="0" err="1">
                <a:latin typeface="Arial" panose="020B0604020202020204" pitchFamily="34" charset="0"/>
              </a:rPr>
              <a:t>éq</a:t>
            </a:r>
            <a:r>
              <a:rPr lang="fr-FR" altLang="en-US" sz="800" dirty="0">
                <a:latin typeface="Arial" panose="020B0604020202020204" pitchFamily="34" charset="0"/>
              </a:rPr>
              <a:t>-C/km.</a:t>
            </a:r>
          </a:p>
          <a:p>
            <a:pPr eaLnBrk="1" hangingPunct="1">
              <a:lnSpc>
                <a:spcPct val="80000"/>
              </a:lnSpc>
              <a:buFontTx/>
              <a:buChar char="•"/>
            </a:pPr>
            <a:endParaRPr lang="fr-FR"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 Consommables et matériaux</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Papier et carton : en pesant les polycopiés d’une année entière, on considère que chacun reçoit au plus 10 kg/an.</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Produits d’entretien : sur la base d’un usage moyen de lessive et divers produits d’entretien d’1 kg/pers/an avec un facteur d’émissions plus que surdimensionné.</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Autres sous-postes de consommables et matériaux non estimés.</a:t>
            </a:r>
            <a:endParaRPr lang="en-US" altLang="en-US" sz="800" dirty="0">
              <a:latin typeface="Arial" panose="020B0604020202020204" pitchFamily="34" charset="0"/>
            </a:endParaRPr>
          </a:p>
        </p:txBody>
      </p:sp>
    </p:spTree>
    <p:extLst>
      <p:ext uri="{BB962C8B-B14F-4D97-AF65-F5344CB8AC3E}">
        <p14:creationId xmlns:p14="http://schemas.microsoft.com/office/powerpoint/2010/main" val="33596175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E6BCC7-6046-4A40-A7D4-36C4E84019BE}" type="slidenum">
              <a:rPr lang="fr-FR" altLang="en-US" smtClean="0"/>
              <a:pPr>
                <a:spcBef>
                  <a:spcPct val="0"/>
                </a:spcBef>
              </a:pPr>
              <a:t>158</a:t>
            </a:fld>
            <a:endParaRPr lang="fr-FR" altLang="en-US"/>
          </a:p>
        </p:txBody>
      </p:sp>
      <p:sp>
        <p:nvSpPr>
          <p:cNvPr id="95235" name="Rectangle 2"/>
          <p:cNvSpPr>
            <a:spLocks noGrp="1" noRot="1" noChangeAspect="1" noChangeArrowheads="1" noTextEdit="1"/>
          </p:cNvSpPr>
          <p:nvPr>
            <p:ph type="sldImg"/>
          </p:nvPr>
        </p:nvSpPr>
        <p:spPr>
          <a:xfrm>
            <a:off x="381000" y="685800"/>
            <a:ext cx="6096000" cy="342900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pPr>
            <a:r>
              <a:rPr lang="fr-FR" altLang="en-US" sz="800" dirty="0">
                <a:latin typeface="Arial" panose="020B0604020202020204" pitchFamily="34" charset="0"/>
              </a:rPr>
              <a:t>On peut ensuite affiner en faisant un calcul pour chacun des grands sous-postes :</a:t>
            </a:r>
          </a:p>
          <a:p>
            <a:pPr eaLnBrk="1" hangingPunct="1">
              <a:lnSpc>
                <a:spcPct val="80000"/>
              </a:lnSpc>
            </a:pPr>
            <a:endParaRPr lang="fr-FR"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Sources fixes. Légalement, les bâtiments doivent</a:t>
            </a:r>
            <a:r>
              <a:rPr lang="fr-FR" altLang="en-US" sz="800" baseline="0" dirty="0">
                <a:latin typeface="Arial" panose="020B0604020202020204" pitchFamily="34" charset="0"/>
              </a:rPr>
              <a:t> tous</a:t>
            </a:r>
            <a:r>
              <a:rPr lang="fr-FR" altLang="en-US" sz="800" dirty="0">
                <a:latin typeface="Arial" panose="020B0604020202020204" pitchFamily="34" charset="0"/>
              </a:rPr>
              <a:t> disposer d’un Diagnostique de Performance Energétique (généralement affiché à l’entrée) pour quantifier leur émissions au m². Mais l’IUT d’Epinal en est dépourvu. On prendra donc par défaut le DPE moyen présenté planche 16 (31 kg éq-CO</a:t>
            </a:r>
            <a:r>
              <a:rPr lang="fr-FR" altLang="en-US" sz="800" baseline="-25000" dirty="0">
                <a:latin typeface="Arial" panose="020B0604020202020204" pitchFamily="34" charset="0"/>
              </a:rPr>
              <a:t>2</a:t>
            </a:r>
            <a:r>
              <a:rPr lang="fr-FR" altLang="en-US" sz="800" dirty="0">
                <a:latin typeface="Arial" panose="020B0604020202020204" pitchFamily="34" charset="0"/>
              </a:rPr>
              <a:t>/m²/an, à bien convertir en </a:t>
            </a:r>
            <a:r>
              <a:rPr lang="fr-FR" altLang="en-US" sz="800" dirty="0" err="1">
                <a:latin typeface="Arial" panose="020B0604020202020204" pitchFamily="34" charset="0"/>
              </a:rPr>
              <a:t>éq</a:t>
            </a:r>
            <a:r>
              <a:rPr lang="fr-FR" altLang="en-US" sz="800" dirty="0">
                <a:latin typeface="Arial" panose="020B0604020202020204" pitchFamily="34" charset="0"/>
              </a:rPr>
              <a:t>-C).</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 Combustibles fossiles : Le chauffage est assuré par une chaudière au gaz et sera donc comptabilisé dans ce sous-poste.</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 Electricité : en 2008, 289 000 millions de kWh ont été consommés en France par le résidentiel et le tertiaire pour 64 millions d’habitants. Il faut ensuite sortir les 54% dû au chauffage (locaux et eau) déjà compté par les combustibles fossiles, d’où la formule. Source : http://www.edf.com/html/panorama/conso/intro.html</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 Fuites frigorigènes : les salles informatiques, et s’il y a un réseau, des salles de serveurs auxquelles vous n’avez généralement pas accès, sont très souvent climatisés. Les locaux peuvent l’être aussi et il peut y avoir des chambres froides. Aucun circuit frigorigène n’est vraiment étanche et le gaz, qui est souvent un très puissant GES, fuit progressivement dans l’atmosphère. Les fuites sont compensées par une entreprise de maintenance qui vient tous les x années faire une recharge. Il convient alors de trouver la quantité rechargée et de la diviser par x années pour trouver un équivalent par an. Pour l’IUT d’Epinal, il n’y en a pas, a priori.</a:t>
            </a:r>
          </a:p>
          <a:p>
            <a:pPr eaLnBrk="1" hangingPunct="1">
              <a:lnSpc>
                <a:spcPct val="80000"/>
              </a:lnSpc>
              <a:buFontTx/>
              <a:buChar char="•"/>
            </a:pPr>
            <a:endParaRPr lang="fr-FR"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 Transports : on néglige le fret et on a considéré que chaque personne faisait en moyenne 10 km/jour en voiture en ville, soit un FE moyen d’environ 70 g </a:t>
            </a:r>
            <a:r>
              <a:rPr lang="fr-FR" altLang="en-US" sz="800" dirty="0" err="1">
                <a:latin typeface="Arial" panose="020B0604020202020204" pitchFamily="34" charset="0"/>
              </a:rPr>
              <a:t>éq</a:t>
            </a:r>
            <a:r>
              <a:rPr lang="fr-FR" altLang="en-US" sz="800" dirty="0">
                <a:latin typeface="Arial" panose="020B0604020202020204" pitchFamily="34" charset="0"/>
              </a:rPr>
              <a:t>-C/km.</a:t>
            </a:r>
          </a:p>
          <a:p>
            <a:pPr eaLnBrk="1" hangingPunct="1">
              <a:lnSpc>
                <a:spcPct val="80000"/>
              </a:lnSpc>
              <a:buFontTx/>
              <a:buChar char="•"/>
            </a:pPr>
            <a:endParaRPr lang="fr-FR" altLang="en-US" sz="800" dirty="0">
              <a:latin typeface="Arial" panose="020B0604020202020204" pitchFamily="34" charset="0"/>
            </a:endParaRPr>
          </a:p>
          <a:p>
            <a:pPr eaLnBrk="1" hangingPunct="1">
              <a:lnSpc>
                <a:spcPct val="80000"/>
              </a:lnSpc>
              <a:buFontTx/>
              <a:buChar char="•"/>
            </a:pPr>
            <a:r>
              <a:rPr lang="fr-FR" altLang="en-US" sz="800" dirty="0">
                <a:latin typeface="Arial" panose="020B0604020202020204" pitchFamily="34" charset="0"/>
              </a:rPr>
              <a:t> Consommables et matériaux</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Papier et carton : en pesant les polycopiés d’une année entière, on considère que chacun reçoit au plus 10 kg/an.</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Produits d’entretien : sur la base d’un usage moyen de lessive et divers produits d’entretien d’1 kg/pers/an avec un facteur d’émissions plus que surdimensionné.</a:t>
            </a:r>
          </a:p>
          <a:p>
            <a:pPr lvl="1" eaLnBrk="1" hangingPunct="1">
              <a:lnSpc>
                <a:spcPct val="80000"/>
              </a:lnSpc>
              <a:buFontTx/>
              <a:buChar char="•"/>
            </a:pPr>
            <a:endParaRPr lang="fr-FR" altLang="en-US" sz="800" dirty="0">
              <a:latin typeface="Arial" panose="020B0604020202020204" pitchFamily="34" charset="0"/>
            </a:endParaRPr>
          </a:p>
          <a:p>
            <a:pPr lvl="1" eaLnBrk="1" hangingPunct="1">
              <a:lnSpc>
                <a:spcPct val="80000"/>
              </a:lnSpc>
              <a:buFontTx/>
              <a:buChar char="•"/>
            </a:pPr>
            <a:r>
              <a:rPr lang="fr-FR" altLang="en-US" sz="800" dirty="0">
                <a:latin typeface="Arial" panose="020B0604020202020204" pitchFamily="34" charset="0"/>
              </a:rPr>
              <a:t>Autres sous-postes de consommables et matériaux non estimés.</a:t>
            </a:r>
            <a:endParaRPr lang="en-US" altLang="en-US" sz="800" dirty="0">
              <a:latin typeface="Arial" panose="020B0604020202020204" pitchFamily="34" charset="0"/>
            </a:endParaRPr>
          </a:p>
        </p:txBody>
      </p:sp>
    </p:spTree>
    <p:extLst>
      <p:ext uri="{BB962C8B-B14F-4D97-AF65-F5344CB8AC3E}">
        <p14:creationId xmlns:p14="http://schemas.microsoft.com/office/powerpoint/2010/main" val="38833878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D09FB4-6318-419B-AF35-8E4BBB34A41A}" type="slidenum">
              <a:rPr lang="fr-FR" altLang="en-US" smtClean="0"/>
              <a:pPr>
                <a:spcBef>
                  <a:spcPct val="0"/>
                </a:spcBef>
              </a:pPr>
              <a:t>159</a:t>
            </a:fld>
            <a:endParaRPr lang="fr-FR" altLang="en-US"/>
          </a:p>
        </p:txBody>
      </p:sp>
      <p:sp>
        <p:nvSpPr>
          <p:cNvPr id="97283" name="Rectangle 2"/>
          <p:cNvSpPr>
            <a:spLocks noGrp="1" noRot="1" noChangeAspect="1" noChangeArrowheads="1" noTextEdit="1"/>
          </p:cNvSpPr>
          <p:nvPr>
            <p:ph type="sldImg"/>
          </p:nvPr>
        </p:nvSpPr>
        <p:spPr>
          <a:xfrm>
            <a:off x="381000" y="685800"/>
            <a:ext cx="6096000" cy="3429000"/>
          </a:xfrm>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70000" lnSpcReduction="20000"/>
          </a:bodyPr>
          <a:lstStyle/>
          <a:p>
            <a:pPr eaLnBrk="1" hangingPunct="1">
              <a:buFontTx/>
              <a:buChar char="•"/>
            </a:pPr>
            <a:r>
              <a:rPr lang="fr-FR" altLang="en-US" dirty="0">
                <a:latin typeface="Arial" panose="020B0604020202020204" pitchFamily="34" charset="0"/>
              </a:rPr>
              <a:t>Restaurant universitaire : l’IUT d’Epinal n’en dispose pas. L’impact de l’alimentation étant fort, et à titre pédagogique, nous simulerons les repas de midi avec un FE pour un repas moyen donné par l’ADEME à 3 kg éq-CO</a:t>
            </a:r>
            <a:r>
              <a:rPr lang="fr-FR" altLang="en-US" baseline="-25000" dirty="0">
                <a:latin typeface="Arial" panose="020B0604020202020204" pitchFamily="34" charset="0"/>
              </a:rPr>
              <a:t>2</a:t>
            </a:r>
            <a:r>
              <a:rPr lang="fr-FR" altLang="en-US" dirty="0">
                <a:latin typeface="Arial" panose="020B0604020202020204" pitchFamily="34" charset="0"/>
              </a:rPr>
              <a:t>/repas (bien penser à la conversion en </a:t>
            </a:r>
            <a:r>
              <a:rPr lang="fr-FR" altLang="en-US" dirty="0" err="1">
                <a:latin typeface="Arial" panose="020B0604020202020204" pitchFamily="34" charset="0"/>
              </a:rPr>
              <a:t>éq</a:t>
            </a:r>
            <a:r>
              <a:rPr lang="fr-FR" altLang="en-US" dirty="0">
                <a:latin typeface="Arial" panose="020B0604020202020204" pitchFamily="34" charset="0"/>
              </a:rPr>
              <a:t>-C).</a:t>
            </a:r>
          </a:p>
          <a:p>
            <a:pPr eaLnBrk="1" hangingPunct="1">
              <a:buFontTx/>
              <a:buChar char="•"/>
            </a:pPr>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Déchets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Déchets directs : chaque français jette en moyenne 400 kg d’ordures ménagères par an. Comme pour la 1ère itération, on ajuste au prorata du temps passé sur le campus. Le FE est une moyenne des FE plastiques, carton, papier et déchets alimentaires.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Autres déchets non estimés</a:t>
            </a:r>
          </a:p>
          <a:p>
            <a:pPr eaLnBrk="1" hangingPunct="1">
              <a:buFontTx/>
              <a:buChar char="•"/>
            </a:pPr>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Immobilisations : les immobilisations ne comptent que les émissions dues à la construction des bâtiments et objets. Ces émissions seront alors réparties (amorties) sur toute la durée de présence physique du bâtiment ou de l’objet sur le campus. Cette durée d’amortissement n’a absolument rien à voir avec l’amortissement au sens comptable !</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Bâtiments : 6500 m² de bâtiments d’enseignement en béton amortis sur 25 ans.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Ordinateurs : on considère qu’il y en a un par personne avec écran plat, amorti sur 5 ans.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Autres immobilisations non estimées.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On retrouve bien les 4 grands postes prépondérants que sont les sources fixes, le transport de personnes, l’alimentation et les immobilisations.</a:t>
            </a:r>
          </a:p>
          <a:p>
            <a:pPr eaLnBrk="1" hangingPunct="1"/>
            <a:endParaRPr lang="fr-FR" altLang="en-US" dirty="0">
              <a:latin typeface="Arial" panose="020B0604020202020204" pitchFamily="34" charset="0"/>
            </a:endParaRP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La durée d’amortissement c’est la période pendant laquelle un objet sera utilisé. On utilise souvent ça en comptabilité pour éviter de compter sur une année une grosse dépense qui va être utile sur plusieurs années ! Renseigne toi auprès du responsable informatique sur les taux de renouvellement des ordinateurs et auprès du gestionnaire pour l’âge des bâtiments ! </a:t>
            </a:r>
            <a:endParaRPr lang="en-US" altLang="en-US" dirty="0">
              <a:latin typeface="Arial" panose="020B0604020202020204" pitchFamily="34" charset="0"/>
            </a:endParaRPr>
          </a:p>
        </p:txBody>
      </p:sp>
    </p:spTree>
    <p:extLst>
      <p:ext uri="{BB962C8B-B14F-4D97-AF65-F5344CB8AC3E}">
        <p14:creationId xmlns:p14="http://schemas.microsoft.com/office/powerpoint/2010/main" val="11090991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D09FB4-6318-419B-AF35-8E4BBB34A41A}" type="slidenum">
              <a:rPr lang="fr-FR" altLang="en-US" smtClean="0"/>
              <a:pPr>
                <a:spcBef>
                  <a:spcPct val="0"/>
                </a:spcBef>
              </a:pPr>
              <a:t>160</a:t>
            </a:fld>
            <a:endParaRPr lang="fr-FR" altLang="en-US"/>
          </a:p>
        </p:txBody>
      </p:sp>
      <p:sp>
        <p:nvSpPr>
          <p:cNvPr id="97283" name="Rectangle 2"/>
          <p:cNvSpPr>
            <a:spLocks noGrp="1" noRot="1" noChangeAspect="1" noChangeArrowheads="1" noTextEdit="1"/>
          </p:cNvSpPr>
          <p:nvPr>
            <p:ph type="sldImg"/>
          </p:nvPr>
        </p:nvSpPr>
        <p:spPr>
          <a:xfrm>
            <a:off x="381000" y="685800"/>
            <a:ext cx="6096000" cy="3429000"/>
          </a:xfrm>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70000" lnSpcReduction="20000"/>
          </a:bodyPr>
          <a:lstStyle/>
          <a:p>
            <a:pPr eaLnBrk="1" hangingPunct="1">
              <a:buFontTx/>
              <a:buChar char="•"/>
            </a:pPr>
            <a:r>
              <a:rPr lang="fr-FR" altLang="en-US" dirty="0">
                <a:latin typeface="Arial" panose="020B0604020202020204" pitchFamily="34" charset="0"/>
              </a:rPr>
              <a:t>Restaurant universitaire : l’IUT d’Epinal n’en dispose pas. L’impact de l’alimentation étant fort, et à titre pédagogique, nous simulerons les repas de midi avec un FE pour un repas moyen donné par l’ADEME à 3 kg éq-CO</a:t>
            </a:r>
            <a:r>
              <a:rPr lang="fr-FR" altLang="en-US" baseline="-25000" dirty="0">
                <a:latin typeface="Arial" panose="020B0604020202020204" pitchFamily="34" charset="0"/>
              </a:rPr>
              <a:t>2</a:t>
            </a:r>
            <a:r>
              <a:rPr lang="fr-FR" altLang="en-US" dirty="0">
                <a:latin typeface="Arial" panose="020B0604020202020204" pitchFamily="34" charset="0"/>
              </a:rPr>
              <a:t>/repas (bien penser à la conversion en </a:t>
            </a:r>
            <a:r>
              <a:rPr lang="fr-FR" altLang="en-US" dirty="0" err="1">
                <a:latin typeface="Arial" panose="020B0604020202020204" pitchFamily="34" charset="0"/>
              </a:rPr>
              <a:t>éq</a:t>
            </a:r>
            <a:r>
              <a:rPr lang="fr-FR" altLang="en-US" dirty="0">
                <a:latin typeface="Arial" panose="020B0604020202020204" pitchFamily="34" charset="0"/>
              </a:rPr>
              <a:t>-C).</a:t>
            </a:r>
          </a:p>
          <a:p>
            <a:pPr eaLnBrk="1" hangingPunct="1">
              <a:buFontTx/>
              <a:buChar char="•"/>
            </a:pPr>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Déchets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Déchets directs : chaque français jette en moyenne 400 kg d’ordures ménagères par an. Comme pour la 1ère itération, on ajuste au prorata du temps passé sur le campus. Le FE est une moyenne des FE plastiques, carton, papier et déchets alimentaires.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Autres déchets non estimés</a:t>
            </a:r>
          </a:p>
          <a:p>
            <a:pPr eaLnBrk="1" hangingPunct="1">
              <a:buFontTx/>
              <a:buChar char="•"/>
            </a:pPr>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Immobilisations : les immobilisations ne comptent que les émissions dues à la construction des bâtiments et objets. Ces émissions seront alors réparties (amorties) sur toute la durée de présence physique du bâtiment ou de l’objet sur le campus. Cette durée d’amortissement n’a absolument rien à voir avec l’amortissement au sens comptable !</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Bâtiments : 6500 m² de bâtiments d’enseignement en béton amortis sur 25 ans.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Ordinateurs : on considère qu’il y en a un par personne avec écran plat, amorti sur 5 ans.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Autres immobilisations non estimées.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On retrouve bien les 4 grands postes prépondérants que sont les sources fixes, le transport de personnes, l’alimentation et les immobilisations.</a:t>
            </a:r>
          </a:p>
          <a:p>
            <a:pPr eaLnBrk="1" hangingPunct="1"/>
            <a:endParaRPr lang="fr-FR" altLang="en-US" dirty="0">
              <a:latin typeface="Arial" panose="020B0604020202020204" pitchFamily="34" charset="0"/>
            </a:endParaRP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La durée d’amortissement c’est la période pendant laquelle un objet sera utilisé. On utilise souvent ça en comptabilité pour éviter de compter sur une année une grosse dépense qui va être utile sur plusieurs années ! Renseigne toi auprès du responsable informatique sur les taux de renouvellement des ordinateurs et auprès du gestionnaire pour l’âge des bâtiments ! </a:t>
            </a:r>
            <a:endParaRPr lang="en-US" altLang="en-US" dirty="0">
              <a:latin typeface="Arial" panose="020B0604020202020204" pitchFamily="34" charset="0"/>
            </a:endParaRPr>
          </a:p>
        </p:txBody>
      </p:sp>
    </p:spTree>
    <p:extLst>
      <p:ext uri="{BB962C8B-B14F-4D97-AF65-F5344CB8AC3E}">
        <p14:creationId xmlns:p14="http://schemas.microsoft.com/office/powerpoint/2010/main" val="7751526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D09FB4-6318-419B-AF35-8E4BBB34A41A}" type="slidenum">
              <a:rPr lang="fr-FR" altLang="en-US" smtClean="0"/>
              <a:pPr>
                <a:spcBef>
                  <a:spcPct val="0"/>
                </a:spcBef>
              </a:pPr>
              <a:t>161</a:t>
            </a:fld>
            <a:endParaRPr lang="fr-FR" altLang="en-US"/>
          </a:p>
        </p:txBody>
      </p:sp>
      <p:sp>
        <p:nvSpPr>
          <p:cNvPr id="97283" name="Rectangle 2"/>
          <p:cNvSpPr>
            <a:spLocks noGrp="1" noRot="1" noChangeAspect="1" noChangeArrowheads="1" noTextEdit="1"/>
          </p:cNvSpPr>
          <p:nvPr>
            <p:ph type="sldImg"/>
          </p:nvPr>
        </p:nvSpPr>
        <p:spPr>
          <a:xfrm>
            <a:off x="381000" y="685800"/>
            <a:ext cx="6096000" cy="3429000"/>
          </a:xfrm>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70000" lnSpcReduction="20000"/>
          </a:bodyPr>
          <a:lstStyle/>
          <a:p>
            <a:pPr eaLnBrk="1" hangingPunct="1">
              <a:buFontTx/>
              <a:buChar char="•"/>
            </a:pPr>
            <a:r>
              <a:rPr lang="fr-FR" altLang="en-US" dirty="0">
                <a:latin typeface="Arial" panose="020B0604020202020204" pitchFamily="34" charset="0"/>
              </a:rPr>
              <a:t>Restaurant universitaire : l’IUT d’Epinal n’en dispose pas. L’impact de l’alimentation étant fort, et à titre pédagogique, nous simulerons les repas de midi avec un FE pour un repas moyen donné par l’ADEME à 3 kg éq-CO</a:t>
            </a:r>
            <a:r>
              <a:rPr lang="fr-FR" altLang="en-US" baseline="-25000" dirty="0">
                <a:latin typeface="Arial" panose="020B0604020202020204" pitchFamily="34" charset="0"/>
              </a:rPr>
              <a:t>2</a:t>
            </a:r>
            <a:r>
              <a:rPr lang="fr-FR" altLang="en-US" dirty="0">
                <a:latin typeface="Arial" panose="020B0604020202020204" pitchFamily="34" charset="0"/>
              </a:rPr>
              <a:t>/repas (bien penser à la conversion en </a:t>
            </a:r>
            <a:r>
              <a:rPr lang="fr-FR" altLang="en-US" dirty="0" err="1">
                <a:latin typeface="Arial" panose="020B0604020202020204" pitchFamily="34" charset="0"/>
              </a:rPr>
              <a:t>éq</a:t>
            </a:r>
            <a:r>
              <a:rPr lang="fr-FR" altLang="en-US" dirty="0">
                <a:latin typeface="Arial" panose="020B0604020202020204" pitchFamily="34" charset="0"/>
              </a:rPr>
              <a:t>-C).</a:t>
            </a:r>
          </a:p>
          <a:p>
            <a:pPr eaLnBrk="1" hangingPunct="1">
              <a:buFontTx/>
              <a:buChar char="•"/>
            </a:pPr>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Déchets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Déchets directs : chaque français jette en moyenne 400 kg d’ordures ménagères par an. Comme pour la 1ère itération, on ajuste au prorata du temps passé sur le campus. Le FE est une moyenne des FE plastiques, carton, papier et déchets alimentaires.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Autres déchets non estimés</a:t>
            </a:r>
          </a:p>
          <a:p>
            <a:pPr eaLnBrk="1" hangingPunct="1">
              <a:buFontTx/>
              <a:buChar char="•"/>
            </a:pPr>
            <a:endParaRPr lang="fr-FR" altLang="en-US" dirty="0">
              <a:latin typeface="Arial" panose="020B0604020202020204" pitchFamily="34" charset="0"/>
            </a:endParaRPr>
          </a:p>
          <a:p>
            <a:pPr eaLnBrk="1" hangingPunct="1">
              <a:buFontTx/>
              <a:buChar char="•"/>
            </a:pPr>
            <a:r>
              <a:rPr lang="fr-FR" altLang="en-US" dirty="0">
                <a:latin typeface="Arial" panose="020B0604020202020204" pitchFamily="34" charset="0"/>
              </a:rPr>
              <a:t>Immobilisations : les immobilisations ne comptent que les émissions dues à la construction des bâtiments et objets. Ces émissions seront alors réparties (amorties) sur toute la durée de présence physique du bâtiment ou de l’objet sur le campus. Cette durée d’amortissement n’a absolument rien à voir avec l’amortissement au sens comptable !</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Bâtiments : 6500 m² de bâtiments d’enseignement en béton amortis sur 25 ans.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Ordinateurs : on considère qu’il y en a un par personne avec écran plat, amorti sur 5 ans.</a:t>
            </a:r>
          </a:p>
          <a:p>
            <a:pPr lvl="1" eaLnBrk="1" hangingPunct="1">
              <a:buFontTx/>
              <a:buChar char="•"/>
            </a:pPr>
            <a:endParaRPr lang="fr-FR" altLang="en-US" dirty="0">
              <a:latin typeface="Arial" panose="020B0604020202020204" pitchFamily="34" charset="0"/>
            </a:endParaRPr>
          </a:p>
          <a:p>
            <a:pPr lvl="1" eaLnBrk="1" hangingPunct="1">
              <a:buFontTx/>
              <a:buChar char="•"/>
            </a:pPr>
            <a:r>
              <a:rPr lang="fr-FR" altLang="en-US" dirty="0">
                <a:latin typeface="Arial" panose="020B0604020202020204" pitchFamily="34" charset="0"/>
              </a:rPr>
              <a:t>Autres immobilisations non estimées.</a:t>
            </a: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On retrouve bien les 4 grands postes prépondérants que sont les sources fixes, le transport de personnes, l’alimentation et les immobilisations.</a:t>
            </a:r>
          </a:p>
          <a:p>
            <a:pPr eaLnBrk="1" hangingPunct="1"/>
            <a:endParaRPr lang="fr-FR" altLang="en-US" dirty="0">
              <a:latin typeface="Arial" panose="020B0604020202020204" pitchFamily="34" charset="0"/>
            </a:endParaRPr>
          </a:p>
          <a:p>
            <a:pPr eaLnBrk="1" hangingPunct="1"/>
            <a:endParaRPr lang="fr-FR" altLang="en-US" dirty="0">
              <a:latin typeface="Arial" panose="020B0604020202020204" pitchFamily="34" charset="0"/>
            </a:endParaRPr>
          </a:p>
          <a:p>
            <a:pPr eaLnBrk="1" hangingPunct="1"/>
            <a:r>
              <a:rPr lang="fr-FR" altLang="en-US" dirty="0">
                <a:latin typeface="Arial" panose="020B0604020202020204" pitchFamily="34" charset="0"/>
              </a:rPr>
              <a:t>La durée d’amortissement c’est la période pendant laquelle un objet sera utilisé. On utilise souvent ça en comptabilité pour éviter de compter sur une année une grosse dépense qui va être utile sur plusieurs années ! Renseigne toi auprès du responsable informatique sur les taux de renouvellement des ordinateurs et auprès du gestionnaire pour l’âge des bâtiments ! </a:t>
            </a:r>
            <a:endParaRPr lang="en-US" altLang="en-US" dirty="0">
              <a:latin typeface="Arial" panose="020B0604020202020204" pitchFamily="34" charset="0"/>
            </a:endParaRPr>
          </a:p>
        </p:txBody>
      </p:sp>
    </p:spTree>
    <p:extLst>
      <p:ext uri="{BB962C8B-B14F-4D97-AF65-F5344CB8AC3E}">
        <p14:creationId xmlns:p14="http://schemas.microsoft.com/office/powerpoint/2010/main" val="19093776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164</a:t>
            </a:fld>
            <a:endParaRPr lang="fr-FR"/>
          </a:p>
        </p:txBody>
      </p:sp>
    </p:spTree>
    <p:extLst>
      <p:ext uri="{BB962C8B-B14F-4D97-AF65-F5344CB8AC3E}">
        <p14:creationId xmlns:p14="http://schemas.microsoft.com/office/powerpoint/2010/main" val="3578172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 name="Image 8" descr="1-Logo AC.png"/>
          <p:cNvPicPr>
            <a:picLocks noChangeAspect="1"/>
          </p:cNvPicPr>
          <p:nvPr userDrawn="1"/>
        </p:nvPicPr>
        <p:blipFill>
          <a:blip r:embed="rId2" cstate="print"/>
          <a:srcRect/>
          <a:stretch>
            <a:fillRect/>
          </a:stretch>
        </p:blipFill>
        <p:spPr bwMode="auto">
          <a:xfrm>
            <a:off x="191344" y="263861"/>
            <a:ext cx="1656183" cy="553263"/>
          </a:xfrm>
          <a:prstGeom prst="rect">
            <a:avLst/>
          </a:prstGeom>
          <a:noFill/>
          <a:ln w="9525">
            <a:noFill/>
            <a:miter lim="800000"/>
            <a:headEnd/>
            <a:tailEnd/>
          </a:ln>
        </p:spPr>
      </p:pic>
    </p:spTree>
    <p:extLst>
      <p:ext uri="{BB962C8B-B14F-4D97-AF65-F5344CB8AC3E}">
        <p14:creationId xmlns:p14="http://schemas.microsoft.com/office/powerpoint/2010/main" val="389760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a:prstGeom prst="rect">
            <a:avLst/>
          </a:prstGeo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6"/>
          <p:cNvSpPr>
            <a:spLocks noGrp="1" noChangeArrowheads="1"/>
          </p:cNvSpPr>
          <p:nvPr>
            <p:ph type="dt" sz="half" idx="10"/>
          </p:nvPr>
        </p:nvSpPr>
        <p:spPr>
          <a:xfrm>
            <a:off x="239184" y="6597650"/>
            <a:ext cx="1439333" cy="260350"/>
          </a:xfrm>
          <a:prstGeom prst="rect">
            <a:avLst/>
          </a:prstGeom>
        </p:spPr>
        <p:txBody>
          <a:bodyPr/>
          <a:lstStyle>
            <a:lvl1pPr eaLnBrk="1" hangingPunct="1">
              <a:defRPr>
                <a:latin typeface="Arial" charset="0"/>
              </a:defRPr>
            </a:lvl1pPr>
          </a:lstStyle>
          <a:p>
            <a:pPr>
              <a:defRPr/>
            </a:pPr>
            <a:r>
              <a:rPr lang="fr-FR"/>
              <a:t>03/02/2012</a:t>
            </a:r>
          </a:p>
        </p:txBody>
      </p:sp>
      <p:sp>
        <p:nvSpPr>
          <p:cNvPr id="5" name="Rectangle 7"/>
          <p:cNvSpPr>
            <a:spLocks noGrp="1" noChangeArrowheads="1"/>
          </p:cNvSpPr>
          <p:nvPr>
            <p:ph type="ftr" sz="quarter" idx="11"/>
          </p:nvPr>
        </p:nvSpPr>
        <p:spPr>
          <a:xfrm>
            <a:off x="1871133" y="6453188"/>
            <a:ext cx="8544984" cy="404812"/>
          </a:xfrm>
          <a:prstGeom prst="rect">
            <a:avLst/>
          </a:prstGeom>
        </p:spPr>
        <p:txBody>
          <a:bodyPr/>
          <a:lstStyle>
            <a:lvl1pPr>
              <a:defRPr/>
            </a:lvl1pPr>
          </a:lstStyle>
          <a:p>
            <a:pPr>
              <a:defRPr/>
            </a:pPr>
            <a:r>
              <a:rPr lang="fr-FR" altLang="fr-FR"/>
              <a:t>Projet Carbone Campus - IV Plan d'actions - www.avenirclimatique.org</a:t>
            </a:r>
          </a:p>
        </p:txBody>
      </p:sp>
      <p:sp>
        <p:nvSpPr>
          <p:cNvPr id="6" name="Rectangle 8"/>
          <p:cNvSpPr>
            <a:spLocks noGrp="1" noChangeArrowheads="1"/>
          </p:cNvSpPr>
          <p:nvPr>
            <p:ph type="sldNum" sz="quarter" idx="12"/>
          </p:nvPr>
        </p:nvSpPr>
        <p:spPr/>
        <p:txBody>
          <a:bodyPr/>
          <a:lstStyle>
            <a:lvl1pPr>
              <a:defRPr/>
            </a:lvl1pPr>
          </a:lstStyle>
          <a:p>
            <a:pPr>
              <a:defRPr/>
            </a:pPr>
            <a:fld id="{14F278BA-026B-49E9-ADB1-0726EF529C00}" type="slidenum">
              <a:rPr lang="fr-FR" altLang="fr-FR" smtClean="0"/>
              <a:pPr>
                <a:defRPr/>
              </a:pPr>
              <a:t>‹N°›</a:t>
            </a:fld>
            <a:r>
              <a:rPr lang="fr-FR" altLang="fr-FR"/>
              <a:t>/46</a:t>
            </a:r>
          </a:p>
        </p:txBody>
      </p:sp>
      <p:sp>
        <p:nvSpPr>
          <p:cNvPr id="7" name="Rectangle 2"/>
          <p:cNvSpPr>
            <a:spLocks noChangeArrowheads="1"/>
          </p:cNvSpPr>
          <p:nvPr userDrawn="1"/>
        </p:nvSpPr>
        <p:spPr bwMode="auto">
          <a:xfrm>
            <a:off x="0" y="6453188"/>
            <a:ext cx="12192000" cy="404812"/>
          </a:xfrm>
          <a:prstGeom prst="rect">
            <a:avLst/>
          </a:prstGeom>
          <a:solidFill>
            <a:srgbClr val="F7912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Tree>
    <p:extLst>
      <p:ext uri="{BB962C8B-B14F-4D97-AF65-F5344CB8AC3E}">
        <p14:creationId xmlns:p14="http://schemas.microsoft.com/office/powerpoint/2010/main" val="954768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91545" y="0"/>
            <a:ext cx="8136904" cy="980728"/>
          </a:xfrm>
          <a:prstGeom prst="rect">
            <a:avLst/>
          </a:prstGeom>
        </p:spPr>
        <p:txBody>
          <a:bodyPr>
            <a:normAutofit/>
          </a:bodyPr>
          <a:lstStyle>
            <a:lvl1pPr algn="ctr">
              <a:defRPr sz="2400" cap="none"/>
            </a:lvl1pPr>
          </a:lstStyle>
          <a:p>
            <a:r>
              <a:rPr lang="fr-FR" dirty="0"/>
              <a:t>Cliquez et modifiez le titre</a:t>
            </a:r>
            <a:endParaRPr lang="en-US" dirty="0"/>
          </a:p>
        </p:txBody>
      </p:sp>
      <p:sp>
        <p:nvSpPr>
          <p:cNvPr id="3" name="Content Placeholder 2"/>
          <p:cNvSpPr>
            <a:spLocks noGrp="1"/>
          </p:cNvSpPr>
          <p:nvPr>
            <p:ph idx="1"/>
          </p:nvPr>
        </p:nvSpPr>
        <p:spPr>
          <a:xfrm>
            <a:off x="609600" y="1268760"/>
            <a:ext cx="10972800" cy="4857403"/>
          </a:xfrm>
          <a:prstGeom prst="rect">
            <a:avLst/>
          </a:prstGeom>
        </p:spPr>
        <p:txBody>
          <a:bodyPr/>
          <a:lstStyle>
            <a:lvl1pPr>
              <a:defRPr>
                <a:latin typeface="Century Gothic" pitchFamily="34" charset="0"/>
              </a:defRPr>
            </a:lvl1pPr>
            <a:lvl2pPr>
              <a:defRPr lang="fr-FR" sz="2400" b="0" kern="1200" dirty="0" smtClean="0">
                <a:solidFill>
                  <a:schemeClr val="tx1"/>
                </a:solidFill>
                <a:latin typeface="Century Gothic" pitchFamily="34" charset="0"/>
                <a:ea typeface="+mn-ea"/>
                <a:cs typeface="+mn-cs"/>
              </a:defRPr>
            </a:lvl2pPr>
            <a:lvl3pPr>
              <a:defRPr>
                <a:latin typeface="Century Gothic" pitchFamily="34" charset="0"/>
              </a:defRPr>
            </a:lvl3pPr>
            <a:lvl4pPr>
              <a:defRPr>
                <a:latin typeface="Century Gothic" pitchFamily="34" charset="0"/>
              </a:defRPr>
            </a:lvl4pPr>
            <a:lvl5pPr>
              <a:defRPr>
                <a:latin typeface="Century Gothic" pitchFamily="34" charset="0"/>
              </a:defRPr>
            </a:lvl5pPr>
          </a:lstStyle>
          <a:p>
            <a:pPr lvl="0"/>
            <a:r>
              <a:rPr lang="fr-FR" dirty="0"/>
              <a:t>Cliquez pour modifier les styles du texte du masque</a:t>
            </a:r>
          </a:p>
          <a:p>
            <a:pPr marL="742950" lvl="1" indent="-285750" algn="l" defTabSz="457200" rtl="0" fontAlgn="base">
              <a:spcBef>
                <a:spcPct val="20000"/>
              </a:spcBef>
              <a:spcAft>
                <a:spcPct val="0"/>
              </a:spcAft>
              <a:buClr>
                <a:srgbClr val="F79124"/>
              </a:buClr>
              <a:buFont typeface="Arial" pitchFamily="34" charset="0"/>
              <a:buChar char="•"/>
            </a:pPr>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5126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351585" y="0"/>
            <a:ext cx="9505983" cy="980728"/>
          </a:xfrm>
          <a:prstGeom prst="rect">
            <a:avLst/>
          </a:prstGeom>
        </p:spPr>
        <p:txBody>
          <a:bodyPr>
            <a:normAutofit/>
          </a:bodyPr>
          <a:lstStyle>
            <a:lvl1pPr algn="r">
              <a:defRPr sz="2800" cap="none"/>
            </a:lvl1pPr>
          </a:lstStyle>
          <a:p>
            <a:r>
              <a:rPr lang="fr-FR" dirty="0"/>
              <a:t>Cliquez pour modifier le style du titre</a:t>
            </a:r>
          </a:p>
        </p:txBody>
      </p:sp>
    </p:spTree>
    <p:extLst>
      <p:ext uri="{BB962C8B-B14F-4D97-AF65-F5344CB8AC3E}">
        <p14:creationId xmlns:p14="http://schemas.microsoft.com/office/powerpoint/2010/main" val="134857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Titre">
    <p:spTree>
      <p:nvGrpSpPr>
        <p:cNvPr id="1" name=""/>
        <p:cNvGrpSpPr/>
        <p:nvPr/>
      </p:nvGrpSpPr>
      <p:grpSpPr>
        <a:xfrm>
          <a:off x="0" y="0"/>
          <a:ext cx="0" cy="0"/>
          <a:chOff x="0" y="0"/>
          <a:chExt cx="0" cy="0"/>
        </a:xfrm>
      </p:grpSpPr>
      <p:sp>
        <p:nvSpPr>
          <p:cNvPr id="5" name="Rectangle 4"/>
          <p:cNvSpPr/>
          <p:nvPr userDrawn="1"/>
        </p:nvSpPr>
        <p:spPr>
          <a:xfrm>
            <a:off x="0" y="6092826"/>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Rectangle 5"/>
          <p:cNvSpPr/>
          <p:nvPr userDrawn="1"/>
        </p:nvSpPr>
        <p:spPr>
          <a:xfrm>
            <a:off x="0" y="1"/>
            <a:ext cx="12192000" cy="2003425"/>
          </a:xfrm>
          <a:prstGeom prst="rect">
            <a:avLst/>
          </a:prstGeom>
          <a:solidFill>
            <a:srgbClr val="085160"/>
          </a:solidFill>
          <a:ln>
            <a:noFill/>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sp>
        <p:nvSpPr>
          <p:cNvPr id="7" name="Rectangle 6"/>
          <p:cNvSpPr/>
          <p:nvPr userDrawn="1"/>
        </p:nvSpPr>
        <p:spPr>
          <a:xfrm rot="2700000">
            <a:off x="6704808" y="1577182"/>
            <a:ext cx="636587" cy="850900"/>
          </a:xfrm>
          <a:prstGeom prst="rect">
            <a:avLst/>
          </a:prstGeom>
          <a:solidFill>
            <a:srgbClr val="085160"/>
          </a:solidFill>
          <a:ln>
            <a:noFill/>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pic>
        <p:nvPicPr>
          <p:cNvPr id="8" name="Image 12" descr="Logo AC Blanc.png"/>
          <p:cNvPicPr>
            <a:picLocks noChangeAspect="1"/>
          </p:cNvPicPr>
          <p:nvPr userDrawn="1"/>
        </p:nvPicPr>
        <p:blipFill>
          <a:blip r:embed="rId2" cstate="print"/>
          <a:srcRect/>
          <a:stretch>
            <a:fillRect/>
          </a:stretch>
        </p:blipFill>
        <p:spPr bwMode="auto">
          <a:xfrm>
            <a:off x="328085" y="258764"/>
            <a:ext cx="3823700" cy="1393825"/>
          </a:xfrm>
          <a:prstGeom prst="rect">
            <a:avLst/>
          </a:prstGeom>
          <a:noFill/>
          <a:ln w="9525">
            <a:noFill/>
            <a:miter lim="800000"/>
            <a:headEnd/>
            <a:tailEnd/>
          </a:ln>
        </p:spPr>
      </p:pic>
      <p:sp>
        <p:nvSpPr>
          <p:cNvPr id="2" name="Titre 1"/>
          <p:cNvSpPr>
            <a:spLocks noGrp="1"/>
          </p:cNvSpPr>
          <p:nvPr>
            <p:ph type="ctrTitle"/>
          </p:nvPr>
        </p:nvSpPr>
        <p:spPr>
          <a:xfrm>
            <a:off x="431371" y="2492897"/>
            <a:ext cx="9985109" cy="1470025"/>
          </a:xfrm>
          <a:prstGeom prst="rect">
            <a:avLst/>
          </a:prstGeom>
        </p:spPr>
        <p:txBody>
          <a:bodyPr/>
          <a:lstStyle>
            <a:lvl1pPr marL="0" algn="l" defTabSz="457200" rtl="0" eaLnBrk="1" latinLnBrk="0" hangingPunct="1">
              <a:defRPr lang="fr-FR" sz="4400" b="1" kern="1200" dirty="0" smtClean="0">
                <a:solidFill>
                  <a:srgbClr val="F6AB38"/>
                </a:solidFill>
                <a:latin typeface="Century Gothic" pitchFamily="34" charset="0"/>
                <a:ea typeface="+mn-ea"/>
                <a:cs typeface="Century Gothic" pitchFamily="34" charset="0"/>
              </a:defRPr>
            </a:lvl1pPr>
          </a:lstStyle>
          <a:p>
            <a:r>
              <a:rPr lang="fr-FR" dirty="0"/>
              <a:t>Cliquez pour modifier le style du titre</a:t>
            </a:r>
          </a:p>
        </p:txBody>
      </p:sp>
      <p:sp>
        <p:nvSpPr>
          <p:cNvPr id="3" name="Sous-titre 2"/>
          <p:cNvSpPr>
            <a:spLocks noGrp="1"/>
          </p:cNvSpPr>
          <p:nvPr>
            <p:ph type="subTitle" idx="1"/>
          </p:nvPr>
        </p:nvSpPr>
        <p:spPr>
          <a:xfrm>
            <a:off x="431371" y="4005064"/>
            <a:ext cx="7200800" cy="1126976"/>
          </a:xfrm>
          <a:prstGeom prst="rect">
            <a:avLst/>
          </a:prstGeom>
        </p:spPr>
        <p:txBody>
          <a:bodyPr>
            <a:normAutofit/>
          </a:bodyPr>
          <a:lstStyle>
            <a:lvl1pPr marL="0" indent="0" algn="l" defTabSz="457200" rtl="0" eaLnBrk="1" latinLnBrk="0" hangingPunct="1">
              <a:buNone/>
              <a:defRPr lang="fr-FR" sz="3500" b="1" kern="1200" dirty="0" smtClean="0">
                <a:solidFill>
                  <a:srgbClr val="085160"/>
                </a:solidFill>
                <a:latin typeface="Century Gothic" pitchFamily="34" charset="0"/>
                <a:ea typeface="+mn-ea"/>
                <a:cs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
        <p:nvSpPr>
          <p:cNvPr id="21" name="Espace réservé du texte 20"/>
          <p:cNvSpPr>
            <a:spLocks noGrp="1"/>
          </p:cNvSpPr>
          <p:nvPr>
            <p:ph type="body" sz="quarter" idx="10"/>
          </p:nvPr>
        </p:nvSpPr>
        <p:spPr>
          <a:xfrm>
            <a:off x="527382" y="5634038"/>
            <a:ext cx="6816757" cy="675283"/>
          </a:xfrm>
          <a:prstGeom prst="rect">
            <a:avLst/>
          </a:prstGeom>
        </p:spPr>
        <p:txBody>
          <a:bodyPr>
            <a:normAutofit/>
          </a:bodyPr>
          <a:lstStyle>
            <a:lvl1pPr>
              <a:buNone/>
              <a:defRPr lang="fr-FR" sz="2400" b="1" kern="1200" dirty="0" smtClean="0">
                <a:solidFill>
                  <a:schemeClr val="tx1"/>
                </a:solidFill>
                <a:latin typeface="Century Gothic" pitchFamily="34" charset="0"/>
                <a:ea typeface="+mn-ea"/>
                <a:cs typeface="Century Gothic" pitchFamily="34" charset="0"/>
              </a:defRPr>
            </a:lvl1pPr>
          </a:lstStyle>
          <a:p>
            <a:pPr lvl="0"/>
            <a:r>
              <a:rPr lang="fr-FR" dirty="0"/>
              <a:t>Cliquez pour modifier les styles du texte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7548" y="0"/>
            <a:ext cx="8028892" cy="980728"/>
          </a:xfrm>
          <a:prstGeom prst="rect">
            <a:avLst/>
          </a:prstGeom>
        </p:spPr>
        <p:txBody>
          <a:bodyPr anchor="ctr">
            <a:normAutofit/>
          </a:bodyPr>
          <a:lstStyle>
            <a:lvl1pPr algn="l">
              <a:defRPr sz="2400" cap="none"/>
            </a:lvl1pPr>
          </a:lstStyle>
          <a:p>
            <a:r>
              <a:rPr lang="fr-FR" dirty="0"/>
              <a:t>Cliquez et modifiez le titre</a:t>
            </a:r>
            <a:endParaRPr lang="en-US" dirty="0"/>
          </a:p>
        </p:txBody>
      </p:sp>
      <p:sp>
        <p:nvSpPr>
          <p:cNvPr id="3" name="Content Placeholder 2"/>
          <p:cNvSpPr>
            <a:spLocks noGrp="1"/>
          </p:cNvSpPr>
          <p:nvPr>
            <p:ph idx="1"/>
          </p:nvPr>
        </p:nvSpPr>
        <p:spPr>
          <a:xfrm>
            <a:off x="609600" y="1268760"/>
            <a:ext cx="10972800" cy="4857403"/>
          </a:xfrm>
          <a:prstGeom prst="rect">
            <a:avLst/>
          </a:prstGeom>
        </p:spPr>
        <p:txBody>
          <a:bodyPr/>
          <a:lstStyle>
            <a:lvl1pPr>
              <a:defRPr>
                <a:latin typeface="Century Gothic" pitchFamily="34" charset="0"/>
              </a:defRPr>
            </a:lvl1pPr>
            <a:lvl2pPr>
              <a:defRPr lang="fr-FR" sz="2400" b="0" kern="1200" dirty="0" smtClean="0">
                <a:solidFill>
                  <a:schemeClr val="tx1"/>
                </a:solidFill>
                <a:latin typeface="Century Gothic" pitchFamily="34" charset="0"/>
                <a:ea typeface="+mn-ea"/>
                <a:cs typeface="+mn-cs"/>
              </a:defRPr>
            </a:lvl2pPr>
            <a:lvl3pPr>
              <a:defRPr>
                <a:latin typeface="Century Gothic" pitchFamily="34" charset="0"/>
              </a:defRPr>
            </a:lvl3pPr>
            <a:lvl4pPr>
              <a:defRPr>
                <a:latin typeface="Century Gothic" pitchFamily="34" charset="0"/>
              </a:defRPr>
            </a:lvl4pPr>
            <a:lvl5pPr>
              <a:defRPr>
                <a:latin typeface="Century Gothic" pitchFamily="34" charset="0"/>
              </a:defRPr>
            </a:lvl5pPr>
          </a:lstStyle>
          <a:p>
            <a:pPr lvl="0"/>
            <a:r>
              <a:rPr lang="fr-FR" dirty="0"/>
              <a:t>Cliquez pour modifier les styles du texte du masque</a:t>
            </a:r>
          </a:p>
          <a:p>
            <a:pPr marL="742950" lvl="1" indent="-285750" algn="l" defTabSz="457200" rtl="0" fontAlgn="base">
              <a:spcBef>
                <a:spcPct val="20000"/>
              </a:spcBef>
              <a:spcAft>
                <a:spcPct val="0"/>
              </a:spcAft>
              <a:buClr>
                <a:srgbClr val="F79124"/>
              </a:buClr>
              <a:buFont typeface="Arial" pitchFamily="34" charset="0"/>
              <a:buChar char="•"/>
            </a:pPr>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4" name="Image 3" descr="\\GOFLEX_HOME\GoFlex Home Public\00_Documents communs\06_Communication\5. Identité visuelle\Logos\logo-AB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2464" y="260600"/>
            <a:ext cx="1737098" cy="553895"/>
          </a:xfrm>
          <a:prstGeom prst="rect">
            <a:avLst/>
          </a:prstGeom>
          <a:noFill/>
          <a:ln>
            <a:noFill/>
          </a:ln>
        </p:spPr>
      </p:pic>
    </p:spTree>
    <p:extLst>
      <p:ext uri="{BB962C8B-B14F-4D97-AF65-F5344CB8AC3E}">
        <p14:creationId xmlns:p14="http://schemas.microsoft.com/office/powerpoint/2010/main" val="632601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it à mettre en avant">
    <p:spTree>
      <p:nvGrpSpPr>
        <p:cNvPr id="1" name=""/>
        <p:cNvGrpSpPr/>
        <p:nvPr/>
      </p:nvGrpSpPr>
      <p:grpSpPr>
        <a:xfrm>
          <a:off x="0" y="0"/>
          <a:ext cx="0" cy="0"/>
          <a:chOff x="0" y="0"/>
          <a:chExt cx="0" cy="0"/>
        </a:xfrm>
      </p:grpSpPr>
      <p:sp>
        <p:nvSpPr>
          <p:cNvPr id="4" name="Rectangle 3"/>
          <p:cNvSpPr/>
          <p:nvPr userDrawn="1"/>
        </p:nvSpPr>
        <p:spPr>
          <a:xfrm>
            <a:off x="0" y="0"/>
            <a:ext cx="12192000" cy="6957392"/>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sp>
        <p:nvSpPr>
          <p:cNvPr id="3" name="Espace réservé du texte 2"/>
          <p:cNvSpPr>
            <a:spLocks noGrp="1"/>
          </p:cNvSpPr>
          <p:nvPr>
            <p:ph type="body" idx="1" hasCustomPrompt="1"/>
          </p:nvPr>
        </p:nvSpPr>
        <p:spPr>
          <a:xfrm>
            <a:off x="0" y="2492897"/>
            <a:ext cx="10363200" cy="1500187"/>
          </a:xfrm>
          <a:prstGeom prst="rect">
            <a:avLst/>
          </a:prstGeom>
          <a:solidFill>
            <a:srgbClr val="F6AB38"/>
          </a:solidFill>
          <a:ln>
            <a:noFill/>
          </a:ln>
        </p:spPr>
        <p:txBody>
          <a:bodyPr lIns="216000" anchor="ctr">
            <a:normAutofit/>
          </a:bodyPr>
          <a:lstStyle>
            <a:lvl1pPr marL="0" indent="0" algn="l" defTabSz="457200" rtl="0" eaLnBrk="1" latinLnBrk="0" hangingPunct="1">
              <a:buNone/>
              <a:defRPr lang="fr-FR" sz="4000" b="1" kern="1200" cap="none" baseline="0" dirty="0" smtClean="0">
                <a:solidFill>
                  <a:schemeClr val="bg1"/>
                </a:solidFill>
                <a:latin typeface="Century Gothic" pitchFamily="34" charset="0"/>
                <a:ea typeface="+mn-ea"/>
                <a:cs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351585" y="0"/>
            <a:ext cx="9505983" cy="980728"/>
          </a:xfrm>
          <a:prstGeom prst="rect">
            <a:avLst/>
          </a:prstGeom>
        </p:spPr>
        <p:txBody>
          <a:bodyPr>
            <a:normAutofit/>
          </a:bodyPr>
          <a:lstStyle>
            <a:lvl1pPr algn="r">
              <a:defRPr sz="2800" cap="none"/>
            </a:lvl1pPr>
          </a:lstStyle>
          <a:p>
            <a:r>
              <a:rPr lang="fr-FR" dirty="0"/>
              <a:t>Cliquez pour modifier le style du titre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379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B9A1C-DEF1-40EB-8462-B05EACD76166}" type="slidenum">
              <a:rPr lang="fr-FR" smtClean="0"/>
              <a:t>‹N°›</a:t>
            </a:fld>
            <a:endParaRPr lang="fr-FR"/>
          </a:p>
        </p:txBody>
      </p:sp>
      <p:sp>
        <p:nvSpPr>
          <p:cNvPr id="7" name="Espace réservé du texte 7"/>
          <p:cNvSpPr txBox="1">
            <a:spLocks/>
          </p:cNvSpPr>
          <p:nvPr userDrawn="1"/>
        </p:nvSpPr>
        <p:spPr>
          <a:xfrm>
            <a:off x="0" y="6654869"/>
            <a:ext cx="12192000" cy="234866"/>
          </a:xfrm>
          <a:prstGeom prst="rect">
            <a:avLst/>
          </a:prstGeom>
          <a:solidFill>
            <a:srgbClr val="F6AB38"/>
          </a:solidFill>
          <a:ln>
            <a:noFill/>
          </a:ln>
        </p:spPr>
        <p:txBody>
          <a:bodyPr vert="horz" lIns="0" tIns="0" rIns="0" bIns="0" rtlCol="0" anchor="ctr">
            <a:normAutofit fontScale="85000" lnSpcReduction="20000"/>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endParaRPr lang="fr-FR" sz="2400" cap="none" dirty="0">
              <a:solidFill>
                <a:schemeClr val="bg1"/>
              </a:solidFill>
            </a:endParaRPr>
          </a:p>
        </p:txBody>
      </p:sp>
    </p:spTree>
    <p:extLst>
      <p:ext uri="{BB962C8B-B14F-4D97-AF65-F5344CB8AC3E}">
        <p14:creationId xmlns:p14="http://schemas.microsoft.com/office/powerpoint/2010/main" val="4182822524"/>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689"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3" name="Image 8" descr="1-Logo AC.png"/>
          <p:cNvPicPr>
            <a:picLocks noChangeAspect="1"/>
          </p:cNvPicPr>
          <p:nvPr userDrawn="1"/>
        </p:nvPicPr>
        <p:blipFill>
          <a:blip r:embed="rId9" cstate="print"/>
          <a:srcRect/>
          <a:stretch>
            <a:fillRect/>
          </a:stretch>
        </p:blipFill>
        <p:spPr bwMode="auto">
          <a:xfrm>
            <a:off x="187111" y="230973"/>
            <a:ext cx="1656183" cy="553263"/>
          </a:xfrm>
          <a:prstGeom prst="rect">
            <a:avLst/>
          </a:prstGeom>
          <a:noFill/>
          <a:ln w="9525">
            <a:noFill/>
            <a:miter lim="800000"/>
            <a:headEnd/>
            <a:tailEnd/>
          </a:ln>
        </p:spPr>
      </p:pic>
      <p:sp>
        <p:nvSpPr>
          <p:cNvPr id="5" name="Espace réservé du texte 7"/>
          <p:cNvSpPr txBox="1">
            <a:spLocks/>
          </p:cNvSpPr>
          <p:nvPr userDrawn="1"/>
        </p:nvSpPr>
        <p:spPr>
          <a:xfrm>
            <a:off x="0" y="6654869"/>
            <a:ext cx="12192000" cy="234866"/>
          </a:xfrm>
          <a:prstGeom prst="rect">
            <a:avLst/>
          </a:prstGeom>
          <a:solidFill>
            <a:srgbClr val="F6AB38"/>
          </a:solidFill>
          <a:ln>
            <a:noFill/>
          </a:ln>
        </p:spPr>
        <p:txBody>
          <a:bodyPr vert="horz" lIns="0" tIns="0" rIns="0" bIns="0" rtlCol="0" anchor="ctr">
            <a:normAutofit fontScale="85000" lnSpcReduction="20000"/>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endParaRPr lang="fr-FR" sz="2400" cap="none" dirty="0">
              <a:solidFill>
                <a:schemeClr val="bg1"/>
              </a:solidFill>
            </a:endParaRPr>
          </a:p>
        </p:txBody>
      </p:sp>
      <p:sp>
        <p:nvSpPr>
          <p:cNvPr id="10" name="Espace réservé du numéro de diapositive 5"/>
          <p:cNvSpPr>
            <a:spLocks noGrp="1"/>
          </p:cNvSpPr>
          <p:nvPr>
            <p:ph type="sldNum" sz="quarter" idx="4"/>
          </p:nvPr>
        </p:nvSpPr>
        <p:spPr>
          <a:xfrm>
            <a:off x="11321727" y="6654869"/>
            <a:ext cx="864096" cy="203132"/>
          </a:xfrm>
          <a:prstGeom prst="rect">
            <a:avLst/>
          </a:prstGeom>
        </p:spPr>
        <p:txBody>
          <a:bodyPr/>
          <a:lstStyle>
            <a:lvl1pPr algn="r">
              <a:defRPr sz="1100" b="1">
                <a:solidFill>
                  <a:schemeClr val="bg1"/>
                </a:solidFill>
              </a:defRPr>
            </a:lvl1pPr>
          </a:lstStyle>
          <a:p>
            <a:pPr>
              <a:defRPr/>
            </a:pPr>
            <a:fld id="{977A11F6-3D0F-4813-9A73-318DF2A72F01}" type="slidenum">
              <a:rPr lang="en-US" smtClean="0"/>
              <a:pPr>
                <a:defRPr/>
              </a:pPr>
              <a:t>‹N°›</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9" r:id="rId2"/>
    <p:sldLayoutId id="2147483675" r:id="rId3"/>
    <p:sldLayoutId id="2147483667" r:id="rId4"/>
    <p:sldLayoutId id="2147483668" r:id="rId5"/>
    <p:sldLayoutId id="2147483690" r:id="rId6"/>
    <p:sldLayoutId id="2147483691" r:id="rId7"/>
  </p:sldLayoutIdLst>
  <p:hf sldNum="0" hdr="0" ftr="0" dt="0"/>
  <p:txStyles>
    <p:titleStyle>
      <a:lvl1pPr algn="l" defTabSz="457200" rtl="0" fontAlgn="base">
        <a:spcBef>
          <a:spcPct val="0"/>
        </a:spcBef>
        <a:spcAft>
          <a:spcPct val="0"/>
        </a:spcAft>
        <a:defRPr lang="fr-FR" sz="3200" b="1" kern="1200" cap="all" dirty="0">
          <a:solidFill>
            <a:srgbClr val="085160"/>
          </a:solidFill>
          <a:latin typeface="Century Gothic" pitchFamily="34" charset="0"/>
          <a:ea typeface="+mn-ea"/>
          <a:cs typeface="+mj-cs"/>
        </a:defRPr>
      </a:lvl1pPr>
      <a:lvl2pPr algn="l" defTabSz="457200" rtl="0" fontAlgn="base">
        <a:spcBef>
          <a:spcPct val="0"/>
        </a:spcBef>
        <a:spcAft>
          <a:spcPct val="0"/>
        </a:spcAft>
        <a:defRPr sz="3200" b="1">
          <a:solidFill>
            <a:srgbClr val="085160"/>
          </a:solidFill>
          <a:latin typeface="Champagne &amp; Limousines"/>
        </a:defRPr>
      </a:lvl2pPr>
      <a:lvl3pPr algn="l" defTabSz="457200" rtl="0" fontAlgn="base">
        <a:spcBef>
          <a:spcPct val="0"/>
        </a:spcBef>
        <a:spcAft>
          <a:spcPct val="0"/>
        </a:spcAft>
        <a:defRPr sz="3200" b="1">
          <a:solidFill>
            <a:srgbClr val="085160"/>
          </a:solidFill>
          <a:latin typeface="Champagne &amp; Limousines"/>
        </a:defRPr>
      </a:lvl3pPr>
      <a:lvl4pPr algn="l" defTabSz="457200" rtl="0" fontAlgn="base">
        <a:spcBef>
          <a:spcPct val="0"/>
        </a:spcBef>
        <a:spcAft>
          <a:spcPct val="0"/>
        </a:spcAft>
        <a:defRPr sz="3200" b="1">
          <a:solidFill>
            <a:srgbClr val="085160"/>
          </a:solidFill>
          <a:latin typeface="Champagne &amp; Limousines"/>
        </a:defRPr>
      </a:lvl4pPr>
      <a:lvl5pPr algn="l" defTabSz="457200" rtl="0" fontAlgn="base">
        <a:spcBef>
          <a:spcPct val="0"/>
        </a:spcBef>
        <a:spcAft>
          <a:spcPct val="0"/>
        </a:spcAft>
        <a:defRPr sz="3200" b="1">
          <a:solidFill>
            <a:srgbClr val="085160"/>
          </a:solidFill>
          <a:latin typeface="Champagne &amp; Limousines"/>
        </a:defRPr>
      </a:lvl5pPr>
      <a:lvl6pPr marL="457200" algn="l" defTabSz="457200" rtl="0" fontAlgn="base">
        <a:spcBef>
          <a:spcPct val="0"/>
        </a:spcBef>
        <a:spcAft>
          <a:spcPct val="0"/>
        </a:spcAft>
        <a:defRPr sz="3200" b="1">
          <a:solidFill>
            <a:srgbClr val="085160"/>
          </a:solidFill>
          <a:latin typeface="Champagne &amp; Limousines"/>
        </a:defRPr>
      </a:lvl6pPr>
      <a:lvl7pPr marL="914400" algn="l" defTabSz="457200" rtl="0" fontAlgn="base">
        <a:spcBef>
          <a:spcPct val="0"/>
        </a:spcBef>
        <a:spcAft>
          <a:spcPct val="0"/>
        </a:spcAft>
        <a:defRPr sz="3200" b="1">
          <a:solidFill>
            <a:srgbClr val="085160"/>
          </a:solidFill>
          <a:latin typeface="Champagne &amp; Limousines"/>
        </a:defRPr>
      </a:lvl7pPr>
      <a:lvl8pPr marL="1371600" algn="l" defTabSz="457200" rtl="0" fontAlgn="base">
        <a:spcBef>
          <a:spcPct val="0"/>
        </a:spcBef>
        <a:spcAft>
          <a:spcPct val="0"/>
        </a:spcAft>
        <a:defRPr sz="3200" b="1">
          <a:solidFill>
            <a:srgbClr val="085160"/>
          </a:solidFill>
          <a:latin typeface="Champagne &amp; Limousines"/>
        </a:defRPr>
      </a:lvl8pPr>
      <a:lvl9pPr marL="1828800" algn="l" defTabSz="457200" rtl="0" fontAlgn="base">
        <a:spcBef>
          <a:spcPct val="0"/>
        </a:spcBef>
        <a:spcAft>
          <a:spcPct val="0"/>
        </a:spcAft>
        <a:defRPr sz="3200" b="1">
          <a:solidFill>
            <a:srgbClr val="085160"/>
          </a:solidFill>
          <a:latin typeface="Champagne &amp; Limousines"/>
        </a:defRPr>
      </a:lvl9pPr>
    </p:titleStyle>
    <p:bodyStyle>
      <a:lvl1pPr indent="-342900" algn="l" defTabSz="457200" rtl="0" fontAlgn="base">
        <a:spcBef>
          <a:spcPct val="20000"/>
        </a:spcBef>
        <a:spcAft>
          <a:spcPct val="0"/>
        </a:spcAft>
        <a:buClr>
          <a:srgbClr val="F79124"/>
        </a:buClr>
        <a:buFont typeface="Arial" pitchFamily="34" charset="0"/>
        <a:buNone/>
        <a:defRPr lang="fr-FR" sz="2400" b="1" kern="1200" cap="none" baseline="0" dirty="0" smtClean="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0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dirty="0" smtClean="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8.png"/><Relationship Id="rId7"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68.png"/><Relationship Id="rId4" Type="http://schemas.openxmlformats.org/officeDocument/2006/relationships/image" Target="../media/image31.png"/><Relationship Id="rId9" Type="http://schemas.openxmlformats.org/officeDocument/2006/relationships/image" Target="../media/image91.png"/></Relationships>
</file>

<file path=ppt/slides/_rels/slide10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8.png"/><Relationship Id="rId7"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68.png"/><Relationship Id="rId10"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91.png"/></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0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10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39.png"/><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6.png"/></Relationships>
</file>

<file path=ppt/slides/_rels/slide1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34.png"/></Relationships>
</file>

<file path=ppt/slides/_rels/slide1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6.png"/></Relationships>
</file>

<file path=ppt/slides/_rels/slide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28.png"/></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4.png"/><Relationship Id="rId4" Type="http://schemas.openxmlformats.org/officeDocument/2006/relationships/image" Target="../media/image28.png"/></Relationships>
</file>

<file path=ppt/slides/_rels/slide11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34.png"/></Relationships>
</file>

<file path=ppt/slides/_rels/slide1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34.png"/></Relationships>
</file>

<file path=ppt/slides/_rels/slide1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1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34.png"/></Relationships>
</file>

<file path=ppt/slides/_rels/slide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slides/_rels/slide1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9.png"/><Relationship Id="rId7" Type="http://schemas.openxmlformats.org/officeDocument/2006/relationships/image" Target="../media/image33.png"/><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28.png"/></Relationships>
</file>

<file path=ppt/slides/_rels/slide1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34.png"/></Relationships>
</file>

<file path=ppt/slides/_rels/slide1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34.png"/><Relationship Id="rId9" Type="http://schemas.openxmlformats.org/officeDocument/2006/relationships/image" Target="../media/image49.png"/></Relationships>
</file>

<file path=ppt/slides/_rels/slide1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8.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14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92.png"/><Relationship Id="rId4" Type="http://schemas.openxmlformats.org/officeDocument/2006/relationships/image" Target="../media/image100.png"/></Relationships>
</file>

<file path=ppt/slides/_rels/slide1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1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5.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29.png"/></Relationships>
</file>

<file path=ppt/slides/_rels/slide1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7.xml"/><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33.png"/></Relationships>
</file>

<file path=ppt/slides/_rels/slide1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5.png"/><Relationship Id="rId4" Type="http://schemas.openxmlformats.org/officeDocument/2006/relationships/image" Target="../media/image3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0.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23.png"/></Relationships>
</file>

<file path=ppt/slides/_rels/slide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7.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7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51.png"/><Relationship Id="rId7" Type="http://schemas.openxmlformats.org/officeDocument/2006/relationships/image" Target="../media/image69.png"/><Relationship Id="rId2" Type="http://schemas.openxmlformats.org/officeDocument/2006/relationships/notesSlide" Target="../notesSlides/notesSlide10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85.png"/><Relationship Id="rId4" Type="http://schemas.openxmlformats.org/officeDocument/2006/relationships/hyperlink" Target="http://www.bilans-ges.ademe.fr/" TargetMode="External"/></Relationships>
</file>

<file path=ppt/slides/_rels/slide17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6.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03.xml"/><Relationship Id="rId7" Type="http://schemas.openxmlformats.org/officeDocument/2006/relationships/image" Target="../media/image110.w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9.wmf"/><Relationship Id="rId4" Type="http://schemas.openxmlformats.org/officeDocument/2006/relationships/oleObject" Target="../embeddings/oleObject1.bin"/></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5.xml"/><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1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notesSlide" Target="../notesSlides/notesSlide107.xml"/><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oleObject" Target="../embeddings/oleObject3.bin"/><Relationship Id="rId9" Type="http://schemas.openxmlformats.org/officeDocument/2006/relationships/image" Target="../media/image11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8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jpe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108.xml"/><Relationship Id="rId1" Type="http://schemas.openxmlformats.org/officeDocument/2006/relationships/slideLayout" Target="../slideLayouts/slideLayout5.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133.wmf"/><Relationship Id="rId5" Type="http://schemas.openxmlformats.org/officeDocument/2006/relationships/oleObject" Target="../embeddings/oleObject4.bin"/><Relationship Id="rId4" Type="http://schemas.openxmlformats.org/officeDocument/2006/relationships/image" Target="../media/image134.emf"/></Relationships>
</file>

<file path=ppt/slides/_rels/slide184.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http://www.associationbilancarbone.fr/" TargetMode="External"/><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hyperlink" Target="http://www.bilancarbonecampus.org/" TargetMode="External"/><Relationship Id="rId4" Type="http://schemas.openxmlformats.org/officeDocument/2006/relationships/hyperlink" Target="http://www.bilancarbonepersonnel.or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5.png"/><Relationship Id="rId7"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24.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chart" Target="../charts/chart5.xml"/><Relationship Id="rId7"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59.png"/></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chart" Target="../charts/chart6.xml"/><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8.png"/><Relationship Id="rId7"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59.png"/><Relationship Id="rId4" Type="http://schemas.openxmlformats.org/officeDocument/2006/relationships/image" Target="../media/image72.png"/><Relationship Id="rId9"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6.png"/><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8.png"/><Relationship Id="rId7"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9.png"/><Relationship Id="rId9" Type="http://schemas.openxmlformats.org/officeDocument/2006/relationships/image" Target="../media/image79.png"/></Relationships>
</file>

<file path=ppt/slides/_rels/slide8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8.png"/><Relationship Id="rId7"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59.png"/><Relationship Id="rId9" Type="http://schemas.openxmlformats.org/officeDocument/2006/relationships/image" Target="../media/image79.png"/></Relationships>
</file>

<file path=ppt/slides/_rels/slide8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1.tmp"/><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79.png"/><Relationship Id="rId5" Type="http://schemas.openxmlformats.org/officeDocument/2006/relationships/image" Target="../media/image58.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5.png"/></Relationships>
</file>

<file path=ppt/slides/_rels/slide8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1.tmp"/><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79.png"/><Relationship Id="rId5" Type="http://schemas.openxmlformats.org/officeDocument/2006/relationships/image" Target="../media/image58.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5.png"/></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59.png"/><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0.png"/><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7"/>
          <p:cNvSpPr txBox="1">
            <a:spLocks/>
          </p:cNvSpPr>
          <p:nvPr/>
        </p:nvSpPr>
        <p:spPr>
          <a:xfrm>
            <a:off x="2423592" y="1844824"/>
            <a:ext cx="7517851" cy="1416156"/>
          </a:xfrm>
          <a:prstGeom prst="rect">
            <a:avLst/>
          </a:prstGeom>
          <a:solidFill>
            <a:srgbClr val="F6AB38"/>
          </a:solidFill>
          <a:ln>
            <a:noFill/>
          </a:ln>
        </p:spPr>
        <p:txBody>
          <a:bodyPr vert="horz" lIns="0" tIns="0" rIns="0" bIns="0" rtlCol="0" anchor="ctr">
            <a:normAutofit/>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fr-FR" dirty="0">
                <a:solidFill>
                  <a:schemeClr val="bg1"/>
                </a:solidFill>
              </a:rPr>
              <a:t>Projet carbone campus</a:t>
            </a:r>
          </a:p>
          <a:p>
            <a:pPr algn="ctr"/>
            <a:r>
              <a:rPr lang="fr-FR" sz="2400" dirty="0">
                <a:solidFill>
                  <a:schemeClr val="bg1"/>
                </a:solidFill>
              </a:rPr>
              <a:t>Saison 2 : Apprendre à compter le CO2 et passer à l’action</a:t>
            </a:r>
          </a:p>
        </p:txBody>
      </p:sp>
      <p:sp>
        <p:nvSpPr>
          <p:cNvPr id="86" name="Espace réservé du texte 7"/>
          <p:cNvSpPr txBox="1">
            <a:spLocks/>
          </p:cNvSpPr>
          <p:nvPr/>
        </p:nvSpPr>
        <p:spPr>
          <a:xfrm>
            <a:off x="0" y="6654869"/>
            <a:ext cx="12192000" cy="234866"/>
          </a:xfrm>
          <a:prstGeom prst="rect">
            <a:avLst/>
          </a:prstGeom>
          <a:solidFill>
            <a:srgbClr val="F6AB38"/>
          </a:solidFill>
          <a:ln>
            <a:noFill/>
          </a:ln>
        </p:spPr>
        <p:txBody>
          <a:bodyPr vert="horz" lIns="0" tIns="0" rIns="0" bIns="0" rtlCol="0" anchor="ctr">
            <a:normAutofit fontScale="85000" lnSpcReduction="20000"/>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endParaRPr lang="fr-FR" sz="2400" cap="none" dirty="0">
              <a:solidFill>
                <a:schemeClr val="bg1"/>
              </a:solidFill>
            </a:endParaRPr>
          </a:p>
        </p:txBody>
      </p:sp>
      <p:grpSp>
        <p:nvGrpSpPr>
          <p:cNvPr id="30" name="Groupe 29">
            <a:extLst>
              <a:ext uri="{FF2B5EF4-FFF2-40B4-BE49-F238E27FC236}">
                <a16:creationId xmlns:a16="http://schemas.microsoft.com/office/drawing/2014/main" id="{FB628BE9-4676-46F1-B0BB-30678E725357}"/>
              </a:ext>
            </a:extLst>
          </p:cNvPr>
          <p:cNvGrpSpPr/>
          <p:nvPr/>
        </p:nvGrpSpPr>
        <p:grpSpPr>
          <a:xfrm>
            <a:off x="9344065" y="3699071"/>
            <a:ext cx="1800000" cy="1802457"/>
            <a:chOff x="7291200" y="2359407"/>
            <a:chExt cx="1800000" cy="1802457"/>
          </a:xfrm>
        </p:grpSpPr>
        <p:sp>
          <p:nvSpPr>
            <p:cNvPr id="31" name="Ellipse 30">
              <a:extLst>
                <a:ext uri="{FF2B5EF4-FFF2-40B4-BE49-F238E27FC236}">
                  <a16:creationId xmlns:a16="http://schemas.microsoft.com/office/drawing/2014/main" id="{4D901237-4DB6-4D0C-A65E-EEEF38A1B97B}"/>
                </a:ext>
              </a:extLst>
            </p:cNvPr>
            <p:cNvSpPr/>
            <p:nvPr/>
          </p:nvSpPr>
          <p:spPr>
            <a:xfrm>
              <a:off x="7291200" y="2359407"/>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a:extLst>
                <a:ext uri="{FF2B5EF4-FFF2-40B4-BE49-F238E27FC236}">
                  <a16:creationId xmlns:a16="http://schemas.microsoft.com/office/drawing/2014/main" id="{0B7EFFB5-DF14-4239-8C94-C1DACECE6171}"/>
                </a:ext>
              </a:extLst>
            </p:cNvPr>
            <p:cNvPicPr>
              <a:picLocks noChangeAspect="1"/>
            </p:cNvPicPr>
            <p:nvPr/>
          </p:nvPicPr>
          <p:blipFill>
            <a:blip r:embed="rId3"/>
            <a:stretch>
              <a:fillRect/>
            </a:stretch>
          </p:blipFill>
          <p:spPr>
            <a:xfrm>
              <a:off x="7357208" y="2418731"/>
              <a:ext cx="1667984" cy="1743133"/>
            </a:xfrm>
            <a:prstGeom prst="rect">
              <a:avLst/>
            </a:prstGeom>
          </p:spPr>
        </p:pic>
      </p:grpSp>
      <p:grpSp>
        <p:nvGrpSpPr>
          <p:cNvPr id="33" name="Groupe 32">
            <a:extLst>
              <a:ext uri="{FF2B5EF4-FFF2-40B4-BE49-F238E27FC236}">
                <a16:creationId xmlns:a16="http://schemas.microsoft.com/office/drawing/2014/main" id="{140C8B4D-A5AA-44E6-AB8C-55474BA88276}"/>
              </a:ext>
            </a:extLst>
          </p:cNvPr>
          <p:cNvGrpSpPr/>
          <p:nvPr/>
        </p:nvGrpSpPr>
        <p:grpSpPr>
          <a:xfrm>
            <a:off x="5064689" y="4489785"/>
            <a:ext cx="1800000" cy="1800000"/>
            <a:chOff x="4563565" y="3050600"/>
            <a:chExt cx="1800000" cy="1800000"/>
          </a:xfrm>
        </p:grpSpPr>
        <p:sp>
          <p:nvSpPr>
            <p:cNvPr id="34" name="Ellipse 33">
              <a:extLst>
                <a:ext uri="{FF2B5EF4-FFF2-40B4-BE49-F238E27FC236}">
                  <a16:creationId xmlns:a16="http://schemas.microsoft.com/office/drawing/2014/main" id="{F2A7890D-C82C-42B6-8D87-0A935013B209}"/>
                </a:ext>
              </a:extLst>
            </p:cNvPr>
            <p:cNvSpPr/>
            <p:nvPr/>
          </p:nvSpPr>
          <p:spPr>
            <a:xfrm>
              <a:off x="4563565" y="3050600"/>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a:extLst>
                <a:ext uri="{FF2B5EF4-FFF2-40B4-BE49-F238E27FC236}">
                  <a16:creationId xmlns:a16="http://schemas.microsoft.com/office/drawing/2014/main" id="{19190E99-CCC5-4817-95AD-A73BD25E6E17}"/>
                </a:ext>
              </a:extLst>
            </p:cNvPr>
            <p:cNvPicPr>
              <a:picLocks noChangeAspect="1"/>
            </p:cNvPicPr>
            <p:nvPr/>
          </p:nvPicPr>
          <p:blipFill>
            <a:blip r:embed="rId4"/>
            <a:stretch>
              <a:fillRect/>
            </a:stretch>
          </p:blipFill>
          <p:spPr>
            <a:xfrm>
              <a:off x="4698781" y="3161115"/>
              <a:ext cx="1578969" cy="1578969"/>
            </a:xfrm>
            <a:prstGeom prst="rect">
              <a:avLst/>
            </a:prstGeom>
          </p:spPr>
        </p:pic>
      </p:grpSp>
      <p:grpSp>
        <p:nvGrpSpPr>
          <p:cNvPr id="18" name="Groupe 17">
            <a:extLst>
              <a:ext uri="{FF2B5EF4-FFF2-40B4-BE49-F238E27FC236}">
                <a16:creationId xmlns:a16="http://schemas.microsoft.com/office/drawing/2014/main" id="{C85C5DA2-17F6-4B31-AD24-4DD0040428B6}"/>
              </a:ext>
            </a:extLst>
          </p:cNvPr>
          <p:cNvGrpSpPr/>
          <p:nvPr/>
        </p:nvGrpSpPr>
        <p:grpSpPr>
          <a:xfrm>
            <a:off x="1248815" y="3875707"/>
            <a:ext cx="1800000" cy="1800000"/>
            <a:chOff x="1248815" y="3875707"/>
            <a:chExt cx="1800000" cy="1800000"/>
          </a:xfrm>
        </p:grpSpPr>
        <p:sp>
          <p:nvSpPr>
            <p:cNvPr id="28" name="Ellipse 27">
              <a:extLst>
                <a:ext uri="{FF2B5EF4-FFF2-40B4-BE49-F238E27FC236}">
                  <a16:creationId xmlns:a16="http://schemas.microsoft.com/office/drawing/2014/main" id="{C4640802-3E85-45A3-90A3-E52AEB6889D1}"/>
                </a:ext>
              </a:extLst>
            </p:cNvPr>
            <p:cNvSpPr/>
            <p:nvPr/>
          </p:nvSpPr>
          <p:spPr>
            <a:xfrm>
              <a:off x="1248815" y="3875707"/>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B3758B68-9520-42AB-8D84-F320DA0CAACC}"/>
                </a:ext>
              </a:extLst>
            </p:cNvPr>
            <p:cNvPicPr>
              <a:picLocks noChangeAspect="1"/>
            </p:cNvPicPr>
            <p:nvPr/>
          </p:nvPicPr>
          <p:blipFill>
            <a:blip r:embed="rId5"/>
            <a:stretch>
              <a:fillRect/>
            </a:stretch>
          </p:blipFill>
          <p:spPr>
            <a:xfrm>
              <a:off x="1266774" y="3970977"/>
              <a:ext cx="1698202" cy="1698202"/>
            </a:xfrm>
            <a:prstGeom prst="rect">
              <a:avLst/>
            </a:prstGeom>
          </p:spPr>
        </p:pic>
      </p:grpSp>
    </p:spTree>
    <p:extLst>
      <p:ext uri="{BB962C8B-B14F-4D97-AF65-F5344CB8AC3E}">
        <p14:creationId xmlns:p14="http://schemas.microsoft.com/office/powerpoint/2010/main" val="1403193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1178613"/>
            <a:ext cx="12144672" cy="5490747"/>
            <a:chOff x="216024" y="1247380"/>
            <a:chExt cx="12144672" cy="5490747"/>
          </a:xfrm>
        </p:grpSpPr>
        <p:pic>
          <p:nvPicPr>
            <p:cNvPr id="7" name="Image 6"/>
            <p:cNvPicPr>
              <a:picLocks noChangeAspect="1"/>
            </p:cNvPicPr>
            <p:nvPr/>
          </p:nvPicPr>
          <p:blipFill rotWithShape="1">
            <a:blip r:embed="rId3"/>
            <a:srcRect l="5646" t="11982" r="14354" b="21564"/>
            <a:stretch/>
          </p:blipFill>
          <p:spPr>
            <a:xfrm>
              <a:off x="1991544" y="1251616"/>
              <a:ext cx="6624736" cy="3968979"/>
            </a:xfrm>
            <a:prstGeom prst="rect">
              <a:avLst/>
            </a:prstGeom>
          </p:spPr>
        </p:pic>
        <p:sp>
          <p:nvSpPr>
            <p:cNvPr id="8" name="ZoneTexte 7"/>
            <p:cNvSpPr txBox="1"/>
            <p:nvPr/>
          </p:nvSpPr>
          <p:spPr>
            <a:xfrm>
              <a:off x="8627616" y="2097722"/>
              <a:ext cx="3533385" cy="646331"/>
            </a:xfrm>
            <a:prstGeom prst="rect">
              <a:avLst/>
            </a:prstGeom>
            <a:noFill/>
          </p:spPr>
          <p:txBody>
            <a:bodyPr wrap="square" rtlCol="0">
              <a:spAutoFit/>
            </a:bodyPr>
            <a:lstStyle/>
            <a:p>
              <a:r>
                <a:rPr lang="fr-FR" b="1" dirty="0">
                  <a:solidFill>
                    <a:srgbClr val="AFAFAF"/>
                  </a:solidFill>
                  <a:latin typeface="Century Gothic" panose="020B0502020202020204" pitchFamily="34" charset="0"/>
                </a:rPr>
                <a:t>Nos modes d’organisation actuels : 4°C – 6°C</a:t>
              </a:r>
            </a:p>
          </p:txBody>
        </p:sp>
        <p:sp>
          <p:nvSpPr>
            <p:cNvPr id="9" name="ZoneTexte 8"/>
            <p:cNvSpPr txBox="1"/>
            <p:nvPr/>
          </p:nvSpPr>
          <p:spPr>
            <a:xfrm>
              <a:off x="8611287" y="2744053"/>
              <a:ext cx="3389369" cy="646331"/>
            </a:xfrm>
            <a:prstGeom prst="rect">
              <a:avLst/>
            </a:prstGeom>
            <a:noFill/>
          </p:spPr>
          <p:txBody>
            <a:bodyPr wrap="square" rtlCol="0">
              <a:spAutoFit/>
            </a:bodyPr>
            <a:lstStyle/>
            <a:p>
              <a:r>
                <a:rPr lang="fr-FR" b="1" dirty="0">
                  <a:solidFill>
                    <a:srgbClr val="22A3D0"/>
                  </a:solidFill>
                  <a:latin typeface="Century Gothic" panose="020B0502020202020204" pitchFamily="34" charset="0"/>
                </a:rPr>
                <a:t>L’application des politiques actuelles : 2,6°C – 4,9°C</a:t>
              </a:r>
            </a:p>
          </p:txBody>
        </p:sp>
        <p:sp>
          <p:nvSpPr>
            <p:cNvPr id="10" name="ZoneTexte 9"/>
            <p:cNvSpPr txBox="1"/>
            <p:nvPr/>
          </p:nvSpPr>
          <p:spPr>
            <a:xfrm>
              <a:off x="8627616" y="3432282"/>
              <a:ext cx="3733080" cy="369332"/>
            </a:xfrm>
            <a:prstGeom prst="rect">
              <a:avLst/>
            </a:prstGeom>
            <a:noFill/>
          </p:spPr>
          <p:txBody>
            <a:bodyPr wrap="square" rtlCol="0">
              <a:spAutoFit/>
            </a:bodyPr>
            <a:lstStyle/>
            <a:p>
              <a:r>
                <a:rPr lang="fr-FR" b="1" dirty="0">
                  <a:solidFill>
                    <a:srgbClr val="A73722"/>
                  </a:solidFill>
                  <a:latin typeface="Century Gothic" panose="020B0502020202020204" pitchFamily="34" charset="0"/>
                </a:rPr>
                <a:t>L’Accord de Paris : 2,3°C -3,5°C</a:t>
              </a:r>
            </a:p>
          </p:txBody>
        </p:sp>
        <p:sp>
          <p:nvSpPr>
            <p:cNvPr id="11" name="ZoneTexte 10"/>
            <p:cNvSpPr txBox="1"/>
            <p:nvPr/>
          </p:nvSpPr>
          <p:spPr>
            <a:xfrm>
              <a:off x="8575423" y="3801614"/>
              <a:ext cx="3180158" cy="646331"/>
            </a:xfrm>
            <a:prstGeom prst="rect">
              <a:avLst/>
            </a:prstGeom>
            <a:noFill/>
          </p:spPr>
          <p:txBody>
            <a:bodyPr wrap="square" rtlCol="0">
              <a:spAutoFit/>
            </a:bodyPr>
            <a:lstStyle/>
            <a:p>
              <a:r>
                <a:rPr lang="fr-FR" b="1" dirty="0">
                  <a:solidFill>
                    <a:srgbClr val="59BC79"/>
                  </a:solidFill>
                  <a:latin typeface="Century Gothic" panose="020B0502020202020204" pitchFamily="34" charset="0"/>
                </a:rPr>
                <a:t>Recommandations des scientifiques : 1,5°C</a:t>
              </a:r>
            </a:p>
          </p:txBody>
        </p:sp>
        <p:sp>
          <p:nvSpPr>
            <p:cNvPr id="12" name="ZoneTexte 11"/>
            <p:cNvSpPr txBox="1"/>
            <p:nvPr/>
          </p:nvSpPr>
          <p:spPr>
            <a:xfrm rot="16200000">
              <a:off x="-428791" y="3010047"/>
              <a:ext cx="4171666" cy="646331"/>
            </a:xfrm>
            <a:prstGeom prst="rect">
              <a:avLst/>
            </a:prstGeom>
            <a:noFill/>
          </p:spPr>
          <p:txBody>
            <a:bodyPr wrap="square" rtlCol="0">
              <a:spAutoFit/>
            </a:bodyPr>
            <a:lstStyle/>
            <a:p>
              <a:pPr algn="ctr"/>
              <a:r>
                <a:rPr lang="fr-FR" dirty="0">
                  <a:latin typeface="Century Gothic" panose="020B0502020202020204" pitchFamily="34" charset="0"/>
                </a:rPr>
                <a:t>Emissions de gaz à effet de serre par an (GtCO2e/an)</a:t>
              </a:r>
            </a:p>
          </p:txBody>
        </p:sp>
        <p:sp>
          <p:nvSpPr>
            <p:cNvPr id="13" name="Rectangle 12"/>
            <p:cNvSpPr/>
            <p:nvPr/>
          </p:nvSpPr>
          <p:spPr>
            <a:xfrm>
              <a:off x="216024" y="6430350"/>
              <a:ext cx="787075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fr-FR" sz="1400" i="1" dirty="0" err="1">
                  <a:solidFill>
                    <a:srgbClr val="085160"/>
                  </a:solidFill>
                  <a:latin typeface="Century Gothic" pitchFamily="34" charset="0"/>
                  <a:cs typeface="+mn-cs"/>
                </a:rPr>
                <a:t>Climate</a:t>
              </a:r>
              <a:r>
                <a:rPr lang="fr-FR" sz="1400" i="1" dirty="0">
                  <a:solidFill>
                    <a:srgbClr val="085160"/>
                  </a:solidFill>
                  <a:latin typeface="Century Gothic" pitchFamily="34" charset="0"/>
                  <a:cs typeface="+mn-cs"/>
                </a:rPr>
                <a:t> Action </a:t>
              </a:r>
              <a:r>
                <a:rPr lang="fr-FR" sz="1400" i="1" dirty="0" err="1">
                  <a:solidFill>
                    <a:srgbClr val="085160"/>
                  </a:solidFill>
                  <a:latin typeface="Century Gothic" pitchFamily="34" charset="0"/>
                  <a:cs typeface="+mn-cs"/>
                </a:rPr>
                <a:t>Tracker</a:t>
              </a:r>
              <a:endParaRPr lang="fr-FR" sz="1400" b="1" i="1" dirty="0">
                <a:solidFill>
                  <a:schemeClr val="accent2"/>
                </a:solidFill>
                <a:latin typeface="Century Gothic" pitchFamily="34" charset="0"/>
                <a:cs typeface="+mn-cs"/>
              </a:endParaRPr>
            </a:p>
          </p:txBody>
        </p:sp>
        <p:sp>
          <p:nvSpPr>
            <p:cNvPr id="15" name="Rectangle 14"/>
            <p:cNvSpPr/>
            <p:nvPr/>
          </p:nvSpPr>
          <p:spPr>
            <a:xfrm>
              <a:off x="3719737" y="5515978"/>
              <a:ext cx="3098276" cy="323060"/>
            </a:xfrm>
            <a:prstGeom prst="rect">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6605910" y="5515390"/>
              <a:ext cx="4176464" cy="338554"/>
            </a:xfrm>
            <a:prstGeom prst="rect">
              <a:avLst/>
            </a:prstGeom>
          </p:spPr>
          <p:txBody>
            <a:bodyPr wrap="square">
              <a:spAutoFit/>
            </a:bodyPr>
            <a:lstStyle/>
            <a:p>
              <a:pPr algn="ctr"/>
              <a:r>
                <a:rPr lang="fr-FR" sz="1600" b="1" dirty="0">
                  <a:solidFill>
                    <a:srgbClr val="F6AB38"/>
                  </a:solidFill>
                  <a:latin typeface="Century Gothic" panose="020B0502020202020204" pitchFamily="34" charset="0"/>
                </a:rPr>
                <a:t>50 ans pour décarboner l’économie</a:t>
              </a:r>
            </a:p>
          </p:txBody>
        </p:sp>
        <p:grpSp>
          <p:nvGrpSpPr>
            <p:cNvPr id="3" name="Groupe 2"/>
            <p:cNvGrpSpPr/>
            <p:nvPr/>
          </p:nvGrpSpPr>
          <p:grpSpPr>
            <a:xfrm>
              <a:off x="3719737" y="3521972"/>
              <a:ext cx="3744094" cy="1995260"/>
              <a:chOff x="3719737" y="3521972"/>
              <a:chExt cx="3744094" cy="1995260"/>
            </a:xfrm>
          </p:grpSpPr>
          <p:sp>
            <p:nvSpPr>
              <p:cNvPr id="19" name="Rectangle 18"/>
              <p:cNvSpPr/>
              <p:nvPr/>
            </p:nvSpPr>
            <p:spPr>
              <a:xfrm>
                <a:off x="3719737" y="5187688"/>
                <a:ext cx="288032" cy="323061"/>
              </a:xfrm>
              <a:prstGeom prst="rect">
                <a:avLst/>
              </a:prstGeom>
              <a:solidFill>
                <a:srgbClr val="00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3991406" y="5178678"/>
                <a:ext cx="3472425" cy="338554"/>
              </a:xfrm>
              <a:prstGeom prst="rect">
                <a:avLst/>
              </a:prstGeom>
            </p:spPr>
            <p:txBody>
              <a:bodyPr wrap="none">
                <a:spAutoFit/>
              </a:bodyPr>
              <a:lstStyle/>
              <a:p>
                <a:pPr algn="ctr"/>
                <a:r>
                  <a:rPr lang="fr-FR" sz="1600" b="1" dirty="0">
                    <a:solidFill>
                      <a:srgbClr val="006382"/>
                    </a:solidFill>
                    <a:latin typeface="Century Gothic" panose="020B0502020202020204" pitchFamily="34" charset="0"/>
                  </a:rPr>
                  <a:t>3 ans pour stabiliser les émissions</a:t>
                </a:r>
              </a:p>
            </p:txBody>
          </p:sp>
          <p:cxnSp>
            <p:nvCxnSpPr>
              <p:cNvPr id="21" name="Connecteur droit 20"/>
              <p:cNvCxnSpPr/>
              <p:nvPr/>
            </p:nvCxnSpPr>
            <p:spPr>
              <a:xfrm>
                <a:off x="3731073" y="3521972"/>
                <a:ext cx="982" cy="1920219"/>
              </a:xfrm>
              <a:prstGeom prst="line">
                <a:avLst/>
              </a:prstGeom>
              <a:ln>
                <a:solidFill>
                  <a:srgbClr val="006382"/>
                </a:solidFill>
                <a:prstDash val="dash"/>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3991406" y="3557925"/>
                <a:ext cx="16363" cy="1912316"/>
              </a:xfrm>
              <a:prstGeom prst="line">
                <a:avLst/>
              </a:prstGeom>
              <a:ln>
                <a:solidFill>
                  <a:srgbClr val="006382"/>
                </a:solidFill>
                <a:prstDash val="dash"/>
              </a:ln>
            </p:spPr>
            <p:style>
              <a:lnRef idx="1">
                <a:schemeClr val="accent1"/>
              </a:lnRef>
              <a:fillRef idx="0">
                <a:schemeClr val="accent1"/>
              </a:fillRef>
              <a:effectRef idx="0">
                <a:schemeClr val="accent1"/>
              </a:effectRef>
              <a:fontRef idx="minor">
                <a:schemeClr val="tx1"/>
              </a:fontRef>
            </p:style>
          </p:cxnSp>
        </p:grpSp>
      </p:grpSp>
      <p:sp>
        <p:nvSpPr>
          <p:cNvPr id="14" name="Titre 13"/>
          <p:cNvSpPr>
            <a:spLocks noGrp="1"/>
          </p:cNvSpPr>
          <p:nvPr>
            <p:ph type="title"/>
          </p:nvPr>
        </p:nvSpPr>
        <p:spPr/>
        <p:txBody>
          <a:bodyPr/>
          <a:lstStyle/>
          <a:p>
            <a:r>
              <a:rPr lang="fr-FR" dirty="0"/>
              <a:t>L’Accord de Paris</a:t>
            </a:r>
            <a:br>
              <a:rPr lang="fr-FR" dirty="0"/>
            </a:br>
            <a:r>
              <a:rPr lang="fr-FR" sz="2000" i="1" cap="none" dirty="0">
                <a:solidFill>
                  <a:srgbClr val="F6AB38"/>
                </a:solidFill>
              </a:rPr>
              <a:t>A la COP21, les états ont fixé le cap</a:t>
            </a:r>
          </a:p>
        </p:txBody>
      </p:sp>
      <p:sp>
        <p:nvSpPr>
          <p:cNvPr id="18" name="Rectangle 17"/>
          <p:cNvSpPr/>
          <p:nvPr/>
        </p:nvSpPr>
        <p:spPr>
          <a:xfrm>
            <a:off x="3503713" y="5785177"/>
            <a:ext cx="2016223" cy="323060"/>
          </a:xfrm>
          <a:prstGeom prst="rect">
            <a:avLst/>
          </a:prstGeom>
          <a:solidFill>
            <a:srgbClr val="38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5519935" y="5770271"/>
            <a:ext cx="4040235" cy="338554"/>
          </a:xfrm>
          <a:prstGeom prst="rect">
            <a:avLst/>
          </a:prstGeom>
        </p:spPr>
        <p:txBody>
          <a:bodyPr wrap="square">
            <a:spAutoFit/>
          </a:bodyPr>
          <a:lstStyle/>
          <a:p>
            <a:r>
              <a:rPr lang="fr-FR" sz="1600" b="1" dirty="0">
                <a:solidFill>
                  <a:srgbClr val="38C6D9"/>
                </a:solidFill>
                <a:latin typeface="Century Gothic" panose="020B0502020202020204" pitchFamily="34" charset="0"/>
              </a:rPr>
              <a:t>35 ans pour la France</a:t>
            </a:r>
          </a:p>
        </p:txBody>
      </p:sp>
    </p:spTree>
    <p:extLst>
      <p:ext uri="{BB962C8B-B14F-4D97-AF65-F5344CB8AC3E}">
        <p14:creationId xmlns:p14="http://schemas.microsoft.com/office/powerpoint/2010/main" val="38519062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SCOPES</a:t>
            </a:r>
          </a:p>
        </p:txBody>
      </p:sp>
      <p:sp>
        <p:nvSpPr>
          <p:cNvPr id="3" name="Rectangle 3">
            <a:extLst>
              <a:ext uri="{FF2B5EF4-FFF2-40B4-BE49-F238E27FC236}">
                <a16:creationId xmlns:a16="http://schemas.microsoft.com/office/drawing/2014/main" id="{1AF7D259-2E4D-4605-851C-9E042A5089CF}"/>
              </a:ext>
            </a:extLst>
          </p:cNvPr>
          <p:cNvSpPr>
            <a:spLocks noGrp="1" noChangeArrowheads="1"/>
          </p:cNvSpPr>
          <p:nvPr>
            <p:ph idx="1"/>
          </p:nvPr>
        </p:nvSpPr>
        <p:spPr>
          <a:xfrm>
            <a:off x="609600" y="1268760"/>
            <a:ext cx="11175032" cy="980729"/>
          </a:xfrm>
        </p:spPr>
        <p:txBody>
          <a:bodyPr>
            <a:normAutofit/>
          </a:bodyPr>
          <a:lstStyle/>
          <a:p>
            <a:pPr eaLnBrk="1" hangingPunct="1"/>
            <a:r>
              <a:rPr lang="fr-FR" altLang="en-US" dirty="0"/>
              <a:t>Pour les Bilans GES réglementaires, on ne peut pas choisir son périmètre n’importe comment ! </a:t>
            </a:r>
          </a:p>
        </p:txBody>
      </p:sp>
      <p:sp>
        <p:nvSpPr>
          <p:cNvPr id="4" name="Rectangle 3">
            <a:extLst>
              <a:ext uri="{FF2B5EF4-FFF2-40B4-BE49-F238E27FC236}">
                <a16:creationId xmlns:a16="http://schemas.microsoft.com/office/drawing/2014/main" id="{FC74EDE0-CD77-4730-B13E-937D91D13F20}"/>
              </a:ext>
            </a:extLst>
          </p:cNvPr>
          <p:cNvSpPr txBox="1">
            <a:spLocks noChangeArrowheads="1"/>
          </p:cNvSpPr>
          <p:nvPr/>
        </p:nvSpPr>
        <p:spPr>
          <a:xfrm>
            <a:off x="1640126" y="2284963"/>
            <a:ext cx="9721080" cy="1224136"/>
          </a:xfrm>
          <a:prstGeom prst="rect">
            <a:avLst/>
          </a:prstGeom>
        </p:spPr>
        <p:txBody>
          <a:bodyPr>
            <a:noAutofit/>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en-US" dirty="0"/>
              <a:t>Scope 1 : les émissions directes</a:t>
            </a:r>
          </a:p>
          <a:p>
            <a:r>
              <a:rPr lang="fr-FR" altLang="en-US" b="0" dirty="0">
                <a:solidFill>
                  <a:schemeClr val="tx1"/>
                </a:solidFill>
              </a:rPr>
              <a:t>Combustion d’énergie fossile (pétrole, charbon, gaz)</a:t>
            </a:r>
          </a:p>
          <a:p>
            <a:r>
              <a:rPr lang="fr-FR" altLang="en-US" b="0" dirty="0">
                <a:solidFill>
                  <a:schemeClr val="tx1"/>
                </a:solidFill>
              </a:rPr>
              <a:t>Procédés industriels ou agricoles produisant directement des GES (méthane, protoxyde d’azote…)</a:t>
            </a:r>
          </a:p>
          <a:p>
            <a:endParaRPr lang="fr-FR" altLang="en-US" dirty="0"/>
          </a:p>
        </p:txBody>
      </p:sp>
      <p:sp>
        <p:nvSpPr>
          <p:cNvPr id="5" name="Rectangle 3">
            <a:extLst>
              <a:ext uri="{FF2B5EF4-FFF2-40B4-BE49-F238E27FC236}">
                <a16:creationId xmlns:a16="http://schemas.microsoft.com/office/drawing/2014/main" id="{163FEBB2-8C6C-4280-8314-21B5817CB341}"/>
              </a:ext>
            </a:extLst>
          </p:cNvPr>
          <p:cNvSpPr txBox="1">
            <a:spLocks noChangeArrowheads="1"/>
          </p:cNvSpPr>
          <p:nvPr/>
        </p:nvSpPr>
        <p:spPr>
          <a:xfrm>
            <a:off x="1568117" y="4077072"/>
            <a:ext cx="9208053" cy="1224136"/>
          </a:xfrm>
          <a:prstGeom prst="rect">
            <a:avLst/>
          </a:prstGeom>
        </p:spPr>
        <p:txBody>
          <a:bodyPr>
            <a:normAutofit/>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en-US" dirty="0"/>
              <a:t>Scope 2 : les émissions indirectes liées à l’énergie</a:t>
            </a:r>
          </a:p>
          <a:p>
            <a:r>
              <a:rPr lang="fr-FR" altLang="en-US" b="0" dirty="0">
                <a:solidFill>
                  <a:schemeClr val="tx1"/>
                </a:solidFill>
              </a:rPr>
              <a:t>Consommation d’électricité</a:t>
            </a:r>
          </a:p>
          <a:p>
            <a:endParaRPr lang="fr-FR" altLang="en-US" dirty="0"/>
          </a:p>
        </p:txBody>
      </p:sp>
      <p:pic>
        <p:nvPicPr>
          <p:cNvPr id="7" name="Image 6">
            <a:extLst>
              <a:ext uri="{FF2B5EF4-FFF2-40B4-BE49-F238E27FC236}">
                <a16:creationId xmlns:a16="http://schemas.microsoft.com/office/drawing/2014/main" id="{42388F61-2CEC-4437-944B-D56ADAC38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6" y="4079506"/>
            <a:ext cx="720080" cy="720080"/>
          </a:xfrm>
          <a:prstGeom prst="rect">
            <a:avLst/>
          </a:prstGeom>
        </p:spPr>
      </p:pic>
      <p:pic>
        <p:nvPicPr>
          <p:cNvPr id="15" name="Image 14">
            <a:extLst>
              <a:ext uri="{FF2B5EF4-FFF2-40B4-BE49-F238E27FC236}">
                <a16:creationId xmlns:a16="http://schemas.microsoft.com/office/drawing/2014/main" id="{D2C26717-0178-48B1-A4FD-5FD7D810433A}"/>
              </a:ext>
            </a:extLst>
          </p:cNvPr>
          <p:cNvPicPr>
            <a:picLocks noChangeAspect="1"/>
          </p:cNvPicPr>
          <p:nvPr/>
        </p:nvPicPr>
        <p:blipFill>
          <a:blip r:embed="rId3"/>
          <a:stretch>
            <a:fillRect/>
          </a:stretch>
        </p:blipFill>
        <p:spPr>
          <a:xfrm>
            <a:off x="767408" y="2348880"/>
            <a:ext cx="720080" cy="720080"/>
          </a:xfrm>
          <a:prstGeom prst="rect">
            <a:avLst/>
          </a:prstGeom>
        </p:spPr>
      </p:pic>
    </p:spTree>
    <p:extLst>
      <p:ext uri="{BB962C8B-B14F-4D97-AF65-F5344CB8AC3E}">
        <p14:creationId xmlns:p14="http://schemas.microsoft.com/office/powerpoint/2010/main" val="14035628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SCOPES</a:t>
            </a:r>
          </a:p>
        </p:txBody>
      </p:sp>
      <p:sp>
        <p:nvSpPr>
          <p:cNvPr id="3" name="Rectangle 3">
            <a:extLst>
              <a:ext uri="{FF2B5EF4-FFF2-40B4-BE49-F238E27FC236}">
                <a16:creationId xmlns:a16="http://schemas.microsoft.com/office/drawing/2014/main" id="{1AF7D259-2E4D-4605-851C-9E042A5089CF}"/>
              </a:ext>
            </a:extLst>
          </p:cNvPr>
          <p:cNvSpPr>
            <a:spLocks noGrp="1" noChangeArrowheads="1"/>
          </p:cNvSpPr>
          <p:nvPr>
            <p:ph idx="1"/>
          </p:nvPr>
        </p:nvSpPr>
        <p:spPr>
          <a:xfrm>
            <a:off x="609600" y="1268760"/>
            <a:ext cx="11175032" cy="980729"/>
          </a:xfrm>
        </p:spPr>
        <p:txBody>
          <a:bodyPr>
            <a:normAutofit/>
          </a:bodyPr>
          <a:lstStyle/>
          <a:p>
            <a:pPr eaLnBrk="1" hangingPunct="1"/>
            <a:r>
              <a:rPr lang="fr-FR" altLang="en-US" dirty="0"/>
              <a:t>Pour les Bilans GES réglementaires, on ne peut pas choisir son périmètre n’importe comment ! </a:t>
            </a:r>
          </a:p>
        </p:txBody>
      </p:sp>
      <p:sp>
        <p:nvSpPr>
          <p:cNvPr id="4" name="Rectangle 3">
            <a:extLst>
              <a:ext uri="{FF2B5EF4-FFF2-40B4-BE49-F238E27FC236}">
                <a16:creationId xmlns:a16="http://schemas.microsoft.com/office/drawing/2014/main" id="{FC74EDE0-CD77-4730-B13E-937D91D13F20}"/>
              </a:ext>
            </a:extLst>
          </p:cNvPr>
          <p:cNvSpPr txBox="1">
            <a:spLocks noChangeArrowheads="1"/>
          </p:cNvSpPr>
          <p:nvPr/>
        </p:nvSpPr>
        <p:spPr>
          <a:xfrm>
            <a:off x="1640126" y="2284963"/>
            <a:ext cx="9721080" cy="1224136"/>
          </a:xfrm>
          <a:prstGeom prst="rect">
            <a:avLst/>
          </a:prstGeom>
        </p:spPr>
        <p:txBody>
          <a:bodyPr>
            <a:noAutofit/>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en-US" dirty="0"/>
              <a:t>Scope 1 : les émissions directes</a:t>
            </a:r>
          </a:p>
          <a:p>
            <a:r>
              <a:rPr lang="fr-FR" altLang="en-US" b="0" dirty="0">
                <a:solidFill>
                  <a:schemeClr val="tx1"/>
                </a:solidFill>
              </a:rPr>
              <a:t>Combustion d’énergie fossile (pétrole, charbon, gaz)</a:t>
            </a:r>
          </a:p>
          <a:p>
            <a:r>
              <a:rPr lang="fr-FR" altLang="en-US" b="0" dirty="0">
                <a:solidFill>
                  <a:schemeClr val="tx1"/>
                </a:solidFill>
              </a:rPr>
              <a:t>Procédés industriels ou agricoles produisant directement des GES (méthane, protoxyde d’azote…)</a:t>
            </a:r>
          </a:p>
          <a:p>
            <a:endParaRPr lang="fr-FR" altLang="en-US" dirty="0"/>
          </a:p>
        </p:txBody>
      </p:sp>
      <p:sp>
        <p:nvSpPr>
          <p:cNvPr id="5" name="Rectangle 3">
            <a:extLst>
              <a:ext uri="{FF2B5EF4-FFF2-40B4-BE49-F238E27FC236}">
                <a16:creationId xmlns:a16="http://schemas.microsoft.com/office/drawing/2014/main" id="{163FEBB2-8C6C-4280-8314-21B5817CB341}"/>
              </a:ext>
            </a:extLst>
          </p:cNvPr>
          <p:cNvSpPr txBox="1">
            <a:spLocks noChangeArrowheads="1"/>
          </p:cNvSpPr>
          <p:nvPr/>
        </p:nvSpPr>
        <p:spPr>
          <a:xfrm>
            <a:off x="1568117" y="4077072"/>
            <a:ext cx="9208053" cy="1224136"/>
          </a:xfrm>
          <a:prstGeom prst="rect">
            <a:avLst/>
          </a:prstGeom>
        </p:spPr>
        <p:txBody>
          <a:bodyPr>
            <a:normAutofit/>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en-US" dirty="0"/>
              <a:t>Scope 2 : les émissions indirectes liées à l’énergie</a:t>
            </a:r>
          </a:p>
          <a:p>
            <a:r>
              <a:rPr lang="fr-FR" altLang="en-US" b="0" dirty="0">
                <a:solidFill>
                  <a:schemeClr val="tx1"/>
                </a:solidFill>
              </a:rPr>
              <a:t>Consommation d’électricité</a:t>
            </a:r>
          </a:p>
          <a:p>
            <a:endParaRPr lang="fr-FR" altLang="en-US" dirty="0"/>
          </a:p>
        </p:txBody>
      </p:sp>
      <p:sp>
        <p:nvSpPr>
          <p:cNvPr id="6" name="Rectangle 3">
            <a:extLst>
              <a:ext uri="{FF2B5EF4-FFF2-40B4-BE49-F238E27FC236}">
                <a16:creationId xmlns:a16="http://schemas.microsoft.com/office/drawing/2014/main" id="{27C956E3-863C-4046-B551-325525D4A11D}"/>
              </a:ext>
            </a:extLst>
          </p:cNvPr>
          <p:cNvSpPr txBox="1">
            <a:spLocks noChangeArrowheads="1"/>
          </p:cNvSpPr>
          <p:nvPr/>
        </p:nvSpPr>
        <p:spPr>
          <a:xfrm>
            <a:off x="4943872" y="5178444"/>
            <a:ext cx="6912769" cy="1224136"/>
          </a:xfrm>
          <a:prstGeom prst="rect">
            <a:avLst/>
          </a:prstGeom>
        </p:spPr>
        <p:txBody>
          <a:bodyPr>
            <a:normAutofit lnSpcReduction="10000"/>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en-US" dirty="0"/>
              <a:t>Scope 3 : Tout le reste (≈ 80% des émissions)!</a:t>
            </a:r>
          </a:p>
          <a:p>
            <a:r>
              <a:rPr lang="fr-FR" altLang="en-US" b="0" dirty="0">
                <a:solidFill>
                  <a:schemeClr val="tx1"/>
                </a:solidFill>
              </a:rPr>
              <a:t>Utilisation du produit, transport, gestion des déchets…</a:t>
            </a:r>
          </a:p>
          <a:p>
            <a:endParaRPr lang="fr-FR" altLang="en-US" dirty="0"/>
          </a:p>
        </p:txBody>
      </p:sp>
      <p:pic>
        <p:nvPicPr>
          <p:cNvPr id="7" name="Image 6">
            <a:extLst>
              <a:ext uri="{FF2B5EF4-FFF2-40B4-BE49-F238E27FC236}">
                <a16:creationId xmlns:a16="http://schemas.microsoft.com/office/drawing/2014/main" id="{42388F61-2CEC-4437-944B-D56ADAC38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6" y="4079506"/>
            <a:ext cx="720080" cy="720080"/>
          </a:xfrm>
          <a:prstGeom prst="rect">
            <a:avLst/>
          </a:prstGeom>
        </p:spPr>
      </p:pic>
      <p:grpSp>
        <p:nvGrpSpPr>
          <p:cNvPr id="18" name="Groupe 17">
            <a:extLst>
              <a:ext uri="{FF2B5EF4-FFF2-40B4-BE49-F238E27FC236}">
                <a16:creationId xmlns:a16="http://schemas.microsoft.com/office/drawing/2014/main" id="{A26651E7-D8D9-4E1A-9538-3CC00358658A}"/>
              </a:ext>
            </a:extLst>
          </p:cNvPr>
          <p:cNvGrpSpPr/>
          <p:nvPr/>
        </p:nvGrpSpPr>
        <p:grpSpPr>
          <a:xfrm>
            <a:off x="3287688" y="5157192"/>
            <a:ext cx="1384954" cy="1205991"/>
            <a:chOff x="3571256" y="5299860"/>
            <a:chExt cx="1384954" cy="1205991"/>
          </a:xfrm>
        </p:grpSpPr>
        <p:pic>
          <p:nvPicPr>
            <p:cNvPr id="8" name="Image 7">
              <a:extLst>
                <a:ext uri="{FF2B5EF4-FFF2-40B4-BE49-F238E27FC236}">
                  <a16:creationId xmlns:a16="http://schemas.microsoft.com/office/drawing/2014/main" id="{DA54A7E0-DC3A-4638-846E-DE903A24A3B4}"/>
                </a:ext>
              </a:extLst>
            </p:cNvPr>
            <p:cNvPicPr>
              <a:picLocks noChangeAspect="1"/>
            </p:cNvPicPr>
            <p:nvPr/>
          </p:nvPicPr>
          <p:blipFill>
            <a:blip r:embed="rId3"/>
            <a:stretch>
              <a:fillRect/>
            </a:stretch>
          </p:blipFill>
          <p:spPr>
            <a:xfrm flipH="1">
              <a:off x="4463716" y="6107770"/>
              <a:ext cx="347464" cy="360000"/>
            </a:xfrm>
            <a:prstGeom prst="rect">
              <a:avLst/>
            </a:prstGeom>
          </p:spPr>
        </p:pic>
        <p:pic>
          <p:nvPicPr>
            <p:cNvPr id="9" name="Image 8">
              <a:extLst>
                <a:ext uri="{FF2B5EF4-FFF2-40B4-BE49-F238E27FC236}">
                  <a16:creationId xmlns:a16="http://schemas.microsoft.com/office/drawing/2014/main" id="{4C36A373-DE59-40D8-9BA3-8CA07373E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292" y="5747770"/>
              <a:ext cx="360000" cy="360000"/>
            </a:xfrm>
            <a:prstGeom prst="rect">
              <a:avLst/>
            </a:prstGeom>
          </p:spPr>
        </p:pic>
        <p:pic>
          <p:nvPicPr>
            <p:cNvPr id="10" name="Image 9">
              <a:extLst>
                <a:ext uri="{FF2B5EF4-FFF2-40B4-BE49-F238E27FC236}">
                  <a16:creationId xmlns:a16="http://schemas.microsoft.com/office/drawing/2014/main" id="{0EFE3875-003C-4E33-B6A3-F258EA4B08E2}"/>
                </a:ext>
              </a:extLst>
            </p:cNvPr>
            <p:cNvPicPr>
              <a:picLocks noChangeAspect="1"/>
            </p:cNvPicPr>
            <p:nvPr/>
          </p:nvPicPr>
          <p:blipFill>
            <a:blip r:embed="rId5"/>
            <a:stretch>
              <a:fillRect/>
            </a:stretch>
          </p:blipFill>
          <p:spPr>
            <a:xfrm>
              <a:off x="4596210" y="5567770"/>
              <a:ext cx="360000" cy="360000"/>
            </a:xfrm>
            <a:prstGeom prst="rect">
              <a:avLst/>
            </a:prstGeom>
          </p:spPr>
        </p:pic>
        <p:pic>
          <p:nvPicPr>
            <p:cNvPr id="11" name="Image 10">
              <a:extLst>
                <a:ext uri="{FF2B5EF4-FFF2-40B4-BE49-F238E27FC236}">
                  <a16:creationId xmlns:a16="http://schemas.microsoft.com/office/drawing/2014/main" id="{B2B8DA65-E6A0-4A3F-9FBC-C8C6966C71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1256" y="5659860"/>
              <a:ext cx="360000" cy="360000"/>
            </a:xfrm>
            <a:prstGeom prst="rect">
              <a:avLst/>
            </a:prstGeom>
          </p:spPr>
        </p:pic>
        <p:pic>
          <p:nvPicPr>
            <p:cNvPr id="12" name="Image 11">
              <a:extLst>
                <a:ext uri="{FF2B5EF4-FFF2-40B4-BE49-F238E27FC236}">
                  <a16:creationId xmlns:a16="http://schemas.microsoft.com/office/drawing/2014/main" id="{8B673BAD-C10C-4FEB-869A-2607A20A99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1580" y="5299860"/>
              <a:ext cx="360000" cy="360000"/>
            </a:xfrm>
            <a:prstGeom prst="rect">
              <a:avLst/>
            </a:prstGeom>
          </p:spPr>
        </p:pic>
        <p:pic>
          <p:nvPicPr>
            <p:cNvPr id="13" name="Image 12">
              <a:extLst>
                <a:ext uri="{FF2B5EF4-FFF2-40B4-BE49-F238E27FC236}">
                  <a16:creationId xmlns:a16="http://schemas.microsoft.com/office/drawing/2014/main" id="{03024411-AC7D-4C7A-AD97-53701F3B68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2680" y="6145851"/>
              <a:ext cx="360000" cy="360000"/>
            </a:xfrm>
            <a:prstGeom prst="rect">
              <a:avLst/>
            </a:prstGeom>
          </p:spPr>
        </p:pic>
      </p:grpSp>
      <p:pic>
        <p:nvPicPr>
          <p:cNvPr id="15" name="Image 14">
            <a:extLst>
              <a:ext uri="{FF2B5EF4-FFF2-40B4-BE49-F238E27FC236}">
                <a16:creationId xmlns:a16="http://schemas.microsoft.com/office/drawing/2014/main" id="{D2C26717-0178-48B1-A4FD-5FD7D810433A}"/>
              </a:ext>
            </a:extLst>
          </p:cNvPr>
          <p:cNvPicPr>
            <a:picLocks noChangeAspect="1"/>
          </p:cNvPicPr>
          <p:nvPr/>
        </p:nvPicPr>
        <p:blipFill>
          <a:blip r:embed="rId9"/>
          <a:stretch>
            <a:fillRect/>
          </a:stretch>
        </p:blipFill>
        <p:spPr>
          <a:xfrm>
            <a:off x="767408" y="2348880"/>
            <a:ext cx="720080" cy="720080"/>
          </a:xfrm>
          <a:prstGeom prst="rect">
            <a:avLst/>
          </a:prstGeom>
        </p:spPr>
      </p:pic>
    </p:spTree>
    <p:extLst>
      <p:ext uri="{BB962C8B-B14F-4D97-AF65-F5344CB8AC3E}">
        <p14:creationId xmlns:p14="http://schemas.microsoft.com/office/powerpoint/2010/main" val="36003242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SCOPES</a:t>
            </a:r>
          </a:p>
        </p:txBody>
      </p:sp>
      <p:sp>
        <p:nvSpPr>
          <p:cNvPr id="3" name="Rectangle 3">
            <a:extLst>
              <a:ext uri="{FF2B5EF4-FFF2-40B4-BE49-F238E27FC236}">
                <a16:creationId xmlns:a16="http://schemas.microsoft.com/office/drawing/2014/main" id="{1AF7D259-2E4D-4605-851C-9E042A5089CF}"/>
              </a:ext>
            </a:extLst>
          </p:cNvPr>
          <p:cNvSpPr>
            <a:spLocks noGrp="1" noChangeArrowheads="1"/>
          </p:cNvSpPr>
          <p:nvPr>
            <p:ph idx="1"/>
          </p:nvPr>
        </p:nvSpPr>
        <p:spPr>
          <a:xfrm>
            <a:off x="609600" y="1268760"/>
            <a:ext cx="11175032" cy="980729"/>
          </a:xfrm>
        </p:spPr>
        <p:txBody>
          <a:bodyPr>
            <a:normAutofit/>
          </a:bodyPr>
          <a:lstStyle/>
          <a:p>
            <a:pPr eaLnBrk="1" hangingPunct="1"/>
            <a:r>
              <a:rPr lang="fr-FR" altLang="en-US" dirty="0"/>
              <a:t>Pour les Bilans GES réglementaires, on ne peut pas choisir son périmètre n’importe comment ! </a:t>
            </a:r>
          </a:p>
        </p:txBody>
      </p:sp>
      <p:sp>
        <p:nvSpPr>
          <p:cNvPr id="4" name="Rectangle 3">
            <a:extLst>
              <a:ext uri="{FF2B5EF4-FFF2-40B4-BE49-F238E27FC236}">
                <a16:creationId xmlns:a16="http://schemas.microsoft.com/office/drawing/2014/main" id="{FC74EDE0-CD77-4730-B13E-937D91D13F20}"/>
              </a:ext>
            </a:extLst>
          </p:cNvPr>
          <p:cNvSpPr txBox="1">
            <a:spLocks noChangeArrowheads="1"/>
          </p:cNvSpPr>
          <p:nvPr/>
        </p:nvSpPr>
        <p:spPr>
          <a:xfrm>
            <a:off x="1640126" y="2284963"/>
            <a:ext cx="9721080" cy="1224136"/>
          </a:xfrm>
          <a:prstGeom prst="rect">
            <a:avLst/>
          </a:prstGeom>
        </p:spPr>
        <p:txBody>
          <a:bodyPr>
            <a:noAutofit/>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en-US" dirty="0"/>
              <a:t>Scope 1 : les émissions directes</a:t>
            </a:r>
          </a:p>
          <a:p>
            <a:r>
              <a:rPr lang="fr-FR" altLang="en-US" b="0" dirty="0">
                <a:solidFill>
                  <a:schemeClr val="tx1"/>
                </a:solidFill>
              </a:rPr>
              <a:t>Combustion d’énergie fossile (pétrole, charbon, gaz)</a:t>
            </a:r>
          </a:p>
          <a:p>
            <a:r>
              <a:rPr lang="fr-FR" altLang="en-US" b="0" dirty="0">
                <a:solidFill>
                  <a:schemeClr val="tx1"/>
                </a:solidFill>
              </a:rPr>
              <a:t>Procédés industriels ou agricoles produisant directement des GES (méthane, protoxyde d’azote…)</a:t>
            </a:r>
          </a:p>
          <a:p>
            <a:endParaRPr lang="fr-FR" altLang="en-US" dirty="0"/>
          </a:p>
        </p:txBody>
      </p:sp>
      <p:sp>
        <p:nvSpPr>
          <p:cNvPr id="5" name="Rectangle 3">
            <a:extLst>
              <a:ext uri="{FF2B5EF4-FFF2-40B4-BE49-F238E27FC236}">
                <a16:creationId xmlns:a16="http://schemas.microsoft.com/office/drawing/2014/main" id="{163FEBB2-8C6C-4280-8314-21B5817CB341}"/>
              </a:ext>
            </a:extLst>
          </p:cNvPr>
          <p:cNvSpPr txBox="1">
            <a:spLocks noChangeArrowheads="1"/>
          </p:cNvSpPr>
          <p:nvPr/>
        </p:nvSpPr>
        <p:spPr>
          <a:xfrm>
            <a:off x="1568117" y="4077072"/>
            <a:ext cx="9208053" cy="1224136"/>
          </a:xfrm>
          <a:prstGeom prst="rect">
            <a:avLst/>
          </a:prstGeom>
        </p:spPr>
        <p:txBody>
          <a:bodyPr>
            <a:normAutofit/>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en-US" dirty="0"/>
              <a:t>Scope 2 : les émissions indirectes liées à l’énergie</a:t>
            </a:r>
          </a:p>
          <a:p>
            <a:r>
              <a:rPr lang="fr-FR" altLang="en-US" b="0" dirty="0">
                <a:solidFill>
                  <a:schemeClr val="tx1"/>
                </a:solidFill>
              </a:rPr>
              <a:t>Consommation d’électricité</a:t>
            </a:r>
          </a:p>
          <a:p>
            <a:endParaRPr lang="fr-FR" altLang="en-US" dirty="0"/>
          </a:p>
        </p:txBody>
      </p:sp>
      <p:sp>
        <p:nvSpPr>
          <p:cNvPr id="6" name="Rectangle 3">
            <a:extLst>
              <a:ext uri="{FF2B5EF4-FFF2-40B4-BE49-F238E27FC236}">
                <a16:creationId xmlns:a16="http://schemas.microsoft.com/office/drawing/2014/main" id="{27C956E3-863C-4046-B551-325525D4A11D}"/>
              </a:ext>
            </a:extLst>
          </p:cNvPr>
          <p:cNvSpPr txBox="1">
            <a:spLocks noChangeArrowheads="1"/>
          </p:cNvSpPr>
          <p:nvPr/>
        </p:nvSpPr>
        <p:spPr>
          <a:xfrm>
            <a:off x="4943872" y="5178444"/>
            <a:ext cx="6912769" cy="1224136"/>
          </a:xfrm>
          <a:prstGeom prst="rect">
            <a:avLst/>
          </a:prstGeom>
        </p:spPr>
        <p:txBody>
          <a:bodyPr>
            <a:normAutofit lnSpcReduction="10000"/>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en-US" dirty="0"/>
              <a:t>Scope 3 : Tout le reste (≈ 80% des émissions)!</a:t>
            </a:r>
          </a:p>
          <a:p>
            <a:r>
              <a:rPr lang="fr-FR" altLang="en-US" b="0" dirty="0">
                <a:solidFill>
                  <a:schemeClr val="tx1"/>
                </a:solidFill>
              </a:rPr>
              <a:t>Utilisation du produit, transport, gestion des déchets…</a:t>
            </a:r>
          </a:p>
          <a:p>
            <a:endParaRPr lang="fr-FR" altLang="en-US" dirty="0"/>
          </a:p>
        </p:txBody>
      </p:sp>
      <p:pic>
        <p:nvPicPr>
          <p:cNvPr id="7" name="Image 6">
            <a:extLst>
              <a:ext uri="{FF2B5EF4-FFF2-40B4-BE49-F238E27FC236}">
                <a16:creationId xmlns:a16="http://schemas.microsoft.com/office/drawing/2014/main" id="{42388F61-2CEC-4437-944B-D56ADAC38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6" y="4079506"/>
            <a:ext cx="720080" cy="720080"/>
          </a:xfrm>
          <a:prstGeom prst="rect">
            <a:avLst/>
          </a:prstGeom>
        </p:spPr>
      </p:pic>
      <p:grpSp>
        <p:nvGrpSpPr>
          <p:cNvPr id="18" name="Groupe 17">
            <a:extLst>
              <a:ext uri="{FF2B5EF4-FFF2-40B4-BE49-F238E27FC236}">
                <a16:creationId xmlns:a16="http://schemas.microsoft.com/office/drawing/2014/main" id="{A26651E7-D8D9-4E1A-9538-3CC00358658A}"/>
              </a:ext>
            </a:extLst>
          </p:cNvPr>
          <p:cNvGrpSpPr/>
          <p:nvPr/>
        </p:nvGrpSpPr>
        <p:grpSpPr>
          <a:xfrm>
            <a:off x="3287688" y="5157192"/>
            <a:ext cx="1384954" cy="1205991"/>
            <a:chOff x="3571256" y="5299860"/>
            <a:chExt cx="1384954" cy="1205991"/>
          </a:xfrm>
        </p:grpSpPr>
        <p:pic>
          <p:nvPicPr>
            <p:cNvPr id="8" name="Image 7">
              <a:extLst>
                <a:ext uri="{FF2B5EF4-FFF2-40B4-BE49-F238E27FC236}">
                  <a16:creationId xmlns:a16="http://schemas.microsoft.com/office/drawing/2014/main" id="{DA54A7E0-DC3A-4638-846E-DE903A24A3B4}"/>
                </a:ext>
              </a:extLst>
            </p:cNvPr>
            <p:cNvPicPr>
              <a:picLocks noChangeAspect="1"/>
            </p:cNvPicPr>
            <p:nvPr/>
          </p:nvPicPr>
          <p:blipFill>
            <a:blip r:embed="rId3"/>
            <a:stretch>
              <a:fillRect/>
            </a:stretch>
          </p:blipFill>
          <p:spPr>
            <a:xfrm flipH="1">
              <a:off x="4463716" y="6107770"/>
              <a:ext cx="347464" cy="360000"/>
            </a:xfrm>
            <a:prstGeom prst="rect">
              <a:avLst/>
            </a:prstGeom>
          </p:spPr>
        </p:pic>
        <p:pic>
          <p:nvPicPr>
            <p:cNvPr id="9" name="Image 8">
              <a:extLst>
                <a:ext uri="{FF2B5EF4-FFF2-40B4-BE49-F238E27FC236}">
                  <a16:creationId xmlns:a16="http://schemas.microsoft.com/office/drawing/2014/main" id="{4C36A373-DE59-40D8-9BA3-8CA07373E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292" y="5747770"/>
              <a:ext cx="360000" cy="360000"/>
            </a:xfrm>
            <a:prstGeom prst="rect">
              <a:avLst/>
            </a:prstGeom>
          </p:spPr>
        </p:pic>
        <p:pic>
          <p:nvPicPr>
            <p:cNvPr id="10" name="Image 9">
              <a:extLst>
                <a:ext uri="{FF2B5EF4-FFF2-40B4-BE49-F238E27FC236}">
                  <a16:creationId xmlns:a16="http://schemas.microsoft.com/office/drawing/2014/main" id="{0EFE3875-003C-4E33-B6A3-F258EA4B08E2}"/>
                </a:ext>
              </a:extLst>
            </p:cNvPr>
            <p:cNvPicPr>
              <a:picLocks noChangeAspect="1"/>
            </p:cNvPicPr>
            <p:nvPr/>
          </p:nvPicPr>
          <p:blipFill>
            <a:blip r:embed="rId5"/>
            <a:stretch>
              <a:fillRect/>
            </a:stretch>
          </p:blipFill>
          <p:spPr>
            <a:xfrm>
              <a:off x="4596210" y="5567770"/>
              <a:ext cx="360000" cy="360000"/>
            </a:xfrm>
            <a:prstGeom prst="rect">
              <a:avLst/>
            </a:prstGeom>
          </p:spPr>
        </p:pic>
        <p:pic>
          <p:nvPicPr>
            <p:cNvPr id="11" name="Image 10">
              <a:extLst>
                <a:ext uri="{FF2B5EF4-FFF2-40B4-BE49-F238E27FC236}">
                  <a16:creationId xmlns:a16="http://schemas.microsoft.com/office/drawing/2014/main" id="{B2B8DA65-E6A0-4A3F-9FBC-C8C6966C71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1256" y="5659860"/>
              <a:ext cx="360000" cy="360000"/>
            </a:xfrm>
            <a:prstGeom prst="rect">
              <a:avLst/>
            </a:prstGeom>
          </p:spPr>
        </p:pic>
        <p:pic>
          <p:nvPicPr>
            <p:cNvPr id="12" name="Image 11">
              <a:extLst>
                <a:ext uri="{FF2B5EF4-FFF2-40B4-BE49-F238E27FC236}">
                  <a16:creationId xmlns:a16="http://schemas.microsoft.com/office/drawing/2014/main" id="{8B673BAD-C10C-4FEB-869A-2607A20A99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1580" y="5299860"/>
              <a:ext cx="360000" cy="360000"/>
            </a:xfrm>
            <a:prstGeom prst="rect">
              <a:avLst/>
            </a:prstGeom>
          </p:spPr>
        </p:pic>
        <p:pic>
          <p:nvPicPr>
            <p:cNvPr id="13" name="Image 12">
              <a:extLst>
                <a:ext uri="{FF2B5EF4-FFF2-40B4-BE49-F238E27FC236}">
                  <a16:creationId xmlns:a16="http://schemas.microsoft.com/office/drawing/2014/main" id="{03024411-AC7D-4C7A-AD97-53701F3B68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2680" y="6145851"/>
              <a:ext cx="360000" cy="360000"/>
            </a:xfrm>
            <a:prstGeom prst="rect">
              <a:avLst/>
            </a:prstGeom>
          </p:spPr>
        </p:pic>
      </p:grpSp>
      <p:pic>
        <p:nvPicPr>
          <p:cNvPr id="15" name="Image 14">
            <a:extLst>
              <a:ext uri="{FF2B5EF4-FFF2-40B4-BE49-F238E27FC236}">
                <a16:creationId xmlns:a16="http://schemas.microsoft.com/office/drawing/2014/main" id="{D2C26717-0178-48B1-A4FD-5FD7D810433A}"/>
              </a:ext>
            </a:extLst>
          </p:cNvPr>
          <p:cNvPicPr>
            <a:picLocks noChangeAspect="1"/>
          </p:cNvPicPr>
          <p:nvPr/>
        </p:nvPicPr>
        <p:blipFill>
          <a:blip r:embed="rId9"/>
          <a:stretch>
            <a:fillRect/>
          </a:stretch>
        </p:blipFill>
        <p:spPr>
          <a:xfrm>
            <a:off x="767408" y="2348880"/>
            <a:ext cx="720080" cy="720080"/>
          </a:xfrm>
          <a:prstGeom prst="rect">
            <a:avLst/>
          </a:prstGeom>
        </p:spPr>
      </p:pic>
      <p:sp>
        <p:nvSpPr>
          <p:cNvPr id="16" name="Accolade fermante 15">
            <a:extLst>
              <a:ext uri="{FF2B5EF4-FFF2-40B4-BE49-F238E27FC236}">
                <a16:creationId xmlns:a16="http://schemas.microsoft.com/office/drawing/2014/main" id="{EC999A73-50BB-4364-9F5D-DD10BB9D15F5}"/>
              </a:ext>
            </a:extLst>
          </p:cNvPr>
          <p:cNvSpPr/>
          <p:nvPr/>
        </p:nvSpPr>
        <p:spPr>
          <a:xfrm>
            <a:off x="10704512" y="2420888"/>
            <a:ext cx="432048" cy="2088232"/>
          </a:xfrm>
          <a:prstGeom prst="rightBrace">
            <a:avLst>
              <a:gd name="adj1" fmla="val 61244"/>
              <a:gd name="adj2" fmla="val 49652"/>
            </a:avLst>
          </a:prstGeom>
          <a:ln w="38100">
            <a:solidFill>
              <a:srgbClr val="0851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7" name="Image 16">
            <a:extLst>
              <a:ext uri="{FF2B5EF4-FFF2-40B4-BE49-F238E27FC236}">
                <a16:creationId xmlns:a16="http://schemas.microsoft.com/office/drawing/2014/main" id="{46135B6A-0B0F-4303-A31A-4831127EBE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26604" y="3105004"/>
            <a:ext cx="720000" cy="720000"/>
          </a:xfrm>
          <a:prstGeom prst="rect">
            <a:avLst/>
          </a:prstGeom>
        </p:spPr>
      </p:pic>
    </p:spTree>
    <p:extLst>
      <p:ext uri="{BB962C8B-B14F-4D97-AF65-F5344CB8AC3E}">
        <p14:creationId xmlns:p14="http://schemas.microsoft.com/office/powerpoint/2010/main" val="6955890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Pour définir le périmètre de mon bilan, je cherche les postes d’émissions…</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600" b="1" dirty="0">
                <a:solidFill>
                  <a:schemeClr val="bg1"/>
                </a:solidFill>
                <a:latin typeface="Arial"/>
                <a:ea typeface="ＭＳ Ｐゴシック"/>
              </a:rPr>
              <a:t>A : sur lesquels je peux agir</a:t>
            </a:r>
            <a:endParaRPr sz="16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B : qui sont importants en impact</a:t>
            </a:r>
            <a:endParaRPr sz="16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C : qui sont simples à calculer</a:t>
            </a:r>
            <a:endParaRPr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550" b="1" dirty="0">
                <a:solidFill>
                  <a:schemeClr val="bg1"/>
                </a:solidFill>
                <a:latin typeface="Arial"/>
                <a:ea typeface="ＭＳ Ｐゴシック"/>
              </a:rPr>
              <a:t>D : qui sont spécifiques à mon activité</a:t>
            </a:r>
            <a:endParaRPr sz="1550" dirty="0">
              <a:solidFill>
                <a:schemeClr val="bg1"/>
              </a:solidFill>
            </a:endParaRPr>
          </a:p>
        </p:txBody>
      </p:sp>
      <p:pic>
        <p:nvPicPr>
          <p:cNvPr id="37" name="Image 36">
            <a:extLst>
              <a:ext uri="{FF2B5EF4-FFF2-40B4-BE49-F238E27FC236}">
                <a16:creationId xmlns:a16="http://schemas.microsoft.com/office/drawing/2014/main" id="{78A5052D-FA09-4CA9-8B93-65FE4847D99E}"/>
              </a:ext>
            </a:extLst>
          </p:cNvPr>
          <p:cNvPicPr>
            <a:picLocks noChangeAspect="1"/>
          </p:cNvPicPr>
          <p:nvPr/>
        </p:nvPicPr>
        <p:blipFill>
          <a:blip r:embed="rId2"/>
          <a:stretch>
            <a:fillRect/>
          </a:stretch>
        </p:blipFill>
        <p:spPr>
          <a:xfrm>
            <a:off x="3647304" y="914635"/>
            <a:ext cx="4896544" cy="2514365"/>
          </a:xfrm>
          <a:prstGeom prst="rect">
            <a:avLst/>
          </a:prstGeom>
        </p:spPr>
      </p:pic>
    </p:spTree>
    <p:extLst>
      <p:ext uri="{BB962C8B-B14F-4D97-AF65-F5344CB8AC3E}">
        <p14:creationId xmlns:p14="http://schemas.microsoft.com/office/powerpoint/2010/main" val="166936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F6AB38"/>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F6AB38"/>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F6AB38"/>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Pour définir le périmètre de mon bilan, je cherche les postes d’émissions…</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600" b="1" dirty="0">
                <a:solidFill>
                  <a:schemeClr val="bg1"/>
                </a:solidFill>
                <a:latin typeface="Arial"/>
                <a:ea typeface="ＭＳ Ｐゴシック"/>
              </a:rPr>
              <a:t>A : sur lesquels je peux agir</a:t>
            </a:r>
            <a:endParaRPr sz="16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B : qui sont importants en impact</a:t>
            </a:r>
            <a:endParaRPr sz="16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C : qui sont simples à calculer</a:t>
            </a:r>
            <a:endParaRPr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550" b="1" dirty="0">
                <a:solidFill>
                  <a:schemeClr val="bg1"/>
                </a:solidFill>
                <a:latin typeface="Arial"/>
                <a:ea typeface="ＭＳ Ｐゴシック"/>
              </a:rPr>
              <a:t>D : qui sont spécifiques à mon activité</a:t>
            </a:r>
            <a:endParaRPr sz="1550" dirty="0">
              <a:solidFill>
                <a:schemeClr val="bg1"/>
              </a:solidFill>
            </a:endParaRPr>
          </a:p>
        </p:txBody>
      </p:sp>
      <p:pic>
        <p:nvPicPr>
          <p:cNvPr id="37" name="Image 36">
            <a:extLst>
              <a:ext uri="{FF2B5EF4-FFF2-40B4-BE49-F238E27FC236}">
                <a16:creationId xmlns:a16="http://schemas.microsoft.com/office/drawing/2014/main" id="{78A5052D-FA09-4CA9-8B93-65FE4847D99E}"/>
              </a:ext>
            </a:extLst>
          </p:cNvPr>
          <p:cNvPicPr>
            <a:picLocks noChangeAspect="1"/>
          </p:cNvPicPr>
          <p:nvPr/>
        </p:nvPicPr>
        <p:blipFill>
          <a:blip r:embed="rId2"/>
          <a:stretch>
            <a:fillRect/>
          </a:stretch>
        </p:blipFill>
        <p:spPr>
          <a:xfrm>
            <a:off x="3647304" y="914635"/>
            <a:ext cx="4896544" cy="2514365"/>
          </a:xfrm>
          <a:prstGeom prst="rect">
            <a:avLst/>
          </a:prstGeom>
        </p:spPr>
      </p:pic>
      <p:pic>
        <p:nvPicPr>
          <p:cNvPr id="33" name="Image 32">
            <a:extLst>
              <a:ext uri="{FF2B5EF4-FFF2-40B4-BE49-F238E27FC236}">
                <a16:creationId xmlns:a16="http://schemas.microsoft.com/office/drawing/2014/main" id="{B0254329-7658-44E3-BFB3-E3E3B49DFA53}"/>
              </a:ext>
            </a:extLst>
          </p:cNvPr>
          <p:cNvPicPr>
            <a:picLocks noChangeAspect="1"/>
          </p:cNvPicPr>
          <p:nvPr/>
        </p:nvPicPr>
        <p:blipFill>
          <a:blip r:embed="rId3"/>
          <a:stretch>
            <a:fillRect/>
          </a:stretch>
        </p:blipFill>
        <p:spPr>
          <a:xfrm>
            <a:off x="5695036" y="4725144"/>
            <a:ext cx="396000" cy="396000"/>
          </a:xfrm>
          <a:prstGeom prst="rect">
            <a:avLst/>
          </a:prstGeom>
        </p:spPr>
      </p:pic>
      <p:pic>
        <p:nvPicPr>
          <p:cNvPr id="34" name="Image 33">
            <a:extLst>
              <a:ext uri="{FF2B5EF4-FFF2-40B4-BE49-F238E27FC236}">
                <a16:creationId xmlns:a16="http://schemas.microsoft.com/office/drawing/2014/main" id="{8E2B6D86-05C4-401C-8B30-DA7A1F710FF7}"/>
              </a:ext>
            </a:extLst>
          </p:cNvPr>
          <p:cNvPicPr>
            <a:picLocks noChangeAspect="1"/>
          </p:cNvPicPr>
          <p:nvPr/>
        </p:nvPicPr>
        <p:blipFill>
          <a:blip r:embed="rId3"/>
          <a:stretch>
            <a:fillRect/>
          </a:stretch>
        </p:blipFill>
        <p:spPr>
          <a:xfrm>
            <a:off x="9753472" y="5285456"/>
            <a:ext cx="396000" cy="396000"/>
          </a:xfrm>
          <a:prstGeom prst="rect">
            <a:avLst/>
          </a:prstGeom>
        </p:spPr>
      </p:pic>
      <p:pic>
        <p:nvPicPr>
          <p:cNvPr id="35" name="Image 34">
            <a:extLst>
              <a:ext uri="{FF2B5EF4-FFF2-40B4-BE49-F238E27FC236}">
                <a16:creationId xmlns:a16="http://schemas.microsoft.com/office/drawing/2014/main" id="{E7EE036F-1CD8-41CD-81BD-B3CB7EC184E0}"/>
              </a:ext>
            </a:extLst>
          </p:cNvPr>
          <p:cNvPicPr>
            <a:picLocks noChangeAspect="1"/>
          </p:cNvPicPr>
          <p:nvPr/>
        </p:nvPicPr>
        <p:blipFill>
          <a:blip r:embed="rId3"/>
          <a:stretch>
            <a:fillRect/>
          </a:stretch>
        </p:blipFill>
        <p:spPr>
          <a:xfrm>
            <a:off x="9753472" y="4794504"/>
            <a:ext cx="396000" cy="396000"/>
          </a:xfrm>
          <a:prstGeom prst="rect">
            <a:avLst/>
          </a:prstGeom>
        </p:spPr>
      </p:pic>
      <p:pic>
        <p:nvPicPr>
          <p:cNvPr id="36" name="Image 35">
            <a:extLst>
              <a:ext uri="{FF2B5EF4-FFF2-40B4-BE49-F238E27FC236}">
                <a16:creationId xmlns:a16="http://schemas.microsoft.com/office/drawing/2014/main" id="{E0D20BC4-6CE9-4AB2-9024-C1BB9AEDEFDC}"/>
              </a:ext>
            </a:extLst>
          </p:cNvPr>
          <p:cNvPicPr>
            <a:picLocks noChangeAspect="1"/>
          </p:cNvPicPr>
          <p:nvPr/>
        </p:nvPicPr>
        <p:blipFill>
          <a:blip r:embed="rId4"/>
          <a:stretch>
            <a:fillRect/>
          </a:stretch>
        </p:blipFill>
        <p:spPr>
          <a:xfrm>
            <a:off x="5695036" y="5239823"/>
            <a:ext cx="396000" cy="396000"/>
          </a:xfrm>
          <a:prstGeom prst="rect">
            <a:avLst/>
          </a:prstGeom>
        </p:spPr>
      </p:pic>
    </p:spTree>
    <p:extLst>
      <p:ext uri="{BB962C8B-B14F-4D97-AF65-F5344CB8AC3E}">
        <p14:creationId xmlns:p14="http://schemas.microsoft.com/office/powerpoint/2010/main" val="15130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Un Bilan Carbone® est un processus…</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b="1" dirty="0">
                <a:solidFill>
                  <a:schemeClr val="bg1"/>
                </a:solidFill>
                <a:latin typeface="Arial"/>
                <a:ea typeface="ＭＳ Ｐゴシック"/>
              </a:rPr>
              <a:t>A : Coercitif</a:t>
            </a:r>
            <a:endParaRPr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b="1" dirty="0">
                <a:solidFill>
                  <a:schemeClr val="bg1"/>
                </a:solidFill>
                <a:latin typeface="Arial"/>
                <a:ea typeface="ＭＳ Ｐゴシック"/>
              </a:rPr>
              <a:t>B : Itératif</a:t>
            </a:r>
            <a:endParaRPr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C : Contraceptif</a:t>
            </a:r>
            <a:endParaRPr lang="fr-FR"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b="1" dirty="0">
                <a:solidFill>
                  <a:schemeClr val="bg1"/>
                </a:solidFill>
                <a:latin typeface="Arial"/>
                <a:ea typeface="ＭＳ Ｐゴシック"/>
              </a:rPr>
              <a:t>D : Disruptif</a:t>
            </a:r>
            <a:endParaRPr dirty="0">
              <a:solidFill>
                <a:schemeClr val="bg1"/>
              </a:solidFill>
            </a:endParaRPr>
          </a:p>
        </p:txBody>
      </p:sp>
      <p:pic>
        <p:nvPicPr>
          <p:cNvPr id="33" name="Image 32">
            <a:extLst>
              <a:ext uri="{FF2B5EF4-FFF2-40B4-BE49-F238E27FC236}">
                <a16:creationId xmlns:a16="http://schemas.microsoft.com/office/drawing/2014/main" id="{B5CABFD4-7522-43F3-9B88-8465414A9DEB}"/>
              </a:ext>
            </a:extLst>
          </p:cNvPr>
          <p:cNvPicPr>
            <a:picLocks noChangeAspect="1"/>
          </p:cNvPicPr>
          <p:nvPr/>
        </p:nvPicPr>
        <p:blipFill>
          <a:blip r:embed="rId2"/>
          <a:stretch>
            <a:fillRect/>
          </a:stretch>
        </p:blipFill>
        <p:spPr>
          <a:xfrm>
            <a:off x="3557687" y="1223934"/>
            <a:ext cx="5220497" cy="2205066"/>
          </a:xfrm>
          <a:prstGeom prst="rect">
            <a:avLst/>
          </a:prstGeom>
        </p:spPr>
      </p:pic>
    </p:spTree>
    <p:extLst>
      <p:ext uri="{BB962C8B-B14F-4D97-AF65-F5344CB8AC3E}">
        <p14:creationId xmlns:p14="http://schemas.microsoft.com/office/powerpoint/2010/main" val="334351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F6AB38"/>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Un Bilan Carbone® est un processus…</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b="1" dirty="0">
                <a:solidFill>
                  <a:schemeClr val="bg1"/>
                </a:solidFill>
                <a:latin typeface="Arial"/>
                <a:ea typeface="ＭＳ Ｐゴシック"/>
              </a:rPr>
              <a:t>A : Coercitif</a:t>
            </a:r>
            <a:endParaRPr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b="1" dirty="0">
                <a:solidFill>
                  <a:schemeClr val="bg1"/>
                </a:solidFill>
                <a:latin typeface="Arial"/>
                <a:ea typeface="ＭＳ Ｐゴシック"/>
              </a:rPr>
              <a:t>B : Itératif</a:t>
            </a:r>
            <a:endParaRPr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C : Contraceptif</a:t>
            </a:r>
            <a:endParaRPr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b="1" dirty="0">
                <a:solidFill>
                  <a:schemeClr val="bg1"/>
                </a:solidFill>
                <a:latin typeface="Arial"/>
                <a:ea typeface="ＭＳ Ｐゴシック"/>
              </a:rPr>
              <a:t>D : Disruptif</a:t>
            </a:r>
            <a:endParaRPr dirty="0">
              <a:solidFill>
                <a:schemeClr val="bg1"/>
              </a:solidFill>
            </a:endParaRPr>
          </a:p>
        </p:txBody>
      </p:sp>
      <p:pic>
        <p:nvPicPr>
          <p:cNvPr id="33" name="Image 32">
            <a:extLst>
              <a:ext uri="{FF2B5EF4-FFF2-40B4-BE49-F238E27FC236}">
                <a16:creationId xmlns:a16="http://schemas.microsoft.com/office/drawing/2014/main" id="{B5CABFD4-7522-43F3-9B88-8465414A9DEB}"/>
              </a:ext>
            </a:extLst>
          </p:cNvPr>
          <p:cNvPicPr>
            <a:picLocks noChangeAspect="1"/>
          </p:cNvPicPr>
          <p:nvPr/>
        </p:nvPicPr>
        <p:blipFill>
          <a:blip r:embed="rId2"/>
          <a:stretch>
            <a:fillRect/>
          </a:stretch>
        </p:blipFill>
        <p:spPr>
          <a:xfrm>
            <a:off x="3557687" y="1223934"/>
            <a:ext cx="5220497" cy="2205066"/>
          </a:xfrm>
          <a:prstGeom prst="rect">
            <a:avLst/>
          </a:prstGeom>
        </p:spPr>
      </p:pic>
      <p:pic>
        <p:nvPicPr>
          <p:cNvPr id="34" name="Image 33">
            <a:extLst>
              <a:ext uri="{FF2B5EF4-FFF2-40B4-BE49-F238E27FC236}">
                <a16:creationId xmlns:a16="http://schemas.microsoft.com/office/drawing/2014/main" id="{F456D6F9-CCC8-4E68-8F84-9CBA3539E7D9}"/>
              </a:ext>
            </a:extLst>
          </p:cNvPr>
          <p:cNvPicPr>
            <a:picLocks noChangeAspect="1"/>
          </p:cNvPicPr>
          <p:nvPr/>
        </p:nvPicPr>
        <p:blipFill>
          <a:blip r:embed="rId3"/>
          <a:stretch>
            <a:fillRect/>
          </a:stretch>
        </p:blipFill>
        <p:spPr>
          <a:xfrm>
            <a:off x="9755603" y="4798762"/>
            <a:ext cx="396000" cy="396000"/>
          </a:xfrm>
          <a:prstGeom prst="rect">
            <a:avLst/>
          </a:prstGeom>
        </p:spPr>
      </p:pic>
      <p:pic>
        <p:nvPicPr>
          <p:cNvPr id="35" name="Image 34">
            <a:extLst>
              <a:ext uri="{FF2B5EF4-FFF2-40B4-BE49-F238E27FC236}">
                <a16:creationId xmlns:a16="http://schemas.microsoft.com/office/drawing/2014/main" id="{6ACB0E5C-9D02-467B-B228-8360E0789CB8}"/>
              </a:ext>
            </a:extLst>
          </p:cNvPr>
          <p:cNvPicPr>
            <a:picLocks noChangeAspect="1"/>
          </p:cNvPicPr>
          <p:nvPr/>
        </p:nvPicPr>
        <p:blipFill>
          <a:blip r:embed="rId4"/>
          <a:stretch>
            <a:fillRect/>
          </a:stretch>
        </p:blipFill>
        <p:spPr>
          <a:xfrm>
            <a:off x="9755603" y="5313441"/>
            <a:ext cx="396000" cy="396000"/>
          </a:xfrm>
          <a:prstGeom prst="rect">
            <a:avLst/>
          </a:prstGeom>
        </p:spPr>
      </p:pic>
      <p:pic>
        <p:nvPicPr>
          <p:cNvPr id="36" name="Image 35">
            <a:extLst>
              <a:ext uri="{FF2B5EF4-FFF2-40B4-BE49-F238E27FC236}">
                <a16:creationId xmlns:a16="http://schemas.microsoft.com/office/drawing/2014/main" id="{FC1E51E6-3A6B-46EE-B2FF-C175BCD23CC0}"/>
              </a:ext>
            </a:extLst>
          </p:cNvPr>
          <p:cNvPicPr>
            <a:picLocks noChangeAspect="1"/>
          </p:cNvPicPr>
          <p:nvPr/>
        </p:nvPicPr>
        <p:blipFill>
          <a:blip r:embed="rId4"/>
          <a:stretch>
            <a:fillRect/>
          </a:stretch>
        </p:blipFill>
        <p:spPr>
          <a:xfrm>
            <a:off x="5709926" y="4804285"/>
            <a:ext cx="396000" cy="396000"/>
          </a:xfrm>
          <a:prstGeom prst="rect">
            <a:avLst/>
          </a:prstGeom>
        </p:spPr>
      </p:pic>
      <p:pic>
        <p:nvPicPr>
          <p:cNvPr id="37" name="Image 36">
            <a:extLst>
              <a:ext uri="{FF2B5EF4-FFF2-40B4-BE49-F238E27FC236}">
                <a16:creationId xmlns:a16="http://schemas.microsoft.com/office/drawing/2014/main" id="{0E42980D-46DD-4635-89CB-12BF6EE87E9E}"/>
              </a:ext>
            </a:extLst>
          </p:cNvPr>
          <p:cNvPicPr>
            <a:picLocks noChangeAspect="1"/>
          </p:cNvPicPr>
          <p:nvPr/>
        </p:nvPicPr>
        <p:blipFill>
          <a:blip r:embed="rId4"/>
          <a:stretch>
            <a:fillRect/>
          </a:stretch>
        </p:blipFill>
        <p:spPr>
          <a:xfrm>
            <a:off x="5713123" y="5300680"/>
            <a:ext cx="396000" cy="396000"/>
          </a:xfrm>
          <a:prstGeom prst="rect">
            <a:avLst/>
          </a:prstGeom>
        </p:spPr>
      </p:pic>
    </p:spTree>
    <p:extLst>
      <p:ext uri="{BB962C8B-B14F-4D97-AF65-F5344CB8AC3E}">
        <p14:creationId xmlns:p14="http://schemas.microsoft.com/office/powerpoint/2010/main" val="26498193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Le rapport d’un Bilan Carbone® sert à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300" b="1" dirty="0">
                <a:solidFill>
                  <a:schemeClr val="bg1"/>
                </a:solidFill>
                <a:latin typeface="Arial"/>
                <a:ea typeface="ＭＳ Ｐゴシック"/>
              </a:rPr>
              <a:t>A : Caler les meubles</a:t>
            </a:r>
            <a:endParaRPr sz="13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200" b="1" dirty="0">
                <a:solidFill>
                  <a:schemeClr val="bg1"/>
                </a:solidFill>
                <a:latin typeface="Arial"/>
                <a:ea typeface="ＭＳ Ｐゴシック"/>
              </a:rPr>
              <a:t>B : Punir les étudiants qui prennent trop l’avion</a:t>
            </a:r>
            <a:endParaRPr sz="12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300" b="1" dirty="0">
                <a:solidFill>
                  <a:schemeClr val="bg1"/>
                </a:solidFill>
                <a:latin typeface="Arial"/>
                <a:ea typeface="ＭＳ Ｐゴシック"/>
              </a:rPr>
              <a:t>C : Couper des arbres</a:t>
            </a:r>
            <a:endParaRPr sz="13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300" b="1" dirty="0">
                <a:solidFill>
                  <a:schemeClr val="bg1"/>
                </a:solidFill>
                <a:latin typeface="Arial"/>
                <a:ea typeface="ＭＳ Ｐゴシック"/>
              </a:rPr>
              <a:t>D : Consigner toutes les hypothèses</a:t>
            </a:r>
            <a:endParaRPr sz="1300" dirty="0">
              <a:solidFill>
                <a:schemeClr val="bg1"/>
              </a:solidFill>
            </a:endParaRPr>
          </a:p>
        </p:txBody>
      </p:sp>
      <p:pic>
        <p:nvPicPr>
          <p:cNvPr id="38" name="Image 37">
            <a:extLst>
              <a:ext uri="{FF2B5EF4-FFF2-40B4-BE49-F238E27FC236}">
                <a16:creationId xmlns:a16="http://schemas.microsoft.com/office/drawing/2014/main" id="{F8A16C5A-782E-4270-AD18-471A5490D460}"/>
              </a:ext>
            </a:extLst>
          </p:cNvPr>
          <p:cNvPicPr>
            <a:picLocks noChangeAspect="1"/>
          </p:cNvPicPr>
          <p:nvPr/>
        </p:nvPicPr>
        <p:blipFill>
          <a:blip r:embed="rId2"/>
          <a:stretch>
            <a:fillRect/>
          </a:stretch>
        </p:blipFill>
        <p:spPr>
          <a:xfrm>
            <a:off x="4884827" y="1046878"/>
            <a:ext cx="2277497" cy="2277497"/>
          </a:xfrm>
          <a:prstGeom prst="rect">
            <a:avLst/>
          </a:prstGeom>
        </p:spPr>
      </p:pic>
    </p:spTree>
    <p:extLst>
      <p:ext uri="{BB962C8B-B14F-4D97-AF65-F5344CB8AC3E}">
        <p14:creationId xmlns:p14="http://schemas.microsoft.com/office/powerpoint/2010/main" val="532081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F6AB38"/>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Le rapport d’un Bilan Carbone® sert à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300" b="1" dirty="0">
                <a:solidFill>
                  <a:schemeClr val="bg1"/>
                </a:solidFill>
                <a:latin typeface="Arial"/>
                <a:ea typeface="ＭＳ Ｐゴシック"/>
              </a:rPr>
              <a:t>A : Caler les meubles</a:t>
            </a:r>
            <a:endParaRPr sz="13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200" b="1" dirty="0">
                <a:solidFill>
                  <a:schemeClr val="bg1"/>
                </a:solidFill>
                <a:latin typeface="Arial"/>
                <a:ea typeface="ＭＳ Ｐゴシック"/>
              </a:rPr>
              <a:t>B : Punir les étudiants qui prennent trop l’avion</a:t>
            </a:r>
            <a:endParaRPr sz="12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300" b="1" dirty="0">
                <a:solidFill>
                  <a:schemeClr val="bg1"/>
                </a:solidFill>
                <a:latin typeface="Arial"/>
                <a:ea typeface="ＭＳ Ｐゴシック"/>
              </a:rPr>
              <a:t>C : Couper des arbres</a:t>
            </a:r>
            <a:endParaRPr sz="13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300" b="1" dirty="0">
                <a:solidFill>
                  <a:schemeClr val="bg1"/>
                </a:solidFill>
                <a:latin typeface="Arial"/>
                <a:ea typeface="ＭＳ Ｐゴシック"/>
              </a:rPr>
              <a:t>D : Consigner toutes les hypothèses</a:t>
            </a:r>
            <a:endParaRPr sz="1300" dirty="0">
              <a:solidFill>
                <a:schemeClr val="bg1"/>
              </a:solidFill>
            </a:endParaRPr>
          </a:p>
        </p:txBody>
      </p:sp>
      <p:pic>
        <p:nvPicPr>
          <p:cNvPr id="34" name="Image 33">
            <a:extLst>
              <a:ext uri="{FF2B5EF4-FFF2-40B4-BE49-F238E27FC236}">
                <a16:creationId xmlns:a16="http://schemas.microsoft.com/office/drawing/2014/main" id="{F456D6F9-CCC8-4E68-8F84-9CBA3539E7D9}"/>
              </a:ext>
            </a:extLst>
          </p:cNvPr>
          <p:cNvPicPr>
            <a:picLocks noChangeAspect="1"/>
          </p:cNvPicPr>
          <p:nvPr/>
        </p:nvPicPr>
        <p:blipFill>
          <a:blip r:embed="rId2"/>
          <a:stretch>
            <a:fillRect/>
          </a:stretch>
        </p:blipFill>
        <p:spPr>
          <a:xfrm>
            <a:off x="9822116" y="5314164"/>
            <a:ext cx="396000" cy="396000"/>
          </a:xfrm>
          <a:prstGeom prst="rect">
            <a:avLst/>
          </a:prstGeom>
        </p:spPr>
      </p:pic>
      <p:pic>
        <p:nvPicPr>
          <p:cNvPr id="35" name="Image 34">
            <a:extLst>
              <a:ext uri="{FF2B5EF4-FFF2-40B4-BE49-F238E27FC236}">
                <a16:creationId xmlns:a16="http://schemas.microsoft.com/office/drawing/2014/main" id="{6ACB0E5C-9D02-467B-B228-8360E0789CB8}"/>
              </a:ext>
            </a:extLst>
          </p:cNvPr>
          <p:cNvPicPr>
            <a:picLocks noChangeAspect="1"/>
          </p:cNvPicPr>
          <p:nvPr/>
        </p:nvPicPr>
        <p:blipFill>
          <a:blip r:embed="rId3"/>
          <a:stretch>
            <a:fillRect/>
          </a:stretch>
        </p:blipFill>
        <p:spPr>
          <a:xfrm>
            <a:off x="9822116" y="4790065"/>
            <a:ext cx="396000" cy="396000"/>
          </a:xfrm>
          <a:prstGeom prst="rect">
            <a:avLst/>
          </a:prstGeom>
        </p:spPr>
      </p:pic>
      <p:pic>
        <p:nvPicPr>
          <p:cNvPr id="36" name="Image 35">
            <a:extLst>
              <a:ext uri="{FF2B5EF4-FFF2-40B4-BE49-F238E27FC236}">
                <a16:creationId xmlns:a16="http://schemas.microsoft.com/office/drawing/2014/main" id="{FC1E51E6-3A6B-46EE-B2FF-C175BCD23CC0}"/>
              </a:ext>
            </a:extLst>
          </p:cNvPr>
          <p:cNvPicPr>
            <a:picLocks noChangeAspect="1"/>
          </p:cNvPicPr>
          <p:nvPr/>
        </p:nvPicPr>
        <p:blipFill>
          <a:blip r:embed="rId3"/>
          <a:stretch>
            <a:fillRect/>
          </a:stretch>
        </p:blipFill>
        <p:spPr>
          <a:xfrm>
            <a:off x="5709926" y="4804285"/>
            <a:ext cx="396000" cy="396000"/>
          </a:xfrm>
          <a:prstGeom prst="rect">
            <a:avLst/>
          </a:prstGeom>
        </p:spPr>
      </p:pic>
      <p:pic>
        <p:nvPicPr>
          <p:cNvPr id="37" name="Image 36">
            <a:extLst>
              <a:ext uri="{FF2B5EF4-FFF2-40B4-BE49-F238E27FC236}">
                <a16:creationId xmlns:a16="http://schemas.microsoft.com/office/drawing/2014/main" id="{0E42980D-46DD-4635-89CB-12BF6EE87E9E}"/>
              </a:ext>
            </a:extLst>
          </p:cNvPr>
          <p:cNvPicPr>
            <a:picLocks noChangeAspect="1"/>
          </p:cNvPicPr>
          <p:nvPr/>
        </p:nvPicPr>
        <p:blipFill>
          <a:blip r:embed="rId3"/>
          <a:stretch>
            <a:fillRect/>
          </a:stretch>
        </p:blipFill>
        <p:spPr>
          <a:xfrm>
            <a:off x="5713123" y="5300680"/>
            <a:ext cx="396000" cy="396000"/>
          </a:xfrm>
          <a:prstGeom prst="rect">
            <a:avLst/>
          </a:prstGeom>
        </p:spPr>
      </p:pic>
      <p:pic>
        <p:nvPicPr>
          <p:cNvPr id="38" name="Image 37">
            <a:extLst>
              <a:ext uri="{FF2B5EF4-FFF2-40B4-BE49-F238E27FC236}">
                <a16:creationId xmlns:a16="http://schemas.microsoft.com/office/drawing/2014/main" id="{F8A16C5A-782E-4270-AD18-471A5490D460}"/>
              </a:ext>
            </a:extLst>
          </p:cNvPr>
          <p:cNvPicPr>
            <a:picLocks noChangeAspect="1"/>
          </p:cNvPicPr>
          <p:nvPr/>
        </p:nvPicPr>
        <p:blipFill>
          <a:blip r:embed="rId4"/>
          <a:stretch>
            <a:fillRect/>
          </a:stretch>
        </p:blipFill>
        <p:spPr>
          <a:xfrm>
            <a:off x="4884827" y="1046878"/>
            <a:ext cx="2277497" cy="2277497"/>
          </a:xfrm>
          <a:prstGeom prst="rect">
            <a:avLst/>
          </a:prstGeom>
        </p:spPr>
      </p:pic>
    </p:spTree>
    <p:extLst>
      <p:ext uri="{BB962C8B-B14F-4D97-AF65-F5344CB8AC3E}">
        <p14:creationId xmlns:p14="http://schemas.microsoft.com/office/powerpoint/2010/main" val="29634551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4"/>
          <p:cNvSpPr>
            <a:spLocks noGrp="1"/>
          </p:cNvSpPr>
          <p:nvPr>
            <p:ph type="title"/>
          </p:nvPr>
        </p:nvSpPr>
        <p:spPr/>
        <p:txBody>
          <a:bodyPr/>
          <a:lstStyle/>
          <a:p>
            <a:pPr algn="l"/>
            <a:r>
              <a:rPr lang="fr-FR" sz="2800" dirty="0"/>
              <a:t>Ce</a:t>
            </a:r>
            <a:r>
              <a:rPr lang="fr-FR" dirty="0"/>
              <a:t> qu’il faut re</a:t>
            </a:r>
            <a:r>
              <a:rPr lang="fr-FR" sz="3600" dirty="0"/>
              <a:t>te</a:t>
            </a:r>
            <a:r>
              <a:rPr lang="fr-FR" dirty="0"/>
              <a:t>nir</a:t>
            </a: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23792" y="199033"/>
            <a:ext cx="939563" cy="939563"/>
          </a:xfrm>
          <a:prstGeom prst="rect">
            <a:avLst/>
          </a:prstGeom>
        </p:spPr>
      </p:pic>
      <p:sp>
        <p:nvSpPr>
          <p:cNvPr id="10" name="Espace réservé du contenu 7"/>
          <p:cNvSpPr txBox="1">
            <a:spLocks/>
          </p:cNvSpPr>
          <p:nvPr/>
        </p:nvSpPr>
        <p:spPr>
          <a:xfrm>
            <a:off x="1559496" y="1179761"/>
            <a:ext cx="10351453" cy="5372175"/>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r>
              <a:rPr lang="fr-FR" altLang="en-US" dirty="0"/>
              <a:t>Un Bilan Carbone® ne mesure pas les émissions dont on est responsable. </a:t>
            </a:r>
            <a:r>
              <a:rPr lang="fr-FR" altLang="en-US" dirty="0">
                <a:solidFill>
                  <a:srgbClr val="F6AB38"/>
                </a:solidFill>
              </a:rPr>
              <a:t>On ne cherche pas de coupable. </a:t>
            </a:r>
            <a:r>
              <a:rPr lang="fr-FR" altLang="en-US" dirty="0"/>
              <a:t>On cherche à </a:t>
            </a:r>
            <a:r>
              <a:rPr lang="fr-FR" altLang="en-US" dirty="0">
                <a:sym typeface="Wingdings" panose="05000000000000000000" pitchFamily="2" charset="2"/>
              </a:rPr>
              <a:t> déterminer là où on peut agir le plus efficacement !</a:t>
            </a:r>
            <a:endParaRPr lang="fr-FR" altLang="en-US" dirty="0"/>
          </a:p>
          <a:p>
            <a:pPr indent="0" algn="just">
              <a:spcBef>
                <a:spcPts val="1800"/>
              </a:spcBef>
              <a:spcAft>
                <a:spcPts val="1200"/>
              </a:spcAft>
              <a:buClr>
                <a:srgbClr val="166478"/>
              </a:buClr>
            </a:pPr>
            <a:r>
              <a:rPr lang="fr-FR" dirty="0"/>
              <a:t>Faire un Bilan Carbone®, ça commence par </a:t>
            </a:r>
            <a:r>
              <a:rPr lang="fr-FR" dirty="0">
                <a:solidFill>
                  <a:srgbClr val="F6AB38"/>
                </a:solidFill>
              </a:rPr>
              <a:t>fixer un périmètre</a:t>
            </a:r>
            <a:r>
              <a:rPr lang="fr-FR" dirty="0"/>
              <a:t>. Des choix à faire, et </a:t>
            </a:r>
            <a:r>
              <a:rPr lang="fr-FR" dirty="0">
                <a:solidFill>
                  <a:srgbClr val="F6AB38"/>
                </a:solidFill>
              </a:rPr>
              <a:t>pas de règle absolue</a:t>
            </a:r>
            <a:r>
              <a:rPr lang="fr-FR" dirty="0"/>
              <a:t>, tant que c’est argumenté ! Pense à bien noter tes justifications quelque part ! </a:t>
            </a:r>
          </a:p>
          <a:p>
            <a:pPr indent="0" algn="just">
              <a:spcBef>
                <a:spcPts val="1800"/>
              </a:spcBef>
              <a:spcAft>
                <a:spcPts val="1200"/>
              </a:spcAft>
              <a:buClr>
                <a:srgbClr val="166478"/>
              </a:buClr>
            </a:pPr>
            <a:r>
              <a:rPr lang="fr-FR" dirty="0">
                <a:solidFill>
                  <a:srgbClr val="F6AB38"/>
                </a:solidFill>
              </a:rPr>
              <a:t>3 règles d’or : </a:t>
            </a:r>
            <a:r>
              <a:rPr lang="fr-FR" dirty="0"/>
              <a:t>Compter au prorata, chercher ses dépendances et ses leviers d’actions et procéder de manière itérative ! </a:t>
            </a:r>
          </a:p>
          <a:p>
            <a:pPr indent="0" algn="just">
              <a:spcBef>
                <a:spcPts val="1200"/>
              </a:spcBef>
              <a:spcAft>
                <a:spcPts val="1200"/>
              </a:spcAft>
              <a:buClr>
                <a:srgbClr val="166478"/>
              </a:buClr>
            </a:pPr>
            <a:r>
              <a:rPr lang="fr-FR" dirty="0"/>
              <a:t>La question du périmètre est fondamentale, et doit être largement détaillée dans </a:t>
            </a:r>
            <a:r>
              <a:rPr lang="fr-FR" dirty="0">
                <a:solidFill>
                  <a:srgbClr val="F6AB38"/>
                </a:solidFill>
              </a:rPr>
              <a:t>la restitution </a:t>
            </a:r>
            <a:r>
              <a:rPr lang="fr-FR" dirty="0"/>
              <a:t>de la démarche Bilan Carbone. C’est pour ça qu’il faut un </a:t>
            </a:r>
            <a:r>
              <a:rPr lang="fr-FR" dirty="0">
                <a:solidFill>
                  <a:srgbClr val="F6AB38"/>
                </a:solidFill>
              </a:rPr>
              <a:t>rapport</a:t>
            </a:r>
            <a:r>
              <a:rPr lang="fr-FR" dirty="0"/>
              <a:t> détaillé !</a:t>
            </a:r>
          </a:p>
        </p:txBody>
      </p:sp>
      <p:pic>
        <p:nvPicPr>
          <p:cNvPr id="18" name="Image 17">
            <a:extLst>
              <a:ext uri="{FF2B5EF4-FFF2-40B4-BE49-F238E27FC236}">
                <a16:creationId xmlns:a16="http://schemas.microsoft.com/office/drawing/2014/main" id="{D51DD736-D102-48B1-B2A1-F64E240A64B5}"/>
              </a:ext>
            </a:extLst>
          </p:cNvPr>
          <p:cNvPicPr>
            <a:picLocks noChangeAspect="1"/>
          </p:cNvPicPr>
          <p:nvPr/>
        </p:nvPicPr>
        <p:blipFill>
          <a:blip r:embed="rId4"/>
          <a:stretch>
            <a:fillRect/>
          </a:stretch>
        </p:blipFill>
        <p:spPr>
          <a:xfrm>
            <a:off x="533726" y="2780928"/>
            <a:ext cx="720000" cy="720000"/>
          </a:xfrm>
          <a:prstGeom prst="rect">
            <a:avLst/>
          </a:prstGeom>
        </p:spPr>
      </p:pic>
      <p:pic>
        <p:nvPicPr>
          <p:cNvPr id="19" name="Image 18">
            <a:extLst>
              <a:ext uri="{FF2B5EF4-FFF2-40B4-BE49-F238E27FC236}">
                <a16:creationId xmlns:a16="http://schemas.microsoft.com/office/drawing/2014/main" id="{2253D986-66CE-4FF9-A631-92540D21C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726" y="4149080"/>
            <a:ext cx="720000" cy="720000"/>
          </a:xfrm>
          <a:prstGeom prst="rect">
            <a:avLst/>
          </a:prstGeom>
        </p:spPr>
      </p:pic>
      <p:pic>
        <p:nvPicPr>
          <p:cNvPr id="9" name="Image 8">
            <a:extLst>
              <a:ext uri="{FF2B5EF4-FFF2-40B4-BE49-F238E27FC236}">
                <a16:creationId xmlns:a16="http://schemas.microsoft.com/office/drawing/2014/main" id="{FFB2625E-FE9B-43E8-963C-3B9E1DE16F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376" y="1411925"/>
            <a:ext cx="720000" cy="720000"/>
          </a:xfrm>
          <a:prstGeom prst="rect">
            <a:avLst/>
          </a:prstGeom>
        </p:spPr>
      </p:pic>
      <p:pic>
        <p:nvPicPr>
          <p:cNvPr id="11" name="Image 10">
            <a:extLst>
              <a:ext uri="{FF2B5EF4-FFF2-40B4-BE49-F238E27FC236}">
                <a16:creationId xmlns:a16="http://schemas.microsoft.com/office/drawing/2014/main" id="{88177102-1923-4F43-BF39-ECF020DBBE61}"/>
              </a:ext>
            </a:extLst>
          </p:cNvPr>
          <p:cNvPicPr>
            <a:picLocks noChangeAspect="1"/>
          </p:cNvPicPr>
          <p:nvPr/>
        </p:nvPicPr>
        <p:blipFill>
          <a:blip r:embed="rId7"/>
          <a:stretch>
            <a:fillRect/>
          </a:stretch>
        </p:blipFill>
        <p:spPr>
          <a:xfrm>
            <a:off x="533726" y="5301208"/>
            <a:ext cx="720000" cy="720000"/>
          </a:xfrm>
          <a:prstGeom prst="rect">
            <a:avLst/>
          </a:prstGeom>
        </p:spPr>
      </p:pic>
    </p:spTree>
    <p:extLst>
      <p:ext uri="{BB962C8B-B14F-4D97-AF65-F5344CB8AC3E}">
        <p14:creationId xmlns:p14="http://schemas.microsoft.com/office/powerpoint/2010/main" val="48182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On en est où en France ?</a:t>
            </a:r>
          </a:p>
        </p:txBody>
      </p:sp>
      <p:pic>
        <p:nvPicPr>
          <p:cNvPr id="8" name="Image 7"/>
          <p:cNvPicPr>
            <a:picLocks noChangeAspect="1"/>
          </p:cNvPicPr>
          <p:nvPr/>
        </p:nvPicPr>
        <p:blipFill>
          <a:blip r:embed="rId3"/>
          <a:stretch>
            <a:fillRect/>
          </a:stretch>
        </p:blipFill>
        <p:spPr>
          <a:xfrm>
            <a:off x="0" y="908720"/>
            <a:ext cx="10164452" cy="5492371"/>
          </a:xfrm>
          <a:prstGeom prst="rect">
            <a:avLst/>
          </a:prstGeom>
        </p:spPr>
      </p:pic>
      <p:sp>
        <p:nvSpPr>
          <p:cNvPr id="11" name="ZoneTexte 10"/>
          <p:cNvSpPr txBox="1"/>
          <p:nvPr/>
        </p:nvSpPr>
        <p:spPr>
          <a:xfrm>
            <a:off x="7824192" y="4149080"/>
            <a:ext cx="4111420" cy="1323439"/>
          </a:xfrm>
          <a:prstGeom prst="rect">
            <a:avLst/>
          </a:prstGeom>
          <a:solidFill>
            <a:srgbClr val="F6AB38"/>
          </a:solidFill>
          <a:ln>
            <a:noFill/>
          </a:ln>
        </p:spPr>
        <p:txBody>
          <a:bodyPr wrap="square" rtlCol="0">
            <a:spAutoFit/>
          </a:bodyPr>
          <a:lstStyle/>
          <a:p>
            <a:pPr algn="ct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Depuis Novembre 2015, la France suit la SNBC :</a:t>
            </a:r>
          </a:p>
          <a:p>
            <a:pPr algn="ct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Stratégie Nationale Bas Carbone</a:t>
            </a:r>
          </a:p>
        </p:txBody>
      </p:sp>
      <p:sp>
        <p:nvSpPr>
          <p:cNvPr id="28" name="Espace réservé du numéro de diapositive 27"/>
          <p:cNvSpPr>
            <a:spLocks noGrp="1"/>
          </p:cNvSpPr>
          <p:nvPr>
            <p:ph type="sldNum" sz="quarter" idx="4294967295"/>
          </p:nvPr>
        </p:nvSpPr>
        <p:spPr>
          <a:xfrm>
            <a:off x="11280576" y="6381329"/>
            <a:ext cx="864096" cy="365125"/>
          </a:xfrm>
          <a:prstGeom prst="rect">
            <a:avLst/>
          </a:prstGeom>
        </p:spPr>
        <p:txBody>
          <a:bodyPr/>
          <a:lstStyle/>
          <a:p>
            <a:pPr>
              <a:defRPr/>
            </a:pPr>
            <a:fld id="{977A11F6-3D0F-4813-9A73-318DF2A72F01}" type="slidenum">
              <a:rPr lang="en-US" smtClean="0">
                <a:solidFill>
                  <a:prstClr val="white"/>
                </a:solidFill>
              </a:rPr>
              <a:pPr>
                <a:defRPr/>
              </a:pPr>
              <a:t>11</a:t>
            </a:fld>
            <a:endParaRPr lang="en-US" dirty="0">
              <a:solidFill>
                <a:prstClr val="white"/>
              </a:solidFill>
            </a:endParaRPr>
          </a:p>
        </p:txBody>
      </p:sp>
      <p:sp>
        <p:nvSpPr>
          <p:cNvPr id="29" name="Rectangle 28">
            <a:extLst>
              <a:ext uri="{FF2B5EF4-FFF2-40B4-BE49-F238E27FC236}">
                <a16:creationId xmlns:a16="http://schemas.microsoft.com/office/drawing/2014/main" id="{5D8B776E-6ADE-4A79-A959-6963EA3E65BE}"/>
              </a:ext>
            </a:extLst>
          </p:cNvPr>
          <p:cNvSpPr/>
          <p:nvPr/>
        </p:nvSpPr>
        <p:spPr>
          <a:xfrm>
            <a:off x="40862" y="6361583"/>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err="1">
                <a:solidFill>
                  <a:srgbClr val="085160"/>
                </a:solidFill>
                <a:latin typeface="Century Gothic" pitchFamily="34" charset="0"/>
                <a:cs typeface="Arial" pitchFamily="34" charset="0"/>
              </a:rPr>
              <a:t>Ministère</a:t>
            </a:r>
            <a:r>
              <a:rPr lang="en-US" sz="1400" i="1" dirty="0">
                <a:solidFill>
                  <a:srgbClr val="085160"/>
                </a:solidFill>
                <a:latin typeface="Century Gothic" pitchFamily="34" charset="0"/>
                <a:cs typeface="Arial" pitchFamily="34" charset="0"/>
              </a:rPr>
              <a:t> de la transition </a:t>
            </a:r>
            <a:r>
              <a:rPr lang="en-US" sz="1400" i="1" dirty="0" err="1">
                <a:solidFill>
                  <a:srgbClr val="085160"/>
                </a:solidFill>
                <a:latin typeface="Century Gothic" pitchFamily="34" charset="0"/>
                <a:cs typeface="Arial" pitchFamily="34" charset="0"/>
              </a:rPr>
              <a:t>écologique</a:t>
            </a:r>
            <a:r>
              <a:rPr lang="en-US" sz="1400" i="1" dirty="0">
                <a:solidFill>
                  <a:srgbClr val="085160"/>
                </a:solidFill>
                <a:latin typeface="Century Gothic" pitchFamily="34" charset="0"/>
                <a:cs typeface="Arial" pitchFamily="34" charset="0"/>
              </a:rPr>
              <a:t> et </a:t>
            </a:r>
            <a:r>
              <a:rPr lang="en-US" sz="1400" i="1" dirty="0" err="1">
                <a:solidFill>
                  <a:srgbClr val="085160"/>
                </a:solidFill>
                <a:latin typeface="Century Gothic" pitchFamily="34" charset="0"/>
                <a:cs typeface="Arial" pitchFamily="34" charset="0"/>
              </a:rPr>
              <a:t>solidaire</a:t>
            </a:r>
            <a:endParaRPr lang="pt-BR" sz="1400" i="1" dirty="0">
              <a:solidFill>
                <a:srgbClr val="085160"/>
              </a:solidFill>
              <a:latin typeface="Century Gothic" pitchFamily="34" charset="0"/>
              <a:cs typeface="Arial" pitchFamily="34" charset="0"/>
            </a:endParaRPr>
          </a:p>
        </p:txBody>
      </p:sp>
    </p:spTree>
    <p:extLst>
      <p:ext uri="{BB962C8B-B14F-4D97-AF65-F5344CB8AC3E}">
        <p14:creationId xmlns:p14="http://schemas.microsoft.com/office/powerpoint/2010/main" val="38813001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D1C45B90-5122-4C46-8564-33A4A95070B2}"/>
              </a:ext>
            </a:extLst>
          </p:cNvPr>
          <p:cNvPicPr>
            <a:picLocks noChangeAspect="1"/>
          </p:cNvPicPr>
          <p:nvPr/>
        </p:nvPicPr>
        <p:blipFill rotWithShape="1">
          <a:blip r:embed="rId2"/>
          <a:srcRect l="32747"/>
          <a:stretch/>
        </p:blipFill>
        <p:spPr>
          <a:xfrm>
            <a:off x="4333090" y="2756380"/>
            <a:ext cx="6441324" cy="2334970"/>
          </a:xfrm>
          <a:prstGeom prst="rect">
            <a:avLst/>
          </a:prstGeom>
        </p:spPr>
      </p:pic>
      <p:pic>
        <p:nvPicPr>
          <p:cNvPr id="34" name="Image 33">
            <a:extLst>
              <a:ext uri="{FF2B5EF4-FFF2-40B4-BE49-F238E27FC236}">
                <a16:creationId xmlns:a16="http://schemas.microsoft.com/office/drawing/2014/main" id="{96429C37-844B-45A3-89B0-2AC5A9DB5008}"/>
              </a:ext>
            </a:extLst>
          </p:cNvPr>
          <p:cNvPicPr>
            <a:picLocks noChangeAspect="1"/>
          </p:cNvPicPr>
          <p:nvPr/>
        </p:nvPicPr>
        <p:blipFill rotWithShape="1">
          <a:blip r:embed="rId3"/>
          <a:srcRect r="68952"/>
          <a:stretch/>
        </p:blipFill>
        <p:spPr>
          <a:xfrm>
            <a:off x="1196768" y="2748133"/>
            <a:ext cx="2973647" cy="2334970"/>
          </a:xfrm>
          <a:prstGeom prst="rect">
            <a:avLst/>
          </a:prstGeom>
        </p:spPr>
      </p:pic>
      <p:sp>
        <p:nvSpPr>
          <p:cNvPr id="17" name="Ellipse 16"/>
          <p:cNvSpPr/>
          <p:nvPr/>
        </p:nvSpPr>
        <p:spPr>
          <a:xfrm>
            <a:off x="4563565" y="3050600"/>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A suivre : </a:t>
            </a:r>
            <a:r>
              <a:rPr lang="fr-FR" dirty="0">
                <a:solidFill>
                  <a:srgbClr val="2A6176"/>
                </a:solidFill>
              </a:rPr>
              <a:t>Apprenons à compter le CO2 ! (2/2)</a:t>
            </a:r>
            <a:endParaRPr lang="fr-FR" dirty="0"/>
          </a:p>
        </p:txBody>
      </p:sp>
      <p:grpSp>
        <p:nvGrpSpPr>
          <p:cNvPr id="15" name="Groupe 14"/>
          <p:cNvGrpSpPr/>
          <p:nvPr/>
        </p:nvGrpSpPr>
        <p:grpSpPr>
          <a:xfrm>
            <a:off x="296768" y="2193415"/>
            <a:ext cx="1800000" cy="1800000"/>
            <a:chOff x="-5318834" y="-430517"/>
            <a:chExt cx="1800000" cy="1800000"/>
          </a:xfrm>
        </p:grpSpPr>
        <p:sp>
          <p:nvSpPr>
            <p:cNvPr id="14" name="Ellipse 13"/>
            <p:cNvSpPr/>
            <p:nvPr/>
          </p:nvSpPr>
          <p:spPr>
            <a:xfrm>
              <a:off x="-5318834" y="-430517"/>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671" y="-293332"/>
              <a:ext cx="1440000" cy="1440000"/>
            </a:xfrm>
            <a:prstGeom prst="rect">
              <a:avLst/>
            </a:prstGeom>
          </p:spPr>
        </p:pic>
      </p:grpSp>
      <p:sp>
        <p:nvSpPr>
          <p:cNvPr id="19" name="Ellipse 18"/>
          <p:cNvSpPr/>
          <p:nvPr/>
        </p:nvSpPr>
        <p:spPr>
          <a:xfrm>
            <a:off x="7291200" y="2359407"/>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0057756" y="1581762"/>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5"/>
          <a:stretch>
            <a:fillRect/>
          </a:stretch>
        </p:blipFill>
        <p:spPr>
          <a:xfrm>
            <a:off x="7350153" y="2435131"/>
            <a:ext cx="1667984" cy="1743133"/>
          </a:xfrm>
          <a:prstGeom prst="rect">
            <a:avLst/>
          </a:prstGeom>
        </p:spPr>
      </p:pic>
      <p:pic>
        <p:nvPicPr>
          <p:cNvPr id="25" name="Image 24"/>
          <p:cNvPicPr>
            <a:picLocks noChangeAspect="1"/>
          </p:cNvPicPr>
          <p:nvPr/>
        </p:nvPicPr>
        <p:blipFill>
          <a:blip r:embed="rId6"/>
          <a:stretch>
            <a:fillRect/>
          </a:stretch>
        </p:blipFill>
        <p:spPr>
          <a:xfrm>
            <a:off x="4698781" y="3161115"/>
            <a:ext cx="1578969" cy="1578969"/>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6600" y="1708006"/>
            <a:ext cx="1562311" cy="1562311"/>
          </a:xfrm>
          <a:prstGeom prst="rect">
            <a:avLst/>
          </a:prstGeom>
        </p:spPr>
      </p:pic>
      <p:sp>
        <p:nvSpPr>
          <p:cNvPr id="27" name="Rectangle 26"/>
          <p:cNvSpPr/>
          <p:nvPr/>
        </p:nvSpPr>
        <p:spPr>
          <a:xfrm>
            <a:off x="1602466" y="5945515"/>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Apprenons à compter le CO2 ! (1/2)</a:t>
            </a:r>
          </a:p>
        </p:txBody>
      </p:sp>
      <p:sp>
        <p:nvSpPr>
          <p:cNvPr id="28" name="Rectangle 27"/>
          <p:cNvSpPr/>
          <p:nvPr/>
        </p:nvSpPr>
        <p:spPr>
          <a:xfrm>
            <a:off x="-42154" y="1193453"/>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Pourquoi se lancer dans un Bilan Carbone® ?</a:t>
            </a:r>
          </a:p>
        </p:txBody>
      </p:sp>
      <p:sp>
        <p:nvSpPr>
          <p:cNvPr id="29" name="Rectangle 28"/>
          <p:cNvSpPr/>
          <p:nvPr/>
        </p:nvSpPr>
        <p:spPr>
          <a:xfrm>
            <a:off x="3535452" y="1970575"/>
            <a:ext cx="3679478" cy="830997"/>
          </a:xfrm>
          <a:prstGeom prst="rect">
            <a:avLst/>
          </a:prstGeom>
        </p:spPr>
        <p:txBody>
          <a:bodyPr wrap="square">
            <a:spAutoFit/>
          </a:bodyPr>
          <a:lstStyle/>
          <a:p>
            <a:pPr algn="ctr"/>
            <a:r>
              <a:rPr lang="fr-FR" sz="2400" b="1" dirty="0">
                <a:solidFill>
                  <a:srgbClr val="2A6176"/>
                </a:solidFill>
                <a:latin typeface="Century Gothic" panose="020B0502020202020204" pitchFamily="34" charset="0"/>
              </a:rPr>
              <a:t>Apprenons à compter le CO2 ! (2/2)</a:t>
            </a:r>
          </a:p>
        </p:txBody>
      </p:sp>
      <p:sp>
        <p:nvSpPr>
          <p:cNvPr id="30" name="Rectangle 29"/>
          <p:cNvSpPr/>
          <p:nvPr/>
        </p:nvSpPr>
        <p:spPr>
          <a:xfrm>
            <a:off x="6867666" y="4204269"/>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Construire son plan d’action</a:t>
            </a:r>
          </a:p>
        </p:txBody>
      </p:sp>
      <p:sp>
        <p:nvSpPr>
          <p:cNvPr id="31" name="Rectangle 30"/>
          <p:cNvSpPr/>
          <p:nvPr/>
        </p:nvSpPr>
        <p:spPr>
          <a:xfrm>
            <a:off x="9619566" y="3485772"/>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Réussir son projet et voir plus loin que le carbone</a:t>
            </a:r>
          </a:p>
        </p:txBody>
      </p:sp>
      <p:pic>
        <p:nvPicPr>
          <p:cNvPr id="4" name="Image 3">
            <a:extLst>
              <a:ext uri="{FF2B5EF4-FFF2-40B4-BE49-F238E27FC236}">
                <a16:creationId xmlns:a16="http://schemas.microsoft.com/office/drawing/2014/main" id="{87C226B3-FF03-4BAB-A024-02A46BA61BA0}"/>
              </a:ext>
            </a:extLst>
          </p:cNvPr>
          <p:cNvPicPr>
            <a:picLocks noChangeAspect="1"/>
          </p:cNvPicPr>
          <p:nvPr/>
        </p:nvPicPr>
        <p:blipFill>
          <a:blip r:embed="rId8"/>
          <a:stretch>
            <a:fillRect/>
          </a:stretch>
        </p:blipFill>
        <p:spPr>
          <a:xfrm rot="19525967">
            <a:off x="4060060" y="4309122"/>
            <a:ext cx="368204" cy="368204"/>
          </a:xfrm>
          <a:prstGeom prst="rect">
            <a:avLst/>
          </a:prstGeom>
        </p:spPr>
      </p:pic>
      <p:grpSp>
        <p:nvGrpSpPr>
          <p:cNvPr id="23" name="Groupe 22">
            <a:extLst>
              <a:ext uri="{FF2B5EF4-FFF2-40B4-BE49-F238E27FC236}">
                <a16:creationId xmlns:a16="http://schemas.microsoft.com/office/drawing/2014/main" id="{EDD7F2DD-A920-4223-846B-AFDF1751CEE0}"/>
              </a:ext>
            </a:extLst>
          </p:cNvPr>
          <p:cNvGrpSpPr/>
          <p:nvPr/>
        </p:nvGrpSpPr>
        <p:grpSpPr>
          <a:xfrm>
            <a:off x="2068340" y="3950600"/>
            <a:ext cx="1800698" cy="1800000"/>
            <a:chOff x="1248117" y="3875707"/>
            <a:chExt cx="1800698" cy="1800000"/>
          </a:xfrm>
        </p:grpSpPr>
        <p:sp>
          <p:nvSpPr>
            <p:cNvPr id="32" name="Ellipse 31">
              <a:extLst>
                <a:ext uri="{FF2B5EF4-FFF2-40B4-BE49-F238E27FC236}">
                  <a16:creationId xmlns:a16="http://schemas.microsoft.com/office/drawing/2014/main" id="{444F9A9A-A04C-4334-837F-6A8477122D73}"/>
                </a:ext>
              </a:extLst>
            </p:cNvPr>
            <p:cNvSpPr/>
            <p:nvPr/>
          </p:nvSpPr>
          <p:spPr>
            <a:xfrm>
              <a:off x="1248815" y="3875707"/>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a:extLst>
                <a:ext uri="{FF2B5EF4-FFF2-40B4-BE49-F238E27FC236}">
                  <a16:creationId xmlns:a16="http://schemas.microsoft.com/office/drawing/2014/main" id="{1143271D-0EA8-438F-8563-C700C836D33F}"/>
                </a:ext>
              </a:extLst>
            </p:cNvPr>
            <p:cNvPicPr>
              <a:picLocks noChangeAspect="1"/>
            </p:cNvPicPr>
            <p:nvPr/>
          </p:nvPicPr>
          <p:blipFill>
            <a:blip r:embed="rId9"/>
            <a:stretch>
              <a:fillRect/>
            </a:stretch>
          </p:blipFill>
          <p:spPr>
            <a:xfrm>
              <a:off x="1248117" y="3977505"/>
              <a:ext cx="1698202" cy="1698202"/>
            </a:xfrm>
            <a:prstGeom prst="rect">
              <a:avLst/>
            </a:prstGeom>
          </p:spPr>
        </p:pic>
      </p:grpSp>
    </p:spTree>
    <p:extLst>
      <p:ext uri="{BB962C8B-B14F-4D97-AF65-F5344CB8AC3E}">
        <p14:creationId xmlns:p14="http://schemas.microsoft.com/office/powerpoint/2010/main" val="29940053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p:txBody>
          <a:bodyPr/>
          <a:lstStyle/>
          <a:p>
            <a:r>
              <a:rPr lang="fr-FR" dirty="0"/>
              <a:t>Collecter les données</a:t>
            </a:r>
          </a:p>
        </p:txBody>
      </p:sp>
      <p:grpSp>
        <p:nvGrpSpPr>
          <p:cNvPr id="3" name="Groupe 2">
            <a:extLst>
              <a:ext uri="{FF2B5EF4-FFF2-40B4-BE49-F238E27FC236}">
                <a16:creationId xmlns:a16="http://schemas.microsoft.com/office/drawing/2014/main" id="{A8528CCF-9ED4-482F-BB5D-1AACAFC726D7}"/>
              </a:ext>
            </a:extLst>
          </p:cNvPr>
          <p:cNvGrpSpPr/>
          <p:nvPr/>
        </p:nvGrpSpPr>
        <p:grpSpPr>
          <a:xfrm>
            <a:off x="3287688" y="4149080"/>
            <a:ext cx="5875109" cy="2232248"/>
            <a:chOff x="3821291" y="4293096"/>
            <a:chExt cx="5875109" cy="2232248"/>
          </a:xfrm>
        </p:grpSpPr>
        <p:pic>
          <p:nvPicPr>
            <p:cNvPr id="5" name="Image 4">
              <a:extLst>
                <a:ext uri="{FF2B5EF4-FFF2-40B4-BE49-F238E27FC236}">
                  <a16:creationId xmlns:a16="http://schemas.microsoft.com/office/drawing/2014/main" id="{F7ABA7DE-C889-4461-94BA-439C3E103142}"/>
                </a:ext>
              </a:extLst>
            </p:cNvPr>
            <p:cNvPicPr>
              <a:picLocks noChangeAspect="1"/>
            </p:cNvPicPr>
            <p:nvPr/>
          </p:nvPicPr>
          <p:blipFill>
            <a:blip r:embed="rId2"/>
            <a:stretch>
              <a:fillRect/>
            </a:stretch>
          </p:blipFill>
          <p:spPr>
            <a:xfrm>
              <a:off x="7464152" y="4293096"/>
              <a:ext cx="2232248" cy="2232248"/>
            </a:xfrm>
            <a:prstGeom prst="rect">
              <a:avLst/>
            </a:prstGeom>
          </p:spPr>
        </p:pic>
        <p:pic>
          <p:nvPicPr>
            <p:cNvPr id="6" name="Image 5">
              <a:extLst>
                <a:ext uri="{FF2B5EF4-FFF2-40B4-BE49-F238E27FC236}">
                  <a16:creationId xmlns:a16="http://schemas.microsoft.com/office/drawing/2014/main" id="{E42739EE-16EB-4AAA-A1A7-C78C2DE24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679" y="4638502"/>
              <a:ext cx="576000" cy="576000"/>
            </a:xfrm>
            <a:prstGeom prst="rect">
              <a:avLst/>
            </a:prstGeom>
          </p:spPr>
        </p:pic>
        <p:pic>
          <p:nvPicPr>
            <p:cNvPr id="7" name="Image 6">
              <a:extLst>
                <a:ext uri="{FF2B5EF4-FFF2-40B4-BE49-F238E27FC236}">
                  <a16:creationId xmlns:a16="http://schemas.microsoft.com/office/drawing/2014/main" id="{3A47F6D4-DA5C-44BC-9E6B-D81174A2B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291" y="5773114"/>
              <a:ext cx="576000" cy="576000"/>
            </a:xfrm>
            <a:prstGeom prst="rect">
              <a:avLst/>
            </a:prstGeom>
          </p:spPr>
        </p:pic>
        <p:grpSp>
          <p:nvGrpSpPr>
            <p:cNvPr id="8" name="Groupe 7">
              <a:extLst>
                <a:ext uri="{FF2B5EF4-FFF2-40B4-BE49-F238E27FC236}">
                  <a16:creationId xmlns:a16="http://schemas.microsoft.com/office/drawing/2014/main" id="{6238C6ED-6D3F-406D-AA3F-D265A820F78F}"/>
                </a:ext>
              </a:extLst>
            </p:cNvPr>
            <p:cNvGrpSpPr/>
            <p:nvPr/>
          </p:nvGrpSpPr>
          <p:grpSpPr>
            <a:xfrm flipH="1">
              <a:off x="3821291" y="5812763"/>
              <a:ext cx="576000" cy="576000"/>
              <a:chOff x="93862" y="4314179"/>
              <a:chExt cx="3524724" cy="3401983"/>
            </a:xfrm>
          </p:grpSpPr>
          <p:sp>
            <p:nvSpPr>
              <p:cNvPr id="12" name="Rectangle 11">
                <a:extLst>
                  <a:ext uri="{FF2B5EF4-FFF2-40B4-BE49-F238E27FC236}">
                    <a16:creationId xmlns:a16="http://schemas.microsoft.com/office/drawing/2014/main" id="{A131E295-BC55-4121-B0E3-0EA4D3387767}"/>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F4BA1D0C-8A6E-4082-89C2-144A17AAFB23}"/>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9" name="Image 8">
              <a:extLst>
                <a:ext uri="{FF2B5EF4-FFF2-40B4-BE49-F238E27FC236}">
                  <a16:creationId xmlns:a16="http://schemas.microsoft.com/office/drawing/2014/main" id="{6E1F3AEC-F443-4AEA-B934-D1313CFDB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8478" y="4513242"/>
              <a:ext cx="576000" cy="576000"/>
            </a:xfrm>
            <a:prstGeom prst="rect">
              <a:avLst/>
            </a:prstGeom>
          </p:spPr>
        </p:pic>
        <p:pic>
          <p:nvPicPr>
            <p:cNvPr id="10" name="Image 9">
              <a:extLst>
                <a:ext uri="{FF2B5EF4-FFF2-40B4-BE49-F238E27FC236}">
                  <a16:creationId xmlns:a16="http://schemas.microsoft.com/office/drawing/2014/main" id="{B68DD866-EF1D-409B-BBBF-29266462FC6F}"/>
                </a:ext>
              </a:extLst>
            </p:cNvPr>
            <p:cNvPicPr>
              <a:picLocks noChangeAspect="1"/>
            </p:cNvPicPr>
            <p:nvPr/>
          </p:nvPicPr>
          <p:blipFill>
            <a:blip r:embed="rId7"/>
            <a:stretch>
              <a:fillRect/>
            </a:stretch>
          </p:blipFill>
          <p:spPr>
            <a:xfrm>
              <a:off x="4433359" y="5174853"/>
              <a:ext cx="572861" cy="572861"/>
            </a:xfrm>
            <a:prstGeom prst="rect">
              <a:avLst/>
            </a:prstGeom>
          </p:spPr>
        </p:pic>
        <p:sp>
          <p:nvSpPr>
            <p:cNvPr id="11" name="Flèche : droite 10">
              <a:extLst>
                <a:ext uri="{FF2B5EF4-FFF2-40B4-BE49-F238E27FC236}">
                  <a16:creationId xmlns:a16="http://schemas.microsoft.com/office/drawing/2014/main" id="{DC7340F8-7053-492E-B1AC-FC202B88FE98}"/>
                </a:ext>
              </a:extLst>
            </p:cNvPr>
            <p:cNvSpPr/>
            <p:nvPr/>
          </p:nvSpPr>
          <p:spPr>
            <a:xfrm>
              <a:off x="5817630" y="5258615"/>
              <a:ext cx="1368152" cy="483645"/>
            </a:xfrm>
            <a:prstGeom prst="rightArrow">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8314449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ED773869-C08C-4F93-ACE5-CDDBE3590D90}"/>
              </a:ext>
            </a:extLst>
          </p:cNvPr>
          <p:cNvPicPr>
            <a:picLocks noChangeAspect="1"/>
          </p:cNvPicPr>
          <p:nvPr/>
        </p:nvPicPr>
        <p:blipFill rotWithShape="1">
          <a:blip r:embed="rId2"/>
          <a:srcRect l="32747"/>
          <a:stretch/>
        </p:blipFill>
        <p:spPr>
          <a:xfrm>
            <a:off x="4333090" y="2756380"/>
            <a:ext cx="6441324" cy="2334970"/>
          </a:xfrm>
          <a:prstGeom prst="rect">
            <a:avLst/>
          </a:prstGeom>
        </p:spPr>
      </p:pic>
      <p:pic>
        <p:nvPicPr>
          <p:cNvPr id="35" name="Image 34">
            <a:extLst>
              <a:ext uri="{FF2B5EF4-FFF2-40B4-BE49-F238E27FC236}">
                <a16:creationId xmlns:a16="http://schemas.microsoft.com/office/drawing/2014/main" id="{23A3BAF2-6612-4148-A6E9-615F652430AF}"/>
              </a:ext>
            </a:extLst>
          </p:cNvPr>
          <p:cNvPicPr>
            <a:picLocks noChangeAspect="1"/>
          </p:cNvPicPr>
          <p:nvPr/>
        </p:nvPicPr>
        <p:blipFill rotWithShape="1">
          <a:blip r:embed="rId3"/>
          <a:srcRect r="68952"/>
          <a:stretch/>
        </p:blipFill>
        <p:spPr>
          <a:xfrm>
            <a:off x="1196768" y="2748133"/>
            <a:ext cx="2973647" cy="2334970"/>
          </a:xfrm>
          <a:prstGeom prst="rect">
            <a:avLst/>
          </a:prstGeom>
        </p:spPr>
      </p:pic>
      <p:sp>
        <p:nvSpPr>
          <p:cNvPr id="17" name="Ellipse 16"/>
          <p:cNvSpPr/>
          <p:nvPr/>
        </p:nvSpPr>
        <p:spPr>
          <a:xfrm>
            <a:off x="4563565" y="3050600"/>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Apprenons à compter le CO2 ! (2/2)</a:t>
            </a:r>
          </a:p>
        </p:txBody>
      </p:sp>
      <p:grpSp>
        <p:nvGrpSpPr>
          <p:cNvPr id="15" name="Groupe 14"/>
          <p:cNvGrpSpPr/>
          <p:nvPr/>
        </p:nvGrpSpPr>
        <p:grpSpPr>
          <a:xfrm>
            <a:off x="296768" y="2193415"/>
            <a:ext cx="1800000" cy="1800000"/>
            <a:chOff x="-5318834" y="-430517"/>
            <a:chExt cx="1800000" cy="1800000"/>
          </a:xfrm>
        </p:grpSpPr>
        <p:sp>
          <p:nvSpPr>
            <p:cNvPr id="14" name="Ellipse 13"/>
            <p:cNvSpPr/>
            <p:nvPr/>
          </p:nvSpPr>
          <p:spPr>
            <a:xfrm>
              <a:off x="-5318834" y="-430517"/>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671" y="-293332"/>
              <a:ext cx="1440000" cy="1440000"/>
            </a:xfrm>
            <a:prstGeom prst="rect">
              <a:avLst/>
            </a:prstGeom>
          </p:spPr>
        </p:pic>
      </p:grpSp>
      <p:sp>
        <p:nvSpPr>
          <p:cNvPr id="19" name="Ellipse 18"/>
          <p:cNvSpPr/>
          <p:nvPr/>
        </p:nvSpPr>
        <p:spPr>
          <a:xfrm>
            <a:off x="7291200" y="2359407"/>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0057756" y="1581762"/>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5"/>
          <a:stretch>
            <a:fillRect/>
          </a:stretch>
        </p:blipFill>
        <p:spPr>
          <a:xfrm>
            <a:off x="7350153" y="2435131"/>
            <a:ext cx="1667984" cy="1743133"/>
          </a:xfrm>
          <a:prstGeom prst="rect">
            <a:avLst/>
          </a:prstGeom>
        </p:spPr>
      </p:pic>
      <p:pic>
        <p:nvPicPr>
          <p:cNvPr id="25" name="Image 24"/>
          <p:cNvPicPr>
            <a:picLocks noChangeAspect="1"/>
          </p:cNvPicPr>
          <p:nvPr/>
        </p:nvPicPr>
        <p:blipFill>
          <a:blip r:embed="rId6"/>
          <a:stretch>
            <a:fillRect/>
          </a:stretch>
        </p:blipFill>
        <p:spPr>
          <a:xfrm>
            <a:off x="4698781" y="3161115"/>
            <a:ext cx="1578969" cy="1578969"/>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6600" y="1708006"/>
            <a:ext cx="1562311" cy="1562311"/>
          </a:xfrm>
          <a:prstGeom prst="rect">
            <a:avLst/>
          </a:prstGeom>
        </p:spPr>
      </p:pic>
      <p:sp>
        <p:nvSpPr>
          <p:cNvPr id="27" name="Rectangle 26"/>
          <p:cNvSpPr/>
          <p:nvPr/>
        </p:nvSpPr>
        <p:spPr>
          <a:xfrm>
            <a:off x="1602466" y="5945515"/>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Apprenons à compter le CO2 ! (1/2)</a:t>
            </a:r>
          </a:p>
        </p:txBody>
      </p:sp>
      <p:sp>
        <p:nvSpPr>
          <p:cNvPr id="28" name="Rectangle 27"/>
          <p:cNvSpPr/>
          <p:nvPr/>
        </p:nvSpPr>
        <p:spPr>
          <a:xfrm>
            <a:off x="-42154" y="1193453"/>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Pourquoi se lancer dans un Bilan Carbone® ?</a:t>
            </a:r>
          </a:p>
        </p:txBody>
      </p:sp>
      <p:sp>
        <p:nvSpPr>
          <p:cNvPr id="30" name="Rectangle 29"/>
          <p:cNvSpPr/>
          <p:nvPr/>
        </p:nvSpPr>
        <p:spPr>
          <a:xfrm>
            <a:off x="6867666" y="4204269"/>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Construire son plan d’action</a:t>
            </a:r>
          </a:p>
        </p:txBody>
      </p:sp>
      <p:sp>
        <p:nvSpPr>
          <p:cNvPr id="31" name="Rectangle 30"/>
          <p:cNvSpPr/>
          <p:nvPr/>
        </p:nvSpPr>
        <p:spPr>
          <a:xfrm>
            <a:off x="9619566" y="3485772"/>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Réussir son projet et voir plus loin que le carbone</a:t>
            </a:r>
          </a:p>
        </p:txBody>
      </p:sp>
      <p:pic>
        <p:nvPicPr>
          <p:cNvPr id="4" name="Image 3">
            <a:extLst>
              <a:ext uri="{FF2B5EF4-FFF2-40B4-BE49-F238E27FC236}">
                <a16:creationId xmlns:a16="http://schemas.microsoft.com/office/drawing/2014/main" id="{87C226B3-FF03-4BAB-A024-02A46BA61BA0}"/>
              </a:ext>
            </a:extLst>
          </p:cNvPr>
          <p:cNvPicPr>
            <a:picLocks noChangeAspect="1"/>
          </p:cNvPicPr>
          <p:nvPr/>
        </p:nvPicPr>
        <p:blipFill>
          <a:blip r:embed="rId8"/>
          <a:stretch>
            <a:fillRect/>
          </a:stretch>
        </p:blipFill>
        <p:spPr>
          <a:xfrm rot="19525967">
            <a:off x="4060060" y="4309122"/>
            <a:ext cx="368204" cy="368204"/>
          </a:xfrm>
          <a:prstGeom prst="rect">
            <a:avLst/>
          </a:prstGeom>
        </p:spPr>
      </p:pic>
      <p:grpSp>
        <p:nvGrpSpPr>
          <p:cNvPr id="23" name="Groupe 22">
            <a:extLst>
              <a:ext uri="{FF2B5EF4-FFF2-40B4-BE49-F238E27FC236}">
                <a16:creationId xmlns:a16="http://schemas.microsoft.com/office/drawing/2014/main" id="{5A2C1DD5-B980-4C94-9067-AED7CDC865AF}"/>
              </a:ext>
            </a:extLst>
          </p:cNvPr>
          <p:cNvGrpSpPr/>
          <p:nvPr/>
        </p:nvGrpSpPr>
        <p:grpSpPr>
          <a:xfrm>
            <a:off x="2004025" y="3964861"/>
            <a:ext cx="1800698" cy="1800000"/>
            <a:chOff x="1248117" y="3875707"/>
            <a:chExt cx="1800698" cy="1800000"/>
          </a:xfrm>
        </p:grpSpPr>
        <p:sp>
          <p:nvSpPr>
            <p:cNvPr id="32" name="Ellipse 31">
              <a:extLst>
                <a:ext uri="{FF2B5EF4-FFF2-40B4-BE49-F238E27FC236}">
                  <a16:creationId xmlns:a16="http://schemas.microsoft.com/office/drawing/2014/main" id="{E0287FE2-651D-478C-95F9-09BB187E5B1D}"/>
                </a:ext>
              </a:extLst>
            </p:cNvPr>
            <p:cNvSpPr/>
            <p:nvPr/>
          </p:nvSpPr>
          <p:spPr>
            <a:xfrm>
              <a:off x="1248815" y="3875707"/>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a:extLst>
                <a:ext uri="{FF2B5EF4-FFF2-40B4-BE49-F238E27FC236}">
                  <a16:creationId xmlns:a16="http://schemas.microsoft.com/office/drawing/2014/main" id="{6DC445D3-5717-440F-80DA-1F4F384DA3F4}"/>
                </a:ext>
              </a:extLst>
            </p:cNvPr>
            <p:cNvPicPr>
              <a:picLocks noChangeAspect="1"/>
            </p:cNvPicPr>
            <p:nvPr/>
          </p:nvPicPr>
          <p:blipFill>
            <a:blip r:embed="rId9"/>
            <a:stretch>
              <a:fillRect/>
            </a:stretch>
          </p:blipFill>
          <p:spPr>
            <a:xfrm>
              <a:off x="1248117" y="3977505"/>
              <a:ext cx="1698202" cy="1698202"/>
            </a:xfrm>
            <a:prstGeom prst="rect">
              <a:avLst/>
            </a:prstGeom>
          </p:spPr>
        </p:pic>
      </p:grpSp>
      <p:sp>
        <p:nvSpPr>
          <p:cNvPr id="22" name="Rectangle 21">
            <a:extLst>
              <a:ext uri="{FF2B5EF4-FFF2-40B4-BE49-F238E27FC236}">
                <a16:creationId xmlns:a16="http://schemas.microsoft.com/office/drawing/2014/main" id="{071DF933-0E96-4F14-B75C-76F7D978E83A}"/>
              </a:ext>
            </a:extLst>
          </p:cNvPr>
          <p:cNvSpPr/>
          <p:nvPr/>
        </p:nvSpPr>
        <p:spPr>
          <a:xfrm>
            <a:off x="3535452" y="1970575"/>
            <a:ext cx="3679478" cy="830997"/>
          </a:xfrm>
          <a:prstGeom prst="rect">
            <a:avLst/>
          </a:prstGeom>
        </p:spPr>
        <p:txBody>
          <a:bodyPr wrap="square">
            <a:spAutoFit/>
          </a:bodyPr>
          <a:lstStyle/>
          <a:p>
            <a:pPr algn="ctr"/>
            <a:r>
              <a:rPr lang="fr-FR" sz="2400" b="1" dirty="0">
                <a:solidFill>
                  <a:srgbClr val="2A6176"/>
                </a:solidFill>
                <a:latin typeface="Century Gothic" panose="020B0502020202020204" pitchFamily="34" charset="0"/>
              </a:rPr>
              <a:t>Apprenons à compter le CO2 ! (2/2)</a:t>
            </a:r>
          </a:p>
        </p:txBody>
      </p:sp>
    </p:spTree>
    <p:extLst>
      <p:ext uri="{BB962C8B-B14F-4D97-AF65-F5344CB8AC3E}">
        <p14:creationId xmlns:p14="http://schemas.microsoft.com/office/powerpoint/2010/main" val="11286303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027548" y="0"/>
            <a:ext cx="7164796" cy="980728"/>
          </a:xfrm>
        </p:spPr>
        <p:txBody>
          <a:bodyPr/>
          <a:lstStyle/>
          <a:p>
            <a:pPr eaLnBrk="1" hangingPunct="1"/>
            <a:r>
              <a:rPr lang="fr-FR" altLang="en-US" dirty="0"/>
              <a:t>Avant de collecter et compter, que fait-on ? </a:t>
            </a:r>
          </a:p>
        </p:txBody>
      </p:sp>
      <p:sp>
        <p:nvSpPr>
          <p:cNvPr id="59395" name="Rectangle 3"/>
          <p:cNvSpPr>
            <a:spLocks noGrp="1" noChangeArrowheads="1"/>
          </p:cNvSpPr>
          <p:nvPr>
            <p:ph idx="1"/>
          </p:nvPr>
        </p:nvSpPr>
        <p:spPr/>
        <p:txBody>
          <a:bodyPr/>
          <a:lstStyle/>
          <a:p>
            <a:pPr eaLnBrk="1" hangingPunct="1">
              <a:buFont typeface="Arial" panose="020B0604020202020204" pitchFamily="34" charset="0"/>
              <a:buChar char="•"/>
            </a:pPr>
            <a:r>
              <a:rPr lang="fr-FR" altLang="en-US" sz="2200" dirty="0"/>
              <a:t>Définition de la fonction étudiée</a:t>
            </a:r>
          </a:p>
          <a:p>
            <a:pPr lvl="1" eaLnBrk="1" hangingPunct="1"/>
            <a:r>
              <a:rPr lang="fr-FR" altLang="en-US" sz="2000" dirty="0"/>
              <a:t>« Former un étudiant pendant tout un an tous programmes confondus »</a:t>
            </a:r>
          </a:p>
          <a:p>
            <a:pPr lvl="1" eaLnBrk="1" hangingPunct="1"/>
            <a:endParaRPr lang="fr-FR" altLang="en-US" sz="2000" dirty="0"/>
          </a:p>
          <a:p>
            <a:pPr eaLnBrk="1" hangingPunct="1">
              <a:buFont typeface="Arial" panose="020B0604020202020204" pitchFamily="34" charset="0"/>
              <a:buChar char="•"/>
            </a:pPr>
            <a:endParaRPr lang="fr-FR" altLang="en-US" sz="2200" dirty="0"/>
          </a:p>
        </p:txBody>
      </p:sp>
      <p:pic>
        <p:nvPicPr>
          <p:cNvPr id="4" name="Image 3">
            <a:extLst>
              <a:ext uri="{FF2B5EF4-FFF2-40B4-BE49-F238E27FC236}">
                <a16:creationId xmlns:a16="http://schemas.microsoft.com/office/drawing/2014/main" id="{67A2EC05-CC0F-4BB6-A1F1-4E8BC6804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1090" y="1412776"/>
            <a:ext cx="671310" cy="671310"/>
          </a:xfrm>
          <a:prstGeom prst="rect">
            <a:avLst/>
          </a:prstGeom>
        </p:spPr>
      </p:pic>
    </p:spTree>
    <p:extLst>
      <p:ext uri="{BB962C8B-B14F-4D97-AF65-F5344CB8AC3E}">
        <p14:creationId xmlns:p14="http://schemas.microsoft.com/office/powerpoint/2010/main" val="25290704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027548" y="0"/>
            <a:ext cx="7164796" cy="980728"/>
          </a:xfrm>
        </p:spPr>
        <p:txBody>
          <a:bodyPr/>
          <a:lstStyle/>
          <a:p>
            <a:pPr eaLnBrk="1" hangingPunct="1"/>
            <a:r>
              <a:rPr lang="fr-FR" altLang="en-US" dirty="0"/>
              <a:t>Avant de collecter et compter, que fait-on ? </a:t>
            </a:r>
          </a:p>
        </p:txBody>
      </p:sp>
      <p:sp>
        <p:nvSpPr>
          <p:cNvPr id="59395" name="Rectangle 3"/>
          <p:cNvSpPr>
            <a:spLocks noGrp="1" noChangeArrowheads="1"/>
          </p:cNvSpPr>
          <p:nvPr>
            <p:ph idx="1"/>
          </p:nvPr>
        </p:nvSpPr>
        <p:spPr/>
        <p:txBody>
          <a:bodyPr/>
          <a:lstStyle/>
          <a:p>
            <a:pPr eaLnBrk="1" hangingPunct="1">
              <a:buFont typeface="Arial" panose="020B0604020202020204" pitchFamily="34" charset="0"/>
              <a:buChar char="•"/>
            </a:pPr>
            <a:r>
              <a:rPr lang="fr-FR" altLang="en-US" sz="2200" dirty="0"/>
              <a:t>Définition de la fonction étudiée</a:t>
            </a:r>
          </a:p>
          <a:p>
            <a:pPr lvl="1" eaLnBrk="1" hangingPunct="1"/>
            <a:r>
              <a:rPr lang="fr-FR" altLang="en-US" sz="2000" dirty="0"/>
              <a:t>« Former un étudiant pendant tout un an tous programmes confondus »</a:t>
            </a:r>
          </a:p>
          <a:p>
            <a:pPr lvl="1" eaLnBrk="1" hangingPunct="1"/>
            <a:endParaRPr lang="fr-FR" altLang="en-US" sz="2000" dirty="0"/>
          </a:p>
          <a:p>
            <a:pPr eaLnBrk="1" hangingPunct="1">
              <a:buFont typeface="Arial" panose="020B0604020202020204" pitchFamily="34" charset="0"/>
              <a:buChar char="•"/>
            </a:pPr>
            <a:endParaRPr lang="fr-FR" altLang="en-US" sz="2200" dirty="0"/>
          </a:p>
        </p:txBody>
      </p:sp>
      <p:sp>
        <p:nvSpPr>
          <p:cNvPr id="5" name="Rectangle 4">
            <a:extLst>
              <a:ext uri="{FF2B5EF4-FFF2-40B4-BE49-F238E27FC236}">
                <a16:creationId xmlns:a16="http://schemas.microsoft.com/office/drawing/2014/main" id="{15520688-59AD-48F8-858D-D1CC3616B542}"/>
              </a:ext>
            </a:extLst>
          </p:cNvPr>
          <p:cNvSpPr/>
          <p:nvPr/>
        </p:nvSpPr>
        <p:spPr>
          <a:xfrm>
            <a:off x="609600" y="2276872"/>
            <a:ext cx="10238928" cy="2277547"/>
          </a:xfrm>
          <a:prstGeom prst="rect">
            <a:avLst/>
          </a:prstGeom>
        </p:spPr>
        <p:txBody>
          <a:bodyPr wrap="square">
            <a:spAutoFit/>
          </a:bodyPr>
          <a:lstStyle/>
          <a:p>
            <a:pPr lvl="0" indent="-342900" defTabSz="457200">
              <a:spcBef>
                <a:spcPct val="20000"/>
              </a:spcBef>
              <a:buClr>
                <a:srgbClr val="F79124"/>
              </a:buClr>
              <a:buFont typeface="Arial" panose="020B0604020202020204" pitchFamily="34" charset="0"/>
              <a:buChar char="•"/>
            </a:pPr>
            <a:r>
              <a:rPr lang="fr-FR" altLang="en-US" sz="2200" b="1" dirty="0">
                <a:solidFill>
                  <a:srgbClr val="085160"/>
                </a:solidFill>
                <a:latin typeface="Century Gothic" pitchFamily="34" charset="0"/>
                <a:cs typeface="+mn-cs"/>
              </a:rPr>
              <a:t>Définition du périmètre</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Toute activité ayant lieu sur le campus</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Trajets domicile-travail (y compris week-end et vacances)</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Restauration</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Etc.</a:t>
            </a:r>
          </a:p>
          <a:p>
            <a:pPr lvl="1">
              <a:spcBef>
                <a:spcPct val="20000"/>
              </a:spcBef>
            </a:pPr>
            <a:endParaRPr lang="fr-FR" altLang="en-US" sz="2000" dirty="0">
              <a:solidFill>
                <a:prstClr val="black"/>
              </a:solidFill>
              <a:latin typeface="Century Gothic" pitchFamily="34" charset="0"/>
              <a:cs typeface="+mn-cs"/>
            </a:endParaRPr>
          </a:p>
        </p:txBody>
      </p:sp>
      <p:pic>
        <p:nvPicPr>
          <p:cNvPr id="9" name="Image 8">
            <a:extLst>
              <a:ext uri="{FF2B5EF4-FFF2-40B4-BE49-F238E27FC236}">
                <a16:creationId xmlns:a16="http://schemas.microsoft.com/office/drawing/2014/main" id="{83D8CA12-4049-4EA1-99D5-2076B7531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1090" y="1412776"/>
            <a:ext cx="671310" cy="671310"/>
          </a:xfrm>
          <a:prstGeom prst="rect">
            <a:avLst/>
          </a:prstGeom>
        </p:spPr>
      </p:pic>
      <p:pic>
        <p:nvPicPr>
          <p:cNvPr id="2" name="Image 1">
            <a:extLst>
              <a:ext uri="{FF2B5EF4-FFF2-40B4-BE49-F238E27FC236}">
                <a16:creationId xmlns:a16="http://schemas.microsoft.com/office/drawing/2014/main" id="{13E8DE6B-B626-4480-A0D9-581D05A28096}"/>
              </a:ext>
            </a:extLst>
          </p:cNvPr>
          <p:cNvPicPr>
            <a:picLocks noChangeAspect="1"/>
          </p:cNvPicPr>
          <p:nvPr/>
        </p:nvPicPr>
        <p:blipFill>
          <a:blip r:embed="rId4"/>
          <a:stretch>
            <a:fillRect/>
          </a:stretch>
        </p:blipFill>
        <p:spPr>
          <a:xfrm>
            <a:off x="10349763" y="2376302"/>
            <a:ext cx="997530" cy="1097283"/>
          </a:xfrm>
          <a:prstGeom prst="rect">
            <a:avLst/>
          </a:prstGeom>
        </p:spPr>
      </p:pic>
    </p:spTree>
    <p:extLst>
      <p:ext uri="{BB962C8B-B14F-4D97-AF65-F5344CB8AC3E}">
        <p14:creationId xmlns:p14="http://schemas.microsoft.com/office/powerpoint/2010/main" val="23183205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027548" y="0"/>
            <a:ext cx="7164796" cy="980728"/>
          </a:xfrm>
        </p:spPr>
        <p:txBody>
          <a:bodyPr/>
          <a:lstStyle/>
          <a:p>
            <a:pPr eaLnBrk="1" hangingPunct="1"/>
            <a:r>
              <a:rPr lang="fr-FR" altLang="en-US" dirty="0"/>
              <a:t>Avant de collecter et compter, que fait-on ? </a:t>
            </a:r>
          </a:p>
        </p:txBody>
      </p:sp>
      <p:sp>
        <p:nvSpPr>
          <p:cNvPr id="59395" name="Rectangle 3"/>
          <p:cNvSpPr>
            <a:spLocks noGrp="1" noChangeArrowheads="1"/>
          </p:cNvSpPr>
          <p:nvPr>
            <p:ph idx="1"/>
          </p:nvPr>
        </p:nvSpPr>
        <p:spPr/>
        <p:txBody>
          <a:bodyPr/>
          <a:lstStyle/>
          <a:p>
            <a:pPr eaLnBrk="1" hangingPunct="1">
              <a:buFont typeface="Arial" panose="020B0604020202020204" pitchFamily="34" charset="0"/>
              <a:buChar char="•"/>
            </a:pPr>
            <a:r>
              <a:rPr lang="fr-FR" altLang="en-US" sz="2200" dirty="0"/>
              <a:t>Définition de la fonction étudiée</a:t>
            </a:r>
          </a:p>
          <a:p>
            <a:pPr lvl="1" eaLnBrk="1" hangingPunct="1"/>
            <a:r>
              <a:rPr lang="fr-FR" altLang="en-US" sz="2000" dirty="0"/>
              <a:t>« Former un étudiant pendant tout un an tous programmes confondus »</a:t>
            </a:r>
          </a:p>
          <a:p>
            <a:pPr lvl="1" eaLnBrk="1" hangingPunct="1"/>
            <a:endParaRPr lang="fr-FR" altLang="en-US" sz="2000" dirty="0"/>
          </a:p>
          <a:p>
            <a:pPr eaLnBrk="1" hangingPunct="1">
              <a:buFont typeface="Arial" panose="020B0604020202020204" pitchFamily="34" charset="0"/>
              <a:buChar char="•"/>
            </a:pPr>
            <a:endParaRPr lang="fr-FR" altLang="en-US" sz="2200" dirty="0"/>
          </a:p>
        </p:txBody>
      </p:sp>
      <p:grpSp>
        <p:nvGrpSpPr>
          <p:cNvPr id="7" name="Groupe 6">
            <a:extLst>
              <a:ext uri="{FF2B5EF4-FFF2-40B4-BE49-F238E27FC236}">
                <a16:creationId xmlns:a16="http://schemas.microsoft.com/office/drawing/2014/main" id="{6880E613-2C0A-45A0-A948-BD7051FAC1A4}"/>
              </a:ext>
            </a:extLst>
          </p:cNvPr>
          <p:cNvGrpSpPr/>
          <p:nvPr/>
        </p:nvGrpSpPr>
        <p:grpSpPr>
          <a:xfrm>
            <a:off x="609600" y="2276872"/>
            <a:ext cx="10238928" cy="2683812"/>
            <a:chOff x="609600" y="2276872"/>
            <a:chExt cx="10238928" cy="2683812"/>
          </a:xfrm>
        </p:grpSpPr>
        <p:pic>
          <p:nvPicPr>
            <p:cNvPr id="3" name="Image 2">
              <a:extLst>
                <a:ext uri="{FF2B5EF4-FFF2-40B4-BE49-F238E27FC236}">
                  <a16:creationId xmlns:a16="http://schemas.microsoft.com/office/drawing/2014/main" id="{C4895756-77C3-448E-8049-033B2BBDC554}"/>
                </a:ext>
              </a:extLst>
            </p:cNvPr>
            <p:cNvPicPr>
              <a:picLocks noChangeAspect="1"/>
            </p:cNvPicPr>
            <p:nvPr/>
          </p:nvPicPr>
          <p:blipFill>
            <a:blip r:embed="rId3"/>
            <a:stretch>
              <a:fillRect/>
            </a:stretch>
          </p:blipFill>
          <p:spPr>
            <a:xfrm>
              <a:off x="10063336" y="3933056"/>
              <a:ext cx="785192" cy="785192"/>
            </a:xfrm>
            <a:prstGeom prst="rect">
              <a:avLst/>
            </a:prstGeom>
          </p:spPr>
        </p:pic>
        <p:sp>
          <p:nvSpPr>
            <p:cNvPr id="5" name="Rectangle 4">
              <a:extLst>
                <a:ext uri="{FF2B5EF4-FFF2-40B4-BE49-F238E27FC236}">
                  <a16:creationId xmlns:a16="http://schemas.microsoft.com/office/drawing/2014/main" id="{15520688-59AD-48F8-858D-D1CC3616B542}"/>
                </a:ext>
              </a:extLst>
            </p:cNvPr>
            <p:cNvSpPr/>
            <p:nvPr/>
          </p:nvSpPr>
          <p:spPr>
            <a:xfrm>
              <a:off x="609600" y="2276872"/>
              <a:ext cx="10238928" cy="2683812"/>
            </a:xfrm>
            <a:prstGeom prst="rect">
              <a:avLst/>
            </a:prstGeom>
          </p:spPr>
          <p:txBody>
            <a:bodyPr wrap="square">
              <a:spAutoFit/>
            </a:bodyPr>
            <a:lstStyle/>
            <a:p>
              <a:pPr lvl="0" indent="-342900" defTabSz="457200">
                <a:spcBef>
                  <a:spcPct val="20000"/>
                </a:spcBef>
                <a:buClr>
                  <a:srgbClr val="F79124"/>
                </a:buClr>
                <a:buFont typeface="Arial" panose="020B0604020202020204" pitchFamily="34" charset="0"/>
                <a:buChar char="•"/>
              </a:pPr>
              <a:r>
                <a:rPr lang="fr-FR" altLang="en-US" sz="2200" b="1" dirty="0">
                  <a:solidFill>
                    <a:srgbClr val="085160"/>
                  </a:solidFill>
                  <a:latin typeface="Century Gothic" pitchFamily="34" charset="0"/>
                  <a:cs typeface="+mn-cs"/>
                </a:rPr>
                <a:t>Définition du périmètre</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Toute activité ayant lieu sur le campus</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Trajets domicile-travail (y compris week-end et vacances)</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Restauration</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Etc.</a:t>
              </a:r>
            </a:p>
            <a:p>
              <a:pPr lvl="0" indent="-342900" defTabSz="457200">
                <a:spcBef>
                  <a:spcPct val="20000"/>
                </a:spcBef>
                <a:buClr>
                  <a:srgbClr val="F79124"/>
                </a:buClr>
                <a:buFont typeface="Arial" panose="020B0604020202020204" pitchFamily="34" charset="0"/>
                <a:buChar char="•"/>
              </a:pPr>
              <a:r>
                <a:rPr lang="fr-FR" altLang="en-US" sz="2200" b="1" dirty="0">
                  <a:solidFill>
                    <a:srgbClr val="085160"/>
                  </a:solidFill>
                  <a:latin typeface="Century Gothic" pitchFamily="34" charset="0"/>
                  <a:cs typeface="+mn-cs"/>
                </a:rPr>
                <a:t>Choix d’une année de référence</a:t>
              </a:r>
            </a:p>
            <a:p>
              <a:pPr lvl="1">
                <a:spcBef>
                  <a:spcPct val="20000"/>
                </a:spcBef>
              </a:pPr>
              <a:endParaRPr lang="fr-FR" altLang="en-US" sz="2000" dirty="0">
                <a:solidFill>
                  <a:prstClr val="black"/>
                </a:solidFill>
                <a:latin typeface="Century Gothic" pitchFamily="34" charset="0"/>
                <a:cs typeface="+mn-cs"/>
              </a:endParaRPr>
            </a:p>
          </p:txBody>
        </p:sp>
      </p:grpSp>
      <p:pic>
        <p:nvPicPr>
          <p:cNvPr id="9" name="Image 8">
            <a:extLst>
              <a:ext uri="{FF2B5EF4-FFF2-40B4-BE49-F238E27FC236}">
                <a16:creationId xmlns:a16="http://schemas.microsoft.com/office/drawing/2014/main" id="{83D8CA12-4049-4EA1-99D5-2076B7531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1090" y="1412776"/>
            <a:ext cx="671310" cy="671310"/>
          </a:xfrm>
          <a:prstGeom prst="rect">
            <a:avLst/>
          </a:prstGeom>
        </p:spPr>
      </p:pic>
      <p:pic>
        <p:nvPicPr>
          <p:cNvPr id="2" name="Image 1">
            <a:extLst>
              <a:ext uri="{FF2B5EF4-FFF2-40B4-BE49-F238E27FC236}">
                <a16:creationId xmlns:a16="http://schemas.microsoft.com/office/drawing/2014/main" id="{13E8DE6B-B626-4480-A0D9-581D05A28096}"/>
              </a:ext>
            </a:extLst>
          </p:cNvPr>
          <p:cNvPicPr>
            <a:picLocks noChangeAspect="1"/>
          </p:cNvPicPr>
          <p:nvPr/>
        </p:nvPicPr>
        <p:blipFill>
          <a:blip r:embed="rId5"/>
          <a:stretch>
            <a:fillRect/>
          </a:stretch>
        </p:blipFill>
        <p:spPr>
          <a:xfrm>
            <a:off x="10349763" y="2376302"/>
            <a:ext cx="997530" cy="1097283"/>
          </a:xfrm>
          <a:prstGeom prst="rect">
            <a:avLst/>
          </a:prstGeom>
        </p:spPr>
      </p:pic>
    </p:spTree>
    <p:extLst>
      <p:ext uri="{BB962C8B-B14F-4D97-AF65-F5344CB8AC3E}">
        <p14:creationId xmlns:p14="http://schemas.microsoft.com/office/powerpoint/2010/main" val="17182497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027548" y="0"/>
            <a:ext cx="7164796" cy="980728"/>
          </a:xfrm>
        </p:spPr>
        <p:txBody>
          <a:bodyPr/>
          <a:lstStyle/>
          <a:p>
            <a:pPr eaLnBrk="1" hangingPunct="1"/>
            <a:r>
              <a:rPr lang="fr-FR" altLang="en-US" dirty="0"/>
              <a:t>Avant de collecter et compter, que fait-on ? </a:t>
            </a:r>
          </a:p>
        </p:txBody>
      </p:sp>
      <p:sp>
        <p:nvSpPr>
          <p:cNvPr id="59395" name="Rectangle 3"/>
          <p:cNvSpPr>
            <a:spLocks noGrp="1" noChangeArrowheads="1"/>
          </p:cNvSpPr>
          <p:nvPr>
            <p:ph idx="1"/>
          </p:nvPr>
        </p:nvSpPr>
        <p:spPr/>
        <p:txBody>
          <a:bodyPr/>
          <a:lstStyle/>
          <a:p>
            <a:pPr eaLnBrk="1" hangingPunct="1">
              <a:buFont typeface="Arial" panose="020B0604020202020204" pitchFamily="34" charset="0"/>
              <a:buChar char="•"/>
            </a:pPr>
            <a:r>
              <a:rPr lang="fr-FR" altLang="en-US" sz="2200" dirty="0"/>
              <a:t>Définition de la fonction étudiée</a:t>
            </a:r>
          </a:p>
          <a:p>
            <a:pPr lvl="1" eaLnBrk="1" hangingPunct="1"/>
            <a:r>
              <a:rPr lang="fr-FR" altLang="en-US" sz="2000" dirty="0"/>
              <a:t>« Former un étudiant pendant tout un an tous programmes confondus »</a:t>
            </a:r>
          </a:p>
          <a:p>
            <a:pPr lvl="1" eaLnBrk="1" hangingPunct="1"/>
            <a:endParaRPr lang="fr-FR" altLang="en-US" sz="2000" dirty="0"/>
          </a:p>
          <a:p>
            <a:pPr eaLnBrk="1" hangingPunct="1">
              <a:buFont typeface="Arial" panose="020B0604020202020204" pitchFamily="34" charset="0"/>
              <a:buChar char="•"/>
            </a:pPr>
            <a:endParaRPr lang="fr-FR" altLang="en-US" sz="2200" dirty="0"/>
          </a:p>
        </p:txBody>
      </p:sp>
      <p:sp>
        <p:nvSpPr>
          <p:cNvPr id="5" name="Rectangle 4">
            <a:extLst>
              <a:ext uri="{FF2B5EF4-FFF2-40B4-BE49-F238E27FC236}">
                <a16:creationId xmlns:a16="http://schemas.microsoft.com/office/drawing/2014/main" id="{15520688-59AD-48F8-858D-D1CC3616B542}"/>
              </a:ext>
            </a:extLst>
          </p:cNvPr>
          <p:cNvSpPr/>
          <p:nvPr/>
        </p:nvSpPr>
        <p:spPr>
          <a:xfrm>
            <a:off x="609600" y="2276872"/>
            <a:ext cx="10238928" cy="2683812"/>
          </a:xfrm>
          <a:prstGeom prst="rect">
            <a:avLst/>
          </a:prstGeom>
        </p:spPr>
        <p:txBody>
          <a:bodyPr wrap="square">
            <a:spAutoFit/>
          </a:bodyPr>
          <a:lstStyle/>
          <a:p>
            <a:pPr lvl="0" indent="-342900" defTabSz="457200">
              <a:spcBef>
                <a:spcPct val="20000"/>
              </a:spcBef>
              <a:buClr>
                <a:srgbClr val="F79124"/>
              </a:buClr>
              <a:buFont typeface="Arial" panose="020B0604020202020204" pitchFamily="34" charset="0"/>
              <a:buChar char="•"/>
            </a:pPr>
            <a:r>
              <a:rPr lang="fr-FR" altLang="en-US" sz="2200" b="1" dirty="0">
                <a:solidFill>
                  <a:srgbClr val="085160"/>
                </a:solidFill>
                <a:latin typeface="Century Gothic" pitchFamily="34" charset="0"/>
              </a:rPr>
              <a:t>Définition du périmètre</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Toute activité ayant lieu sur le campus</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Trajets domicile-travail (y compris week-end et vacances)</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Restauration</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Etc.</a:t>
            </a:r>
          </a:p>
          <a:p>
            <a:pPr lvl="0" indent="-342900" defTabSz="457200">
              <a:spcBef>
                <a:spcPct val="20000"/>
              </a:spcBef>
              <a:buClr>
                <a:srgbClr val="F79124"/>
              </a:buClr>
              <a:buFont typeface="Arial" panose="020B0604020202020204" pitchFamily="34" charset="0"/>
              <a:buChar char="•"/>
            </a:pPr>
            <a:r>
              <a:rPr lang="fr-FR" altLang="en-US" sz="2200" b="1" dirty="0">
                <a:solidFill>
                  <a:srgbClr val="085160"/>
                </a:solidFill>
                <a:latin typeface="Century Gothic" pitchFamily="34" charset="0"/>
              </a:rPr>
              <a:t>Choix d’une année de référence</a:t>
            </a:r>
          </a:p>
          <a:p>
            <a:pPr lvl="1">
              <a:spcBef>
                <a:spcPct val="20000"/>
              </a:spcBef>
            </a:pPr>
            <a:endParaRPr lang="fr-FR" altLang="en-US" sz="2000" dirty="0">
              <a:solidFill>
                <a:prstClr val="black"/>
              </a:solidFill>
              <a:latin typeface="Century Gothic" pitchFamily="34" charset="0"/>
              <a:cs typeface="+mn-cs"/>
            </a:endParaRPr>
          </a:p>
        </p:txBody>
      </p:sp>
      <p:grpSp>
        <p:nvGrpSpPr>
          <p:cNvPr id="6" name="Groupe 5">
            <a:extLst>
              <a:ext uri="{FF2B5EF4-FFF2-40B4-BE49-F238E27FC236}">
                <a16:creationId xmlns:a16="http://schemas.microsoft.com/office/drawing/2014/main" id="{DD00FB6B-37D0-4D0B-BF75-67D5ECD8E4BF}"/>
              </a:ext>
            </a:extLst>
          </p:cNvPr>
          <p:cNvGrpSpPr/>
          <p:nvPr/>
        </p:nvGrpSpPr>
        <p:grpSpPr>
          <a:xfrm>
            <a:off x="609600" y="4996080"/>
            <a:ext cx="10298718" cy="972716"/>
            <a:chOff x="609600" y="4996080"/>
            <a:chExt cx="10298718" cy="972716"/>
          </a:xfrm>
        </p:grpSpPr>
        <p:pic>
          <p:nvPicPr>
            <p:cNvPr id="4" name="Image 3">
              <a:extLst>
                <a:ext uri="{FF2B5EF4-FFF2-40B4-BE49-F238E27FC236}">
                  <a16:creationId xmlns:a16="http://schemas.microsoft.com/office/drawing/2014/main" id="{746D5CAC-651C-4460-BF9D-CD97A7351413}"/>
                </a:ext>
              </a:extLst>
            </p:cNvPr>
            <p:cNvPicPr>
              <a:picLocks noChangeAspect="1"/>
            </p:cNvPicPr>
            <p:nvPr/>
          </p:nvPicPr>
          <p:blipFill>
            <a:blip r:embed="rId3"/>
            <a:stretch>
              <a:fillRect/>
            </a:stretch>
          </p:blipFill>
          <p:spPr>
            <a:xfrm>
              <a:off x="9935602" y="4996080"/>
              <a:ext cx="972716" cy="972716"/>
            </a:xfrm>
            <a:prstGeom prst="rect">
              <a:avLst/>
            </a:prstGeom>
          </p:spPr>
        </p:pic>
        <p:sp>
          <p:nvSpPr>
            <p:cNvPr id="8" name="Rectangle 7">
              <a:extLst>
                <a:ext uri="{FF2B5EF4-FFF2-40B4-BE49-F238E27FC236}">
                  <a16:creationId xmlns:a16="http://schemas.microsoft.com/office/drawing/2014/main" id="{45034EB2-A740-4E7F-B0A9-02A4ABCE7EAA}"/>
                </a:ext>
              </a:extLst>
            </p:cNvPr>
            <p:cNvSpPr/>
            <p:nvPr/>
          </p:nvSpPr>
          <p:spPr>
            <a:xfrm>
              <a:off x="609600" y="5008533"/>
              <a:ext cx="9014792" cy="769441"/>
            </a:xfrm>
            <a:prstGeom prst="rect">
              <a:avLst/>
            </a:prstGeom>
          </p:spPr>
          <p:txBody>
            <a:bodyPr wrap="square">
              <a:spAutoFit/>
            </a:bodyPr>
            <a:lstStyle/>
            <a:p>
              <a:pPr lvl="0" indent="-342900" defTabSz="457200">
                <a:spcBef>
                  <a:spcPct val="20000"/>
                </a:spcBef>
                <a:buClr>
                  <a:srgbClr val="F79124"/>
                </a:buClr>
                <a:buFont typeface="Arial" panose="020B0604020202020204" pitchFamily="34" charset="0"/>
                <a:buChar char="•"/>
              </a:pPr>
              <a:r>
                <a:rPr lang="fr-FR" altLang="en-US" sz="2200" b="1" dirty="0">
                  <a:solidFill>
                    <a:srgbClr val="085160"/>
                  </a:solidFill>
                  <a:latin typeface="Century Gothic" pitchFamily="34" charset="0"/>
                  <a:cs typeface="+mn-cs"/>
                </a:rPr>
                <a:t>Rappel : tous ces choix doivent être argumentés et consignés dans un </a:t>
              </a:r>
              <a:r>
                <a:rPr lang="fr-FR" altLang="en-US" sz="2200" b="1" dirty="0">
                  <a:solidFill>
                    <a:srgbClr val="F6AB38"/>
                  </a:solidFill>
                  <a:latin typeface="Century Gothic" pitchFamily="34" charset="0"/>
                  <a:cs typeface="+mn-cs"/>
                </a:rPr>
                <a:t>rapport</a:t>
              </a:r>
              <a:r>
                <a:rPr lang="fr-FR" altLang="en-US" sz="2200" b="1" dirty="0">
                  <a:solidFill>
                    <a:srgbClr val="085160"/>
                  </a:solidFill>
                  <a:latin typeface="Century Gothic" pitchFamily="34" charset="0"/>
                  <a:cs typeface="+mn-cs"/>
                </a:rPr>
                <a:t> qui accompagne le tableur</a:t>
              </a:r>
              <a:endParaRPr lang="fr-FR" dirty="0"/>
            </a:p>
          </p:txBody>
        </p:sp>
      </p:grpSp>
      <p:pic>
        <p:nvPicPr>
          <p:cNvPr id="11" name="Image 10">
            <a:extLst>
              <a:ext uri="{FF2B5EF4-FFF2-40B4-BE49-F238E27FC236}">
                <a16:creationId xmlns:a16="http://schemas.microsoft.com/office/drawing/2014/main" id="{5B47CF15-7248-415E-983C-23B891FD4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1090" y="1412776"/>
            <a:ext cx="671310" cy="671310"/>
          </a:xfrm>
          <a:prstGeom prst="rect">
            <a:avLst/>
          </a:prstGeom>
        </p:spPr>
      </p:pic>
      <p:grpSp>
        <p:nvGrpSpPr>
          <p:cNvPr id="12" name="Groupe 11">
            <a:extLst>
              <a:ext uri="{FF2B5EF4-FFF2-40B4-BE49-F238E27FC236}">
                <a16:creationId xmlns:a16="http://schemas.microsoft.com/office/drawing/2014/main" id="{8E0E5E17-333A-49E5-9D54-47D3EC3ECD5A}"/>
              </a:ext>
            </a:extLst>
          </p:cNvPr>
          <p:cNvGrpSpPr/>
          <p:nvPr/>
        </p:nvGrpSpPr>
        <p:grpSpPr>
          <a:xfrm>
            <a:off x="609600" y="2276872"/>
            <a:ext cx="10238928" cy="2683812"/>
            <a:chOff x="609600" y="2276872"/>
            <a:chExt cx="10238928" cy="2683812"/>
          </a:xfrm>
        </p:grpSpPr>
        <p:pic>
          <p:nvPicPr>
            <p:cNvPr id="13" name="Image 12">
              <a:extLst>
                <a:ext uri="{FF2B5EF4-FFF2-40B4-BE49-F238E27FC236}">
                  <a16:creationId xmlns:a16="http://schemas.microsoft.com/office/drawing/2014/main" id="{CD64899B-7870-4341-90F5-D9E290978377}"/>
                </a:ext>
              </a:extLst>
            </p:cNvPr>
            <p:cNvPicPr>
              <a:picLocks noChangeAspect="1"/>
            </p:cNvPicPr>
            <p:nvPr/>
          </p:nvPicPr>
          <p:blipFill>
            <a:blip r:embed="rId5"/>
            <a:stretch>
              <a:fillRect/>
            </a:stretch>
          </p:blipFill>
          <p:spPr>
            <a:xfrm>
              <a:off x="10063336" y="3933056"/>
              <a:ext cx="785192" cy="785192"/>
            </a:xfrm>
            <a:prstGeom prst="rect">
              <a:avLst/>
            </a:prstGeom>
          </p:spPr>
        </p:pic>
        <p:sp>
          <p:nvSpPr>
            <p:cNvPr id="14" name="Rectangle 13">
              <a:extLst>
                <a:ext uri="{FF2B5EF4-FFF2-40B4-BE49-F238E27FC236}">
                  <a16:creationId xmlns:a16="http://schemas.microsoft.com/office/drawing/2014/main" id="{11D4CE5B-8AB5-462F-B87A-DB69C2345532}"/>
                </a:ext>
              </a:extLst>
            </p:cNvPr>
            <p:cNvSpPr/>
            <p:nvPr/>
          </p:nvSpPr>
          <p:spPr>
            <a:xfrm>
              <a:off x="609600" y="2276872"/>
              <a:ext cx="10238928" cy="2683812"/>
            </a:xfrm>
            <a:prstGeom prst="rect">
              <a:avLst/>
            </a:prstGeom>
          </p:spPr>
          <p:txBody>
            <a:bodyPr wrap="square">
              <a:spAutoFit/>
            </a:bodyPr>
            <a:lstStyle/>
            <a:p>
              <a:pPr lvl="0" indent="-342900" defTabSz="457200">
                <a:spcBef>
                  <a:spcPct val="20000"/>
                </a:spcBef>
                <a:buClr>
                  <a:srgbClr val="F79124"/>
                </a:buClr>
                <a:buFont typeface="Arial" panose="020B0604020202020204" pitchFamily="34" charset="0"/>
                <a:buChar char="•"/>
              </a:pPr>
              <a:r>
                <a:rPr lang="fr-FR" altLang="en-US" sz="2200" b="1" dirty="0">
                  <a:solidFill>
                    <a:srgbClr val="085160"/>
                  </a:solidFill>
                  <a:latin typeface="Century Gothic" pitchFamily="34" charset="0"/>
                  <a:cs typeface="+mn-cs"/>
                </a:rPr>
                <a:t>Définition du périmètre</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Toute activité ayant lieu sur le campus</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Trajets domicile-travail (y compris week-end et vacances)</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Restauration</a:t>
              </a:r>
            </a:p>
            <a:p>
              <a:pPr marL="742950" lvl="1" indent="-285750">
                <a:spcBef>
                  <a:spcPct val="20000"/>
                </a:spcBef>
                <a:buFont typeface="Arial" pitchFamily="34" charset="0"/>
                <a:buChar char="•"/>
              </a:pPr>
              <a:r>
                <a:rPr lang="fr-FR" altLang="en-US" sz="2000" dirty="0">
                  <a:solidFill>
                    <a:prstClr val="black"/>
                  </a:solidFill>
                  <a:latin typeface="Century Gothic" pitchFamily="34" charset="0"/>
                </a:rPr>
                <a:t>Etc.</a:t>
              </a:r>
            </a:p>
            <a:p>
              <a:pPr lvl="0" indent="-342900" defTabSz="457200">
                <a:spcBef>
                  <a:spcPct val="20000"/>
                </a:spcBef>
                <a:buClr>
                  <a:srgbClr val="F79124"/>
                </a:buClr>
                <a:buFont typeface="Arial" panose="020B0604020202020204" pitchFamily="34" charset="0"/>
                <a:buChar char="•"/>
              </a:pPr>
              <a:r>
                <a:rPr lang="fr-FR" altLang="en-US" sz="2200" b="1" dirty="0">
                  <a:solidFill>
                    <a:srgbClr val="085160"/>
                  </a:solidFill>
                  <a:latin typeface="Century Gothic" pitchFamily="34" charset="0"/>
                  <a:cs typeface="+mn-cs"/>
                </a:rPr>
                <a:t>Choix d’une année de référence</a:t>
              </a:r>
            </a:p>
            <a:p>
              <a:pPr lvl="1">
                <a:spcBef>
                  <a:spcPct val="20000"/>
                </a:spcBef>
              </a:pPr>
              <a:endParaRPr lang="fr-FR" altLang="en-US" sz="2000" dirty="0">
                <a:solidFill>
                  <a:prstClr val="black"/>
                </a:solidFill>
                <a:latin typeface="Century Gothic" pitchFamily="34" charset="0"/>
                <a:cs typeface="+mn-cs"/>
              </a:endParaRPr>
            </a:p>
          </p:txBody>
        </p:sp>
      </p:grpSp>
      <p:pic>
        <p:nvPicPr>
          <p:cNvPr id="15" name="Image 14">
            <a:extLst>
              <a:ext uri="{FF2B5EF4-FFF2-40B4-BE49-F238E27FC236}">
                <a16:creationId xmlns:a16="http://schemas.microsoft.com/office/drawing/2014/main" id="{61DA9993-F582-43AC-800C-7078B6E14376}"/>
              </a:ext>
            </a:extLst>
          </p:cNvPr>
          <p:cNvPicPr>
            <a:picLocks noChangeAspect="1"/>
          </p:cNvPicPr>
          <p:nvPr/>
        </p:nvPicPr>
        <p:blipFill>
          <a:blip r:embed="rId6"/>
          <a:stretch>
            <a:fillRect/>
          </a:stretch>
        </p:blipFill>
        <p:spPr>
          <a:xfrm>
            <a:off x="10349763" y="2376302"/>
            <a:ext cx="997530" cy="1097283"/>
          </a:xfrm>
          <a:prstGeom prst="rect">
            <a:avLst/>
          </a:prstGeom>
        </p:spPr>
      </p:pic>
    </p:spTree>
    <p:extLst>
      <p:ext uri="{BB962C8B-B14F-4D97-AF65-F5344CB8AC3E}">
        <p14:creationId xmlns:p14="http://schemas.microsoft.com/office/powerpoint/2010/main" val="35027837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4574C1-6653-4C40-80A1-EDA1C067C62D}"/>
              </a:ext>
            </a:extLst>
          </p:cNvPr>
          <p:cNvSpPr>
            <a:spLocks noGrp="1"/>
          </p:cNvSpPr>
          <p:nvPr>
            <p:ph type="title"/>
          </p:nvPr>
        </p:nvSpPr>
        <p:spPr/>
        <p:txBody>
          <a:bodyPr/>
          <a:lstStyle/>
          <a:p>
            <a:r>
              <a:rPr lang="fr-FR" dirty="0"/>
              <a:t>C’est parti pour la collecte de données !</a:t>
            </a:r>
          </a:p>
        </p:txBody>
      </p:sp>
      <p:sp>
        <p:nvSpPr>
          <p:cNvPr id="3" name="Espace réservé du contenu 2">
            <a:extLst>
              <a:ext uri="{FF2B5EF4-FFF2-40B4-BE49-F238E27FC236}">
                <a16:creationId xmlns:a16="http://schemas.microsoft.com/office/drawing/2014/main" id="{94B25A08-2E07-4A22-8C0C-E814A989F06D}"/>
              </a:ext>
            </a:extLst>
          </p:cNvPr>
          <p:cNvSpPr>
            <a:spLocks noGrp="1"/>
          </p:cNvSpPr>
          <p:nvPr>
            <p:ph idx="1"/>
          </p:nvPr>
        </p:nvSpPr>
        <p:spPr/>
        <p:txBody>
          <a:bodyPr/>
          <a:lstStyle/>
          <a:p>
            <a:r>
              <a:rPr lang="fr-FR" dirty="0"/>
              <a:t>Une fois le périmètre défini, il va falloir aller à la pêche aux données !</a:t>
            </a:r>
          </a:p>
          <a:p>
            <a:endParaRPr lang="fr-FR" dirty="0"/>
          </a:p>
        </p:txBody>
      </p:sp>
      <p:pic>
        <p:nvPicPr>
          <p:cNvPr id="7" name="Image 6">
            <a:extLst>
              <a:ext uri="{FF2B5EF4-FFF2-40B4-BE49-F238E27FC236}">
                <a16:creationId xmlns:a16="http://schemas.microsoft.com/office/drawing/2014/main" id="{9A3DA57B-4250-441A-889E-D6A42046F6B6}"/>
              </a:ext>
            </a:extLst>
          </p:cNvPr>
          <p:cNvPicPr>
            <a:picLocks noChangeAspect="1"/>
          </p:cNvPicPr>
          <p:nvPr/>
        </p:nvPicPr>
        <p:blipFill>
          <a:blip r:embed="rId2"/>
          <a:stretch>
            <a:fillRect/>
          </a:stretch>
        </p:blipFill>
        <p:spPr>
          <a:xfrm>
            <a:off x="10776520" y="1484784"/>
            <a:ext cx="1232299" cy="1232299"/>
          </a:xfrm>
          <a:prstGeom prst="rect">
            <a:avLst/>
          </a:prstGeom>
        </p:spPr>
      </p:pic>
    </p:spTree>
    <p:extLst>
      <p:ext uri="{BB962C8B-B14F-4D97-AF65-F5344CB8AC3E}">
        <p14:creationId xmlns:p14="http://schemas.microsoft.com/office/powerpoint/2010/main" val="5226958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4574C1-6653-4C40-80A1-EDA1C067C62D}"/>
              </a:ext>
            </a:extLst>
          </p:cNvPr>
          <p:cNvSpPr>
            <a:spLocks noGrp="1"/>
          </p:cNvSpPr>
          <p:nvPr>
            <p:ph type="title"/>
          </p:nvPr>
        </p:nvSpPr>
        <p:spPr/>
        <p:txBody>
          <a:bodyPr/>
          <a:lstStyle/>
          <a:p>
            <a:r>
              <a:rPr lang="fr-FR" dirty="0"/>
              <a:t>C’est parti pour la collecte de données !</a:t>
            </a:r>
          </a:p>
        </p:txBody>
      </p:sp>
      <p:sp>
        <p:nvSpPr>
          <p:cNvPr id="3" name="Espace réservé du contenu 2">
            <a:extLst>
              <a:ext uri="{FF2B5EF4-FFF2-40B4-BE49-F238E27FC236}">
                <a16:creationId xmlns:a16="http://schemas.microsoft.com/office/drawing/2014/main" id="{94B25A08-2E07-4A22-8C0C-E814A989F06D}"/>
              </a:ext>
            </a:extLst>
          </p:cNvPr>
          <p:cNvSpPr>
            <a:spLocks noGrp="1"/>
          </p:cNvSpPr>
          <p:nvPr>
            <p:ph idx="1"/>
          </p:nvPr>
        </p:nvSpPr>
        <p:spPr/>
        <p:txBody>
          <a:bodyPr/>
          <a:lstStyle/>
          <a:p>
            <a:r>
              <a:rPr lang="fr-FR" dirty="0"/>
              <a:t>Une fois le périmètre défini, il va falloir aller à la pêche aux données !</a:t>
            </a:r>
          </a:p>
          <a:p>
            <a:endParaRPr lang="fr-FR" dirty="0"/>
          </a:p>
          <a:p>
            <a:r>
              <a:rPr lang="fr-FR" u="sng" dirty="0"/>
              <a:t>Objectifs : </a:t>
            </a:r>
          </a:p>
          <a:p>
            <a:pPr>
              <a:buFont typeface="Arial" panose="020B0604020202020204" pitchFamily="34" charset="0"/>
              <a:buChar char="•"/>
            </a:pPr>
            <a:r>
              <a:rPr lang="fr-FR" dirty="0"/>
              <a:t>Collecter toutes les </a:t>
            </a:r>
            <a:r>
              <a:rPr lang="fr-FR" dirty="0">
                <a:solidFill>
                  <a:srgbClr val="F6AB38"/>
                </a:solidFill>
              </a:rPr>
              <a:t>données</a:t>
            </a:r>
            <a:r>
              <a:rPr lang="fr-FR" dirty="0"/>
              <a:t> nécessaires à la réalisation des différents calculs d’émissions de gaz à effet de serre</a:t>
            </a:r>
          </a:p>
          <a:p>
            <a:pPr>
              <a:buFont typeface="Arial" panose="020B0604020202020204" pitchFamily="34" charset="0"/>
              <a:buChar char="•"/>
            </a:pPr>
            <a:r>
              <a:rPr lang="fr-FR" dirty="0">
                <a:solidFill>
                  <a:srgbClr val="F6AB38"/>
                </a:solidFill>
              </a:rPr>
              <a:t>Mobiliser</a:t>
            </a:r>
            <a:r>
              <a:rPr lang="fr-FR" dirty="0"/>
              <a:t> et </a:t>
            </a:r>
            <a:r>
              <a:rPr lang="fr-FR" dirty="0">
                <a:solidFill>
                  <a:srgbClr val="F6AB38"/>
                </a:solidFill>
              </a:rPr>
              <a:t>sensibiliser</a:t>
            </a:r>
            <a:r>
              <a:rPr lang="fr-FR" dirty="0"/>
              <a:t> autour de la démarche</a:t>
            </a:r>
          </a:p>
        </p:txBody>
      </p:sp>
      <p:pic>
        <p:nvPicPr>
          <p:cNvPr id="7" name="Image 6">
            <a:extLst>
              <a:ext uri="{FF2B5EF4-FFF2-40B4-BE49-F238E27FC236}">
                <a16:creationId xmlns:a16="http://schemas.microsoft.com/office/drawing/2014/main" id="{9A3DA57B-4250-441A-889E-D6A42046F6B6}"/>
              </a:ext>
            </a:extLst>
          </p:cNvPr>
          <p:cNvPicPr>
            <a:picLocks noChangeAspect="1"/>
          </p:cNvPicPr>
          <p:nvPr/>
        </p:nvPicPr>
        <p:blipFill>
          <a:blip r:embed="rId2"/>
          <a:stretch>
            <a:fillRect/>
          </a:stretch>
        </p:blipFill>
        <p:spPr>
          <a:xfrm>
            <a:off x="10776520" y="1484784"/>
            <a:ext cx="1232299" cy="1232299"/>
          </a:xfrm>
          <a:prstGeom prst="rect">
            <a:avLst/>
          </a:prstGeom>
        </p:spPr>
      </p:pic>
    </p:spTree>
    <p:extLst>
      <p:ext uri="{BB962C8B-B14F-4D97-AF65-F5344CB8AC3E}">
        <p14:creationId xmlns:p14="http://schemas.microsoft.com/office/powerpoint/2010/main" val="15107706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4574C1-6653-4C40-80A1-EDA1C067C62D}"/>
              </a:ext>
            </a:extLst>
          </p:cNvPr>
          <p:cNvSpPr>
            <a:spLocks noGrp="1"/>
          </p:cNvSpPr>
          <p:nvPr>
            <p:ph type="title"/>
          </p:nvPr>
        </p:nvSpPr>
        <p:spPr/>
        <p:txBody>
          <a:bodyPr/>
          <a:lstStyle/>
          <a:p>
            <a:r>
              <a:rPr lang="fr-FR" dirty="0"/>
              <a:t>C’est parti pour la collecte de données !</a:t>
            </a:r>
          </a:p>
        </p:txBody>
      </p:sp>
      <p:sp>
        <p:nvSpPr>
          <p:cNvPr id="3" name="Espace réservé du contenu 2">
            <a:extLst>
              <a:ext uri="{FF2B5EF4-FFF2-40B4-BE49-F238E27FC236}">
                <a16:creationId xmlns:a16="http://schemas.microsoft.com/office/drawing/2014/main" id="{94B25A08-2E07-4A22-8C0C-E814A989F06D}"/>
              </a:ext>
            </a:extLst>
          </p:cNvPr>
          <p:cNvSpPr>
            <a:spLocks noGrp="1"/>
          </p:cNvSpPr>
          <p:nvPr>
            <p:ph idx="1"/>
          </p:nvPr>
        </p:nvSpPr>
        <p:spPr/>
        <p:txBody>
          <a:bodyPr/>
          <a:lstStyle/>
          <a:p>
            <a:r>
              <a:rPr lang="fr-FR" dirty="0"/>
              <a:t>Une fois le périmètre défini, il va falloir aller à la pêche aux données !</a:t>
            </a:r>
          </a:p>
          <a:p>
            <a:endParaRPr lang="fr-FR" dirty="0"/>
          </a:p>
          <a:p>
            <a:r>
              <a:rPr lang="fr-FR" u="sng" dirty="0"/>
              <a:t>Objectifs : </a:t>
            </a:r>
          </a:p>
          <a:p>
            <a:pPr>
              <a:buFont typeface="Arial" panose="020B0604020202020204" pitchFamily="34" charset="0"/>
              <a:buChar char="•"/>
            </a:pPr>
            <a:r>
              <a:rPr lang="fr-FR" dirty="0"/>
              <a:t>Collecter toutes les </a:t>
            </a:r>
            <a:r>
              <a:rPr lang="fr-FR" dirty="0">
                <a:solidFill>
                  <a:srgbClr val="F6AB38"/>
                </a:solidFill>
              </a:rPr>
              <a:t>données</a:t>
            </a:r>
            <a:r>
              <a:rPr lang="fr-FR" dirty="0"/>
              <a:t> nécessaires à la réalisation des différents calculs d’émissions de gaz à effet de serre</a:t>
            </a:r>
          </a:p>
          <a:p>
            <a:pPr>
              <a:buFont typeface="Arial" panose="020B0604020202020204" pitchFamily="34" charset="0"/>
              <a:buChar char="•"/>
            </a:pPr>
            <a:r>
              <a:rPr lang="fr-FR" dirty="0">
                <a:solidFill>
                  <a:srgbClr val="F6AB38"/>
                </a:solidFill>
              </a:rPr>
              <a:t>Mobiliser</a:t>
            </a:r>
            <a:r>
              <a:rPr lang="fr-FR" dirty="0"/>
              <a:t> et </a:t>
            </a:r>
            <a:r>
              <a:rPr lang="fr-FR" dirty="0">
                <a:solidFill>
                  <a:srgbClr val="F6AB38"/>
                </a:solidFill>
              </a:rPr>
              <a:t>sensibiliser</a:t>
            </a:r>
            <a:r>
              <a:rPr lang="fr-FR" dirty="0"/>
              <a:t> autour de la démarche</a:t>
            </a:r>
          </a:p>
        </p:txBody>
      </p:sp>
      <p:pic>
        <p:nvPicPr>
          <p:cNvPr id="7" name="Image 6">
            <a:extLst>
              <a:ext uri="{FF2B5EF4-FFF2-40B4-BE49-F238E27FC236}">
                <a16:creationId xmlns:a16="http://schemas.microsoft.com/office/drawing/2014/main" id="{9A3DA57B-4250-441A-889E-D6A42046F6B6}"/>
              </a:ext>
            </a:extLst>
          </p:cNvPr>
          <p:cNvPicPr>
            <a:picLocks noChangeAspect="1"/>
          </p:cNvPicPr>
          <p:nvPr/>
        </p:nvPicPr>
        <p:blipFill>
          <a:blip r:embed="rId2"/>
          <a:stretch>
            <a:fillRect/>
          </a:stretch>
        </p:blipFill>
        <p:spPr>
          <a:xfrm>
            <a:off x="10776520" y="1484784"/>
            <a:ext cx="1232299" cy="1232299"/>
          </a:xfrm>
          <a:prstGeom prst="rect">
            <a:avLst/>
          </a:prstGeom>
        </p:spPr>
      </p:pic>
      <p:grpSp>
        <p:nvGrpSpPr>
          <p:cNvPr id="4" name="Groupe 3">
            <a:extLst>
              <a:ext uri="{FF2B5EF4-FFF2-40B4-BE49-F238E27FC236}">
                <a16:creationId xmlns:a16="http://schemas.microsoft.com/office/drawing/2014/main" id="{57779D8D-D5F6-4340-A3B0-1A2996D5828F}"/>
              </a:ext>
            </a:extLst>
          </p:cNvPr>
          <p:cNvGrpSpPr/>
          <p:nvPr/>
        </p:nvGrpSpPr>
        <p:grpSpPr>
          <a:xfrm>
            <a:off x="609600" y="4054955"/>
            <a:ext cx="10972800" cy="1829482"/>
            <a:chOff x="609600" y="4054955"/>
            <a:chExt cx="10972800" cy="1829482"/>
          </a:xfrm>
        </p:grpSpPr>
        <p:pic>
          <p:nvPicPr>
            <p:cNvPr id="8" name="Image 7">
              <a:extLst>
                <a:ext uri="{FF2B5EF4-FFF2-40B4-BE49-F238E27FC236}">
                  <a16:creationId xmlns:a16="http://schemas.microsoft.com/office/drawing/2014/main" id="{C0A0E9DE-2AB2-4320-A545-68D2E43EC12A}"/>
                </a:ext>
              </a:extLst>
            </p:cNvPr>
            <p:cNvPicPr>
              <a:picLocks noChangeAspect="1"/>
            </p:cNvPicPr>
            <p:nvPr/>
          </p:nvPicPr>
          <p:blipFill>
            <a:blip r:embed="rId3"/>
            <a:stretch>
              <a:fillRect/>
            </a:stretch>
          </p:blipFill>
          <p:spPr>
            <a:xfrm>
              <a:off x="9847240" y="4429946"/>
              <a:ext cx="1426512" cy="1454491"/>
            </a:xfrm>
            <a:prstGeom prst="rect">
              <a:avLst/>
            </a:prstGeom>
          </p:spPr>
        </p:pic>
        <p:sp>
          <p:nvSpPr>
            <p:cNvPr id="6" name="Espace réservé du contenu 2">
              <a:extLst>
                <a:ext uri="{FF2B5EF4-FFF2-40B4-BE49-F238E27FC236}">
                  <a16:creationId xmlns:a16="http://schemas.microsoft.com/office/drawing/2014/main" id="{E1B04B11-47C0-4626-8D9D-88AA3039A1C8}"/>
                </a:ext>
              </a:extLst>
            </p:cNvPr>
            <p:cNvSpPr txBox="1">
              <a:spLocks/>
            </p:cNvSpPr>
            <p:nvPr/>
          </p:nvSpPr>
          <p:spPr>
            <a:xfrm>
              <a:off x="609600" y="4054955"/>
              <a:ext cx="10972800" cy="1121371"/>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endParaRPr lang="fr-FR" dirty="0"/>
            </a:p>
            <a:p>
              <a:pPr indent="0"/>
              <a:r>
                <a:rPr lang="fr-FR" u="sng" dirty="0"/>
                <a:t>Préalables : </a:t>
              </a:r>
            </a:p>
            <a:p>
              <a:pPr marL="342900">
                <a:buFont typeface="Arial" pitchFamily="34" charset="0"/>
                <a:buChar char="•"/>
              </a:pPr>
              <a:r>
                <a:rPr lang="fr-FR" dirty="0">
                  <a:solidFill>
                    <a:srgbClr val="F6AB38"/>
                  </a:solidFill>
                </a:rPr>
                <a:t>Lister</a:t>
              </a:r>
              <a:r>
                <a:rPr lang="fr-FR" dirty="0"/>
                <a:t> toutes les données à collecter</a:t>
              </a:r>
            </a:p>
            <a:p>
              <a:pPr marL="342900">
                <a:buFont typeface="Arial" pitchFamily="34" charset="0"/>
                <a:buChar char="•"/>
              </a:pPr>
              <a:r>
                <a:rPr lang="fr-FR" dirty="0"/>
                <a:t>Préparer la « </a:t>
              </a:r>
              <a:r>
                <a:rPr lang="fr-FR" dirty="0">
                  <a:solidFill>
                    <a:srgbClr val="F6AB38"/>
                  </a:solidFill>
                </a:rPr>
                <a:t>matrice de collecte</a:t>
              </a:r>
              <a:r>
                <a:rPr lang="fr-FR" dirty="0"/>
                <a:t> »</a:t>
              </a:r>
            </a:p>
          </p:txBody>
        </p:sp>
      </p:grpSp>
    </p:spTree>
    <p:extLst>
      <p:ext uri="{BB962C8B-B14F-4D97-AF65-F5344CB8AC3E}">
        <p14:creationId xmlns:p14="http://schemas.microsoft.com/office/powerpoint/2010/main" val="2991337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On en est où en France ?</a:t>
            </a:r>
          </a:p>
        </p:txBody>
      </p:sp>
      <p:pic>
        <p:nvPicPr>
          <p:cNvPr id="8" name="Image 7"/>
          <p:cNvPicPr>
            <a:picLocks noChangeAspect="1"/>
          </p:cNvPicPr>
          <p:nvPr/>
        </p:nvPicPr>
        <p:blipFill>
          <a:blip r:embed="rId3"/>
          <a:stretch>
            <a:fillRect/>
          </a:stretch>
        </p:blipFill>
        <p:spPr>
          <a:xfrm>
            <a:off x="234954" y="2780928"/>
            <a:ext cx="6011385" cy="3248257"/>
          </a:xfrm>
          <a:prstGeom prst="rect">
            <a:avLst/>
          </a:prstGeom>
        </p:spPr>
      </p:pic>
      <p:sp>
        <p:nvSpPr>
          <p:cNvPr id="11" name="ZoneTexte 10"/>
          <p:cNvSpPr txBox="1"/>
          <p:nvPr/>
        </p:nvSpPr>
        <p:spPr>
          <a:xfrm>
            <a:off x="316371" y="1552900"/>
            <a:ext cx="5982987" cy="707886"/>
          </a:xfrm>
          <a:prstGeom prst="rect">
            <a:avLst/>
          </a:prstGeom>
          <a:solidFill>
            <a:srgbClr val="F6AB38"/>
          </a:solidFill>
          <a:ln>
            <a:noFill/>
          </a:ln>
        </p:spPr>
        <p:txBody>
          <a:bodyPr wrap="square" rtlCol="0">
            <a:spAutoFit/>
          </a:bodyPr>
          <a:lstStyle/>
          <a:p>
            <a:pPr algn="ct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Depuis Novembre 2015, la France suit la SNBC :</a:t>
            </a:r>
          </a:p>
          <a:p>
            <a:pPr algn="ct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Stratégie Nationale Bas Carbone</a:t>
            </a:r>
          </a:p>
        </p:txBody>
      </p:sp>
      <p:sp>
        <p:nvSpPr>
          <p:cNvPr id="14" name="ZoneTexte 13"/>
          <p:cNvSpPr txBox="1"/>
          <p:nvPr/>
        </p:nvSpPr>
        <p:spPr>
          <a:xfrm>
            <a:off x="6545764" y="1138064"/>
            <a:ext cx="5333933" cy="400110"/>
          </a:xfrm>
          <a:prstGeom prst="rect">
            <a:avLst/>
          </a:prstGeom>
          <a:noFill/>
          <a:ln>
            <a:noFill/>
          </a:ln>
        </p:spPr>
        <p:txBody>
          <a:bodyPr wrap="square" rtlCol="0">
            <a:spAutoFit/>
          </a:bodyPr>
          <a:lstStyle/>
          <a:p>
            <a:pPr algn="ctr" fontAlgn="base">
              <a:spcBef>
                <a:spcPct val="0"/>
              </a:spcBef>
              <a:spcAft>
                <a:spcPct val="0"/>
              </a:spcAft>
            </a:pPr>
            <a:r>
              <a:rPr lang="fr-FR" sz="2000" b="1" dirty="0">
                <a:solidFill>
                  <a:srgbClr val="085160"/>
                </a:solidFill>
                <a:latin typeface="Century Gothic" panose="020B0502020202020204" pitchFamily="34" charset="0"/>
                <a:cs typeface="Arial" pitchFamily="34" charset="0"/>
              </a:rPr>
              <a:t>Objectif 2015 : atteint sans marge</a:t>
            </a:r>
          </a:p>
        </p:txBody>
      </p:sp>
      <p:sp>
        <p:nvSpPr>
          <p:cNvPr id="17" name="Rectangle 16"/>
          <p:cNvSpPr/>
          <p:nvPr/>
        </p:nvSpPr>
        <p:spPr>
          <a:xfrm>
            <a:off x="8529180" y="2867503"/>
            <a:ext cx="1375698" cy="369332"/>
          </a:xfrm>
          <a:prstGeom prst="rect">
            <a:avLst/>
          </a:prstGeom>
        </p:spPr>
        <p:txBody>
          <a:bodyPr wrap="none">
            <a:spAutoFit/>
          </a:bodyPr>
          <a:lstStyle/>
          <a:p>
            <a:pPr algn="ctr" fontAlgn="base">
              <a:spcBef>
                <a:spcPct val="0"/>
              </a:spcBef>
              <a:spcAft>
                <a:spcPct val="0"/>
              </a:spcAft>
            </a:pPr>
            <a:r>
              <a:rPr lang="fr-FR" b="1" dirty="0">
                <a:solidFill>
                  <a:prstClr val="black"/>
                </a:solidFill>
                <a:latin typeface="Century Gothic" panose="020B0502020202020204" pitchFamily="34" charset="0"/>
                <a:cs typeface="Arial" pitchFamily="34" charset="0"/>
              </a:rPr>
              <a:t>457 MtCO</a:t>
            </a:r>
            <a:r>
              <a:rPr lang="fr-FR" b="1" baseline="-25000" dirty="0">
                <a:solidFill>
                  <a:prstClr val="black"/>
                </a:solidFill>
                <a:latin typeface="Century Gothic" panose="020B0502020202020204" pitchFamily="34" charset="0"/>
                <a:cs typeface="Arial" pitchFamily="34" charset="0"/>
              </a:rPr>
              <a:t>2</a:t>
            </a:r>
          </a:p>
        </p:txBody>
      </p:sp>
      <p:sp>
        <p:nvSpPr>
          <p:cNvPr id="28" name="Espace réservé du numéro de diapositive 27"/>
          <p:cNvSpPr>
            <a:spLocks noGrp="1"/>
          </p:cNvSpPr>
          <p:nvPr>
            <p:ph type="sldNum" sz="quarter" idx="4294967295"/>
          </p:nvPr>
        </p:nvSpPr>
        <p:spPr>
          <a:xfrm>
            <a:off x="11280576" y="6381329"/>
            <a:ext cx="864096" cy="365125"/>
          </a:xfrm>
          <a:prstGeom prst="rect">
            <a:avLst/>
          </a:prstGeom>
        </p:spPr>
        <p:txBody>
          <a:bodyPr/>
          <a:lstStyle/>
          <a:p>
            <a:pPr>
              <a:defRPr/>
            </a:pPr>
            <a:fld id="{977A11F6-3D0F-4813-9A73-318DF2A72F01}" type="slidenum">
              <a:rPr lang="en-US" smtClean="0">
                <a:solidFill>
                  <a:prstClr val="white"/>
                </a:solidFill>
              </a:rPr>
              <a:pPr>
                <a:defRPr/>
              </a:pPr>
              <a:t>12</a:t>
            </a:fld>
            <a:endParaRPr lang="en-US" dirty="0">
              <a:solidFill>
                <a:prstClr val="white"/>
              </a:solidFill>
            </a:endParaRPr>
          </a:p>
        </p:txBody>
      </p:sp>
      <p:sp>
        <p:nvSpPr>
          <p:cNvPr id="29" name="Rectangle 28">
            <a:extLst>
              <a:ext uri="{FF2B5EF4-FFF2-40B4-BE49-F238E27FC236}">
                <a16:creationId xmlns:a16="http://schemas.microsoft.com/office/drawing/2014/main" id="{5D8B776E-6ADE-4A79-A959-6963EA3E65BE}"/>
              </a:ext>
            </a:extLst>
          </p:cNvPr>
          <p:cNvSpPr/>
          <p:nvPr/>
        </p:nvSpPr>
        <p:spPr>
          <a:xfrm>
            <a:off x="40862" y="6361583"/>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err="1">
                <a:solidFill>
                  <a:srgbClr val="085160"/>
                </a:solidFill>
                <a:latin typeface="Century Gothic" pitchFamily="34" charset="0"/>
                <a:cs typeface="Arial" pitchFamily="34" charset="0"/>
              </a:rPr>
              <a:t>Ministère</a:t>
            </a:r>
            <a:r>
              <a:rPr lang="en-US" sz="1400" i="1" dirty="0">
                <a:solidFill>
                  <a:srgbClr val="085160"/>
                </a:solidFill>
                <a:latin typeface="Century Gothic" pitchFamily="34" charset="0"/>
                <a:cs typeface="Arial" pitchFamily="34" charset="0"/>
              </a:rPr>
              <a:t> de la transition </a:t>
            </a:r>
            <a:r>
              <a:rPr lang="en-US" sz="1400" i="1" dirty="0" err="1">
                <a:solidFill>
                  <a:srgbClr val="085160"/>
                </a:solidFill>
                <a:latin typeface="Century Gothic" pitchFamily="34" charset="0"/>
                <a:cs typeface="Arial" pitchFamily="34" charset="0"/>
              </a:rPr>
              <a:t>écologique</a:t>
            </a:r>
            <a:r>
              <a:rPr lang="en-US" sz="1400" i="1" dirty="0">
                <a:solidFill>
                  <a:srgbClr val="085160"/>
                </a:solidFill>
                <a:latin typeface="Century Gothic" pitchFamily="34" charset="0"/>
                <a:cs typeface="Arial" pitchFamily="34" charset="0"/>
              </a:rPr>
              <a:t> et </a:t>
            </a:r>
            <a:r>
              <a:rPr lang="en-US" sz="1400" i="1" dirty="0" err="1">
                <a:solidFill>
                  <a:srgbClr val="085160"/>
                </a:solidFill>
                <a:latin typeface="Century Gothic" pitchFamily="34" charset="0"/>
                <a:cs typeface="Arial" pitchFamily="34" charset="0"/>
              </a:rPr>
              <a:t>solidaire</a:t>
            </a:r>
            <a:endParaRPr lang="pt-BR" sz="1400" i="1" dirty="0">
              <a:solidFill>
                <a:srgbClr val="085160"/>
              </a:solidFill>
              <a:latin typeface="Century Gothic" pitchFamily="34" charset="0"/>
              <a:cs typeface="Arial" pitchFamily="34" charset="0"/>
            </a:endParaRPr>
          </a:p>
        </p:txBody>
      </p:sp>
      <p:pic>
        <p:nvPicPr>
          <p:cNvPr id="32" name="Imag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6594" y="1600369"/>
            <a:ext cx="1088284" cy="1088284"/>
          </a:xfrm>
          <a:prstGeom prst="rect">
            <a:avLst/>
          </a:prstGeom>
        </p:spPr>
      </p:pic>
    </p:spTree>
    <p:extLst>
      <p:ext uri="{BB962C8B-B14F-4D97-AF65-F5344CB8AC3E}">
        <p14:creationId xmlns:p14="http://schemas.microsoft.com/office/powerpoint/2010/main" val="23969930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E54651-4B03-4F56-A675-5706D120F6D2}"/>
              </a:ext>
            </a:extLst>
          </p:cNvPr>
          <p:cNvSpPr>
            <a:spLocks noGrp="1"/>
          </p:cNvSpPr>
          <p:nvPr>
            <p:ph type="title"/>
          </p:nvPr>
        </p:nvSpPr>
        <p:spPr/>
        <p:txBody>
          <a:bodyPr/>
          <a:lstStyle/>
          <a:p>
            <a:r>
              <a:rPr lang="fr-FR" dirty="0"/>
              <a:t>Une matrice de collecte ? </a:t>
            </a:r>
          </a:p>
        </p:txBody>
      </p:sp>
      <p:sp>
        <p:nvSpPr>
          <p:cNvPr id="3" name="Espace réservé du contenu 2">
            <a:extLst>
              <a:ext uri="{FF2B5EF4-FFF2-40B4-BE49-F238E27FC236}">
                <a16:creationId xmlns:a16="http://schemas.microsoft.com/office/drawing/2014/main" id="{3DC00D52-ADBC-416E-9016-AA3D0D01F286}"/>
              </a:ext>
            </a:extLst>
          </p:cNvPr>
          <p:cNvSpPr>
            <a:spLocks noGrp="1"/>
          </p:cNvSpPr>
          <p:nvPr>
            <p:ph idx="1"/>
          </p:nvPr>
        </p:nvSpPr>
        <p:spPr/>
        <p:txBody>
          <a:bodyPr/>
          <a:lstStyle/>
          <a:p>
            <a:r>
              <a:rPr lang="fr-FR" dirty="0"/>
              <a:t>Il s’agit d’un tableur (Excel, </a:t>
            </a:r>
            <a:r>
              <a:rPr lang="fr-FR" dirty="0" err="1"/>
              <a:t>Open-office</a:t>
            </a:r>
            <a:r>
              <a:rPr lang="fr-FR" dirty="0"/>
              <a:t>…) qui va te permettre de consigner toutes les données à collecter et leurs valeurs. </a:t>
            </a:r>
          </a:p>
          <a:p>
            <a:endParaRPr lang="fr-FR" dirty="0"/>
          </a:p>
          <a:p>
            <a:endParaRPr lang="fr-FR" dirty="0"/>
          </a:p>
          <a:p>
            <a:endParaRPr lang="fr-FR" dirty="0"/>
          </a:p>
          <a:p>
            <a:endParaRPr lang="fr-FR" dirty="0"/>
          </a:p>
          <a:p>
            <a:endParaRPr lang="fr-FR" dirty="0"/>
          </a:p>
          <a:p>
            <a:endParaRPr lang="fr-FR" dirty="0"/>
          </a:p>
          <a:p>
            <a:endParaRPr lang="fr-FR" dirty="0"/>
          </a:p>
        </p:txBody>
      </p:sp>
      <p:pic>
        <p:nvPicPr>
          <p:cNvPr id="7" name="Image 6">
            <a:extLst>
              <a:ext uri="{FF2B5EF4-FFF2-40B4-BE49-F238E27FC236}">
                <a16:creationId xmlns:a16="http://schemas.microsoft.com/office/drawing/2014/main" id="{23BEFA4A-87B7-44C6-8FE5-3EA3016CCBE8}"/>
              </a:ext>
            </a:extLst>
          </p:cNvPr>
          <p:cNvPicPr>
            <a:picLocks noChangeAspect="1"/>
          </p:cNvPicPr>
          <p:nvPr/>
        </p:nvPicPr>
        <p:blipFill>
          <a:blip r:embed="rId2"/>
          <a:stretch>
            <a:fillRect/>
          </a:stretch>
        </p:blipFill>
        <p:spPr>
          <a:xfrm>
            <a:off x="6498501" y="2492896"/>
            <a:ext cx="2232248" cy="2232248"/>
          </a:xfrm>
          <a:prstGeom prst="rect">
            <a:avLst/>
          </a:prstGeom>
        </p:spPr>
      </p:pic>
      <p:pic>
        <p:nvPicPr>
          <p:cNvPr id="9" name="Image 8">
            <a:extLst>
              <a:ext uri="{FF2B5EF4-FFF2-40B4-BE49-F238E27FC236}">
                <a16:creationId xmlns:a16="http://schemas.microsoft.com/office/drawing/2014/main" id="{AAFA8B3F-143E-4DD1-B19F-41BE4B1DB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028" y="2838302"/>
            <a:ext cx="576000" cy="576000"/>
          </a:xfrm>
          <a:prstGeom prst="rect">
            <a:avLst/>
          </a:prstGeom>
        </p:spPr>
      </p:pic>
      <p:pic>
        <p:nvPicPr>
          <p:cNvPr id="10" name="Image 9">
            <a:extLst>
              <a:ext uri="{FF2B5EF4-FFF2-40B4-BE49-F238E27FC236}">
                <a16:creationId xmlns:a16="http://schemas.microsoft.com/office/drawing/2014/main" id="{48541DD8-472F-4A32-8B86-F089C6D6A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640" y="3972914"/>
            <a:ext cx="576000" cy="576000"/>
          </a:xfrm>
          <a:prstGeom prst="rect">
            <a:avLst/>
          </a:prstGeom>
        </p:spPr>
      </p:pic>
      <p:grpSp>
        <p:nvGrpSpPr>
          <p:cNvPr id="11" name="Groupe 10">
            <a:extLst>
              <a:ext uri="{FF2B5EF4-FFF2-40B4-BE49-F238E27FC236}">
                <a16:creationId xmlns:a16="http://schemas.microsoft.com/office/drawing/2014/main" id="{39072873-3F2A-4822-BE73-25FBF1766C1A}"/>
              </a:ext>
            </a:extLst>
          </p:cNvPr>
          <p:cNvGrpSpPr/>
          <p:nvPr/>
        </p:nvGrpSpPr>
        <p:grpSpPr>
          <a:xfrm flipH="1">
            <a:off x="2855640" y="4012563"/>
            <a:ext cx="576000" cy="576000"/>
            <a:chOff x="93862" y="4314179"/>
            <a:chExt cx="3524724" cy="3401983"/>
          </a:xfrm>
        </p:grpSpPr>
        <p:sp>
          <p:nvSpPr>
            <p:cNvPr id="12" name="Rectangle 11">
              <a:extLst>
                <a:ext uri="{FF2B5EF4-FFF2-40B4-BE49-F238E27FC236}">
                  <a16:creationId xmlns:a16="http://schemas.microsoft.com/office/drawing/2014/main" id="{3980E51B-9A61-493E-ABFF-5C54CB7DFEB6}"/>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9A51E690-C0E9-4AEA-9A25-9528AB5DDEE2}"/>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14" name="Image 13">
            <a:extLst>
              <a:ext uri="{FF2B5EF4-FFF2-40B4-BE49-F238E27FC236}">
                <a16:creationId xmlns:a16="http://schemas.microsoft.com/office/drawing/2014/main" id="{1B22DA27-F51B-4BE5-BD2E-C6E8C1BC44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2827" y="2713042"/>
            <a:ext cx="576000" cy="576000"/>
          </a:xfrm>
          <a:prstGeom prst="rect">
            <a:avLst/>
          </a:prstGeom>
        </p:spPr>
      </p:pic>
      <p:pic>
        <p:nvPicPr>
          <p:cNvPr id="15" name="Image 14">
            <a:extLst>
              <a:ext uri="{FF2B5EF4-FFF2-40B4-BE49-F238E27FC236}">
                <a16:creationId xmlns:a16="http://schemas.microsoft.com/office/drawing/2014/main" id="{DCF04FAA-95C9-4A52-87A2-81EFE88B8E38}"/>
              </a:ext>
            </a:extLst>
          </p:cNvPr>
          <p:cNvPicPr>
            <a:picLocks noChangeAspect="1"/>
          </p:cNvPicPr>
          <p:nvPr/>
        </p:nvPicPr>
        <p:blipFill>
          <a:blip r:embed="rId7"/>
          <a:stretch>
            <a:fillRect/>
          </a:stretch>
        </p:blipFill>
        <p:spPr>
          <a:xfrm>
            <a:off x="3467708" y="3374653"/>
            <a:ext cx="572861" cy="572861"/>
          </a:xfrm>
          <a:prstGeom prst="rect">
            <a:avLst/>
          </a:prstGeom>
        </p:spPr>
      </p:pic>
      <p:sp>
        <p:nvSpPr>
          <p:cNvPr id="16" name="Flèche : droite 15">
            <a:extLst>
              <a:ext uri="{FF2B5EF4-FFF2-40B4-BE49-F238E27FC236}">
                <a16:creationId xmlns:a16="http://schemas.microsoft.com/office/drawing/2014/main" id="{FCCBC160-69AE-4C70-9033-C95002BB0FCA}"/>
              </a:ext>
            </a:extLst>
          </p:cNvPr>
          <p:cNvSpPr/>
          <p:nvPr/>
        </p:nvSpPr>
        <p:spPr>
          <a:xfrm>
            <a:off x="4851979" y="3458415"/>
            <a:ext cx="1368152" cy="483645"/>
          </a:xfrm>
          <a:prstGeom prst="rightArrow">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38289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E54651-4B03-4F56-A675-5706D120F6D2}"/>
              </a:ext>
            </a:extLst>
          </p:cNvPr>
          <p:cNvSpPr>
            <a:spLocks noGrp="1"/>
          </p:cNvSpPr>
          <p:nvPr>
            <p:ph type="title"/>
          </p:nvPr>
        </p:nvSpPr>
        <p:spPr/>
        <p:txBody>
          <a:bodyPr/>
          <a:lstStyle/>
          <a:p>
            <a:r>
              <a:rPr lang="fr-FR" dirty="0"/>
              <a:t>Une matrice de collecte ? </a:t>
            </a:r>
          </a:p>
        </p:txBody>
      </p:sp>
      <p:sp>
        <p:nvSpPr>
          <p:cNvPr id="3" name="Espace réservé du contenu 2">
            <a:extLst>
              <a:ext uri="{FF2B5EF4-FFF2-40B4-BE49-F238E27FC236}">
                <a16:creationId xmlns:a16="http://schemas.microsoft.com/office/drawing/2014/main" id="{3DC00D52-ADBC-416E-9016-AA3D0D01F286}"/>
              </a:ext>
            </a:extLst>
          </p:cNvPr>
          <p:cNvSpPr>
            <a:spLocks noGrp="1"/>
          </p:cNvSpPr>
          <p:nvPr>
            <p:ph idx="1"/>
          </p:nvPr>
        </p:nvSpPr>
        <p:spPr/>
        <p:txBody>
          <a:bodyPr/>
          <a:lstStyle/>
          <a:p>
            <a:r>
              <a:rPr lang="fr-FR" dirty="0"/>
              <a:t>Il s’agit d’un tableur (Excel, </a:t>
            </a:r>
            <a:r>
              <a:rPr lang="fr-FR" dirty="0" err="1"/>
              <a:t>Open-office</a:t>
            </a:r>
            <a:r>
              <a:rPr lang="fr-FR" dirty="0"/>
              <a:t>…) qui va te permettre de consigner toutes les données à collecter et leurs valeurs. </a:t>
            </a:r>
          </a:p>
          <a:p>
            <a:endParaRPr lang="fr-FR" dirty="0"/>
          </a:p>
          <a:p>
            <a:endParaRPr lang="fr-FR" dirty="0"/>
          </a:p>
          <a:p>
            <a:endParaRPr lang="fr-FR" dirty="0"/>
          </a:p>
          <a:p>
            <a:endParaRPr lang="fr-FR" dirty="0"/>
          </a:p>
          <a:p>
            <a:endParaRPr lang="fr-FR" dirty="0"/>
          </a:p>
          <a:p>
            <a:endParaRPr lang="fr-FR" dirty="0"/>
          </a:p>
          <a:p>
            <a:endParaRPr lang="fr-FR" dirty="0"/>
          </a:p>
          <a:p>
            <a:r>
              <a:rPr lang="fr-FR" dirty="0"/>
              <a:t>Ce tableur est à préparer </a:t>
            </a:r>
            <a:r>
              <a:rPr lang="fr-FR" dirty="0">
                <a:solidFill>
                  <a:srgbClr val="F6AB38"/>
                </a:solidFill>
              </a:rPr>
              <a:t>avant d’aller collecter les données </a:t>
            </a:r>
            <a:r>
              <a:rPr lang="fr-FR" dirty="0"/>
              <a:t>sur le terrain. Cela te permettra de ne rien oublier et d’être beaucoup plus efficace ! </a:t>
            </a:r>
          </a:p>
          <a:p>
            <a:endParaRPr lang="fr-FR" dirty="0"/>
          </a:p>
        </p:txBody>
      </p:sp>
      <p:grpSp>
        <p:nvGrpSpPr>
          <p:cNvPr id="17" name="Groupe 16">
            <a:extLst>
              <a:ext uri="{FF2B5EF4-FFF2-40B4-BE49-F238E27FC236}">
                <a16:creationId xmlns:a16="http://schemas.microsoft.com/office/drawing/2014/main" id="{5A2A7310-01B8-447E-A922-C0FF5097450A}"/>
              </a:ext>
            </a:extLst>
          </p:cNvPr>
          <p:cNvGrpSpPr/>
          <p:nvPr/>
        </p:nvGrpSpPr>
        <p:grpSpPr>
          <a:xfrm>
            <a:off x="2855640" y="2492896"/>
            <a:ext cx="5875109" cy="2232248"/>
            <a:chOff x="3821291" y="4293096"/>
            <a:chExt cx="5875109" cy="2232248"/>
          </a:xfrm>
        </p:grpSpPr>
        <p:pic>
          <p:nvPicPr>
            <p:cNvPr id="7" name="Image 6">
              <a:extLst>
                <a:ext uri="{FF2B5EF4-FFF2-40B4-BE49-F238E27FC236}">
                  <a16:creationId xmlns:a16="http://schemas.microsoft.com/office/drawing/2014/main" id="{23BEFA4A-87B7-44C6-8FE5-3EA3016CCBE8}"/>
                </a:ext>
              </a:extLst>
            </p:cNvPr>
            <p:cNvPicPr>
              <a:picLocks noChangeAspect="1"/>
            </p:cNvPicPr>
            <p:nvPr/>
          </p:nvPicPr>
          <p:blipFill>
            <a:blip r:embed="rId2"/>
            <a:stretch>
              <a:fillRect/>
            </a:stretch>
          </p:blipFill>
          <p:spPr>
            <a:xfrm>
              <a:off x="7464152" y="4293096"/>
              <a:ext cx="2232248" cy="2232248"/>
            </a:xfrm>
            <a:prstGeom prst="rect">
              <a:avLst/>
            </a:prstGeom>
          </p:spPr>
        </p:pic>
        <p:pic>
          <p:nvPicPr>
            <p:cNvPr id="9" name="Image 8">
              <a:extLst>
                <a:ext uri="{FF2B5EF4-FFF2-40B4-BE49-F238E27FC236}">
                  <a16:creationId xmlns:a16="http://schemas.microsoft.com/office/drawing/2014/main" id="{AAFA8B3F-143E-4DD1-B19F-41BE4B1DB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679" y="4638502"/>
              <a:ext cx="576000" cy="576000"/>
            </a:xfrm>
            <a:prstGeom prst="rect">
              <a:avLst/>
            </a:prstGeom>
          </p:spPr>
        </p:pic>
        <p:pic>
          <p:nvPicPr>
            <p:cNvPr id="10" name="Image 9">
              <a:extLst>
                <a:ext uri="{FF2B5EF4-FFF2-40B4-BE49-F238E27FC236}">
                  <a16:creationId xmlns:a16="http://schemas.microsoft.com/office/drawing/2014/main" id="{48541DD8-472F-4A32-8B86-F089C6D6A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291" y="5773114"/>
              <a:ext cx="576000" cy="576000"/>
            </a:xfrm>
            <a:prstGeom prst="rect">
              <a:avLst/>
            </a:prstGeom>
          </p:spPr>
        </p:pic>
        <p:grpSp>
          <p:nvGrpSpPr>
            <p:cNvPr id="11" name="Groupe 10">
              <a:extLst>
                <a:ext uri="{FF2B5EF4-FFF2-40B4-BE49-F238E27FC236}">
                  <a16:creationId xmlns:a16="http://schemas.microsoft.com/office/drawing/2014/main" id="{39072873-3F2A-4822-BE73-25FBF1766C1A}"/>
                </a:ext>
              </a:extLst>
            </p:cNvPr>
            <p:cNvGrpSpPr/>
            <p:nvPr/>
          </p:nvGrpSpPr>
          <p:grpSpPr>
            <a:xfrm flipH="1">
              <a:off x="3821291" y="5812763"/>
              <a:ext cx="576000" cy="576000"/>
              <a:chOff x="93862" y="4314179"/>
              <a:chExt cx="3524724" cy="3401983"/>
            </a:xfrm>
          </p:grpSpPr>
          <p:sp>
            <p:nvSpPr>
              <p:cNvPr id="12" name="Rectangle 11">
                <a:extLst>
                  <a:ext uri="{FF2B5EF4-FFF2-40B4-BE49-F238E27FC236}">
                    <a16:creationId xmlns:a16="http://schemas.microsoft.com/office/drawing/2014/main" id="{3980E51B-9A61-493E-ABFF-5C54CB7DFEB6}"/>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9A51E690-C0E9-4AEA-9A25-9528AB5DDEE2}"/>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14" name="Image 13">
              <a:extLst>
                <a:ext uri="{FF2B5EF4-FFF2-40B4-BE49-F238E27FC236}">
                  <a16:creationId xmlns:a16="http://schemas.microsoft.com/office/drawing/2014/main" id="{1B22DA27-F51B-4BE5-BD2E-C6E8C1BC44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8478" y="4513242"/>
              <a:ext cx="576000" cy="576000"/>
            </a:xfrm>
            <a:prstGeom prst="rect">
              <a:avLst/>
            </a:prstGeom>
          </p:spPr>
        </p:pic>
        <p:pic>
          <p:nvPicPr>
            <p:cNvPr id="15" name="Image 14">
              <a:extLst>
                <a:ext uri="{FF2B5EF4-FFF2-40B4-BE49-F238E27FC236}">
                  <a16:creationId xmlns:a16="http://schemas.microsoft.com/office/drawing/2014/main" id="{DCF04FAA-95C9-4A52-87A2-81EFE88B8E38}"/>
                </a:ext>
              </a:extLst>
            </p:cNvPr>
            <p:cNvPicPr>
              <a:picLocks noChangeAspect="1"/>
            </p:cNvPicPr>
            <p:nvPr/>
          </p:nvPicPr>
          <p:blipFill>
            <a:blip r:embed="rId7"/>
            <a:stretch>
              <a:fillRect/>
            </a:stretch>
          </p:blipFill>
          <p:spPr>
            <a:xfrm>
              <a:off x="4433359" y="5174853"/>
              <a:ext cx="572861" cy="572861"/>
            </a:xfrm>
            <a:prstGeom prst="rect">
              <a:avLst/>
            </a:prstGeom>
          </p:spPr>
        </p:pic>
        <p:sp>
          <p:nvSpPr>
            <p:cNvPr id="16" name="Flèche : droite 15">
              <a:extLst>
                <a:ext uri="{FF2B5EF4-FFF2-40B4-BE49-F238E27FC236}">
                  <a16:creationId xmlns:a16="http://schemas.microsoft.com/office/drawing/2014/main" id="{FCCBC160-69AE-4C70-9033-C95002BB0FCA}"/>
                </a:ext>
              </a:extLst>
            </p:cNvPr>
            <p:cNvSpPr/>
            <p:nvPr/>
          </p:nvSpPr>
          <p:spPr>
            <a:xfrm>
              <a:off x="5817630" y="5258615"/>
              <a:ext cx="1368152" cy="483645"/>
            </a:xfrm>
            <a:prstGeom prst="rightArrow">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09908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D24DA0-A647-4518-9E16-AFDD991F39FB}"/>
              </a:ext>
            </a:extLst>
          </p:cNvPr>
          <p:cNvSpPr>
            <a:spLocks noGrp="1"/>
          </p:cNvSpPr>
          <p:nvPr>
            <p:ph type="title"/>
          </p:nvPr>
        </p:nvSpPr>
        <p:spPr/>
        <p:txBody>
          <a:bodyPr/>
          <a:lstStyle/>
          <a:p>
            <a:r>
              <a:rPr lang="fr-FR" dirty="0"/>
              <a:t>Identifier les données à collecter via les facteurs d’émissions disponibles</a:t>
            </a:r>
          </a:p>
        </p:txBody>
      </p:sp>
      <p:sp>
        <p:nvSpPr>
          <p:cNvPr id="3" name="Espace réservé du contenu 2">
            <a:extLst>
              <a:ext uri="{FF2B5EF4-FFF2-40B4-BE49-F238E27FC236}">
                <a16:creationId xmlns:a16="http://schemas.microsoft.com/office/drawing/2014/main" id="{49522B21-434A-420E-96D8-05BF6F59D972}"/>
              </a:ext>
            </a:extLst>
          </p:cNvPr>
          <p:cNvSpPr>
            <a:spLocks noGrp="1"/>
          </p:cNvSpPr>
          <p:nvPr>
            <p:ph idx="1"/>
          </p:nvPr>
        </p:nvSpPr>
        <p:spPr/>
        <p:txBody>
          <a:bodyPr/>
          <a:lstStyle/>
          <a:p>
            <a:r>
              <a:rPr lang="fr-FR" dirty="0"/>
              <a:t>Identifie les facteurs d’émissions que tu vas utiliser. C’est la meilleure manière de déterminer la forme des données que tu dois collecter ! </a:t>
            </a:r>
          </a:p>
          <a:p>
            <a:endParaRPr lang="fr-FR" dirty="0"/>
          </a:p>
          <a:p>
            <a:endParaRPr lang="fr-FR" dirty="0"/>
          </a:p>
          <a:p>
            <a:endParaRPr lang="fr-FR" dirty="0"/>
          </a:p>
          <a:p>
            <a:endParaRPr lang="fr-FR" dirty="0"/>
          </a:p>
        </p:txBody>
      </p:sp>
      <p:sp>
        <p:nvSpPr>
          <p:cNvPr id="4" name="Text Box 38">
            <a:extLst>
              <a:ext uri="{FF2B5EF4-FFF2-40B4-BE49-F238E27FC236}">
                <a16:creationId xmlns:a16="http://schemas.microsoft.com/office/drawing/2014/main" id="{B311CCFA-3FD2-45B1-A571-B114100E1E4A}"/>
              </a:ext>
            </a:extLst>
          </p:cNvPr>
          <p:cNvSpPr txBox="1">
            <a:spLocks noChangeArrowheads="1"/>
          </p:cNvSpPr>
          <p:nvPr/>
        </p:nvSpPr>
        <p:spPr bwMode="auto">
          <a:xfrm>
            <a:off x="3443028" y="2857018"/>
            <a:ext cx="5442658"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Pour trouver des facteurs d’émissions : rendez-vous : </a:t>
            </a:r>
            <a:r>
              <a:rPr lang="fr-FR" altLang="en-US" sz="1800" b="1" u="sng" dirty="0">
                <a:solidFill>
                  <a:schemeClr val="bg1"/>
                </a:solidFill>
                <a:latin typeface="Century Gothic" panose="020B0502020202020204" pitchFamily="34" charset="0"/>
              </a:rPr>
              <a:t>http://www.bilans-ges.ademe.fr</a:t>
            </a:r>
          </a:p>
        </p:txBody>
      </p:sp>
      <p:pic>
        <p:nvPicPr>
          <p:cNvPr id="5" name="Image 4">
            <a:extLst>
              <a:ext uri="{FF2B5EF4-FFF2-40B4-BE49-F238E27FC236}">
                <a16:creationId xmlns:a16="http://schemas.microsoft.com/office/drawing/2014/main" id="{59BC6B9A-3299-492A-84A3-83F5DC1B3DDC}"/>
              </a:ext>
            </a:extLst>
          </p:cNvPr>
          <p:cNvPicPr>
            <a:picLocks noChangeAspect="1"/>
          </p:cNvPicPr>
          <p:nvPr/>
        </p:nvPicPr>
        <p:blipFill>
          <a:blip r:embed="rId2"/>
          <a:stretch>
            <a:fillRect/>
          </a:stretch>
        </p:blipFill>
        <p:spPr>
          <a:xfrm>
            <a:off x="3078906" y="3212709"/>
            <a:ext cx="728243" cy="728243"/>
          </a:xfrm>
          <a:prstGeom prst="rect">
            <a:avLst/>
          </a:prstGeom>
        </p:spPr>
      </p:pic>
    </p:spTree>
    <p:extLst>
      <p:ext uri="{BB962C8B-B14F-4D97-AF65-F5344CB8AC3E}">
        <p14:creationId xmlns:p14="http://schemas.microsoft.com/office/powerpoint/2010/main" val="5535535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D24DA0-A647-4518-9E16-AFDD991F39FB}"/>
              </a:ext>
            </a:extLst>
          </p:cNvPr>
          <p:cNvSpPr>
            <a:spLocks noGrp="1"/>
          </p:cNvSpPr>
          <p:nvPr>
            <p:ph type="title"/>
          </p:nvPr>
        </p:nvSpPr>
        <p:spPr/>
        <p:txBody>
          <a:bodyPr/>
          <a:lstStyle/>
          <a:p>
            <a:r>
              <a:rPr lang="fr-FR" dirty="0"/>
              <a:t>Identifier les données à collecter via les facteurs d’émissions disponibles</a:t>
            </a:r>
          </a:p>
        </p:txBody>
      </p:sp>
      <p:sp>
        <p:nvSpPr>
          <p:cNvPr id="3" name="Espace réservé du contenu 2">
            <a:extLst>
              <a:ext uri="{FF2B5EF4-FFF2-40B4-BE49-F238E27FC236}">
                <a16:creationId xmlns:a16="http://schemas.microsoft.com/office/drawing/2014/main" id="{49522B21-434A-420E-96D8-05BF6F59D972}"/>
              </a:ext>
            </a:extLst>
          </p:cNvPr>
          <p:cNvSpPr>
            <a:spLocks noGrp="1"/>
          </p:cNvSpPr>
          <p:nvPr>
            <p:ph idx="1"/>
          </p:nvPr>
        </p:nvSpPr>
        <p:spPr/>
        <p:txBody>
          <a:bodyPr/>
          <a:lstStyle/>
          <a:p>
            <a:r>
              <a:rPr lang="fr-FR" dirty="0"/>
              <a:t>Identifie les facteurs d’émissions que tu vas utiliser. C’est la meilleure manière de déterminer la forme des données que tu dois collecter ! </a:t>
            </a:r>
          </a:p>
          <a:p>
            <a:endParaRPr lang="fr-FR" dirty="0"/>
          </a:p>
          <a:p>
            <a:endParaRPr lang="fr-FR" dirty="0"/>
          </a:p>
          <a:p>
            <a:endParaRPr lang="fr-FR" dirty="0"/>
          </a:p>
          <a:p>
            <a:endParaRPr lang="fr-FR" dirty="0"/>
          </a:p>
        </p:txBody>
      </p:sp>
      <p:sp>
        <p:nvSpPr>
          <p:cNvPr id="4" name="Text Box 38">
            <a:extLst>
              <a:ext uri="{FF2B5EF4-FFF2-40B4-BE49-F238E27FC236}">
                <a16:creationId xmlns:a16="http://schemas.microsoft.com/office/drawing/2014/main" id="{B311CCFA-3FD2-45B1-A571-B114100E1E4A}"/>
              </a:ext>
            </a:extLst>
          </p:cNvPr>
          <p:cNvSpPr txBox="1">
            <a:spLocks noChangeArrowheads="1"/>
          </p:cNvSpPr>
          <p:nvPr/>
        </p:nvSpPr>
        <p:spPr bwMode="auto">
          <a:xfrm>
            <a:off x="3443028" y="2857018"/>
            <a:ext cx="5442658"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Pour trouver des facteurs d’émissions : rendez-vous : </a:t>
            </a:r>
            <a:r>
              <a:rPr lang="fr-FR" altLang="en-US" sz="1800" b="1" u="sng" dirty="0">
                <a:solidFill>
                  <a:schemeClr val="bg1"/>
                </a:solidFill>
                <a:latin typeface="Century Gothic" panose="020B0502020202020204" pitchFamily="34" charset="0"/>
              </a:rPr>
              <a:t>http://www.bilans-ges.ademe.fr</a:t>
            </a:r>
          </a:p>
        </p:txBody>
      </p:sp>
      <p:grpSp>
        <p:nvGrpSpPr>
          <p:cNvPr id="6" name="Groupe 5">
            <a:extLst>
              <a:ext uri="{FF2B5EF4-FFF2-40B4-BE49-F238E27FC236}">
                <a16:creationId xmlns:a16="http://schemas.microsoft.com/office/drawing/2014/main" id="{1827851B-6A7A-4141-B7D6-ED4F0B5F4D00}"/>
              </a:ext>
            </a:extLst>
          </p:cNvPr>
          <p:cNvGrpSpPr/>
          <p:nvPr/>
        </p:nvGrpSpPr>
        <p:grpSpPr>
          <a:xfrm>
            <a:off x="609600" y="2780928"/>
            <a:ext cx="11125200" cy="3827876"/>
            <a:chOff x="609600" y="2780928"/>
            <a:chExt cx="11125200" cy="3827876"/>
          </a:xfrm>
        </p:grpSpPr>
        <p:pic>
          <p:nvPicPr>
            <p:cNvPr id="7" name="Image 6">
              <a:extLst>
                <a:ext uri="{FF2B5EF4-FFF2-40B4-BE49-F238E27FC236}">
                  <a16:creationId xmlns:a16="http://schemas.microsoft.com/office/drawing/2014/main" id="{40A5C459-DEAD-4E13-A89F-7D8ED85C2C2D}"/>
                </a:ext>
              </a:extLst>
            </p:cNvPr>
            <p:cNvPicPr>
              <a:picLocks noChangeAspect="1"/>
            </p:cNvPicPr>
            <p:nvPr/>
          </p:nvPicPr>
          <p:blipFill>
            <a:blip r:embed="rId2"/>
            <a:stretch>
              <a:fillRect/>
            </a:stretch>
          </p:blipFill>
          <p:spPr>
            <a:xfrm>
              <a:off x="609600" y="4941168"/>
              <a:ext cx="576000" cy="576000"/>
            </a:xfrm>
            <a:prstGeom prst="rect">
              <a:avLst/>
            </a:prstGeom>
          </p:spPr>
        </p:pic>
        <p:sp>
          <p:nvSpPr>
            <p:cNvPr id="8" name="Text Box 38">
              <a:extLst>
                <a:ext uri="{FF2B5EF4-FFF2-40B4-BE49-F238E27FC236}">
                  <a16:creationId xmlns:a16="http://schemas.microsoft.com/office/drawing/2014/main" id="{15F561D0-3AC3-4D55-8DD4-D0AAFFF1B2C1}"/>
                </a:ext>
              </a:extLst>
            </p:cNvPr>
            <p:cNvSpPr txBox="1">
              <a:spLocks noChangeArrowheads="1"/>
            </p:cNvSpPr>
            <p:nvPr/>
          </p:nvSpPr>
          <p:spPr bwMode="auto">
            <a:xfrm>
              <a:off x="3202689" y="5843954"/>
              <a:ext cx="5786622"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Il ne te reste plus qu’à savoir combien de ramettes de papier sont utilisées chaque année !</a:t>
              </a:r>
              <a:endParaRPr lang="fr-FR" altLang="en-US" sz="1800" b="1" u="sng" dirty="0">
                <a:solidFill>
                  <a:schemeClr val="bg1"/>
                </a:solidFill>
                <a:latin typeface="Century Gothic" panose="020B0502020202020204" pitchFamily="34" charset="0"/>
              </a:endParaRPr>
            </a:p>
          </p:txBody>
        </p:sp>
        <p:pic>
          <p:nvPicPr>
            <p:cNvPr id="9" name="Image 8">
              <a:extLst>
                <a:ext uri="{FF2B5EF4-FFF2-40B4-BE49-F238E27FC236}">
                  <a16:creationId xmlns:a16="http://schemas.microsoft.com/office/drawing/2014/main" id="{509268DA-BBE1-48CC-87A5-1881CD8E7126}"/>
                </a:ext>
              </a:extLst>
            </p:cNvPr>
            <p:cNvPicPr>
              <a:picLocks noChangeAspect="1"/>
            </p:cNvPicPr>
            <p:nvPr/>
          </p:nvPicPr>
          <p:blipFill>
            <a:blip r:embed="rId3"/>
            <a:stretch>
              <a:fillRect/>
            </a:stretch>
          </p:blipFill>
          <p:spPr>
            <a:xfrm>
              <a:off x="8615140" y="6167119"/>
              <a:ext cx="433188" cy="441685"/>
            </a:xfrm>
            <a:prstGeom prst="rect">
              <a:avLst/>
            </a:prstGeom>
          </p:spPr>
        </p:pic>
        <p:sp>
          <p:nvSpPr>
            <p:cNvPr id="10" name="Espace réservé du contenu 2">
              <a:extLst>
                <a:ext uri="{FF2B5EF4-FFF2-40B4-BE49-F238E27FC236}">
                  <a16:creationId xmlns:a16="http://schemas.microsoft.com/office/drawing/2014/main" id="{31DD0A05-8AB4-4098-A563-5195E9F4B908}"/>
                </a:ext>
              </a:extLst>
            </p:cNvPr>
            <p:cNvSpPr txBox="1">
              <a:spLocks/>
            </p:cNvSpPr>
            <p:nvPr/>
          </p:nvSpPr>
          <p:spPr>
            <a:xfrm>
              <a:off x="762000" y="2780928"/>
              <a:ext cx="10972800" cy="2944507"/>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dirty="0"/>
            </a:p>
            <a:p>
              <a:endParaRPr lang="fr-FR" dirty="0"/>
            </a:p>
            <a:p>
              <a:r>
                <a:rPr lang="fr-FR" dirty="0"/>
                <a:t>Exemple : </a:t>
              </a:r>
            </a:p>
            <a:p>
              <a:pPr indent="-285750"/>
              <a:r>
                <a:rPr lang="fr-FR" sz="2000" b="0" dirty="0">
                  <a:solidFill>
                    <a:schemeClr val="tx1"/>
                  </a:solidFill>
                </a:rPr>
                <a:t>Pour déterminer les émissions liées à tout le papier qui sort des imprimantes, voici un facteur d’émission possible : </a:t>
              </a:r>
            </a:p>
            <a:p>
              <a:pPr marL="457200" lvl="1" indent="0" algn="ctr">
                <a:buFont typeface="Arial" pitchFamily="34" charset="0"/>
                <a:buNone/>
              </a:pPr>
              <a:r>
                <a:rPr lang="fr-FR" i="1" dirty="0"/>
                <a:t>Ramette de papier blanc - 80g/m² A4 - Hors utilisation et fin de vie</a:t>
              </a:r>
            </a:p>
            <a:p>
              <a:pPr marL="457200" lvl="1" indent="0" algn="ctr" fontAlgn="b">
                <a:buFont typeface="Arial" pitchFamily="34" charset="0"/>
                <a:buNone/>
              </a:pPr>
              <a:r>
                <a:rPr lang="fr-FR" i="1" dirty="0"/>
                <a:t>2.29 kgCO2e/unité</a:t>
              </a:r>
            </a:p>
            <a:p>
              <a:endParaRPr lang="fr-FR" dirty="0"/>
            </a:p>
          </p:txBody>
        </p:sp>
      </p:grpSp>
      <p:pic>
        <p:nvPicPr>
          <p:cNvPr id="11" name="Image 10">
            <a:extLst>
              <a:ext uri="{FF2B5EF4-FFF2-40B4-BE49-F238E27FC236}">
                <a16:creationId xmlns:a16="http://schemas.microsoft.com/office/drawing/2014/main" id="{0B082858-5521-4342-984A-F3A077C0E5A4}"/>
              </a:ext>
            </a:extLst>
          </p:cNvPr>
          <p:cNvPicPr>
            <a:picLocks noChangeAspect="1"/>
          </p:cNvPicPr>
          <p:nvPr/>
        </p:nvPicPr>
        <p:blipFill>
          <a:blip r:embed="rId4"/>
          <a:stretch>
            <a:fillRect/>
          </a:stretch>
        </p:blipFill>
        <p:spPr>
          <a:xfrm>
            <a:off x="3078906" y="3212709"/>
            <a:ext cx="728243" cy="728243"/>
          </a:xfrm>
          <a:prstGeom prst="rect">
            <a:avLst/>
          </a:prstGeom>
        </p:spPr>
      </p:pic>
    </p:spTree>
    <p:extLst>
      <p:ext uri="{BB962C8B-B14F-4D97-AF65-F5344CB8AC3E}">
        <p14:creationId xmlns:p14="http://schemas.microsoft.com/office/powerpoint/2010/main" val="13013813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3782E-DA41-4A13-AD97-EBF4C8955C06}"/>
              </a:ext>
            </a:extLst>
          </p:cNvPr>
          <p:cNvSpPr>
            <a:spLocks noGrp="1"/>
          </p:cNvSpPr>
          <p:nvPr>
            <p:ph type="title"/>
          </p:nvPr>
        </p:nvSpPr>
        <p:spPr/>
        <p:txBody>
          <a:bodyPr/>
          <a:lstStyle/>
          <a:p>
            <a:r>
              <a:rPr lang="fr-FR" dirty="0"/>
              <a:t>Quelles données chercher ? </a:t>
            </a:r>
          </a:p>
        </p:txBody>
      </p:sp>
      <p:sp>
        <p:nvSpPr>
          <p:cNvPr id="3" name="Espace réservé du contenu 2">
            <a:extLst>
              <a:ext uri="{FF2B5EF4-FFF2-40B4-BE49-F238E27FC236}">
                <a16:creationId xmlns:a16="http://schemas.microsoft.com/office/drawing/2014/main" id="{398454E2-5160-400D-83F0-E2613658ABDE}"/>
              </a:ext>
            </a:extLst>
          </p:cNvPr>
          <p:cNvSpPr>
            <a:spLocks noGrp="1"/>
          </p:cNvSpPr>
          <p:nvPr>
            <p:ph idx="1"/>
          </p:nvPr>
        </p:nvSpPr>
        <p:spPr/>
        <p:txBody>
          <a:bodyPr/>
          <a:lstStyle/>
          <a:p>
            <a:r>
              <a:rPr lang="fr-FR" dirty="0"/>
              <a:t>Pour un campus, voici une liste (non-exhaustive) des données à collecter : </a:t>
            </a:r>
          </a:p>
        </p:txBody>
      </p:sp>
      <p:grpSp>
        <p:nvGrpSpPr>
          <p:cNvPr id="17" name="Groupe 16">
            <a:extLst>
              <a:ext uri="{FF2B5EF4-FFF2-40B4-BE49-F238E27FC236}">
                <a16:creationId xmlns:a16="http://schemas.microsoft.com/office/drawing/2014/main" id="{56FDA2DD-64D6-4CB8-B13F-10592AC01782}"/>
              </a:ext>
            </a:extLst>
          </p:cNvPr>
          <p:cNvGrpSpPr/>
          <p:nvPr/>
        </p:nvGrpSpPr>
        <p:grpSpPr>
          <a:xfrm>
            <a:off x="736514" y="2223955"/>
            <a:ext cx="5359486" cy="1112045"/>
            <a:chOff x="736514" y="2223955"/>
            <a:chExt cx="5359486" cy="1112045"/>
          </a:xfrm>
        </p:grpSpPr>
        <p:sp>
          <p:nvSpPr>
            <p:cNvPr id="5" name="Text Box 20">
              <a:extLst>
                <a:ext uri="{FF2B5EF4-FFF2-40B4-BE49-F238E27FC236}">
                  <a16:creationId xmlns:a16="http://schemas.microsoft.com/office/drawing/2014/main" id="{CBCF93DA-8166-4D35-89C0-CCC9944962BE}"/>
                </a:ext>
              </a:extLst>
            </p:cNvPr>
            <p:cNvSpPr txBox="1">
              <a:spLocks noChangeArrowheads="1"/>
            </p:cNvSpPr>
            <p:nvPr/>
          </p:nvSpPr>
          <p:spPr bwMode="auto">
            <a:xfrm>
              <a:off x="1697459" y="2258782"/>
              <a:ext cx="4398541" cy="107721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Energie</a:t>
              </a:r>
              <a:br>
                <a:rPr lang="fr-FR" altLang="en-US" sz="1600" b="1" dirty="0">
                  <a:latin typeface="Century Gothic" panose="020B0502020202020204" pitchFamily="34" charset="0"/>
                </a:rPr>
              </a:br>
              <a:r>
                <a:rPr lang="fr-FR" altLang="en-US" sz="1600" dirty="0">
                  <a:latin typeface="Century Gothic" panose="020B0502020202020204" pitchFamily="34" charset="0"/>
                </a:rPr>
                <a:t>Factures de chauffage et électricité, compte rendu de maintenance de la climatisation</a:t>
              </a:r>
            </a:p>
          </p:txBody>
        </p:sp>
        <p:pic>
          <p:nvPicPr>
            <p:cNvPr id="15" name="Image 14">
              <a:extLst>
                <a:ext uri="{FF2B5EF4-FFF2-40B4-BE49-F238E27FC236}">
                  <a16:creationId xmlns:a16="http://schemas.microsoft.com/office/drawing/2014/main" id="{159FD3A7-AA96-492A-BBB7-3CB012FF0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14" y="2223955"/>
              <a:ext cx="720000" cy="720000"/>
            </a:xfrm>
            <a:prstGeom prst="rect">
              <a:avLst/>
            </a:prstGeom>
          </p:spPr>
        </p:pic>
      </p:grpSp>
    </p:spTree>
    <p:extLst>
      <p:ext uri="{BB962C8B-B14F-4D97-AF65-F5344CB8AC3E}">
        <p14:creationId xmlns:p14="http://schemas.microsoft.com/office/powerpoint/2010/main" val="9523568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3782E-DA41-4A13-AD97-EBF4C8955C06}"/>
              </a:ext>
            </a:extLst>
          </p:cNvPr>
          <p:cNvSpPr>
            <a:spLocks noGrp="1"/>
          </p:cNvSpPr>
          <p:nvPr>
            <p:ph type="title"/>
          </p:nvPr>
        </p:nvSpPr>
        <p:spPr/>
        <p:txBody>
          <a:bodyPr/>
          <a:lstStyle/>
          <a:p>
            <a:r>
              <a:rPr lang="fr-FR" dirty="0"/>
              <a:t>Quelles données chercher ? </a:t>
            </a:r>
          </a:p>
        </p:txBody>
      </p:sp>
      <p:sp>
        <p:nvSpPr>
          <p:cNvPr id="3" name="Espace réservé du contenu 2">
            <a:extLst>
              <a:ext uri="{FF2B5EF4-FFF2-40B4-BE49-F238E27FC236}">
                <a16:creationId xmlns:a16="http://schemas.microsoft.com/office/drawing/2014/main" id="{398454E2-5160-400D-83F0-E2613658ABDE}"/>
              </a:ext>
            </a:extLst>
          </p:cNvPr>
          <p:cNvSpPr>
            <a:spLocks noGrp="1"/>
          </p:cNvSpPr>
          <p:nvPr>
            <p:ph idx="1"/>
          </p:nvPr>
        </p:nvSpPr>
        <p:spPr/>
        <p:txBody>
          <a:bodyPr/>
          <a:lstStyle/>
          <a:p>
            <a:r>
              <a:rPr lang="fr-FR" dirty="0"/>
              <a:t>Pour un campus, voici une liste (non-exhaustive) des données à collecter : </a:t>
            </a:r>
          </a:p>
        </p:txBody>
      </p:sp>
      <p:grpSp>
        <p:nvGrpSpPr>
          <p:cNvPr id="22" name="Groupe 21">
            <a:extLst>
              <a:ext uri="{FF2B5EF4-FFF2-40B4-BE49-F238E27FC236}">
                <a16:creationId xmlns:a16="http://schemas.microsoft.com/office/drawing/2014/main" id="{DDA053A0-C7C8-45CE-90C0-EFE9C6F81D87}"/>
              </a:ext>
            </a:extLst>
          </p:cNvPr>
          <p:cNvGrpSpPr/>
          <p:nvPr/>
        </p:nvGrpSpPr>
        <p:grpSpPr>
          <a:xfrm>
            <a:off x="7268832" y="2248805"/>
            <a:ext cx="4980204" cy="830997"/>
            <a:chOff x="7268832" y="2248805"/>
            <a:chExt cx="4980204" cy="830997"/>
          </a:xfrm>
        </p:grpSpPr>
        <p:sp>
          <p:nvSpPr>
            <p:cNvPr id="7" name="Text Box 24">
              <a:extLst>
                <a:ext uri="{FF2B5EF4-FFF2-40B4-BE49-F238E27FC236}">
                  <a16:creationId xmlns:a16="http://schemas.microsoft.com/office/drawing/2014/main" id="{6B60DB14-502C-4A01-ABBF-0820E8D552A5}"/>
                </a:ext>
              </a:extLst>
            </p:cNvPr>
            <p:cNvSpPr txBox="1">
              <a:spLocks noChangeArrowheads="1"/>
            </p:cNvSpPr>
            <p:nvPr/>
          </p:nvSpPr>
          <p:spPr bwMode="auto">
            <a:xfrm>
              <a:off x="7981591" y="2248805"/>
              <a:ext cx="4267445"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Moyens de transports utilisés, provenance du fret de marchandises…</a:t>
              </a:r>
            </a:p>
          </p:txBody>
        </p:sp>
        <p:pic>
          <p:nvPicPr>
            <p:cNvPr id="10" name="Image 9">
              <a:extLst>
                <a:ext uri="{FF2B5EF4-FFF2-40B4-BE49-F238E27FC236}">
                  <a16:creationId xmlns:a16="http://schemas.microsoft.com/office/drawing/2014/main" id="{C82B388B-5AEB-449D-B630-4B23F1766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832" y="2258782"/>
              <a:ext cx="720000" cy="720000"/>
            </a:xfrm>
            <a:prstGeom prst="rect">
              <a:avLst/>
            </a:prstGeom>
          </p:spPr>
        </p:pic>
      </p:grpSp>
      <p:grpSp>
        <p:nvGrpSpPr>
          <p:cNvPr id="17" name="Groupe 16">
            <a:extLst>
              <a:ext uri="{FF2B5EF4-FFF2-40B4-BE49-F238E27FC236}">
                <a16:creationId xmlns:a16="http://schemas.microsoft.com/office/drawing/2014/main" id="{56FDA2DD-64D6-4CB8-B13F-10592AC01782}"/>
              </a:ext>
            </a:extLst>
          </p:cNvPr>
          <p:cNvGrpSpPr/>
          <p:nvPr/>
        </p:nvGrpSpPr>
        <p:grpSpPr>
          <a:xfrm>
            <a:off x="736514" y="2223955"/>
            <a:ext cx="5359486" cy="1112045"/>
            <a:chOff x="736514" y="2223955"/>
            <a:chExt cx="5359486" cy="1112045"/>
          </a:xfrm>
        </p:grpSpPr>
        <p:sp>
          <p:nvSpPr>
            <p:cNvPr id="5" name="Text Box 20">
              <a:extLst>
                <a:ext uri="{FF2B5EF4-FFF2-40B4-BE49-F238E27FC236}">
                  <a16:creationId xmlns:a16="http://schemas.microsoft.com/office/drawing/2014/main" id="{CBCF93DA-8166-4D35-89C0-CCC9944962BE}"/>
                </a:ext>
              </a:extLst>
            </p:cNvPr>
            <p:cNvSpPr txBox="1">
              <a:spLocks noChangeArrowheads="1"/>
            </p:cNvSpPr>
            <p:nvPr/>
          </p:nvSpPr>
          <p:spPr bwMode="auto">
            <a:xfrm>
              <a:off x="1697459" y="2258782"/>
              <a:ext cx="4398541" cy="107721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Energie</a:t>
              </a:r>
              <a:br>
                <a:rPr lang="fr-FR" altLang="en-US" sz="1600" b="1" dirty="0">
                  <a:latin typeface="Century Gothic" panose="020B0502020202020204" pitchFamily="34" charset="0"/>
                </a:rPr>
              </a:br>
              <a:r>
                <a:rPr lang="fr-FR" altLang="en-US" sz="1600" dirty="0">
                  <a:latin typeface="Century Gothic" panose="020B0502020202020204" pitchFamily="34" charset="0"/>
                </a:rPr>
                <a:t>Factures de chauffage et électricité, compte rendu de maintenance de la climatisation</a:t>
              </a:r>
            </a:p>
          </p:txBody>
        </p:sp>
        <p:pic>
          <p:nvPicPr>
            <p:cNvPr id="15" name="Image 14">
              <a:extLst>
                <a:ext uri="{FF2B5EF4-FFF2-40B4-BE49-F238E27FC236}">
                  <a16:creationId xmlns:a16="http://schemas.microsoft.com/office/drawing/2014/main" id="{159FD3A7-AA96-492A-BBB7-3CB012FF0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14" y="2223955"/>
              <a:ext cx="720000" cy="720000"/>
            </a:xfrm>
            <a:prstGeom prst="rect">
              <a:avLst/>
            </a:prstGeom>
          </p:spPr>
        </p:pic>
      </p:grpSp>
    </p:spTree>
    <p:extLst>
      <p:ext uri="{BB962C8B-B14F-4D97-AF65-F5344CB8AC3E}">
        <p14:creationId xmlns:p14="http://schemas.microsoft.com/office/powerpoint/2010/main" val="9047494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3782E-DA41-4A13-AD97-EBF4C8955C06}"/>
              </a:ext>
            </a:extLst>
          </p:cNvPr>
          <p:cNvSpPr>
            <a:spLocks noGrp="1"/>
          </p:cNvSpPr>
          <p:nvPr>
            <p:ph type="title"/>
          </p:nvPr>
        </p:nvSpPr>
        <p:spPr/>
        <p:txBody>
          <a:bodyPr/>
          <a:lstStyle/>
          <a:p>
            <a:r>
              <a:rPr lang="fr-FR" dirty="0"/>
              <a:t>Quelles données chercher ? </a:t>
            </a:r>
          </a:p>
        </p:txBody>
      </p:sp>
      <p:sp>
        <p:nvSpPr>
          <p:cNvPr id="3" name="Espace réservé du contenu 2">
            <a:extLst>
              <a:ext uri="{FF2B5EF4-FFF2-40B4-BE49-F238E27FC236}">
                <a16:creationId xmlns:a16="http://schemas.microsoft.com/office/drawing/2014/main" id="{398454E2-5160-400D-83F0-E2613658ABDE}"/>
              </a:ext>
            </a:extLst>
          </p:cNvPr>
          <p:cNvSpPr>
            <a:spLocks noGrp="1"/>
          </p:cNvSpPr>
          <p:nvPr>
            <p:ph idx="1"/>
          </p:nvPr>
        </p:nvSpPr>
        <p:spPr/>
        <p:txBody>
          <a:bodyPr/>
          <a:lstStyle/>
          <a:p>
            <a:r>
              <a:rPr lang="fr-FR" dirty="0"/>
              <a:t>Pour un campus, voici une liste (non-exhaustive) des données à collecter : </a:t>
            </a:r>
          </a:p>
        </p:txBody>
      </p:sp>
      <p:grpSp>
        <p:nvGrpSpPr>
          <p:cNvPr id="22" name="Groupe 21">
            <a:extLst>
              <a:ext uri="{FF2B5EF4-FFF2-40B4-BE49-F238E27FC236}">
                <a16:creationId xmlns:a16="http://schemas.microsoft.com/office/drawing/2014/main" id="{DDA053A0-C7C8-45CE-90C0-EFE9C6F81D87}"/>
              </a:ext>
            </a:extLst>
          </p:cNvPr>
          <p:cNvGrpSpPr/>
          <p:nvPr/>
        </p:nvGrpSpPr>
        <p:grpSpPr>
          <a:xfrm>
            <a:off x="7268832" y="2248805"/>
            <a:ext cx="4980204" cy="830997"/>
            <a:chOff x="7268832" y="2248805"/>
            <a:chExt cx="4980204" cy="830997"/>
          </a:xfrm>
        </p:grpSpPr>
        <p:sp>
          <p:nvSpPr>
            <p:cNvPr id="7" name="Text Box 24">
              <a:extLst>
                <a:ext uri="{FF2B5EF4-FFF2-40B4-BE49-F238E27FC236}">
                  <a16:creationId xmlns:a16="http://schemas.microsoft.com/office/drawing/2014/main" id="{6B60DB14-502C-4A01-ABBF-0820E8D552A5}"/>
                </a:ext>
              </a:extLst>
            </p:cNvPr>
            <p:cNvSpPr txBox="1">
              <a:spLocks noChangeArrowheads="1"/>
            </p:cNvSpPr>
            <p:nvPr/>
          </p:nvSpPr>
          <p:spPr bwMode="auto">
            <a:xfrm>
              <a:off x="7981591" y="2248805"/>
              <a:ext cx="4267445"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Moyens de transports utilisés, provenance du fret de marchandises…</a:t>
              </a:r>
            </a:p>
          </p:txBody>
        </p:sp>
        <p:pic>
          <p:nvPicPr>
            <p:cNvPr id="10" name="Image 9">
              <a:extLst>
                <a:ext uri="{FF2B5EF4-FFF2-40B4-BE49-F238E27FC236}">
                  <a16:creationId xmlns:a16="http://schemas.microsoft.com/office/drawing/2014/main" id="{C82B388B-5AEB-449D-B630-4B23F1766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832" y="2258782"/>
              <a:ext cx="720000" cy="720000"/>
            </a:xfrm>
            <a:prstGeom prst="rect">
              <a:avLst/>
            </a:prstGeom>
          </p:spPr>
        </p:pic>
      </p:grpSp>
      <p:grpSp>
        <p:nvGrpSpPr>
          <p:cNvPr id="17" name="Groupe 16">
            <a:extLst>
              <a:ext uri="{FF2B5EF4-FFF2-40B4-BE49-F238E27FC236}">
                <a16:creationId xmlns:a16="http://schemas.microsoft.com/office/drawing/2014/main" id="{56FDA2DD-64D6-4CB8-B13F-10592AC01782}"/>
              </a:ext>
            </a:extLst>
          </p:cNvPr>
          <p:cNvGrpSpPr/>
          <p:nvPr/>
        </p:nvGrpSpPr>
        <p:grpSpPr>
          <a:xfrm>
            <a:off x="736514" y="2223955"/>
            <a:ext cx="5359486" cy="1112045"/>
            <a:chOff x="736514" y="2223955"/>
            <a:chExt cx="5359486" cy="1112045"/>
          </a:xfrm>
        </p:grpSpPr>
        <p:sp>
          <p:nvSpPr>
            <p:cNvPr id="5" name="Text Box 20">
              <a:extLst>
                <a:ext uri="{FF2B5EF4-FFF2-40B4-BE49-F238E27FC236}">
                  <a16:creationId xmlns:a16="http://schemas.microsoft.com/office/drawing/2014/main" id="{CBCF93DA-8166-4D35-89C0-CCC9944962BE}"/>
                </a:ext>
              </a:extLst>
            </p:cNvPr>
            <p:cNvSpPr txBox="1">
              <a:spLocks noChangeArrowheads="1"/>
            </p:cNvSpPr>
            <p:nvPr/>
          </p:nvSpPr>
          <p:spPr bwMode="auto">
            <a:xfrm>
              <a:off x="1697459" y="2258782"/>
              <a:ext cx="4398541" cy="107721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Energie</a:t>
              </a:r>
              <a:br>
                <a:rPr lang="fr-FR" altLang="en-US" sz="1600" b="1" dirty="0">
                  <a:latin typeface="Century Gothic" panose="020B0502020202020204" pitchFamily="34" charset="0"/>
                </a:rPr>
              </a:br>
              <a:r>
                <a:rPr lang="fr-FR" altLang="en-US" sz="1600" dirty="0">
                  <a:latin typeface="Century Gothic" panose="020B0502020202020204" pitchFamily="34" charset="0"/>
                </a:rPr>
                <a:t>Factures de chauffage et électricité, compte rendu de maintenance de la climatisation</a:t>
              </a:r>
            </a:p>
          </p:txBody>
        </p:sp>
        <p:pic>
          <p:nvPicPr>
            <p:cNvPr id="15" name="Image 14">
              <a:extLst>
                <a:ext uri="{FF2B5EF4-FFF2-40B4-BE49-F238E27FC236}">
                  <a16:creationId xmlns:a16="http://schemas.microsoft.com/office/drawing/2014/main" id="{159FD3A7-AA96-492A-BBB7-3CB012FF0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14" y="2223955"/>
              <a:ext cx="720000" cy="720000"/>
            </a:xfrm>
            <a:prstGeom prst="rect">
              <a:avLst/>
            </a:prstGeom>
          </p:spPr>
        </p:pic>
      </p:grpSp>
      <p:grpSp>
        <p:nvGrpSpPr>
          <p:cNvPr id="21" name="Groupe 20">
            <a:extLst>
              <a:ext uri="{FF2B5EF4-FFF2-40B4-BE49-F238E27FC236}">
                <a16:creationId xmlns:a16="http://schemas.microsoft.com/office/drawing/2014/main" id="{5E05EA8A-A5DE-4599-908A-67BDD7F8E19A}"/>
              </a:ext>
            </a:extLst>
          </p:cNvPr>
          <p:cNvGrpSpPr/>
          <p:nvPr/>
        </p:nvGrpSpPr>
        <p:grpSpPr>
          <a:xfrm>
            <a:off x="8688288" y="3764173"/>
            <a:ext cx="3040026" cy="1311016"/>
            <a:chOff x="8688288" y="3764173"/>
            <a:chExt cx="3040026" cy="1311016"/>
          </a:xfrm>
        </p:grpSpPr>
        <p:sp>
          <p:nvSpPr>
            <p:cNvPr id="9" name="Text Box 27">
              <a:extLst>
                <a:ext uri="{FF2B5EF4-FFF2-40B4-BE49-F238E27FC236}">
                  <a16:creationId xmlns:a16="http://schemas.microsoft.com/office/drawing/2014/main" id="{52AB9A3B-84E1-4663-A088-5432276514F9}"/>
                </a:ext>
              </a:extLst>
            </p:cNvPr>
            <p:cNvSpPr txBox="1">
              <a:spLocks noChangeArrowheads="1"/>
            </p:cNvSpPr>
            <p:nvPr/>
          </p:nvSpPr>
          <p:spPr bwMode="auto">
            <a:xfrm>
              <a:off x="9490208" y="3874860"/>
              <a:ext cx="2238106" cy="120032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Déchets</a:t>
              </a:r>
            </a:p>
            <a:p>
              <a:pPr eaLnBrk="1" hangingPunct="1">
                <a:spcBef>
                  <a:spcPct val="50000"/>
                </a:spcBef>
                <a:buClrTx/>
                <a:buFontTx/>
                <a:buNone/>
              </a:pPr>
              <a:r>
                <a:rPr lang="fr-FR" altLang="en-US" sz="1600" dirty="0">
                  <a:latin typeface="Century Gothic" panose="020B0502020202020204" pitchFamily="34" charset="0"/>
                </a:rPr>
                <a:t>Quantité de déchets produits, taux de recyclage…</a:t>
              </a:r>
            </a:p>
          </p:txBody>
        </p:sp>
        <p:pic>
          <p:nvPicPr>
            <p:cNvPr id="11" name="Image 10">
              <a:extLst>
                <a:ext uri="{FF2B5EF4-FFF2-40B4-BE49-F238E27FC236}">
                  <a16:creationId xmlns:a16="http://schemas.microsoft.com/office/drawing/2014/main" id="{BB2ADDB9-E46C-4D23-A0A8-C7410E5A4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8288" y="3764173"/>
              <a:ext cx="720000" cy="720000"/>
            </a:xfrm>
            <a:prstGeom prst="rect">
              <a:avLst/>
            </a:prstGeom>
          </p:spPr>
        </p:pic>
      </p:grpSp>
    </p:spTree>
    <p:extLst>
      <p:ext uri="{BB962C8B-B14F-4D97-AF65-F5344CB8AC3E}">
        <p14:creationId xmlns:p14="http://schemas.microsoft.com/office/powerpoint/2010/main" val="3913548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3782E-DA41-4A13-AD97-EBF4C8955C06}"/>
              </a:ext>
            </a:extLst>
          </p:cNvPr>
          <p:cNvSpPr>
            <a:spLocks noGrp="1"/>
          </p:cNvSpPr>
          <p:nvPr>
            <p:ph type="title"/>
          </p:nvPr>
        </p:nvSpPr>
        <p:spPr/>
        <p:txBody>
          <a:bodyPr/>
          <a:lstStyle/>
          <a:p>
            <a:r>
              <a:rPr lang="fr-FR" dirty="0"/>
              <a:t>Quelles données chercher ? </a:t>
            </a:r>
          </a:p>
        </p:txBody>
      </p:sp>
      <p:sp>
        <p:nvSpPr>
          <p:cNvPr id="3" name="Espace réservé du contenu 2">
            <a:extLst>
              <a:ext uri="{FF2B5EF4-FFF2-40B4-BE49-F238E27FC236}">
                <a16:creationId xmlns:a16="http://schemas.microsoft.com/office/drawing/2014/main" id="{398454E2-5160-400D-83F0-E2613658ABDE}"/>
              </a:ext>
            </a:extLst>
          </p:cNvPr>
          <p:cNvSpPr>
            <a:spLocks noGrp="1"/>
          </p:cNvSpPr>
          <p:nvPr>
            <p:ph idx="1"/>
          </p:nvPr>
        </p:nvSpPr>
        <p:spPr/>
        <p:txBody>
          <a:bodyPr/>
          <a:lstStyle/>
          <a:p>
            <a:r>
              <a:rPr lang="fr-FR" dirty="0"/>
              <a:t>Pour un campus, voici une liste (non-exhaustive) des données à collecter : </a:t>
            </a:r>
          </a:p>
        </p:txBody>
      </p:sp>
      <p:grpSp>
        <p:nvGrpSpPr>
          <p:cNvPr id="22" name="Groupe 21">
            <a:extLst>
              <a:ext uri="{FF2B5EF4-FFF2-40B4-BE49-F238E27FC236}">
                <a16:creationId xmlns:a16="http://schemas.microsoft.com/office/drawing/2014/main" id="{DDA053A0-C7C8-45CE-90C0-EFE9C6F81D87}"/>
              </a:ext>
            </a:extLst>
          </p:cNvPr>
          <p:cNvGrpSpPr/>
          <p:nvPr/>
        </p:nvGrpSpPr>
        <p:grpSpPr>
          <a:xfrm>
            <a:off x="7268832" y="2248805"/>
            <a:ext cx="4980204" cy="830997"/>
            <a:chOff x="7268832" y="2248805"/>
            <a:chExt cx="4980204" cy="830997"/>
          </a:xfrm>
        </p:grpSpPr>
        <p:sp>
          <p:nvSpPr>
            <p:cNvPr id="7" name="Text Box 24">
              <a:extLst>
                <a:ext uri="{FF2B5EF4-FFF2-40B4-BE49-F238E27FC236}">
                  <a16:creationId xmlns:a16="http://schemas.microsoft.com/office/drawing/2014/main" id="{6B60DB14-502C-4A01-ABBF-0820E8D552A5}"/>
                </a:ext>
              </a:extLst>
            </p:cNvPr>
            <p:cNvSpPr txBox="1">
              <a:spLocks noChangeArrowheads="1"/>
            </p:cNvSpPr>
            <p:nvPr/>
          </p:nvSpPr>
          <p:spPr bwMode="auto">
            <a:xfrm>
              <a:off x="7981591" y="2248805"/>
              <a:ext cx="4267445"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Moyens de transports utilisés, provenance du fret de marchandises…</a:t>
              </a:r>
            </a:p>
          </p:txBody>
        </p:sp>
        <p:pic>
          <p:nvPicPr>
            <p:cNvPr id="10" name="Image 9">
              <a:extLst>
                <a:ext uri="{FF2B5EF4-FFF2-40B4-BE49-F238E27FC236}">
                  <a16:creationId xmlns:a16="http://schemas.microsoft.com/office/drawing/2014/main" id="{C82B388B-5AEB-449D-B630-4B23F1766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832" y="2258782"/>
              <a:ext cx="720000" cy="720000"/>
            </a:xfrm>
            <a:prstGeom prst="rect">
              <a:avLst/>
            </a:prstGeom>
          </p:spPr>
        </p:pic>
      </p:grpSp>
      <p:grpSp>
        <p:nvGrpSpPr>
          <p:cNvPr id="20" name="Groupe 19">
            <a:extLst>
              <a:ext uri="{FF2B5EF4-FFF2-40B4-BE49-F238E27FC236}">
                <a16:creationId xmlns:a16="http://schemas.microsoft.com/office/drawing/2014/main" id="{D57AFC93-9AB0-49DF-9C60-04F4B89D9D15}"/>
              </a:ext>
            </a:extLst>
          </p:cNvPr>
          <p:cNvGrpSpPr/>
          <p:nvPr/>
        </p:nvGrpSpPr>
        <p:grpSpPr>
          <a:xfrm>
            <a:off x="7018529" y="5382382"/>
            <a:ext cx="3797300" cy="830997"/>
            <a:chOff x="7018529" y="5382382"/>
            <a:chExt cx="3797300" cy="830997"/>
          </a:xfrm>
        </p:grpSpPr>
        <p:sp>
          <p:nvSpPr>
            <p:cNvPr id="6" name="Text Box 21">
              <a:extLst>
                <a:ext uri="{FF2B5EF4-FFF2-40B4-BE49-F238E27FC236}">
                  <a16:creationId xmlns:a16="http://schemas.microsoft.com/office/drawing/2014/main" id="{25DCE28C-1E13-4517-BCC9-7C618F604DB8}"/>
                </a:ext>
              </a:extLst>
            </p:cNvPr>
            <p:cNvSpPr txBox="1">
              <a:spLocks noChangeArrowheads="1"/>
            </p:cNvSpPr>
            <p:nvPr/>
          </p:nvSpPr>
          <p:spPr bwMode="auto">
            <a:xfrm>
              <a:off x="7813209" y="5382382"/>
              <a:ext cx="3002620"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Alimentation</a:t>
              </a:r>
              <a:br>
                <a:rPr lang="fr-FR" altLang="en-US" sz="1600" b="1" dirty="0">
                  <a:latin typeface="Century Gothic" panose="020B0502020202020204" pitchFamily="34" charset="0"/>
                </a:rPr>
              </a:br>
              <a:r>
                <a:rPr lang="fr-FR" altLang="en-US" sz="1600" dirty="0">
                  <a:latin typeface="Century Gothic" panose="020B0502020202020204" pitchFamily="34" charset="0"/>
                </a:rPr>
                <a:t>Nombre de repas servis, composition des repas…</a:t>
              </a:r>
            </a:p>
          </p:txBody>
        </p:sp>
        <p:pic>
          <p:nvPicPr>
            <p:cNvPr id="12" name="Image 11">
              <a:extLst>
                <a:ext uri="{FF2B5EF4-FFF2-40B4-BE49-F238E27FC236}">
                  <a16:creationId xmlns:a16="http://schemas.microsoft.com/office/drawing/2014/main" id="{74833F76-5B67-447B-A010-85CBD19F8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529" y="5449771"/>
              <a:ext cx="720000" cy="720000"/>
            </a:xfrm>
            <a:prstGeom prst="rect">
              <a:avLst/>
            </a:prstGeom>
          </p:spPr>
        </p:pic>
      </p:grpSp>
      <p:grpSp>
        <p:nvGrpSpPr>
          <p:cNvPr id="17" name="Groupe 16">
            <a:extLst>
              <a:ext uri="{FF2B5EF4-FFF2-40B4-BE49-F238E27FC236}">
                <a16:creationId xmlns:a16="http://schemas.microsoft.com/office/drawing/2014/main" id="{56FDA2DD-64D6-4CB8-B13F-10592AC01782}"/>
              </a:ext>
            </a:extLst>
          </p:cNvPr>
          <p:cNvGrpSpPr/>
          <p:nvPr/>
        </p:nvGrpSpPr>
        <p:grpSpPr>
          <a:xfrm>
            <a:off x="736514" y="2223955"/>
            <a:ext cx="5359486" cy="1112045"/>
            <a:chOff x="736514" y="2223955"/>
            <a:chExt cx="5359486" cy="1112045"/>
          </a:xfrm>
        </p:grpSpPr>
        <p:sp>
          <p:nvSpPr>
            <p:cNvPr id="5" name="Text Box 20">
              <a:extLst>
                <a:ext uri="{FF2B5EF4-FFF2-40B4-BE49-F238E27FC236}">
                  <a16:creationId xmlns:a16="http://schemas.microsoft.com/office/drawing/2014/main" id="{CBCF93DA-8166-4D35-89C0-CCC9944962BE}"/>
                </a:ext>
              </a:extLst>
            </p:cNvPr>
            <p:cNvSpPr txBox="1">
              <a:spLocks noChangeArrowheads="1"/>
            </p:cNvSpPr>
            <p:nvPr/>
          </p:nvSpPr>
          <p:spPr bwMode="auto">
            <a:xfrm>
              <a:off x="1697459" y="2258782"/>
              <a:ext cx="4398541" cy="107721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Energie</a:t>
              </a:r>
              <a:br>
                <a:rPr lang="fr-FR" altLang="en-US" sz="1600" b="1" dirty="0">
                  <a:latin typeface="Century Gothic" panose="020B0502020202020204" pitchFamily="34" charset="0"/>
                </a:rPr>
              </a:br>
              <a:r>
                <a:rPr lang="fr-FR" altLang="en-US" sz="1600" dirty="0">
                  <a:latin typeface="Century Gothic" panose="020B0502020202020204" pitchFamily="34" charset="0"/>
                </a:rPr>
                <a:t>Factures de chauffage et électricité, compte rendu de maintenance de la climatisation</a:t>
              </a:r>
            </a:p>
          </p:txBody>
        </p:sp>
        <p:pic>
          <p:nvPicPr>
            <p:cNvPr id="15" name="Image 14">
              <a:extLst>
                <a:ext uri="{FF2B5EF4-FFF2-40B4-BE49-F238E27FC236}">
                  <a16:creationId xmlns:a16="http://schemas.microsoft.com/office/drawing/2014/main" id="{159FD3A7-AA96-492A-BBB7-3CB012FF0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514" y="2223955"/>
              <a:ext cx="720000" cy="720000"/>
            </a:xfrm>
            <a:prstGeom prst="rect">
              <a:avLst/>
            </a:prstGeom>
          </p:spPr>
        </p:pic>
      </p:grpSp>
      <p:grpSp>
        <p:nvGrpSpPr>
          <p:cNvPr id="21" name="Groupe 20">
            <a:extLst>
              <a:ext uri="{FF2B5EF4-FFF2-40B4-BE49-F238E27FC236}">
                <a16:creationId xmlns:a16="http://schemas.microsoft.com/office/drawing/2014/main" id="{5E05EA8A-A5DE-4599-908A-67BDD7F8E19A}"/>
              </a:ext>
            </a:extLst>
          </p:cNvPr>
          <p:cNvGrpSpPr/>
          <p:nvPr/>
        </p:nvGrpSpPr>
        <p:grpSpPr>
          <a:xfrm>
            <a:off x="8688288" y="3764173"/>
            <a:ext cx="3040026" cy="1311016"/>
            <a:chOff x="8688288" y="3764173"/>
            <a:chExt cx="3040026" cy="1311016"/>
          </a:xfrm>
        </p:grpSpPr>
        <p:sp>
          <p:nvSpPr>
            <p:cNvPr id="9" name="Text Box 27">
              <a:extLst>
                <a:ext uri="{FF2B5EF4-FFF2-40B4-BE49-F238E27FC236}">
                  <a16:creationId xmlns:a16="http://schemas.microsoft.com/office/drawing/2014/main" id="{52AB9A3B-84E1-4663-A088-5432276514F9}"/>
                </a:ext>
              </a:extLst>
            </p:cNvPr>
            <p:cNvSpPr txBox="1">
              <a:spLocks noChangeArrowheads="1"/>
            </p:cNvSpPr>
            <p:nvPr/>
          </p:nvSpPr>
          <p:spPr bwMode="auto">
            <a:xfrm>
              <a:off x="9490208" y="3874860"/>
              <a:ext cx="2238106" cy="120032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Déchets</a:t>
              </a:r>
            </a:p>
            <a:p>
              <a:pPr eaLnBrk="1" hangingPunct="1">
                <a:spcBef>
                  <a:spcPct val="50000"/>
                </a:spcBef>
                <a:buClrTx/>
                <a:buFontTx/>
                <a:buNone/>
              </a:pPr>
              <a:r>
                <a:rPr lang="fr-FR" altLang="en-US" sz="1600" dirty="0">
                  <a:latin typeface="Century Gothic" panose="020B0502020202020204" pitchFamily="34" charset="0"/>
                </a:rPr>
                <a:t>Quantité de déchets produits, taux de recyclage…</a:t>
              </a:r>
            </a:p>
          </p:txBody>
        </p:sp>
        <p:pic>
          <p:nvPicPr>
            <p:cNvPr id="11" name="Image 10">
              <a:extLst>
                <a:ext uri="{FF2B5EF4-FFF2-40B4-BE49-F238E27FC236}">
                  <a16:creationId xmlns:a16="http://schemas.microsoft.com/office/drawing/2014/main" id="{BB2ADDB9-E46C-4D23-A0A8-C7410E5A4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8288" y="3764173"/>
              <a:ext cx="720000" cy="720000"/>
            </a:xfrm>
            <a:prstGeom prst="rect">
              <a:avLst/>
            </a:prstGeom>
          </p:spPr>
        </p:pic>
      </p:grpSp>
    </p:spTree>
    <p:extLst>
      <p:ext uri="{BB962C8B-B14F-4D97-AF65-F5344CB8AC3E}">
        <p14:creationId xmlns:p14="http://schemas.microsoft.com/office/powerpoint/2010/main" val="41630480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3782E-DA41-4A13-AD97-EBF4C8955C06}"/>
              </a:ext>
            </a:extLst>
          </p:cNvPr>
          <p:cNvSpPr>
            <a:spLocks noGrp="1"/>
          </p:cNvSpPr>
          <p:nvPr>
            <p:ph type="title"/>
          </p:nvPr>
        </p:nvSpPr>
        <p:spPr/>
        <p:txBody>
          <a:bodyPr/>
          <a:lstStyle/>
          <a:p>
            <a:r>
              <a:rPr lang="fr-FR" dirty="0"/>
              <a:t>Quelles données chercher ? </a:t>
            </a:r>
          </a:p>
        </p:txBody>
      </p:sp>
      <p:sp>
        <p:nvSpPr>
          <p:cNvPr id="3" name="Espace réservé du contenu 2">
            <a:extLst>
              <a:ext uri="{FF2B5EF4-FFF2-40B4-BE49-F238E27FC236}">
                <a16:creationId xmlns:a16="http://schemas.microsoft.com/office/drawing/2014/main" id="{398454E2-5160-400D-83F0-E2613658ABDE}"/>
              </a:ext>
            </a:extLst>
          </p:cNvPr>
          <p:cNvSpPr>
            <a:spLocks noGrp="1"/>
          </p:cNvSpPr>
          <p:nvPr>
            <p:ph idx="1"/>
          </p:nvPr>
        </p:nvSpPr>
        <p:spPr/>
        <p:txBody>
          <a:bodyPr/>
          <a:lstStyle/>
          <a:p>
            <a:r>
              <a:rPr lang="fr-FR" dirty="0"/>
              <a:t>Pour un campus, voici une liste (non-exhaustive) des données à collecter : </a:t>
            </a:r>
          </a:p>
        </p:txBody>
      </p:sp>
      <p:grpSp>
        <p:nvGrpSpPr>
          <p:cNvPr id="22" name="Groupe 21">
            <a:extLst>
              <a:ext uri="{FF2B5EF4-FFF2-40B4-BE49-F238E27FC236}">
                <a16:creationId xmlns:a16="http://schemas.microsoft.com/office/drawing/2014/main" id="{DDA053A0-C7C8-45CE-90C0-EFE9C6F81D87}"/>
              </a:ext>
            </a:extLst>
          </p:cNvPr>
          <p:cNvGrpSpPr/>
          <p:nvPr/>
        </p:nvGrpSpPr>
        <p:grpSpPr>
          <a:xfrm>
            <a:off x="7268832" y="2248805"/>
            <a:ext cx="4980204" cy="830997"/>
            <a:chOff x="7268832" y="2248805"/>
            <a:chExt cx="4980204" cy="830997"/>
          </a:xfrm>
        </p:grpSpPr>
        <p:sp>
          <p:nvSpPr>
            <p:cNvPr id="7" name="Text Box 24">
              <a:extLst>
                <a:ext uri="{FF2B5EF4-FFF2-40B4-BE49-F238E27FC236}">
                  <a16:creationId xmlns:a16="http://schemas.microsoft.com/office/drawing/2014/main" id="{6B60DB14-502C-4A01-ABBF-0820E8D552A5}"/>
                </a:ext>
              </a:extLst>
            </p:cNvPr>
            <p:cNvSpPr txBox="1">
              <a:spLocks noChangeArrowheads="1"/>
            </p:cNvSpPr>
            <p:nvPr/>
          </p:nvSpPr>
          <p:spPr bwMode="auto">
            <a:xfrm>
              <a:off x="7981591" y="2248805"/>
              <a:ext cx="4267445"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Moyens de transports utilisés, provenance du fret de marchandises…</a:t>
              </a:r>
            </a:p>
          </p:txBody>
        </p:sp>
        <p:pic>
          <p:nvPicPr>
            <p:cNvPr id="10" name="Image 9">
              <a:extLst>
                <a:ext uri="{FF2B5EF4-FFF2-40B4-BE49-F238E27FC236}">
                  <a16:creationId xmlns:a16="http://schemas.microsoft.com/office/drawing/2014/main" id="{C82B388B-5AEB-449D-B630-4B23F1766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832" y="2258782"/>
              <a:ext cx="720000" cy="720000"/>
            </a:xfrm>
            <a:prstGeom prst="rect">
              <a:avLst/>
            </a:prstGeom>
          </p:spPr>
        </p:pic>
      </p:grpSp>
      <p:grpSp>
        <p:nvGrpSpPr>
          <p:cNvPr id="20" name="Groupe 19">
            <a:extLst>
              <a:ext uri="{FF2B5EF4-FFF2-40B4-BE49-F238E27FC236}">
                <a16:creationId xmlns:a16="http://schemas.microsoft.com/office/drawing/2014/main" id="{D57AFC93-9AB0-49DF-9C60-04F4B89D9D15}"/>
              </a:ext>
            </a:extLst>
          </p:cNvPr>
          <p:cNvGrpSpPr/>
          <p:nvPr/>
        </p:nvGrpSpPr>
        <p:grpSpPr>
          <a:xfrm>
            <a:off x="7018529" y="5382382"/>
            <a:ext cx="3797300" cy="830997"/>
            <a:chOff x="7018529" y="5382382"/>
            <a:chExt cx="3797300" cy="830997"/>
          </a:xfrm>
        </p:grpSpPr>
        <p:sp>
          <p:nvSpPr>
            <p:cNvPr id="6" name="Text Box 21">
              <a:extLst>
                <a:ext uri="{FF2B5EF4-FFF2-40B4-BE49-F238E27FC236}">
                  <a16:creationId xmlns:a16="http://schemas.microsoft.com/office/drawing/2014/main" id="{25DCE28C-1E13-4517-BCC9-7C618F604DB8}"/>
                </a:ext>
              </a:extLst>
            </p:cNvPr>
            <p:cNvSpPr txBox="1">
              <a:spLocks noChangeArrowheads="1"/>
            </p:cNvSpPr>
            <p:nvPr/>
          </p:nvSpPr>
          <p:spPr bwMode="auto">
            <a:xfrm>
              <a:off x="7813209" y="5382382"/>
              <a:ext cx="3002620"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Alimentation</a:t>
              </a:r>
              <a:br>
                <a:rPr lang="fr-FR" altLang="en-US" sz="1600" b="1" dirty="0">
                  <a:latin typeface="Century Gothic" panose="020B0502020202020204" pitchFamily="34" charset="0"/>
                </a:rPr>
              </a:br>
              <a:r>
                <a:rPr lang="fr-FR" altLang="en-US" sz="1600" dirty="0">
                  <a:latin typeface="Century Gothic" panose="020B0502020202020204" pitchFamily="34" charset="0"/>
                </a:rPr>
                <a:t>Nombre de repas servis, composition des repas…</a:t>
              </a:r>
            </a:p>
          </p:txBody>
        </p:sp>
        <p:pic>
          <p:nvPicPr>
            <p:cNvPr id="12" name="Image 11">
              <a:extLst>
                <a:ext uri="{FF2B5EF4-FFF2-40B4-BE49-F238E27FC236}">
                  <a16:creationId xmlns:a16="http://schemas.microsoft.com/office/drawing/2014/main" id="{74833F76-5B67-447B-A010-85CBD19F8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529" y="5449771"/>
              <a:ext cx="720000" cy="720000"/>
            </a:xfrm>
            <a:prstGeom prst="rect">
              <a:avLst/>
            </a:prstGeom>
          </p:spPr>
        </p:pic>
      </p:grpSp>
      <p:grpSp>
        <p:nvGrpSpPr>
          <p:cNvPr id="19" name="Groupe 18">
            <a:extLst>
              <a:ext uri="{FF2B5EF4-FFF2-40B4-BE49-F238E27FC236}">
                <a16:creationId xmlns:a16="http://schemas.microsoft.com/office/drawing/2014/main" id="{1B95953D-928D-425E-AD52-89FFCC78066B}"/>
              </a:ext>
            </a:extLst>
          </p:cNvPr>
          <p:cNvGrpSpPr/>
          <p:nvPr/>
        </p:nvGrpSpPr>
        <p:grpSpPr>
          <a:xfrm>
            <a:off x="887680" y="5268650"/>
            <a:ext cx="4966820" cy="1323439"/>
            <a:chOff x="887680" y="5268650"/>
            <a:chExt cx="4966820" cy="1323439"/>
          </a:xfrm>
        </p:grpSpPr>
        <p:sp>
          <p:nvSpPr>
            <p:cNvPr id="4" name="Text Box 19">
              <a:extLst>
                <a:ext uri="{FF2B5EF4-FFF2-40B4-BE49-F238E27FC236}">
                  <a16:creationId xmlns:a16="http://schemas.microsoft.com/office/drawing/2014/main" id="{C7FAA2E9-4F63-4468-9389-5C8B7619CA72}"/>
                </a:ext>
              </a:extLst>
            </p:cNvPr>
            <p:cNvSpPr txBox="1">
              <a:spLocks noChangeArrowheads="1"/>
            </p:cNvSpPr>
            <p:nvPr/>
          </p:nvSpPr>
          <p:spPr bwMode="auto">
            <a:xfrm>
              <a:off x="1650741" y="5268650"/>
              <a:ext cx="4203759" cy="132343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Immobilisations</a:t>
              </a:r>
              <a:br>
                <a:rPr lang="fr-FR" altLang="en-US" sz="1600" b="1" dirty="0">
                  <a:latin typeface="Century Gothic" panose="020B0502020202020204" pitchFamily="34" charset="0"/>
                </a:rPr>
              </a:br>
              <a:r>
                <a:rPr lang="fr-FR" altLang="en-US" sz="1600" dirty="0">
                  <a:latin typeface="Century Gothic" panose="020B0502020202020204" pitchFamily="34" charset="0"/>
                </a:rPr>
                <a:t>Liste des bâtiments, année de construction et leur surface, liste du matériel informatique, du mobilier, des véhicules etc.</a:t>
              </a:r>
            </a:p>
          </p:txBody>
        </p:sp>
        <p:pic>
          <p:nvPicPr>
            <p:cNvPr id="14" name="Image 13">
              <a:extLst>
                <a:ext uri="{FF2B5EF4-FFF2-40B4-BE49-F238E27FC236}">
                  <a16:creationId xmlns:a16="http://schemas.microsoft.com/office/drawing/2014/main" id="{AC157F4C-508B-436F-B488-10EDC6F68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80" y="5317636"/>
              <a:ext cx="720000" cy="720000"/>
            </a:xfrm>
            <a:prstGeom prst="rect">
              <a:avLst/>
            </a:prstGeom>
          </p:spPr>
        </p:pic>
      </p:grpSp>
      <p:grpSp>
        <p:nvGrpSpPr>
          <p:cNvPr id="17" name="Groupe 16">
            <a:extLst>
              <a:ext uri="{FF2B5EF4-FFF2-40B4-BE49-F238E27FC236}">
                <a16:creationId xmlns:a16="http://schemas.microsoft.com/office/drawing/2014/main" id="{56FDA2DD-64D6-4CB8-B13F-10592AC01782}"/>
              </a:ext>
            </a:extLst>
          </p:cNvPr>
          <p:cNvGrpSpPr/>
          <p:nvPr/>
        </p:nvGrpSpPr>
        <p:grpSpPr>
          <a:xfrm>
            <a:off x="736514" y="2223955"/>
            <a:ext cx="5359486" cy="1112045"/>
            <a:chOff x="736514" y="2223955"/>
            <a:chExt cx="5359486" cy="1112045"/>
          </a:xfrm>
        </p:grpSpPr>
        <p:sp>
          <p:nvSpPr>
            <p:cNvPr id="5" name="Text Box 20">
              <a:extLst>
                <a:ext uri="{FF2B5EF4-FFF2-40B4-BE49-F238E27FC236}">
                  <a16:creationId xmlns:a16="http://schemas.microsoft.com/office/drawing/2014/main" id="{CBCF93DA-8166-4D35-89C0-CCC9944962BE}"/>
                </a:ext>
              </a:extLst>
            </p:cNvPr>
            <p:cNvSpPr txBox="1">
              <a:spLocks noChangeArrowheads="1"/>
            </p:cNvSpPr>
            <p:nvPr/>
          </p:nvSpPr>
          <p:spPr bwMode="auto">
            <a:xfrm>
              <a:off x="1697459" y="2258782"/>
              <a:ext cx="4398541" cy="107721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Energie</a:t>
              </a:r>
              <a:br>
                <a:rPr lang="fr-FR" altLang="en-US" sz="1600" b="1" dirty="0">
                  <a:latin typeface="Century Gothic" panose="020B0502020202020204" pitchFamily="34" charset="0"/>
                </a:rPr>
              </a:br>
              <a:r>
                <a:rPr lang="fr-FR" altLang="en-US" sz="1600" dirty="0">
                  <a:latin typeface="Century Gothic" panose="020B0502020202020204" pitchFamily="34" charset="0"/>
                </a:rPr>
                <a:t>Factures de chauffage et électricité, compte rendu de maintenance de la climatisation</a:t>
              </a:r>
            </a:p>
          </p:txBody>
        </p:sp>
        <p:pic>
          <p:nvPicPr>
            <p:cNvPr id="15" name="Image 14">
              <a:extLst>
                <a:ext uri="{FF2B5EF4-FFF2-40B4-BE49-F238E27FC236}">
                  <a16:creationId xmlns:a16="http://schemas.microsoft.com/office/drawing/2014/main" id="{159FD3A7-AA96-492A-BBB7-3CB012FF0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514" y="2223955"/>
              <a:ext cx="720000" cy="720000"/>
            </a:xfrm>
            <a:prstGeom prst="rect">
              <a:avLst/>
            </a:prstGeom>
          </p:spPr>
        </p:pic>
      </p:grpSp>
      <p:grpSp>
        <p:nvGrpSpPr>
          <p:cNvPr id="21" name="Groupe 20">
            <a:extLst>
              <a:ext uri="{FF2B5EF4-FFF2-40B4-BE49-F238E27FC236}">
                <a16:creationId xmlns:a16="http://schemas.microsoft.com/office/drawing/2014/main" id="{5E05EA8A-A5DE-4599-908A-67BDD7F8E19A}"/>
              </a:ext>
            </a:extLst>
          </p:cNvPr>
          <p:cNvGrpSpPr/>
          <p:nvPr/>
        </p:nvGrpSpPr>
        <p:grpSpPr>
          <a:xfrm>
            <a:off x="8688288" y="3764173"/>
            <a:ext cx="3040026" cy="1311016"/>
            <a:chOff x="8688288" y="3764173"/>
            <a:chExt cx="3040026" cy="1311016"/>
          </a:xfrm>
        </p:grpSpPr>
        <p:sp>
          <p:nvSpPr>
            <p:cNvPr id="9" name="Text Box 27">
              <a:extLst>
                <a:ext uri="{FF2B5EF4-FFF2-40B4-BE49-F238E27FC236}">
                  <a16:creationId xmlns:a16="http://schemas.microsoft.com/office/drawing/2014/main" id="{52AB9A3B-84E1-4663-A088-5432276514F9}"/>
                </a:ext>
              </a:extLst>
            </p:cNvPr>
            <p:cNvSpPr txBox="1">
              <a:spLocks noChangeArrowheads="1"/>
            </p:cNvSpPr>
            <p:nvPr/>
          </p:nvSpPr>
          <p:spPr bwMode="auto">
            <a:xfrm>
              <a:off x="9490208" y="3874860"/>
              <a:ext cx="2238106" cy="120032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Déchets</a:t>
              </a:r>
            </a:p>
            <a:p>
              <a:pPr eaLnBrk="1" hangingPunct="1">
                <a:spcBef>
                  <a:spcPct val="50000"/>
                </a:spcBef>
                <a:buClrTx/>
                <a:buFontTx/>
                <a:buNone/>
              </a:pPr>
              <a:r>
                <a:rPr lang="fr-FR" altLang="en-US" sz="1600" dirty="0">
                  <a:latin typeface="Century Gothic" panose="020B0502020202020204" pitchFamily="34" charset="0"/>
                </a:rPr>
                <a:t>Quantité de déchets produits, taux de recyclage…</a:t>
              </a:r>
            </a:p>
          </p:txBody>
        </p:sp>
        <p:pic>
          <p:nvPicPr>
            <p:cNvPr id="11" name="Image 10">
              <a:extLst>
                <a:ext uri="{FF2B5EF4-FFF2-40B4-BE49-F238E27FC236}">
                  <a16:creationId xmlns:a16="http://schemas.microsoft.com/office/drawing/2014/main" id="{BB2ADDB9-E46C-4D23-A0A8-C7410E5A43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8288" y="3764173"/>
              <a:ext cx="720000" cy="720000"/>
            </a:xfrm>
            <a:prstGeom prst="rect">
              <a:avLst/>
            </a:prstGeom>
          </p:spPr>
        </p:pic>
      </p:grpSp>
    </p:spTree>
    <p:extLst>
      <p:ext uri="{BB962C8B-B14F-4D97-AF65-F5344CB8AC3E}">
        <p14:creationId xmlns:p14="http://schemas.microsoft.com/office/powerpoint/2010/main" val="32930772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3782E-DA41-4A13-AD97-EBF4C8955C06}"/>
              </a:ext>
            </a:extLst>
          </p:cNvPr>
          <p:cNvSpPr>
            <a:spLocks noGrp="1"/>
          </p:cNvSpPr>
          <p:nvPr>
            <p:ph type="title"/>
          </p:nvPr>
        </p:nvSpPr>
        <p:spPr/>
        <p:txBody>
          <a:bodyPr/>
          <a:lstStyle/>
          <a:p>
            <a:r>
              <a:rPr lang="fr-FR" dirty="0"/>
              <a:t>Quelles données chercher ? </a:t>
            </a:r>
          </a:p>
        </p:txBody>
      </p:sp>
      <p:sp>
        <p:nvSpPr>
          <p:cNvPr id="3" name="Espace réservé du contenu 2">
            <a:extLst>
              <a:ext uri="{FF2B5EF4-FFF2-40B4-BE49-F238E27FC236}">
                <a16:creationId xmlns:a16="http://schemas.microsoft.com/office/drawing/2014/main" id="{398454E2-5160-400D-83F0-E2613658ABDE}"/>
              </a:ext>
            </a:extLst>
          </p:cNvPr>
          <p:cNvSpPr>
            <a:spLocks noGrp="1"/>
          </p:cNvSpPr>
          <p:nvPr>
            <p:ph idx="1"/>
          </p:nvPr>
        </p:nvSpPr>
        <p:spPr/>
        <p:txBody>
          <a:bodyPr/>
          <a:lstStyle/>
          <a:p>
            <a:r>
              <a:rPr lang="fr-FR" dirty="0"/>
              <a:t>Pour un campus, voici une liste (non-exhaustive) des données à collecter : </a:t>
            </a:r>
          </a:p>
        </p:txBody>
      </p:sp>
      <p:grpSp>
        <p:nvGrpSpPr>
          <p:cNvPr id="22" name="Groupe 21">
            <a:extLst>
              <a:ext uri="{FF2B5EF4-FFF2-40B4-BE49-F238E27FC236}">
                <a16:creationId xmlns:a16="http://schemas.microsoft.com/office/drawing/2014/main" id="{DDA053A0-C7C8-45CE-90C0-EFE9C6F81D87}"/>
              </a:ext>
            </a:extLst>
          </p:cNvPr>
          <p:cNvGrpSpPr/>
          <p:nvPr/>
        </p:nvGrpSpPr>
        <p:grpSpPr>
          <a:xfrm>
            <a:off x="7268832" y="2248805"/>
            <a:ext cx="4980204" cy="830997"/>
            <a:chOff x="7268832" y="2248805"/>
            <a:chExt cx="4980204" cy="830997"/>
          </a:xfrm>
        </p:grpSpPr>
        <p:sp>
          <p:nvSpPr>
            <p:cNvPr id="7" name="Text Box 24">
              <a:extLst>
                <a:ext uri="{FF2B5EF4-FFF2-40B4-BE49-F238E27FC236}">
                  <a16:creationId xmlns:a16="http://schemas.microsoft.com/office/drawing/2014/main" id="{6B60DB14-502C-4A01-ABBF-0820E8D552A5}"/>
                </a:ext>
              </a:extLst>
            </p:cNvPr>
            <p:cNvSpPr txBox="1">
              <a:spLocks noChangeArrowheads="1"/>
            </p:cNvSpPr>
            <p:nvPr/>
          </p:nvSpPr>
          <p:spPr bwMode="auto">
            <a:xfrm>
              <a:off x="7981591" y="2248805"/>
              <a:ext cx="4267445"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Moyens de transports utilisés, provenance du fret de marchandises…</a:t>
              </a:r>
            </a:p>
          </p:txBody>
        </p:sp>
        <p:pic>
          <p:nvPicPr>
            <p:cNvPr id="10" name="Image 9">
              <a:extLst>
                <a:ext uri="{FF2B5EF4-FFF2-40B4-BE49-F238E27FC236}">
                  <a16:creationId xmlns:a16="http://schemas.microsoft.com/office/drawing/2014/main" id="{C82B388B-5AEB-449D-B630-4B23F1766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832" y="2258782"/>
              <a:ext cx="720000" cy="720000"/>
            </a:xfrm>
            <a:prstGeom prst="rect">
              <a:avLst/>
            </a:prstGeom>
          </p:spPr>
        </p:pic>
      </p:grpSp>
      <p:grpSp>
        <p:nvGrpSpPr>
          <p:cNvPr id="20" name="Groupe 19">
            <a:extLst>
              <a:ext uri="{FF2B5EF4-FFF2-40B4-BE49-F238E27FC236}">
                <a16:creationId xmlns:a16="http://schemas.microsoft.com/office/drawing/2014/main" id="{D57AFC93-9AB0-49DF-9C60-04F4B89D9D15}"/>
              </a:ext>
            </a:extLst>
          </p:cNvPr>
          <p:cNvGrpSpPr/>
          <p:nvPr/>
        </p:nvGrpSpPr>
        <p:grpSpPr>
          <a:xfrm>
            <a:off x="7018529" y="5382382"/>
            <a:ext cx="3797300" cy="830997"/>
            <a:chOff x="7018529" y="5382382"/>
            <a:chExt cx="3797300" cy="830997"/>
          </a:xfrm>
        </p:grpSpPr>
        <p:sp>
          <p:nvSpPr>
            <p:cNvPr id="6" name="Text Box 21">
              <a:extLst>
                <a:ext uri="{FF2B5EF4-FFF2-40B4-BE49-F238E27FC236}">
                  <a16:creationId xmlns:a16="http://schemas.microsoft.com/office/drawing/2014/main" id="{25DCE28C-1E13-4517-BCC9-7C618F604DB8}"/>
                </a:ext>
              </a:extLst>
            </p:cNvPr>
            <p:cNvSpPr txBox="1">
              <a:spLocks noChangeArrowheads="1"/>
            </p:cNvSpPr>
            <p:nvPr/>
          </p:nvSpPr>
          <p:spPr bwMode="auto">
            <a:xfrm>
              <a:off x="7813209" y="5382382"/>
              <a:ext cx="3002620"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Alimentation</a:t>
              </a:r>
              <a:br>
                <a:rPr lang="fr-FR" altLang="en-US" sz="1600" b="1" dirty="0">
                  <a:latin typeface="Century Gothic" panose="020B0502020202020204" pitchFamily="34" charset="0"/>
                </a:rPr>
              </a:br>
              <a:r>
                <a:rPr lang="fr-FR" altLang="en-US" sz="1600" dirty="0">
                  <a:latin typeface="Century Gothic" panose="020B0502020202020204" pitchFamily="34" charset="0"/>
                </a:rPr>
                <a:t>Nombre de repas servis, composition des repas…</a:t>
              </a:r>
            </a:p>
          </p:txBody>
        </p:sp>
        <p:pic>
          <p:nvPicPr>
            <p:cNvPr id="12" name="Image 11">
              <a:extLst>
                <a:ext uri="{FF2B5EF4-FFF2-40B4-BE49-F238E27FC236}">
                  <a16:creationId xmlns:a16="http://schemas.microsoft.com/office/drawing/2014/main" id="{74833F76-5B67-447B-A010-85CBD19F8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529" y="5449771"/>
              <a:ext cx="720000" cy="720000"/>
            </a:xfrm>
            <a:prstGeom prst="rect">
              <a:avLst/>
            </a:prstGeom>
          </p:spPr>
        </p:pic>
      </p:grpSp>
      <p:grpSp>
        <p:nvGrpSpPr>
          <p:cNvPr id="18" name="Groupe 17">
            <a:extLst>
              <a:ext uri="{FF2B5EF4-FFF2-40B4-BE49-F238E27FC236}">
                <a16:creationId xmlns:a16="http://schemas.microsoft.com/office/drawing/2014/main" id="{57AEC2C4-8FD2-4DB7-A6E8-6302A4C7F0D2}"/>
              </a:ext>
            </a:extLst>
          </p:cNvPr>
          <p:cNvGrpSpPr/>
          <p:nvPr/>
        </p:nvGrpSpPr>
        <p:grpSpPr>
          <a:xfrm>
            <a:off x="167680" y="3767869"/>
            <a:ext cx="4349751" cy="1077218"/>
            <a:chOff x="167680" y="3767869"/>
            <a:chExt cx="4349751" cy="1077218"/>
          </a:xfrm>
        </p:grpSpPr>
        <p:sp>
          <p:nvSpPr>
            <p:cNvPr id="8" name="Text Box 25">
              <a:extLst>
                <a:ext uri="{FF2B5EF4-FFF2-40B4-BE49-F238E27FC236}">
                  <a16:creationId xmlns:a16="http://schemas.microsoft.com/office/drawing/2014/main" id="{37DFB068-0556-4E84-9518-72BF902ABA82}"/>
                </a:ext>
              </a:extLst>
            </p:cNvPr>
            <p:cNvSpPr txBox="1">
              <a:spLocks noChangeArrowheads="1"/>
            </p:cNvSpPr>
            <p:nvPr/>
          </p:nvSpPr>
          <p:spPr bwMode="auto">
            <a:xfrm>
              <a:off x="892821" y="3767869"/>
              <a:ext cx="3624610" cy="107721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Consommables &amp; matériaux</a:t>
              </a:r>
              <a:br>
                <a:rPr lang="fr-FR" altLang="en-US" sz="1600" dirty="0">
                  <a:latin typeface="Century Gothic" panose="020B0502020202020204" pitchFamily="34" charset="0"/>
                </a:rPr>
              </a:br>
              <a:r>
                <a:rPr lang="fr-FR" altLang="en-US" sz="1600" dirty="0">
                  <a:latin typeface="Century Gothic" panose="020B0502020202020204" pitchFamily="34" charset="0"/>
                </a:rPr>
                <a:t>Liste des achats : Papier, matières 1</a:t>
              </a:r>
              <a:r>
                <a:rPr lang="fr-FR" altLang="en-US" sz="1600" baseline="30000" dirty="0">
                  <a:latin typeface="Century Gothic" panose="020B0502020202020204" pitchFamily="34" charset="0"/>
                </a:rPr>
                <a:t>ères</a:t>
              </a:r>
              <a:r>
                <a:rPr lang="fr-FR" altLang="en-US" sz="1600" dirty="0">
                  <a:latin typeface="Century Gothic" panose="020B0502020202020204" pitchFamily="34" charset="0"/>
                </a:rPr>
                <a:t>, produits d’entretien, services, etc.</a:t>
              </a:r>
            </a:p>
          </p:txBody>
        </p:sp>
        <p:pic>
          <p:nvPicPr>
            <p:cNvPr id="13" name="Image 12">
              <a:extLst>
                <a:ext uri="{FF2B5EF4-FFF2-40B4-BE49-F238E27FC236}">
                  <a16:creationId xmlns:a16="http://schemas.microsoft.com/office/drawing/2014/main" id="{45BAD8C8-9593-4ED5-AB67-7D6413066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80" y="3823367"/>
              <a:ext cx="720000" cy="720000"/>
            </a:xfrm>
            <a:prstGeom prst="rect">
              <a:avLst/>
            </a:prstGeom>
          </p:spPr>
        </p:pic>
      </p:grpSp>
      <p:grpSp>
        <p:nvGrpSpPr>
          <p:cNvPr id="19" name="Groupe 18">
            <a:extLst>
              <a:ext uri="{FF2B5EF4-FFF2-40B4-BE49-F238E27FC236}">
                <a16:creationId xmlns:a16="http://schemas.microsoft.com/office/drawing/2014/main" id="{1B95953D-928D-425E-AD52-89FFCC78066B}"/>
              </a:ext>
            </a:extLst>
          </p:cNvPr>
          <p:cNvGrpSpPr/>
          <p:nvPr/>
        </p:nvGrpSpPr>
        <p:grpSpPr>
          <a:xfrm>
            <a:off x="887680" y="5268650"/>
            <a:ext cx="4966820" cy="1323439"/>
            <a:chOff x="887680" y="5268650"/>
            <a:chExt cx="4966820" cy="1323439"/>
          </a:xfrm>
        </p:grpSpPr>
        <p:sp>
          <p:nvSpPr>
            <p:cNvPr id="4" name="Text Box 19">
              <a:extLst>
                <a:ext uri="{FF2B5EF4-FFF2-40B4-BE49-F238E27FC236}">
                  <a16:creationId xmlns:a16="http://schemas.microsoft.com/office/drawing/2014/main" id="{C7FAA2E9-4F63-4468-9389-5C8B7619CA72}"/>
                </a:ext>
              </a:extLst>
            </p:cNvPr>
            <p:cNvSpPr txBox="1">
              <a:spLocks noChangeArrowheads="1"/>
            </p:cNvSpPr>
            <p:nvPr/>
          </p:nvSpPr>
          <p:spPr bwMode="auto">
            <a:xfrm>
              <a:off x="1650741" y="5268650"/>
              <a:ext cx="4203759" cy="132343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Immobilisations</a:t>
              </a:r>
              <a:br>
                <a:rPr lang="fr-FR" altLang="en-US" sz="1600" b="1" dirty="0">
                  <a:latin typeface="Century Gothic" panose="020B0502020202020204" pitchFamily="34" charset="0"/>
                </a:rPr>
              </a:br>
              <a:r>
                <a:rPr lang="fr-FR" altLang="en-US" sz="1600" dirty="0">
                  <a:latin typeface="Century Gothic" panose="020B0502020202020204" pitchFamily="34" charset="0"/>
                </a:rPr>
                <a:t>Liste des bâtiments, année de construction et leur surface, liste du matériel informatique, du mobilier, des véhicules etc.</a:t>
              </a:r>
            </a:p>
          </p:txBody>
        </p:sp>
        <p:pic>
          <p:nvPicPr>
            <p:cNvPr id="14" name="Image 13">
              <a:extLst>
                <a:ext uri="{FF2B5EF4-FFF2-40B4-BE49-F238E27FC236}">
                  <a16:creationId xmlns:a16="http://schemas.microsoft.com/office/drawing/2014/main" id="{AC157F4C-508B-436F-B488-10EDC6F68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680" y="5317636"/>
              <a:ext cx="720000" cy="720000"/>
            </a:xfrm>
            <a:prstGeom prst="rect">
              <a:avLst/>
            </a:prstGeom>
          </p:spPr>
        </p:pic>
      </p:grpSp>
      <p:grpSp>
        <p:nvGrpSpPr>
          <p:cNvPr id="17" name="Groupe 16">
            <a:extLst>
              <a:ext uri="{FF2B5EF4-FFF2-40B4-BE49-F238E27FC236}">
                <a16:creationId xmlns:a16="http://schemas.microsoft.com/office/drawing/2014/main" id="{56FDA2DD-64D6-4CB8-B13F-10592AC01782}"/>
              </a:ext>
            </a:extLst>
          </p:cNvPr>
          <p:cNvGrpSpPr/>
          <p:nvPr/>
        </p:nvGrpSpPr>
        <p:grpSpPr>
          <a:xfrm>
            <a:off x="736514" y="2223955"/>
            <a:ext cx="5359486" cy="1112045"/>
            <a:chOff x="736514" y="2223955"/>
            <a:chExt cx="5359486" cy="1112045"/>
          </a:xfrm>
        </p:grpSpPr>
        <p:sp>
          <p:nvSpPr>
            <p:cNvPr id="5" name="Text Box 20">
              <a:extLst>
                <a:ext uri="{FF2B5EF4-FFF2-40B4-BE49-F238E27FC236}">
                  <a16:creationId xmlns:a16="http://schemas.microsoft.com/office/drawing/2014/main" id="{CBCF93DA-8166-4D35-89C0-CCC9944962BE}"/>
                </a:ext>
              </a:extLst>
            </p:cNvPr>
            <p:cNvSpPr txBox="1">
              <a:spLocks noChangeArrowheads="1"/>
            </p:cNvSpPr>
            <p:nvPr/>
          </p:nvSpPr>
          <p:spPr bwMode="auto">
            <a:xfrm>
              <a:off x="1697459" y="2258782"/>
              <a:ext cx="4398541" cy="107721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Energie</a:t>
              </a:r>
              <a:br>
                <a:rPr lang="fr-FR" altLang="en-US" sz="1600" b="1" dirty="0">
                  <a:latin typeface="Century Gothic" panose="020B0502020202020204" pitchFamily="34" charset="0"/>
                </a:rPr>
              </a:br>
              <a:r>
                <a:rPr lang="fr-FR" altLang="en-US" sz="1600" dirty="0">
                  <a:latin typeface="Century Gothic" panose="020B0502020202020204" pitchFamily="34" charset="0"/>
                </a:rPr>
                <a:t>Factures de chauffage et électricité, compte rendu de maintenance de la climatisation</a:t>
              </a:r>
            </a:p>
          </p:txBody>
        </p:sp>
        <p:pic>
          <p:nvPicPr>
            <p:cNvPr id="15" name="Image 14">
              <a:extLst>
                <a:ext uri="{FF2B5EF4-FFF2-40B4-BE49-F238E27FC236}">
                  <a16:creationId xmlns:a16="http://schemas.microsoft.com/office/drawing/2014/main" id="{159FD3A7-AA96-492A-BBB7-3CB012FF09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514" y="2223955"/>
              <a:ext cx="720000" cy="720000"/>
            </a:xfrm>
            <a:prstGeom prst="rect">
              <a:avLst/>
            </a:prstGeom>
          </p:spPr>
        </p:pic>
      </p:grpSp>
      <p:grpSp>
        <p:nvGrpSpPr>
          <p:cNvPr id="21" name="Groupe 20">
            <a:extLst>
              <a:ext uri="{FF2B5EF4-FFF2-40B4-BE49-F238E27FC236}">
                <a16:creationId xmlns:a16="http://schemas.microsoft.com/office/drawing/2014/main" id="{5E05EA8A-A5DE-4599-908A-67BDD7F8E19A}"/>
              </a:ext>
            </a:extLst>
          </p:cNvPr>
          <p:cNvGrpSpPr/>
          <p:nvPr/>
        </p:nvGrpSpPr>
        <p:grpSpPr>
          <a:xfrm>
            <a:off x="8688288" y="3764173"/>
            <a:ext cx="3040026" cy="1311016"/>
            <a:chOff x="8688288" y="3764173"/>
            <a:chExt cx="3040026" cy="1311016"/>
          </a:xfrm>
        </p:grpSpPr>
        <p:sp>
          <p:nvSpPr>
            <p:cNvPr id="9" name="Text Box 27">
              <a:extLst>
                <a:ext uri="{FF2B5EF4-FFF2-40B4-BE49-F238E27FC236}">
                  <a16:creationId xmlns:a16="http://schemas.microsoft.com/office/drawing/2014/main" id="{52AB9A3B-84E1-4663-A088-5432276514F9}"/>
                </a:ext>
              </a:extLst>
            </p:cNvPr>
            <p:cNvSpPr txBox="1">
              <a:spLocks noChangeArrowheads="1"/>
            </p:cNvSpPr>
            <p:nvPr/>
          </p:nvSpPr>
          <p:spPr bwMode="auto">
            <a:xfrm>
              <a:off x="9490208" y="3874860"/>
              <a:ext cx="2238106" cy="120032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Déchets</a:t>
              </a:r>
            </a:p>
            <a:p>
              <a:pPr eaLnBrk="1" hangingPunct="1">
                <a:spcBef>
                  <a:spcPct val="50000"/>
                </a:spcBef>
                <a:buClrTx/>
                <a:buFontTx/>
                <a:buNone/>
              </a:pPr>
              <a:r>
                <a:rPr lang="fr-FR" altLang="en-US" sz="1600" dirty="0">
                  <a:latin typeface="Century Gothic" panose="020B0502020202020204" pitchFamily="34" charset="0"/>
                </a:rPr>
                <a:t>Quantité de déchets produits, taux de recyclage…</a:t>
              </a:r>
            </a:p>
          </p:txBody>
        </p:sp>
        <p:pic>
          <p:nvPicPr>
            <p:cNvPr id="11" name="Image 10">
              <a:extLst>
                <a:ext uri="{FF2B5EF4-FFF2-40B4-BE49-F238E27FC236}">
                  <a16:creationId xmlns:a16="http://schemas.microsoft.com/office/drawing/2014/main" id="{BB2ADDB9-E46C-4D23-A0A8-C7410E5A43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288" y="3764173"/>
              <a:ext cx="720000" cy="720000"/>
            </a:xfrm>
            <a:prstGeom prst="rect">
              <a:avLst/>
            </a:prstGeom>
          </p:spPr>
        </p:pic>
      </p:grpSp>
    </p:spTree>
    <p:extLst>
      <p:ext uri="{BB962C8B-B14F-4D97-AF65-F5344CB8AC3E}">
        <p14:creationId xmlns:p14="http://schemas.microsoft.com/office/powerpoint/2010/main" val="1470905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On en est où en France ?</a:t>
            </a:r>
          </a:p>
        </p:txBody>
      </p:sp>
      <p:pic>
        <p:nvPicPr>
          <p:cNvPr id="8" name="Image 7"/>
          <p:cNvPicPr>
            <a:picLocks noChangeAspect="1"/>
          </p:cNvPicPr>
          <p:nvPr/>
        </p:nvPicPr>
        <p:blipFill>
          <a:blip r:embed="rId3"/>
          <a:stretch>
            <a:fillRect/>
          </a:stretch>
        </p:blipFill>
        <p:spPr>
          <a:xfrm>
            <a:off x="234954" y="2780928"/>
            <a:ext cx="6011385" cy="3248257"/>
          </a:xfrm>
          <a:prstGeom prst="rect">
            <a:avLst/>
          </a:prstGeom>
        </p:spPr>
      </p:pic>
      <p:sp>
        <p:nvSpPr>
          <p:cNvPr id="11" name="ZoneTexte 10"/>
          <p:cNvSpPr txBox="1"/>
          <p:nvPr/>
        </p:nvSpPr>
        <p:spPr>
          <a:xfrm>
            <a:off x="316371" y="1552900"/>
            <a:ext cx="5982987" cy="707886"/>
          </a:xfrm>
          <a:prstGeom prst="rect">
            <a:avLst/>
          </a:prstGeom>
          <a:solidFill>
            <a:srgbClr val="F6AB38"/>
          </a:solidFill>
          <a:ln>
            <a:noFill/>
          </a:ln>
        </p:spPr>
        <p:txBody>
          <a:bodyPr wrap="square" rtlCol="0">
            <a:spAutoFit/>
          </a:bodyPr>
          <a:lstStyle/>
          <a:p>
            <a:pPr algn="ct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Depuis Novembre 2015, la France suit la SNBC :</a:t>
            </a:r>
          </a:p>
          <a:p>
            <a:pPr algn="ct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Stratégie Nationale Bas Carbone</a:t>
            </a:r>
          </a:p>
        </p:txBody>
      </p:sp>
      <p:sp>
        <p:nvSpPr>
          <p:cNvPr id="14" name="ZoneTexte 13"/>
          <p:cNvSpPr txBox="1"/>
          <p:nvPr/>
        </p:nvSpPr>
        <p:spPr>
          <a:xfrm>
            <a:off x="6545764" y="1138064"/>
            <a:ext cx="5333933" cy="400110"/>
          </a:xfrm>
          <a:prstGeom prst="rect">
            <a:avLst/>
          </a:prstGeom>
          <a:noFill/>
          <a:ln>
            <a:noFill/>
          </a:ln>
        </p:spPr>
        <p:txBody>
          <a:bodyPr wrap="square" rtlCol="0">
            <a:spAutoFit/>
          </a:bodyPr>
          <a:lstStyle/>
          <a:p>
            <a:pPr algn="ctr" fontAlgn="base">
              <a:spcBef>
                <a:spcPct val="0"/>
              </a:spcBef>
              <a:spcAft>
                <a:spcPct val="0"/>
              </a:spcAft>
            </a:pPr>
            <a:r>
              <a:rPr lang="fr-FR" sz="2000" b="1" dirty="0">
                <a:solidFill>
                  <a:srgbClr val="085160"/>
                </a:solidFill>
                <a:latin typeface="Century Gothic" panose="020B0502020202020204" pitchFamily="34" charset="0"/>
                <a:cs typeface="Arial" pitchFamily="34" charset="0"/>
              </a:rPr>
              <a:t>Objectif 2015 : atteint sans marge</a:t>
            </a:r>
          </a:p>
        </p:txBody>
      </p:sp>
      <p:sp>
        <p:nvSpPr>
          <p:cNvPr id="15" name="ZoneTexte 14"/>
          <p:cNvSpPr txBox="1"/>
          <p:nvPr/>
        </p:nvSpPr>
        <p:spPr>
          <a:xfrm>
            <a:off x="6545763" y="3308295"/>
            <a:ext cx="5333933" cy="400110"/>
          </a:xfrm>
          <a:prstGeom prst="rect">
            <a:avLst/>
          </a:prstGeom>
          <a:noFill/>
          <a:ln>
            <a:noFill/>
          </a:ln>
        </p:spPr>
        <p:txBody>
          <a:bodyPr wrap="square" rtlCol="0">
            <a:spAutoFit/>
          </a:bodyPr>
          <a:lstStyle/>
          <a:p>
            <a:pPr algn="ctr" fontAlgn="base">
              <a:spcBef>
                <a:spcPct val="0"/>
              </a:spcBef>
              <a:spcAft>
                <a:spcPct val="0"/>
              </a:spcAft>
            </a:pPr>
            <a:r>
              <a:rPr lang="fr-FR" sz="2000" b="1" dirty="0">
                <a:solidFill>
                  <a:srgbClr val="085160"/>
                </a:solidFill>
                <a:latin typeface="Century Gothic" panose="020B0502020202020204" pitchFamily="34" charset="0"/>
                <a:cs typeface="Arial" pitchFamily="34" charset="0"/>
              </a:rPr>
              <a:t>Objectif 2016 : </a:t>
            </a:r>
            <a:r>
              <a:rPr lang="fr-FR" sz="2000" b="1" dirty="0">
                <a:solidFill>
                  <a:srgbClr val="FF0000"/>
                </a:solidFill>
                <a:latin typeface="Century Gothic" panose="020B0502020202020204" pitchFamily="34" charset="0"/>
                <a:cs typeface="Arial" pitchFamily="34" charset="0"/>
              </a:rPr>
              <a:t>dépassement de 3,6%</a:t>
            </a:r>
          </a:p>
        </p:txBody>
      </p:sp>
      <p:sp>
        <p:nvSpPr>
          <p:cNvPr id="17" name="Rectangle 16"/>
          <p:cNvSpPr/>
          <p:nvPr/>
        </p:nvSpPr>
        <p:spPr>
          <a:xfrm>
            <a:off x="8529180" y="2867503"/>
            <a:ext cx="1375698" cy="369332"/>
          </a:xfrm>
          <a:prstGeom prst="rect">
            <a:avLst/>
          </a:prstGeom>
        </p:spPr>
        <p:txBody>
          <a:bodyPr wrap="none">
            <a:spAutoFit/>
          </a:bodyPr>
          <a:lstStyle/>
          <a:p>
            <a:pPr algn="ctr" fontAlgn="base">
              <a:spcBef>
                <a:spcPct val="0"/>
              </a:spcBef>
              <a:spcAft>
                <a:spcPct val="0"/>
              </a:spcAft>
            </a:pPr>
            <a:r>
              <a:rPr lang="fr-FR" b="1" dirty="0">
                <a:solidFill>
                  <a:prstClr val="black"/>
                </a:solidFill>
                <a:latin typeface="Century Gothic" panose="020B0502020202020204" pitchFamily="34" charset="0"/>
                <a:cs typeface="Arial" pitchFamily="34" charset="0"/>
              </a:rPr>
              <a:t>457 MtCO</a:t>
            </a:r>
            <a:r>
              <a:rPr lang="fr-FR" b="1" baseline="-25000" dirty="0">
                <a:solidFill>
                  <a:prstClr val="black"/>
                </a:solidFill>
                <a:latin typeface="Century Gothic" panose="020B0502020202020204" pitchFamily="34" charset="0"/>
                <a:cs typeface="Arial" pitchFamily="34" charset="0"/>
              </a:rPr>
              <a:t>2</a:t>
            </a:r>
          </a:p>
        </p:txBody>
      </p:sp>
      <p:grpSp>
        <p:nvGrpSpPr>
          <p:cNvPr id="26" name="Groupe 25"/>
          <p:cNvGrpSpPr/>
          <p:nvPr/>
        </p:nvGrpSpPr>
        <p:grpSpPr>
          <a:xfrm>
            <a:off x="6806014" y="5312454"/>
            <a:ext cx="4626124" cy="901397"/>
            <a:chOff x="6445400" y="5312454"/>
            <a:chExt cx="4626124" cy="901397"/>
          </a:xfrm>
        </p:grpSpPr>
        <p:sp>
          <p:nvSpPr>
            <p:cNvPr id="19" name="Rectangle 18"/>
            <p:cNvSpPr/>
            <p:nvPr/>
          </p:nvSpPr>
          <p:spPr>
            <a:xfrm>
              <a:off x="9695826" y="5844519"/>
              <a:ext cx="1375698" cy="369332"/>
            </a:xfrm>
            <a:prstGeom prst="rect">
              <a:avLst/>
            </a:prstGeom>
          </p:spPr>
          <p:txBody>
            <a:bodyPr wrap="none">
              <a:spAutoFit/>
            </a:bodyPr>
            <a:lstStyle/>
            <a:p>
              <a:pPr algn="ctr" fontAlgn="base">
                <a:spcBef>
                  <a:spcPct val="0"/>
                </a:spcBef>
                <a:spcAft>
                  <a:spcPct val="0"/>
                </a:spcAft>
              </a:pPr>
              <a:r>
                <a:rPr lang="fr-FR" b="1" dirty="0">
                  <a:solidFill>
                    <a:prstClr val="black"/>
                  </a:solidFill>
                  <a:latin typeface="Century Gothic" panose="020B0502020202020204" pitchFamily="34" charset="0"/>
                  <a:cs typeface="Arial" pitchFamily="34" charset="0"/>
                </a:rPr>
                <a:t>450 MtCO</a:t>
              </a:r>
              <a:r>
                <a:rPr lang="fr-FR" b="1" baseline="-25000" dirty="0">
                  <a:solidFill>
                    <a:prstClr val="black"/>
                  </a:solidFill>
                  <a:latin typeface="Century Gothic" panose="020B0502020202020204" pitchFamily="34" charset="0"/>
                  <a:cs typeface="Arial" pitchFamily="34" charset="0"/>
                </a:rPr>
                <a:t>2</a:t>
              </a:r>
            </a:p>
          </p:txBody>
        </p:sp>
        <p:sp>
          <p:nvSpPr>
            <p:cNvPr id="21" name="Rectangle 20"/>
            <p:cNvSpPr/>
            <p:nvPr/>
          </p:nvSpPr>
          <p:spPr>
            <a:xfrm>
              <a:off x="6445400" y="5312454"/>
              <a:ext cx="1375698" cy="369332"/>
            </a:xfrm>
            <a:prstGeom prst="rect">
              <a:avLst/>
            </a:prstGeom>
          </p:spPr>
          <p:txBody>
            <a:bodyPr wrap="none">
              <a:spAutoFit/>
            </a:bodyPr>
            <a:lstStyle/>
            <a:p>
              <a:pPr algn="ctr" fontAlgn="base">
                <a:spcBef>
                  <a:spcPct val="0"/>
                </a:spcBef>
                <a:spcAft>
                  <a:spcPct val="0"/>
                </a:spcAft>
              </a:pPr>
              <a:r>
                <a:rPr lang="fr-FR" b="1" dirty="0">
                  <a:solidFill>
                    <a:prstClr val="black"/>
                  </a:solidFill>
                  <a:latin typeface="Century Gothic" panose="020B0502020202020204" pitchFamily="34" charset="0"/>
                  <a:cs typeface="Arial" pitchFamily="34" charset="0"/>
                </a:rPr>
                <a:t>463 MtCO</a:t>
              </a:r>
              <a:r>
                <a:rPr lang="fr-FR" b="1" baseline="-25000" dirty="0">
                  <a:solidFill>
                    <a:prstClr val="black"/>
                  </a:solidFill>
                  <a:latin typeface="Century Gothic" panose="020B0502020202020204" pitchFamily="34" charset="0"/>
                  <a:cs typeface="Arial" pitchFamily="34" charset="0"/>
                </a:rPr>
                <a:t>2</a:t>
              </a:r>
            </a:p>
          </p:txBody>
        </p:sp>
        <p:sp>
          <p:nvSpPr>
            <p:cNvPr id="22" name="Rectangle 21"/>
            <p:cNvSpPr/>
            <p:nvPr/>
          </p:nvSpPr>
          <p:spPr>
            <a:xfrm>
              <a:off x="8418648" y="5844519"/>
              <a:ext cx="1383712" cy="369332"/>
            </a:xfrm>
            <a:prstGeom prst="rect">
              <a:avLst/>
            </a:prstGeom>
          </p:spPr>
          <p:txBody>
            <a:bodyPr wrap="none">
              <a:spAutoFit/>
            </a:bodyPr>
            <a:lstStyle/>
            <a:p>
              <a:pPr algn="ctr" fontAlgn="base">
                <a:spcBef>
                  <a:spcPct val="0"/>
                </a:spcBef>
                <a:spcAft>
                  <a:spcPct val="0"/>
                </a:spcAft>
              </a:pPr>
              <a:r>
                <a:rPr lang="fr-FR" b="1" dirty="0">
                  <a:solidFill>
                    <a:prstClr val="black"/>
                  </a:solidFill>
                  <a:latin typeface="Century Gothic" panose="020B0502020202020204" pitchFamily="34" charset="0"/>
                  <a:cs typeface="Arial" pitchFamily="34" charset="0"/>
                </a:rPr>
                <a:t>Au lieu de </a:t>
              </a:r>
              <a:endParaRPr lang="fr-FR" b="1" baseline="-25000" dirty="0">
                <a:solidFill>
                  <a:prstClr val="black"/>
                </a:solidFill>
                <a:latin typeface="Century Gothic" panose="020B0502020202020204" pitchFamily="34" charset="0"/>
                <a:cs typeface="Arial" pitchFamily="34" charset="0"/>
              </a:endParaRPr>
            </a:p>
          </p:txBody>
        </p:sp>
      </p:grpSp>
      <p:sp>
        <p:nvSpPr>
          <p:cNvPr id="28" name="Espace réservé du numéro de diapositive 27"/>
          <p:cNvSpPr>
            <a:spLocks noGrp="1"/>
          </p:cNvSpPr>
          <p:nvPr>
            <p:ph type="sldNum" sz="quarter" idx="4294967295"/>
          </p:nvPr>
        </p:nvSpPr>
        <p:spPr>
          <a:xfrm>
            <a:off x="11280576" y="6381329"/>
            <a:ext cx="864096" cy="365125"/>
          </a:xfrm>
          <a:prstGeom prst="rect">
            <a:avLst/>
          </a:prstGeom>
        </p:spPr>
        <p:txBody>
          <a:bodyPr/>
          <a:lstStyle/>
          <a:p>
            <a:pPr>
              <a:defRPr/>
            </a:pPr>
            <a:fld id="{977A11F6-3D0F-4813-9A73-318DF2A72F01}" type="slidenum">
              <a:rPr lang="en-US" smtClean="0">
                <a:solidFill>
                  <a:prstClr val="white"/>
                </a:solidFill>
              </a:rPr>
              <a:pPr>
                <a:defRPr/>
              </a:pPr>
              <a:t>13</a:t>
            </a:fld>
            <a:endParaRPr lang="en-US" dirty="0">
              <a:solidFill>
                <a:prstClr val="white"/>
              </a:solidFill>
            </a:endParaRPr>
          </a:p>
        </p:txBody>
      </p:sp>
      <p:sp>
        <p:nvSpPr>
          <p:cNvPr id="29" name="Rectangle 28">
            <a:extLst>
              <a:ext uri="{FF2B5EF4-FFF2-40B4-BE49-F238E27FC236}">
                <a16:creationId xmlns:a16="http://schemas.microsoft.com/office/drawing/2014/main" id="{5D8B776E-6ADE-4A79-A959-6963EA3E65BE}"/>
              </a:ext>
            </a:extLst>
          </p:cNvPr>
          <p:cNvSpPr/>
          <p:nvPr/>
        </p:nvSpPr>
        <p:spPr>
          <a:xfrm>
            <a:off x="40862" y="6361583"/>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err="1">
                <a:solidFill>
                  <a:srgbClr val="085160"/>
                </a:solidFill>
                <a:latin typeface="Century Gothic" pitchFamily="34" charset="0"/>
                <a:cs typeface="Arial" pitchFamily="34" charset="0"/>
              </a:rPr>
              <a:t>Ministère</a:t>
            </a:r>
            <a:r>
              <a:rPr lang="en-US" sz="1400" i="1" dirty="0">
                <a:solidFill>
                  <a:srgbClr val="085160"/>
                </a:solidFill>
                <a:latin typeface="Century Gothic" pitchFamily="34" charset="0"/>
                <a:cs typeface="Arial" pitchFamily="34" charset="0"/>
              </a:rPr>
              <a:t> de la transition </a:t>
            </a:r>
            <a:r>
              <a:rPr lang="en-US" sz="1400" i="1" dirty="0" err="1">
                <a:solidFill>
                  <a:srgbClr val="085160"/>
                </a:solidFill>
                <a:latin typeface="Century Gothic" pitchFamily="34" charset="0"/>
                <a:cs typeface="Arial" pitchFamily="34" charset="0"/>
              </a:rPr>
              <a:t>écologique</a:t>
            </a:r>
            <a:r>
              <a:rPr lang="en-US" sz="1400" i="1" dirty="0">
                <a:solidFill>
                  <a:srgbClr val="085160"/>
                </a:solidFill>
                <a:latin typeface="Century Gothic" pitchFamily="34" charset="0"/>
                <a:cs typeface="Arial" pitchFamily="34" charset="0"/>
              </a:rPr>
              <a:t> et </a:t>
            </a:r>
            <a:r>
              <a:rPr lang="en-US" sz="1400" i="1" dirty="0" err="1">
                <a:solidFill>
                  <a:srgbClr val="085160"/>
                </a:solidFill>
                <a:latin typeface="Century Gothic" pitchFamily="34" charset="0"/>
                <a:cs typeface="Arial" pitchFamily="34" charset="0"/>
              </a:rPr>
              <a:t>solidaire</a:t>
            </a:r>
            <a:endParaRPr lang="pt-BR" sz="1400" i="1" dirty="0">
              <a:solidFill>
                <a:srgbClr val="085160"/>
              </a:solidFill>
              <a:latin typeface="Century Gothic" pitchFamily="34" charset="0"/>
              <a:cs typeface="Arial" pitchFamily="34" charset="0"/>
            </a:endParaRPr>
          </a:p>
        </p:txBody>
      </p:sp>
      <p:pic>
        <p:nvPicPr>
          <p:cNvPr id="32" name="Imag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6594" y="1600369"/>
            <a:ext cx="1088284" cy="1088284"/>
          </a:xfrm>
          <a:prstGeom prst="rect">
            <a:avLst/>
          </a:prstGeom>
        </p:spPr>
      </p:pic>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014" y="3779865"/>
            <a:ext cx="1384681" cy="1384681"/>
          </a:xfrm>
          <a:prstGeom prst="rect">
            <a:avLst/>
          </a:prstGeom>
        </p:spPr>
      </p:pic>
      <p:pic>
        <p:nvPicPr>
          <p:cNvPr id="34" name="Imag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996" y="4620404"/>
            <a:ext cx="1088284" cy="1088284"/>
          </a:xfrm>
          <a:prstGeom prst="rect">
            <a:avLst/>
          </a:prstGeom>
        </p:spPr>
      </p:pic>
    </p:spTree>
    <p:extLst>
      <p:ext uri="{BB962C8B-B14F-4D97-AF65-F5344CB8AC3E}">
        <p14:creationId xmlns:p14="http://schemas.microsoft.com/office/powerpoint/2010/main" val="38477291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3782E-DA41-4A13-AD97-EBF4C8955C06}"/>
              </a:ext>
            </a:extLst>
          </p:cNvPr>
          <p:cNvSpPr>
            <a:spLocks noGrp="1"/>
          </p:cNvSpPr>
          <p:nvPr>
            <p:ph type="title"/>
          </p:nvPr>
        </p:nvSpPr>
        <p:spPr/>
        <p:txBody>
          <a:bodyPr/>
          <a:lstStyle/>
          <a:p>
            <a:r>
              <a:rPr lang="fr-FR" dirty="0"/>
              <a:t>Où chercher des données ?</a:t>
            </a:r>
          </a:p>
        </p:txBody>
      </p:sp>
      <p:sp>
        <p:nvSpPr>
          <p:cNvPr id="3" name="Espace réservé du contenu 2">
            <a:extLst>
              <a:ext uri="{FF2B5EF4-FFF2-40B4-BE49-F238E27FC236}">
                <a16:creationId xmlns:a16="http://schemas.microsoft.com/office/drawing/2014/main" id="{398454E2-5160-400D-83F0-E2613658ABDE}"/>
              </a:ext>
            </a:extLst>
          </p:cNvPr>
          <p:cNvSpPr>
            <a:spLocks noGrp="1"/>
          </p:cNvSpPr>
          <p:nvPr>
            <p:ph idx="1"/>
          </p:nvPr>
        </p:nvSpPr>
        <p:spPr/>
        <p:txBody>
          <a:bodyPr/>
          <a:lstStyle/>
          <a:p>
            <a:r>
              <a:rPr lang="fr-FR" dirty="0"/>
              <a:t>Pour un campus, voici une liste (non-exhaustive) des données à collecter : </a:t>
            </a:r>
          </a:p>
        </p:txBody>
      </p:sp>
      <p:grpSp>
        <p:nvGrpSpPr>
          <p:cNvPr id="22" name="Groupe 21">
            <a:extLst>
              <a:ext uri="{FF2B5EF4-FFF2-40B4-BE49-F238E27FC236}">
                <a16:creationId xmlns:a16="http://schemas.microsoft.com/office/drawing/2014/main" id="{DDA053A0-C7C8-45CE-90C0-EFE9C6F81D87}"/>
              </a:ext>
            </a:extLst>
          </p:cNvPr>
          <p:cNvGrpSpPr/>
          <p:nvPr/>
        </p:nvGrpSpPr>
        <p:grpSpPr>
          <a:xfrm>
            <a:off x="7268832" y="2248805"/>
            <a:ext cx="4980204" cy="830997"/>
            <a:chOff x="7268832" y="2248805"/>
            <a:chExt cx="4980204" cy="830997"/>
          </a:xfrm>
        </p:grpSpPr>
        <p:sp>
          <p:nvSpPr>
            <p:cNvPr id="7" name="Text Box 24">
              <a:extLst>
                <a:ext uri="{FF2B5EF4-FFF2-40B4-BE49-F238E27FC236}">
                  <a16:creationId xmlns:a16="http://schemas.microsoft.com/office/drawing/2014/main" id="{6B60DB14-502C-4A01-ABBF-0820E8D552A5}"/>
                </a:ext>
              </a:extLst>
            </p:cNvPr>
            <p:cNvSpPr txBox="1">
              <a:spLocks noChangeArrowheads="1"/>
            </p:cNvSpPr>
            <p:nvPr/>
          </p:nvSpPr>
          <p:spPr bwMode="auto">
            <a:xfrm>
              <a:off x="7981591" y="2248805"/>
              <a:ext cx="4267445"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Moyens de transports utilisés, provenance du fret de marchandises…</a:t>
              </a:r>
            </a:p>
          </p:txBody>
        </p:sp>
        <p:pic>
          <p:nvPicPr>
            <p:cNvPr id="10" name="Image 9">
              <a:extLst>
                <a:ext uri="{FF2B5EF4-FFF2-40B4-BE49-F238E27FC236}">
                  <a16:creationId xmlns:a16="http://schemas.microsoft.com/office/drawing/2014/main" id="{C82B388B-5AEB-449D-B630-4B23F1766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832" y="2258782"/>
              <a:ext cx="720000" cy="720000"/>
            </a:xfrm>
            <a:prstGeom prst="rect">
              <a:avLst/>
            </a:prstGeom>
          </p:spPr>
        </p:pic>
      </p:grpSp>
      <p:grpSp>
        <p:nvGrpSpPr>
          <p:cNvPr id="20" name="Groupe 19">
            <a:extLst>
              <a:ext uri="{FF2B5EF4-FFF2-40B4-BE49-F238E27FC236}">
                <a16:creationId xmlns:a16="http://schemas.microsoft.com/office/drawing/2014/main" id="{D57AFC93-9AB0-49DF-9C60-04F4B89D9D15}"/>
              </a:ext>
            </a:extLst>
          </p:cNvPr>
          <p:cNvGrpSpPr/>
          <p:nvPr/>
        </p:nvGrpSpPr>
        <p:grpSpPr>
          <a:xfrm>
            <a:off x="7018529" y="5382382"/>
            <a:ext cx="3797300" cy="830997"/>
            <a:chOff x="7018529" y="5382382"/>
            <a:chExt cx="3797300" cy="830997"/>
          </a:xfrm>
        </p:grpSpPr>
        <p:sp>
          <p:nvSpPr>
            <p:cNvPr id="6" name="Text Box 21">
              <a:extLst>
                <a:ext uri="{FF2B5EF4-FFF2-40B4-BE49-F238E27FC236}">
                  <a16:creationId xmlns:a16="http://schemas.microsoft.com/office/drawing/2014/main" id="{25DCE28C-1E13-4517-BCC9-7C618F604DB8}"/>
                </a:ext>
              </a:extLst>
            </p:cNvPr>
            <p:cNvSpPr txBox="1">
              <a:spLocks noChangeArrowheads="1"/>
            </p:cNvSpPr>
            <p:nvPr/>
          </p:nvSpPr>
          <p:spPr bwMode="auto">
            <a:xfrm>
              <a:off x="7813209" y="5382382"/>
              <a:ext cx="3002620"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Alimentation</a:t>
              </a:r>
              <a:br>
                <a:rPr lang="fr-FR" altLang="en-US" sz="1600" b="1" dirty="0">
                  <a:latin typeface="Century Gothic" panose="020B0502020202020204" pitchFamily="34" charset="0"/>
                </a:rPr>
              </a:br>
              <a:r>
                <a:rPr lang="fr-FR" altLang="en-US" sz="1600" dirty="0">
                  <a:latin typeface="Century Gothic" panose="020B0502020202020204" pitchFamily="34" charset="0"/>
                </a:rPr>
                <a:t>Nombre de repas servis, composition des repas…</a:t>
              </a:r>
            </a:p>
          </p:txBody>
        </p:sp>
        <p:pic>
          <p:nvPicPr>
            <p:cNvPr id="12" name="Image 11">
              <a:extLst>
                <a:ext uri="{FF2B5EF4-FFF2-40B4-BE49-F238E27FC236}">
                  <a16:creationId xmlns:a16="http://schemas.microsoft.com/office/drawing/2014/main" id="{74833F76-5B67-447B-A010-85CBD19F8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529" y="5449771"/>
              <a:ext cx="720000" cy="720000"/>
            </a:xfrm>
            <a:prstGeom prst="rect">
              <a:avLst/>
            </a:prstGeom>
          </p:spPr>
        </p:pic>
      </p:grpSp>
      <p:grpSp>
        <p:nvGrpSpPr>
          <p:cNvPr id="18" name="Groupe 17">
            <a:extLst>
              <a:ext uri="{FF2B5EF4-FFF2-40B4-BE49-F238E27FC236}">
                <a16:creationId xmlns:a16="http://schemas.microsoft.com/office/drawing/2014/main" id="{57AEC2C4-8FD2-4DB7-A6E8-6302A4C7F0D2}"/>
              </a:ext>
            </a:extLst>
          </p:cNvPr>
          <p:cNvGrpSpPr/>
          <p:nvPr/>
        </p:nvGrpSpPr>
        <p:grpSpPr>
          <a:xfrm>
            <a:off x="167680" y="3767869"/>
            <a:ext cx="4349751" cy="1077218"/>
            <a:chOff x="167680" y="3767869"/>
            <a:chExt cx="4349751" cy="1077218"/>
          </a:xfrm>
        </p:grpSpPr>
        <p:sp>
          <p:nvSpPr>
            <p:cNvPr id="8" name="Text Box 25">
              <a:extLst>
                <a:ext uri="{FF2B5EF4-FFF2-40B4-BE49-F238E27FC236}">
                  <a16:creationId xmlns:a16="http://schemas.microsoft.com/office/drawing/2014/main" id="{37DFB068-0556-4E84-9518-72BF902ABA82}"/>
                </a:ext>
              </a:extLst>
            </p:cNvPr>
            <p:cNvSpPr txBox="1">
              <a:spLocks noChangeArrowheads="1"/>
            </p:cNvSpPr>
            <p:nvPr/>
          </p:nvSpPr>
          <p:spPr bwMode="auto">
            <a:xfrm>
              <a:off x="892821" y="3767869"/>
              <a:ext cx="3624610" cy="107721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Consommables &amp; matériaux</a:t>
              </a:r>
              <a:br>
                <a:rPr lang="fr-FR" altLang="en-US" sz="1600" dirty="0">
                  <a:latin typeface="Century Gothic" panose="020B0502020202020204" pitchFamily="34" charset="0"/>
                </a:rPr>
              </a:br>
              <a:r>
                <a:rPr lang="fr-FR" altLang="en-US" sz="1600" dirty="0">
                  <a:latin typeface="Century Gothic" panose="020B0502020202020204" pitchFamily="34" charset="0"/>
                </a:rPr>
                <a:t>Liste des achats : Papier, matières 1</a:t>
              </a:r>
              <a:r>
                <a:rPr lang="fr-FR" altLang="en-US" sz="1600" baseline="30000" dirty="0">
                  <a:latin typeface="Century Gothic" panose="020B0502020202020204" pitchFamily="34" charset="0"/>
                </a:rPr>
                <a:t>ères</a:t>
              </a:r>
              <a:r>
                <a:rPr lang="fr-FR" altLang="en-US" sz="1600" dirty="0">
                  <a:latin typeface="Century Gothic" panose="020B0502020202020204" pitchFamily="34" charset="0"/>
                </a:rPr>
                <a:t>, produits d’entretien, services, etc.</a:t>
              </a:r>
            </a:p>
          </p:txBody>
        </p:sp>
        <p:pic>
          <p:nvPicPr>
            <p:cNvPr id="13" name="Image 12">
              <a:extLst>
                <a:ext uri="{FF2B5EF4-FFF2-40B4-BE49-F238E27FC236}">
                  <a16:creationId xmlns:a16="http://schemas.microsoft.com/office/drawing/2014/main" id="{45BAD8C8-9593-4ED5-AB67-7D6413066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80" y="3823367"/>
              <a:ext cx="720000" cy="720000"/>
            </a:xfrm>
            <a:prstGeom prst="rect">
              <a:avLst/>
            </a:prstGeom>
          </p:spPr>
        </p:pic>
      </p:grpSp>
      <p:grpSp>
        <p:nvGrpSpPr>
          <p:cNvPr id="19" name="Groupe 18">
            <a:extLst>
              <a:ext uri="{FF2B5EF4-FFF2-40B4-BE49-F238E27FC236}">
                <a16:creationId xmlns:a16="http://schemas.microsoft.com/office/drawing/2014/main" id="{1B95953D-928D-425E-AD52-89FFCC78066B}"/>
              </a:ext>
            </a:extLst>
          </p:cNvPr>
          <p:cNvGrpSpPr/>
          <p:nvPr/>
        </p:nvGrpSpPr>
        <p:grpSpPr>
          <a:xfrm>
            <a:off x="887680" y="5268650"/>
            <a:ext cx="4966820" cy="1323439"/>
            <a:chOff x="887680" y="5268650"/>
            <a:chExt cx="4966820" cy="1323439"/>
          </a:xfrm>
        </p:grpSpPr>
        <p:sp>
          <p:nvSpPr>
            <p:cNvPr id="4" name="Text Box 19">
              <a:extLst>
                <a:ext uri="{FF2B5EF4-FFF2-40B4-BE49-F238E27FC236}">
                  <a16:creationId xmlns:a16="http://schemas.microsoft.com/office/drawing/2014/main" id="{C7FAA2E9-4F63-4468-9389-5C8B7619CA72}"/>
                </a:ext>
              </a:extLst>
            </p:cNvPr>
            <p:cNvSpPr txBox="1">
              <a:spLocks noChangeArrowheads="1"/>
            </p:cNvSpPr>
            <p:nvPr/>
          </p:nvSpPr>
          <p:spPr bwMode="auto">
            <a:xfrm>
              <a:off x="1650741" y="5268650"/>
              <a:ext cx="4203759" cy="132343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Immobilisations</a:t>
              </a:r>
              <a:br>
                <a:rPr lang="fr-FR" altLang="en-US" sz="1600" b="1" dirty="0">
                  <a:latin typeface="Century Gothic" panose="020B0502020202020204" pitchFamily="34" charset="0"/>
                </a:rPr>
              </a:br>
              <a:r>
                <a:rPr lang="fr-FR" altLang="en-US" sz="1600" dirty="0">
                  <a:latin typeface="Century Gothic" panose="020B0502020202020204" pitchFamily="34" charset="0"/>
                </a:rPr>
                <a:t>Liste des bâtiments, année de construction et leur surface, liste du matériel informatique, du mobilier, des véhicules etc.</a:t>
              </a:r>
            </a:p>
          </p:txBody>
        </p:sp>
        <p:pic>
          <p:nvPicPr>
            <p:cNvPr id="14" name="Image 13">
              <a:extLst>
                <a:ext uri="{FF2B5EF4-FFF2-40B4-BE49-F238E27FC236}">
                  <a16:creationId xmlns:a16="http://schemas.microsoft.com/office/drawing/2014/main" id="{AC157F4C-508B-436F-B488-10EDC6F68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680" y="5317636"/>
              <a:ext cx="720000" cy="720000"/>
            </a:xfrm>
            <a:prstGeom prst="rect">
              <a:avLst/>
            </a:prstGeom>
          </p:spPr>
        </p:pic>
      </p:grpSp>
      <p:grpSp>
        <p:nvGrpSpPr>
          <p:cNvPr id="17" name="Groupe 16">
            <a:extLst>
              <a:ext uri="{FF2B5EF4-FFF2-40B4-BE49-F238E27FC236}">
                <a16:creationId xmlns:a16="http://schemas.microsoft.com/office/drawing/2014/main" id="{56FDA2DD-64D6-4CB8-B13F-10592AC01782}"/>
              </a:ext>
            </a:extLst>
          </p:cNvPr>
          <p:cNvGrpSpPr/>
          <p:nvPr/>
        </p:nvGrpSpPr>
        <p:grpSpPr>
          <a:xfrm>
            <a:off x="736514" y="2223955"/>
            <a:ext cx="5359486" cy="1112045"/>
            <a:chOff x="736514" y="2223955"/>
            <a:chExt cx="5359486" cy="1112045"/>
          </a:xfrm>
        </p:grpSpPr>
        <p:sp>
          <p:nvSpPr>
            <p:cNvPr id="5" name="Text Box 20">
              <a:extLst>
                <a:ext uri="{FF2B5EF4-FFF2-40B4-BE49-F238E27FC236}">
                  <a16:creationId xmlns:a16="http://schemas.microsoft.com/office/drawing/2014/main" id="{CBCF93DA-8166-4D35-89C0-CCC9944962BE}"/>
                </a:ext>
              </a:extLst>
            </p:cNvPr>
            <p:cNvSpPr txBox="1">
              <a:spLocks noChangeArrowheads="1"/>
            </p:cNvSpPr>
            <p:nvPr/>
          </p:nvSpPr>
          <p:spPr bwMode="auto">
            <a:xfrm>
              <a:off x="1697459" y="2258782"/>
              <a:ext cx="4398541" cy="107721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Energie</a:t>
              </a:r>
              <a:br>
                <a:rPr lang="fr-FR" altLang="en-US" sz="1600" b="1" dirty="0">
                  <a:latin typeface="Century Gothic" panose="020B0502020202020204" pitchFamily="34" charset="0"/>
                </a:rPr>
              </a:br>
              <a:r>
                <a:rPr lang="fr-FR" altLang="en-US" sz="1600" dirty="0">
                  <a:latin typeface="Century Gothic" panose="020B0502020202020204" pitchFamily="34" charset="0"/>
                </a:rPr>
                <a:t>Factures de chauffage et électricité, compte rendu de maintenance de la climatisation</a:t>
              </a:r>
            </a:p>
          </p:txBody>
        </p:sp>
        <p:pic>
          <p:nvPicPr>
            <p:cNvPr id="15" name="Image 14">
              <a:extLst>
                <a:ext uri="{FF2B5EF4-FFF2-40B4-BE49-F238E27FC236}">
                  <a16:creationId xmlns:a16="http://schemas.microsoft.com/office/drawing/2014/main" id="{159FD3A7-AA96-492A-BBB7-3CB012FF09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514" y="2223955"/>
              <a:ext cx="720000" cy="720000"/>
            </a:xfrm>
            <a:prstGeom prst="rect">
              <a:avLst/>
            </a:prstGeom>
          </p:spPr>
        </p:pic>
      </p:grpSp>
      <p:sp>
        <p:nvSpPr>
          <p:cNvPr id="16" name="Text Box 38">
            <a:extLst>
              <a:ext uri="{FF2B5EF4-FFF2-40B4-BE49-F238E27FC236}">
                <a16:creationId xmlns:a16="http://schemas.microsoft.com/office/drawing/2014/main" id="{AC7C19A1-4DA4-4368-83F0-54CFB952A73F}"/>
              </a:ext>
            </a:extLst>
          </p:cNvPr>
          <p:cNvSpPr txBox="1">
            <a:spLocks noChangeArrowheads="1"/>
          </p:cNvSpPr>
          <p:nvPr/>
        </p:nvSpPr>
        <p:spPr bwMode="auto">
          <a:xfrm>
            <a:off x="4854806" y="3456540"/>
            <a:ext cx="2820420" cy="1200329"/>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La liste exacte des données à collecter dépend du périmètre de calcul ! </a:t>
            </a:r>
          </a:p>
        </p:txBody>
      </p:sp>
      <p:grpSp>
        <p:nvGrpSpPr>
          <p:cNvPr id="21" name="Groupe 20">
            <a:extLst>
              <a:ext uri="{FF2B5EF4-FFF2-40B4-BE49-F238E27FC236}">
                <a16:creationId xmlns:a16="http://schemas.microsoft.com/office/drawing/2014/main" id="{5E05EA8A-A5DE-4599-908A-67BDD7F8E19A}"/>
              </a:ext>
            </a:extLst>
          </p:cNvPr>
          <p:cNvGrpSpPr/>
          <p:nvPr/>
        </p:nvGrpSpPr>
        <p:grpSpPr>
          <a:xfrm>
            <a:off x="8688288" y="3764173"/>
            <a:ext cx="3040026" cy="1311016"/>
            <a:chOff x="8688288" y="3764173"/>
            <a:chExt cx="3040026" cy="1311016"/>
          </a:xfrm>
        </p:grpSpPr>
        <p:sp>
          <p:nvSpPr>
            <p:cNvPr id="9" name="Text Box 27">
              <a:extLst>
                <a:ext uri="{FF2B5EF4-FFF2-40B4-BE49-F238E27FC236}">
                  <a16:creationId xmlns:a16="http://schemas.microsoft.com/office/drawing/2014/main" id="{52AB9A3B-84E1-4663-A088-5432276514F9}"/>
                </a:ext>
              </a:extLst>
            </p:cNvPr>
            <p:cNvSpPr txBox="1">
              <a:spLocks noChangeArrowheads="1"/>
            </p:cNvSpPr>
            <p:nvPr/>
          </p:nvSpPr>
          <p:spPr bwMode="auto">
            <a:xfrm>
              <a:off x="9490208" y="3874860"/>
              <a:ext cx="2238106" cy="1200329"/>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Déchets</a:t>
              </a:r>
            </a:p>
            <a:p>
              <a:pPr eaLnBrk="1" hangingPunct="1">
                <a:spcBef>
                  <a:spcPct val="50000"/>
                </a:spcBef>
                <a:buClrTx/>
                <a:buFontTx/>
                <a:buNone/>
              </a:pPr>
              <a:r>
                <a:rPr lang="fr-FR" altLang="en-US" sz="1600" dirty="0">
                  <a:latin typeface="Century Gothic" panose="020B0502020202020204" pitchFamily="34" charset="0"/>
                </a:rPr>
                <a:t>Quantité de déchets produits, taux de recyclage…</a:t>
              </a:r>
            </a:p>
          </p:txBody>
        </p:sp>
        <p:pic>
          <p:nvPicPr>
            <p:cNvPr id="11" name="Image 10">
              <a:extLst>
                <a:ext uri="{FF2B5EF4-FFF2-40B4-BE49-F238E27FC236}">
                  <a16:creationId xmlns:a16="http://schemas.microsoft.com/office/drawing/2014/main" id="{BB2ADDB9-E46C-4D23-A0A8-C7410E5A43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288" y="3764173"/>
              <a:ext cx="720000" cy="720000"/>
            </a:xfrm>
            <a:prstGeom prst="rect">
              <a:avLst/>
            </a:prstGeom>
          </p:spPr>
        </p:pic>
      </p:grpSp>
    </p:spTree>
    <p:extLst>
      <p:ext uri="{BB962C8B-B14F-4D97-AF65-F5344CB8AC3E}">
        <p14:creationId xmlns:p14="http://schemas.microsoft.com/office/powerpoint/2010/main" val="35323825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319E4C-CF5A-4965-8FA2-22BC0F6D1CDF}"/>
              </a:ext>
            </a:extLst>
          </p:cNvPr>
          <p:cNvSpPr>
            <a:spLocks noGrp="1"/>
          </p:cNvSpPr>
          <p:nvPr>
            <p:ph type="title"/>
          </p:nvPr>
        </p:nvSpPr>
        <p:spPr/>
        <p:txBody>
          <a:bodyPr/>
          <a:lstStyle/>
          <a:p>
            <a:r>
              <a:rPr lang="fr-FR" dirty="0"/>
              <a:t>Astuce : utilise des questionnaires</a:t>
            </a:r>
          </a:p>
        </p:txBody>
      </p:sp>
      <p:sp>
        <p:nvSpPr>
          <p:cNvPr id="3" name="Espace réservé du contenu 2">
            <a:extLst>
              <a:ext uri="{FF2B5EF4-FFF2-40B4-BE49-F238E27FC236}">
                <a16:creationId xmlns:a16="http://schemas.microsoft.com/office/drawing/2014/main" id="{39F0EAC9-FC0C-4A9C-BA62-FA086AE272EB}"/>
              </a:ext>
            </a:extLst>
          </p:cNvPr>
          <p:cNvSpPr>
            <a:spLocks noGrp="1"/>
          </p:cNvSpPr>
          <p:nvPr>
            <p:ph idx="1"/>
          </p:nvPr>
        </p:nvSpPr>
        <p:spPr/>
        <p:txBody>
          <a:bodyPr/>
          <a:lstStyle/>
          <a:p>
            <a:r>
              <a:rPr lang="fr-FR" dirty="0"/>
              <a:t>Parfois, cela fait </a:t>
            </a:r>
            <a:r>
              <a:rPr lang="fr-FR" dirty="0">
                <a:solidFill>
                  <a:srgbClr val="F6AB38"/>
                </a:solidFill>
              </a:rPr>
              <a:t>beaucoup de données</a:t>
            </a:r>
            <a:r>
              <a:rPr lang="fr-FR" dirty="0"/>
              <a:t> à collecter. </a:t>
            </a:r>
          </a:p>
          <a:p>
            <a:r>
              <a:rPr lang="fr-FR" sz="1800" b="0" dirty="0">
                <a:solidFill>
                  <a:schemeClr val="tx1"/>
                </a:solidFill>
              </a:rPr>
              <a:t>Par exemple il sera difficile de demander à tous les étudiants : </a:t>
            </a:r>
          </a:p>
          <a:p>
            <a:pPr>
              <a:buFont typeface="Arial" panose="020B0604020202020204" pitchFamily="34" charset="0"/>
              <a:buChar char="•"/>
            </a:pPr>
            <a:r>
              <a:rPr lang="fr-FR" sz="1800" b="0" dirty="0">
                <a:solidFill>
                  <a:schemeClr val="tx1"/>
                </a:solidFill>
              </a:rPr>
              <a:t>Quel moyen de transport ils utilisent ?</a:t>
            </a:r>
          </a:p>
          <a:p>
            <a:pPr>
              <a:buFont typeface="Arial" panose="020B0604020202020204" pitchFamily="34" charset="0"/>
              <a:buChar char="•"/>
            </a:pPr>
            <a:r>
              <a:rPr lang="fr-FR" sz="1800" b="0" dirty="0">
                <a:solidFill>
                  <a:schemeClr val="tx1"/>
                </a:solidFill>
              </a:rPr>
              <a:t>Quelle est la composition de leur repas quotidien ?</a:t>
            </a:r>
          </a:p>
          <a:p>
            <a:pPr>
              <a:buFont typeface="Arial" panose="020B0604020202020204" pitchFamily="34" charset="0"/>
              <a:buChar char="•"/>
            </a:pPr>
            <a:endParaRPr lang="fr-FR" dirty="0"/>
          </a:p>
        </p:txBody>
      </p:sp>
      <p:pic>
        <p:nvPicPr>
          <p:cNvPr id="7" name="Image 6">
            <a:extLst>
              <a:ext uri="{FF2B5EF4-FFF2-40B4-BE49-F238E27FC236}">
                <a16:creationId xmlns:a16="http://schemas.microsoft.com/office/drawing/2014/main" id="{E12AA43F-AB5E-4AAA-8E64-106EA7EF2386}"/>
              </a:ext>
            </a:extLst>
          </p:cNvPr>
          <p:cNvPicPr>
            <a:picLocks noChangeAspect="1"/>
          </p:cNvPicPr>
          <p:nvPr/>
        </p:nvPicPr>
        <p:blipFill>
          <a:blip r:embed="rId2"/>
          <a:stretch>
            <a:fillRect/>
          </a:stretch>
        </p:blipFill>
        <p:spPr>
          <a:xfrm>
            <a:off x="9480376" y="1772816"/>
            <a:ext cx="1368152" cy="1368152"/>
          </a:xfrm>
          <a:prstGeom prst="rect">
            <a:avLst/>
          </a:prstGeom>
        </p:spPr>
      </p:pic>
      <p:sp>
        <p:nvSpPr>
          <p:cNvPr id="8" name="Rectangle 7">
            <a:extLst>
              <a:ext uri="{FF2B5EF4-FFF2-40B4-BE49-F238E27FC236}">
                <a16:creationId xmlns:a16="http://schemas.microsoft.com/office/drawing/2014/main" id="{4BFA5161-01D0-4655-A7D8-BF0CDEA6ADB1}"/>
              </a:ext>
            </a:extLst>
          </p:cNvPr>
          <p:cNvSpPr/>
          <p:nvPr/>
        </p:nvSpPr>
        <p:spPr>
          <a:xfrm>
            <a:off x="9102234" y="3040398"/>
            <a:ext cx="2787943" cy="369332"/>
          </a:xfrm>
          <a:prstGeom prst="rect">
            <a:avLst/>
          </a:prstGeom>
        </p:spPr>
        <p:txBody>
          <a:bodyPr wrap="none">
            <a:spAutoFit/>
          </a:bodyPr>
          <a:lstStyle/>
          <a:p>
            <a:r>
              <a:rPr lang="fr-FR" dirty="0">
                <a:latin typeface="Century Gothic" panose="020B0502020202020204" pitchFamily="34" charset="0"/>
              </a:rPr>
              <a:t>Attention à la noyade !</a:t>
            </a:r>
          </a:p>
        </p:txBody>
      </p:sp>
    </p:spTree>
    <p:extLst>
      <p:ext uri="{BB962C8B-B14F-4D97-AF65-F5344CB8AC3E}">
        <p14:creationId xmlns:p14="http://schemas.microsoft.com/office/powerpoint/2010/main" val="38044896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319E4C-CF5A-4965-8FA2-22BC0F6D1CDF}"/>
              </a:ext>
            </a:extLst>
          </p:cNvPr>
          <p:cNvSpPr>
            <a:spLocks noGrp="1"/>
          </p:cNvSpPr>
          <p:nvPr>
            <p:ph type="title"/>
          </p:nvPr>
        </p:nvSpPr>
        <p:spPr/>
        <p:txBody>
          <a:bodyPr/>
          <a:lstStyle/>
          <a:p>
            <a:r>
              <a:rPr lang="fr-FR" dirty="0"/>
              <a:t>Astuce : utilise des questionnaires</a:t>
            </a:r>
          </a:p>
        </p:txBody>
      </p:sp>
      <p:sp>
        <p:nvSpPr>
          <p:cNvPr id="3" name="Espace réservé du contenu 2">
            <a:extLst>
              <a:ext uri="{FF2B5EF4-FFF2-40B4-BE49-F238E27FC236}">
                <a16:creationId xmlns:a16="http://schemas.microsoft.com/office/drawing/2014/main" id="{39F0EAC9-FC0C-4A9C-BA62-FA086AE272EB}"/>
              </a:ext>
            </a:extLst>
          </p:cNvPr>
          <p:cNvSpPr>
            <a:spLocks noGrp="1"/>
          </p:cNvSpPr>
          <p:nvPr>
            <p:ph idx="1"/>
          </p:nvPr>
        </p:nvSpPr>
        <p:spPr/>
        <p:txBody>
          <a:bodyPr/>
          <a:lstStyle/>
          <a:p>
            <a:r>
              <a:rPr lang="fr-FR" dirty="0"/>
              <a:t>Parfois, cela fait </a:t>
            </a:r>
            <a:r>
              <a:rPr lang="fr-FR" dirty="0">
                <a:solidFill>
                  <a:srgbClr val="F6AB38"/>
                </a:solidFill>
              </a:rPr>
              <a:t>beaucoup de données</a:t>
            </a:r>
            <a:r>
              <a:rPr lang="fr-FR" dirty="0"/>
              <a:t> à collecter. </a:t>
            </a:r>
          </a:p>
          <a:p>
            <a:r>
              <a:rPr lang="fr-FR" sz="1800" b="0" dirty="0">
                <a:solidFill>
                  <a:schemeClr val="tx1"/>
                </a:solidFill>
              </a:rPr>
              <a:t>Par exemple il sera difficile de demander à tous les étudiants : </a:t>
            </a:r>
          </a:p>
          <a:p>
            <a:pPr>
              <a:buFont typeface="Arial" panose="020B0604020202020204" pitchFamily="34" charset="0"/>
              <a:buChar char="•"/>
            </a:pPr>
            <a:r>
              <a:rPr lang="fr-FR" sz="1800" b="0" dirty="0">
                <a:solidFill>
                  <a:schemeClr val="tx1"/>
                </a:solidFill>
              </a:rPr>
              <a:t>Quel moyen de transport ils utilisent ?</a:t>
            </a:r>
          </a:p>
          <a:p>
            <a:pPr>
              <a:buFont typeface="Arial" panose="020B0604020202020204" pitchFamily="34" charset="0"/>
              <a:buChar char="•"/>
            </a:pPr>
            <a:r>
              <a:rPr lang="fr-FR" sz="1800" b="0" dirty="0">
                <a:solidFill>
                  <a:schemeClr val="tx1"/>
                </a:solidFill>
              </a:rPr>
              <a:t>Quelle est la composition de leur repas quotidien ?</a:t>
            </a:r>
          </a:p>
          <a:p>
            <a:pPr>
              <a:buFont typeface="Arial" panose="020B0604020202020204" pitchFamily="34" charset="0"/>
              <a:buChar char="•"/>
            </a:pPr>
            <a:endParaRPr lang="fr-FR" dirty="0"/>
          </a:p>
        </p:txBody>
      </p:sp>
      <p:pic>
        <p:nvPicPr>
          <p:cNvPr id="7" name="Image 6">
            <a:extLst>
              <a:ext uri="{FF2B5EF4-FFF2-40B4-BE49-F238E27FC236}">
                <a16:creationId xmlns:a16="http://schemas.microsoft.com/office/drawing/2014/main" id="{E12AA43F-AB5E-4AAA-8E64-106EA7EF2386}"/>
              </a:ext>
            </a:extLst>
          </p:cNvPr>
          <p:cNvPicPr>
            <a:picLocks noChangeAspect="1"/>
          </p:cNvPicPr>
          <p:nvPr/>
        </p:nvPicPr>
        <p:blipFill>
          <a:blip r:embed="rId2"/>
          <a:stretch>
            <a:fillRect/>
          </a:stretch>
        </p:blipFill>
        <p:spPr>
          <a:xfrm>
            <a:off x="9480376" y="1772816"/>
            <a:ext cx="1368152" cy="1368152"/>
          </a:xfrm>
          <a:prstGeom prst="rect">
            <a:avLst/>
          </a:prstGeom>
        </p:spPr>
      </p:pic>
      <p:sp>
        <p:nvSpPr>
          <p:cNvPr id="8" name="Rectangle 7">
            <a:extLst>
              <a:ext uri="{FF2B5EF4-FFF2-40B4-BE49-F238E27FC236}">
                <a16:creationId xmlns:a16="http://schemas.microsoft.com/office/drawing/2014/main" id="{4BFA5161-01D0-4655-A7D8-BF0CDEA6ADB1}"/>
              </a:ext>
            </a:extLst>
          </p:cNvPr>
          <p:cNvSpPr/>
          <p:nvPr/>
        </p:nvSpPr>
        <p:spPr>
          <a:xfrm>
            <a:off x="9102234" y="3040398"/>
            <a:ext cx="2787943" cy="369332"/>
          </a:xfrm>
          <a:prstGeom prst="rect">
            <a:avLst/>
          </a:prstGeom>
        </p:spPr>
        <p:txBody>
          <a:bodyPr wrap="none">
            <a:spAutoFit/>
          </a:bodyPr>
          <a:lstStyle/>
          <a:p>
            <a:r>
              <a:rPr lang="fr-FR" dirty="0">
                <a:latin typeface="Century Gothic" panose="020B0502020202020204" pitchFamily="34" charset="0"/>
              </a:rPr>
              <a:t>Attention à la noyade !</a:t>
            </a:r>
          </a:p>
        </p:txBody>
      </p:sp>
      <p:grpSp>
        <p:nvGrpSpPr>
          <p:cNvPr id="5" name="Groupe 4">
            <a:extLst>
              <a:ext uri="{FF2B5EF4-FFF2-40B4-BE49-F238E27FC236}">
                <a16:creationId xmlns:a16="http://schemas.microsoft.com/office/drawing/2014/main" id="{24FF10C5-35BD-49B7-9F96-986F2AE40595}"/>
              </a:ext>
            </a:extLst>
          </p:cNvPr>
          <p:cNvGrpSpPr/>
          <p:nvPr/>
        </p:nvGrpSpPr>
        <p:grpSpPr>
          <a:xfrm>
            <a:off x="609600" y="3858505"/>
            <a:ext cx="10972800" cy="4857403"/>
            <a:chOff x="609600" y="3858505"/>
            <a:chExt cx="10972800" cy="4857403"/>
          </a:xfrm>
        </p:grpSpPr>
        <p:sp>
          <p:nvSpPr>
            <p:cNvPr id="4" name="Text Box 38">
              <a:extLst>
                <a:ext uri="{FF2B5EF4-FFF2-40B4-BE49-F238E27FC236}">
                  <a16:creationId xmlns:a16="http://schemas.microsoft.com/office/drawing/2014/main" id="{FCBAA6B6-1ED3-4D1C-B27A-26B554BC936E}"/>
                </a:ext>
              </a:extLst>
            </p:cNvPr>
            <p:cNvSpPr txBox="1">
              <a:spLocks noChangeArrowheads="1"/>
            </p:cNvSpPr>
            <p:nvPr/>
          </p:nvSpPr>
          <p:spPr bwMode="auto">
            <a:xfrm>
              <a:off x="5591944" y="5733256"/>
              <a:ext cx="5442658"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Il existe plusieurs solutions gratuites pour réaliser des questionnaires en ligne</a:t>
              </a:r>
            </a:p>
          </p:txBody>
        </p:sp>
        <p:pic>
          <p:nvPicPr>
            <p:cNvPr id="9" name="Image 8">
              <a:extLst>
                <a:ext uri="{FF2B5EF4-FFF2-40B4-BE49-F238E27FC236}">
                  <a16:creationId xmlns:a16="http://schemas.microsoft.com/office/drawing/2014/main" id="{82CA75EB-B707-4475-890C-BBBEE5B54D1E}"/>
                </a:ext>
              </a:extLst>
            </p:cNvPr>
            <p:cNvPicPr>
              <a:picLocks noChangeAspect="1"/>
            </p:cNvPicPr>
            <p:nvPr/>
          </p:nvPicPr>
          <p:blipFill>
            <a:blip r:embed="rId3"/>
            <a:stretch>
              <a:fillRect/>
            </a:stretch>
          </p:blipFill>
          <p:spPr>
            <a:xfrm>
              <a:off x="5284167" y="5628057"/>
              <a:ext cx="720000" cy="720000"/>
            </a:xfrm>
            <a:prstGeom prst="rect">
              <a:avLst/>
            </a:prstGeom>
          </p:spPr>
        </p:pic>
        <p:sp>
          <p:nvSpPr>
            <p:cNvPr id="10" name="Espace réservé du contenu 2">
              <a:extLst>
                <a:ext uri="{FF2B5EF4-FFF2-40B4-BE49-F238E27FC236}">
                  <a16:creationId xmlns:a16="http://schemas.microsoft.com/office/drawing/2014/main" id="{B868F057-6C31-475F-B75B-F4841B71B3B8}"/>
                </a:ext>
              </a:extLst>
            </p:cNvPr>
            <p:cNvSpPr txBox="1">
              <a:spLocks/>
            </p:cNvSpPr>
            <p:nvPr/>
          </p:nvSpPr>
          <p:spPr>
            <a:xfrm>
              <a:off x="609600" y="3858505"/>
              <a:ext cx="10972800" cy="4857403"/>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r>
                <a:rPr lang="fr-FR" dirty="0"/>
                <a:t>Pour te simplifier la tâche, tu peux utiliser des </a:t>
              </a:r>
              <a:r>
                <a:rPr lang="fr-FR" dirty="0">
                  <a:solidFill>
                    <a:srgbClr val="F6AB38"/>
                  </a:solidFill>
                </a:rPr>
                <a:t>questionnaires</a:t>
              </a:r>
              <a:r>
                <a:rPr lang="fr-FR" dirty="0"/>
                <a:t> et procéder par </a:t>
              </a:r>
              <a:r>
                <a:rPr lang="fr-FR" dirty="0">
                  <a:solidFill>
                    <a:srgbClr val="F6AB38"/>
                  </a:solidFill>
                </a:rPr>
                <a:t>échantillonnage</a:t>
              </a:r>
              <a:r>
                <a:rPr lang="fr-FR" dirty="0"/>
                <a:t> ! </a:t>
              </a:r>
            </a:p>
            <a:p>
              <a:pPr marL="342900">
                <a:buFont typeface="Arial" pitchFamily="34" charset="0"/>
                <a:buChar char="•"/>
              </a:pPr>
              <a:r>
                <a:rPr lang="fr-FR" sz="1800" dirty="0"/>
                <a:t>Réalise et diffuse un questionnaire pour interroger un </a:t>
              </a:r>
              <a:r>
                <a:rPr lang="fr-FR" sz="1800" dirty="0">
                  <a:solidFill>
                    <a:srgbClr val="F6AB38"/>
                  </a:solidFill>
                </a:rPr>
                <a:t>panel</a:t>
              </a:r>
              <a:r>
                <a:rPr lang="fr-FR" sz="1800" dirty="0"/>
                <a:t> d’étudiants et de personnels</a:t>
              </a:r>
            </a:p>
            <a:p>
              <a:pPr marL="342900">
                <a:buFont typeface="Arial" pitchFamily="34" charset="0"/>
                <a:buChar char="•"/>
              </a:pPr>
              <a:r>
                <a:rPr lang="fr-FR" sz="1800" dirty="0">
                  <a:solidFill>
                    <a:srgbClr val="F6AB38"/>
                  </a:solidFill>
                </a:rPr>
                <a:t>Extrapole</a:t>
              </a:r>
              <a:r>
                <a:rPr lang="fr-FR" sz="1800" dirty="0"/>
                <a:t> les résultats à l’ensemble des étudiants et du personnel !</a:t>
              </a:r>
            </a:p>
          </p:txBody>
        </p:sp>
      </p:grpSp>
    </p:spTree>
    <p:extLst>
      <p:ext uri="{BB962C8B-B14F-4D97-AF65-F5344CB8AC3E}">
        <p14:creationId xmlns:p14="http://schemas.microsoft.com/office/powerpoint/2010/main" val="14402032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fr-FR" altLang="en-US" dirty="0"/>
              <a:t>Astuce : identifie les bonnes personnes</a:t>
            </a:r>
          </a:p>
        </p:txBody>
      </p:sp>
      <p:sp>
        <p:nvSpPr>
          <p:cNvPr id="11" name="Rectangle 3"/>
          <p:cNvSpPr>
            <a:spLocks noGrp="1" noChangeArrowheads="1"/>
          </p:cNvSpPr>
          <p:nvPr>
            <p:ph idx="1"/>
          </p:nvPr>
        </p:nvSpPr>
        <p:spPr>
          <a:xfrm>
            <a:off x="609600" y="1124744"/>
            <a:ext cx="10972800" cy="5400600"/>
          </a:xfrm>
        </p:spPr>
        <p:txBody>
          <a:bodyPr>
            <a:normAutofit/>
          </a:bodyPr>
          <a:lstStyle/>
          <a:p>
            <a:pPr eaLnBrk="1" hangingPunct="1">
              <a:defRPr/>
            </a:pPr>
            <a:r>
              <a:rPr lang="fr-FR" altLang="en-US" sz="1800" dirty="0"/>
              <a:t>Exemple de personnes ressources et acteurs sur un campus :</a:t>
            </a:r>
          </a:p>
          <a:p>
            <a:pPr marL="457200" lvl="1" indent="0" eaLnBrk="1" hangingPunct="1">
              <a:buNone/>
              <a:defRPr/>
            </a:pPr>
            <a:endParaRPr lang="fr-FR" altLang="en-US" sz="800" dirty="0"/>
          </a:p>
          <a:p>
            <a:pPr marL="457200" lvl="1" indent="0">
              <a:buNone/>
              <a:defRPr/>
            </a:pPr>
            <a:r>
              <a:rPr lang="fr-FR" altLang="en-US" sz="1600" dirty="0"/>
              <a:t>Responsable « Plan Vert » (obligatoire dans certains établissements) </a:t>
            </a:r>
          </a:p>
          <a:p>
            <a:pPr marL="457200" lvl="1" indent="0">
              <a:buNone/>
              <a:defRPr/>
            </a:pPr>
            <a:r>
              <a:rPr lang="fr-FR" altLang="en-US" sz="1600" dirty="0"/>
              <a:t>ou Vice Président développement durable </a:t>
            </a:r>
          </a:p>
          <a:p>
            <a:pPr marL="457200" lvl="1" indent="0" eaLnBrk="1" hangingPunct="1">
              <a:lnSpc>
                <a:spcPct val="150000"/>
              </a:lnSpc>
              <a:buNone/>
              <a:defRPr/>
            </a:pPr>
            <a:endParaRPr lang="fr-FR" altLang="en-US" sz="1600" dirty="0"/>
          </a:p>
          <a:p>
            <a:pPr marL="457200" lvl="1" indent="0" eaLnBrk="1" hangingPunct="1">
              <a:lnSpc>
                <a:spcPct val="150000"/>
              </a:lnSpc>
              <a:buNone/>
              <a:defRPr/>
            </a:pPr>
            <a:r>
              <a:rPr lang="fr-FR" altLang="en-US" sz="1600" dirty="0"/>
              <a:t>Econome de flux / Energie manager / Animateur énergie</a:t>
            </a:r>
          </a:p>
          <a:p>
            <a:pPr marL="457200" lvl="1" indent="0">
              <a:lnSpc>
                <a:spcPct val="150000"/>
              </a:lnSpc>
              <a:buNone/>
              <a:defRPr/>
            </a:pPr>
            <a:endParaRPr lang="fr-FR" altLang="en-US" sz="1600" dirty="0"/>
          </a:p>
          <a:p>
            <a:pPr marL="457200" lvl="1" indent="0" eaLnBrk="1" hangingPunct="1">
              <a:lnSpc>
                <a:spcPct val="150000"/>
              </a:lnSpc>
              <a:buNone/>
              <a:defRPr/>
            </a:pPr>
            <a:r>
              <a:rPr lang="fr-FR" altLang="en-US" sz="1600" dirty="0"/>
              <a:t>Service Patrimoine (responsable de la gestion des bâtiments)</a:t>
            </a:r>
          </a:p>
          <a:p>
            <a:pPr marL="457200" lvl="1" indent="0" eaLnBrk="1" hangingPunct="1">
              <a:lnSpc>
                <a:spcPct val="150000"/>
              </a:lnSpc>
              <a:buNone/>
              <a:defRPr/>
            </a:pPr>
            <a:endParaRPr lang="fr-FR" altLang="en-US" sz="1600" dirty="0"/>
          </a:p>
          <a:p>
            <a:pPr marL="457200" lvl="1" indent="0" eaLnBrk="1" hangingPunct="1">
              <a:lnSpc>
                <a:spcPct val="150000"/>
              </a:lnSpc>
              <a:buNone/>
              <a:defRPr/>
            </a:pPr>
            <a:r>
              <a:rPr lang="fr-FR" altLang="en-US" sz="1600" dirty="0"/>
              <a:t>Responsable informatique</a:t>
            </a:r>
          </a:p>
          <a:p>
            <a:pPr marL="457200" lvl="1" indent="0" eaLnBrk="1" hangingPunct="1">
              <a:lnSpc>
                <a:spcPct val="150000"/>
              </a:lnSpc>
              <a:buNone/>
              <a:defRPr/>
            </a:pPr>
            <a:endParaRPr lang="fr-FR" altLang="en-US" sz="1600" dirty="0"/>
          </a:p>
          <a:p>
            <a:pPr marL="457200" lvl="1" indent="0" eaLnBrk="1" hangingPunct="1">
              <a:lnSpc>
                <a:spcPct val="150000"/>
              </a:lnSpc>
              <a:buNone/>
              <a:defRPr/>
            </a:pPr>
            <a:r>
              <a:rPr lang="fr-FR" altLang="en-US" sz="1600" dirty="0"/>
              <a:t>Responsable des achats</a:t>
            </a:r>
          </a:p>
          <a:p>
            <a:pPr marL="457200" lvl="1" indent="0" eaLnBrk="1" hangingPunct="1">
              <a:lnSpc>
                <a:spcPct val="150000"/>
              </a:lnSpc>
              <a:buNone/>
              <a:defRPr/>
            </a:pPr>
            <a:endParaRPr lang="fr-FR" altLang="en-US" sz="1600" dirty="0"/>
          </a:p>
          <a:p>
            <a:pPr marL="457200" lvl="1" indent="0" eaLnBrk="1" hangingPunct="1">
              <a:lnSpc>
                <a:spcPct val="150000"/>
              </a:lnSpc>
              <a:buNone/>
              <a:defRPr/>
            </a:pPr>
            <a:r>
              <a:rPr lang="fr-FR" altLang="en-US" sz="1600" dirty="0"/>
              <a:t>Gérant du restaurant universitaire</a:t>
            </a:r>
          </a:p>
          <a:p>
            <a:pPr lvl="1" eaLnBrk="1" hangingPunct="1">
              <a:defRPr/>
            </a:pPr>
            <a:endParaRPr lang="fr-FR" altLang="en-US" sz="1600" dirty="0"/>
          </a:p>
          <a:p>
            <a:pPr marL="457200" lvl="1" indent="0" eaLnBrk="1" hangingPunct="1">
              <a:buNone/>
              <a:defRPr/>
            </a:pPr>
            <a:endParaRPr lang="fr-FR" altLang="en-US" sz="1600" dirty="0"/>
          </a:p>
        </p:txBody>
      </p:sp>
      <p:pic>
        <p:nvPicPr>
          <p:cNvPr id="778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2384" y="1556792"/>
            <a:ext cx="1139825" cy="2201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38">
            <a:extLst>
              <a:ext uri="{FF2B5EF4-FFF2-40B4-BE49-F238E27FC236}">
                <a16:creationId xmlns:a16="http://schemas.microsoft.com/office/drawing/2014/main" id="{DBA80682-A8A6-4F8B-B480-20A2445E41B9}"/>
              </a:ext>
            </a:extLst>
          </p:cNvPr>
          <p:cNvSpPr txBox="1">
            <a:spLocks noChangeArrowheads="1"/>
          </p:cNvSpPr>
          <p:nvPr/>
        </p:nvSpPr>
        <p:spPr bwMode="auto">
          <a:xfrm>
            <a:off x="6816080" y="4515570"/>
            <a:ext cx="4176464"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Jette un œil à l’organigramme pour identifier les bonnes personnes ! </a:t>
            </a:r>
          </a:p>
        </p:txBody>
      </p:sp>
      <p:pic>
        <p:nvPicPr>
          <p:cNvPr id="8" name="Image 7">
            <a:extLst>
              <a:ext uri="{FF2B5EF4-FFF2-40B4-BE49-F238E27FC236}">
                <a16:creationId xmlns:a16="http://schemas.microsoft.com/office/drawing/2014/main" id="{C2E53D38-3783-4B77-9E0B-CA545BBC5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02" y="2552237"/>
            <a:ext cx="576000" cy="576000"/>
          </a:xfrm>
          <a:prstGeom prst="rect">
            <a:avLst/>
          </a:prstGeom>
        </p:spPr>
      </p:pic>
      <p:pic>
        <p:nvPicPr>
          <p:cNvPr id="13" name="Image 12">
            <a:extLst>
              <a:ext uri="{FF2B5EF4-FFF2-40B4-BE49-F238E27FC236}">
                <a16:creationId xmlns:a16="http://schemas.microsoft.com/office/drawing/2014/main" id="{A4ED5A23-346F-4E9B-9CA7-EC3CFC04C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02" y="5902902"/>
            <a:ext cx="576000" cy="576000"/>
          </a:xfrm>
          <a:prstGeom prst="rect">
            <a:avLst/>
          </a:prstGeom>
        </p:spPr>
      </p:pic>
      <p:pic>
        <p:nvPicPr>
          <p:cNvPr id="14" name="Image 13">
            <a:extLst>
              <a:ext uri="{FF2B5EF4-FFF2-40B4-BE49-F238E27FC236}">
                <a16:creationId xmlns:a16="http://schemas.microsoft.com/office/drawing/2014/main" id="{7DE4009A-4A52-4CA3-9423-E155DC643C2B}"/>
              </a:ext>
            </a:extLst>
          </p:cNvPr>
          <p:cNvPicPr>
            <a:picLocks noChangeAspect="1"/>
          </p:cNvPicPr>
          <p:nvPr/>
        </p:nvPicPr>
        <p:blipFill>
          <a:blip r:embed="rId6"/>
          <a:stretch>
            <a:fillRect/>
          </a:stretch>
        </p:blipFill>
        <p:spPr>
          <a:xfrm>
            <a:off x="479376" y="4229139"/>
            <a:ext cx="572861" cy="572861"/>
          </a:xfrm>
          <a:prstGeom prst="rect">
            <a:avLst/>
          </a:prstGeom>
        </p:spPr>
      </p:pic>
      <p:pic>
        <p:nvPicPr>
          <p:cNvPr id="15" name="Image 14">
            <a:extLst>
              <a:ext uri="{FF2B5EF4-FFF2-40B4-BE49-F238E27FC236}">
                <a16:creationId xmlns:a16="http://schemas.microsoft.com/office/drawing/2014/main" id="{BC9619AB-C9C2-4DCB-8FB1-94552EE57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600" y="3470654"/>
            <a:ext cx="576000" cy="576000"/>
          </a:xfrm>
          <a:prstGeom prst="rect">
            <a:avLst/>
          </a:prstGeom>
        </p:spPr>
      </p:pic>
      <p:pic>
        <p:nvPicPr>
          <p:cNvPr id="16" name="Image 15">
            <a:extLst>
              <a:ext uri="{FF2B5EF4-FFF2-40B4-BE49-F238E27FC236}">
                <a16:creationId xmlns:a16="http://schemas.microsoft.com/office/drawing/2014/main" id="{4B440C20-E0C0-4165-B7DB-2589CC9408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600" y="5078661"/>
            <a:ext cx="576000" cy="576000"/>
          </a:xfrm>
          <a:prstGeom prst="rect">
            <a:avLst/>
          </a:prstGeom>
        </p:spPr>
      </p:pic>
      <p:pic>
        <p:nvPicPr>
          <p:cNvPr id="17" name="Image 16">
            <a:extLst>
              <a:ext uri="{FF2B5EF4-FFF2-40B4-BE49-F238E27FC236}">
                <a16:creationId xmlns:a16="http://schemas.microsoft.com/office/drawing/2014/main" id="{597405BC-086E-492F-84CA-2C42F0C89E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781" y="1578316"/>
            <a:ext cx="576000" cy="576000"/>
          </a:xfrm>
          <a:prstGeom prst="rect">
            <a:avLst/>
          </a:prstGeom>
        </p:spPr>
      </p:pic>
    </p:spTree>
    <p:extLst>
      <p:ext uri="{BB962C8B-B14F-4D97-AF65-F5344CB8AC3E}">
        <p14:creationId xmlns:p14="http://schemas.microsoft.com/office/powerpoint/2010/main" val="29990441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fr-FR" altLang="en-US" dirty="0"/>
              <a:t>Comment interagir avec les personnes ressources ?</a:t>
            </a:r>
          </a:p>
        </p:txBody>
      </p:sp>
      <p:sp>
        <p:nvSpPr>
          <p:cNvPr id="176132" name="Text Box 4"/>
          <p:cNvSpPr txBox="1">
            <a:spLocks noChangeArrowheads="1"/>
          </p:cNvSpPr>
          <p:nvPr/>
        </p:nvSpPr>
        <p:spPr bwMode="auto">
          <a:xfrm>
            <a:off x="1741489" y="1052514"/>
            <a:ext cx="4714875"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085160"/>
                </a:solidFill>
                <a:latin typeface="Century Gothic" panose="020B0502020202020204" pitchFamily="34" charset="0"/>
              </a:rPr>
              <a:t>Mets les </a:t>
            </a:r>
            <a:r>
              <a:rPr lang="fr-FR" altLang="en-US" sz="3200" b="1" dirty="0">
                <a:solidFill>
                  <a:srgbClr val="F6AB38"/>
                </a:solidFill>
                <a:latin typeface="Century Gothic" panose="020B0502020202020204" pitchFamily="34" charset="0"/>
              </a:rPr>
              <a:t>décideurs</a:t>
            </a:r>
            <a:r>
              <a:rPr lang="fr-FR" altLang="en-US" sz="3200" b="1" dirty="0">
                <a:solidFill>
                  <a:srgbClr val="085160"/>
                </a:solidFill>
                <a:latin typeface="Century Gothic" panose="020B0502020202020204" pitchFamily="34" charset="0"/>
              </a:rPr>
              <a:t> dans ta poche ! </a:t>
            </a:r>
            <a:endParaRPr lang="fr-FR" altLang="en-US" sz="2400" b="1" dirty="0">
              <a:solidFill>
                <a:srgbClr val="085160"/>
              </a:solidFill>
              <a:latin typeface="Century Gothic" panose="020B0502020202020204" pitchFamily="34" charset="0"/>
            </a:endParaRPr>
          </a:p>
        </p:txBody>
      </p:sp>
      <p:pic>
        <p:nvPicPr>
          <p:cNvPr id="3" name="Image 2">
            <a:extLst>
              <a:ext uri="{FF2B5EF4-FFF2-40B4-BE49-F238E27FC236}">
                <a16:creationId xmlns:a16="http://schemas.microsoft.com/office/drawing/2014/main" id="{CC5E09E2-5FD9-47BB-810F-70830655FE7C}"/>
              </a:ext>
            </a:extLst>
          </p:cNvPr>
          <p:cNvPicPr>
            <a:picLocks noChangeAspect="1"/>
          </p:cNvPicPr>
          <p:nvPr/>
        </p:nvPicPr>
        <p:blipFill>
          <a:blip r:embed="rId3"/>
          <a:stretch>
            <a:fillRect/>
          </a:stretch>
        </p:blipFill>
        <p:spPr>
          <a:xfrm>
            <a:off x="5058277" y="2261843"/>
            <a:ext cx="2334314" cy="2334314"/>
          </a:xfrm>
          <a:prstGeom prst="rect">
            <a:avLst/>
          </a:prstGeom>
        </p:spPr>
      </p:pic>
    </p:spTree>
    <p:extLst>
      <p:ext uri="{BB962C8B-B14F-4D97-AF65-F5344CB8AC3E}">
        <p14:creationId xmlns:p14="http://schemas.microsoft.com/office/powerpoint/2010/main" val="70632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fr-FR" altLang="en-US" dirty="0"/>
              <a:t>Comment interagir avec les personnes ressources ?</a:t>
            </a:r>
          </a:p>
        </p:txBody>
      </p:sp>
      <p:sp>
        <p:nvSpPr>
          <p:cNvPr id="176132" name="Text Box 4"/>
          <p:cNvSpPr txBox="1">
            <a:spLocks noChangeArrowheads="1"/>
          </p:cNvSpPr>
          <p:nvPr/>
        </p:nvSpPr>
        <p:spPr bwMode="auto">
          <a:xfrm>
            <a:off x="1741489" y="1052514"/>
            <a:ext cx="4714875"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085160"/>
                </a:solidFill>
                <a:latin typeface="Century Gothic" panose="020B0502020202020204" pitchFamily="34" charset="0"/>
              </a:rPr>
              <a:t>Mets les </a:t>
            </a:r>
            <a:r>
              <a:rPr lang="fr-FR" altLang="en-US" sz="3200" b="1" dirty="0">
                <a:solidFill>
                  <a:srgbClr val="F6AB38"/>
                </a:solidFill>
                <a:latin typeface="Century Gothic" panose="020B0502020202020204" pitchFamily="34" charset="0"/>
              </a:rPr>
              <a:t>décideurs</a:t>
            </a:r>
            <a:r>
              <a:rPr lang="fr-FR" altLang="en-US" sz="3200" b="1" dirty="0">
                <a:solidFill>
                  <a:srgbClr val="085160"/>
                </a:solidFill>
                <a:latin typeface="Century Gothic" panose="020B0502020202020204" pitchFamily="34" charset="0"/>
              </a:rPr>
              <a:t> dans ta poche ! </a:t>
            </a:r>
            <a:endParaRPr lang="fr-FR" altLang="en-US" sz="2400" b="1" dirty="0">
              <a:solidFill>
                <a:srgbClr val="085160"/>
              </a:solidFill>
              <a:latin typeface="Century Gothic" panose="020B0502020202020204" pitchFamily="34" charset="0"/>
            </a:endParaRPr>
          </a:p>
        </p:txBody>
      </p:sp>
      <p:sp>
        <p:nvSpPr>
          <p:cNvPr id="176136" name="Text Box 8"/>
          <p:cNvSpPr txBox="1">
            <a:spLocks noChangeArrowheads="1"/>
          </p:cNvSpPr>
          <p:nvPr/>
        </p:nvSpPr>
        <p:spPr bwMode="auto">
          <a:xfrm>
            <a:off x="335360" y="3068960"/>
            <a:ext cx="4283075"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F6AB38"/>
                </a:solidFill>
                <a:latin typeface="Century Gothic" panose="020B0502020202020204" pitchFamily="34" charset="0"/>
              </a:rPr>
              <a:t>Facilite</a:t>
            </a:r>
            <a:r>
              <a:rPr lang="fr-FR" altLang="en-US" sz="3200" b="1" dirty="0">
                <a:solidFill>
                  <a:srgbClr val="085160"/>
                </a:solidFill>
                <a:latin typeface="Century Gothic" panose="020B0502020202020204" pitchFamily="34" charset="0"/>
              </a:rPr>
              <a:t> le travail du personnel !</a:t>
            </a:r>
            <a:endParaRPr lang="fr-FR" altLang="en-US" sz="2400" b="1" dirty="0">
              <a:solidFill>
                <a:srgbClr val="085160"/>
              </a:solidFill>
              <a:latin typeface="Century Gothic" panose="020B0502020202020204" pitchFamily="34" charset="0"/>
            </a:endParaRPr>
          </a:p>
        </p:txBody>
      </p:sp>
      <p:pic>
        <p:nvPicPr>
          <p:cNvPr id="3" name="Image 2">
            <a:extLst>
              <a:ext uri="{FF2B5EF4-FFF2-40B4-BE49-F238E27FC236}">
                <a16:creationId xmlns:a16="http://schemas.microsoft.com/office/drawing/2014/main" id="{CC5E09E2-5FD9-47BB-810F-70830655FE7C}"/>
              </a:ext>
            </a:extLst>
          </p:cNvPr>
          <p:cNvPicPr>
            <a:picLocks noChangeAspect="1"/>
          </p:cNvPicPr>
          <p:nvPr/>
        </p:nvPicPr>
        <p:blipFill>
          <a:blip r:embed="rId3"/>
          <a:stretch>
            <a:fillRect/>
          </a:stretch>
        </p:blipFill>
        <p:spPr>
          <a:xfrm>
            <a:off x="5058277" y="2261843"/>
            <a:ext cx="2334314" cy="2334314"/>
          </a:xfrm>
          <a:prstGeom prst="rect">
            <a:avLst/>
          </a:prstGeom>
        </p:spPr>
      </p:pic>
    </p:spTree>
    <p:extLst>
      <p:ext uri="{BB962C8B-B14F-4D97-AF65-F5344CB8AC3E}">
        <p14:creationId xmlns:p14="http://schemas.microsoft.com/office/powerpoint/2010/main" val="140191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fr-FR" altLang="en-US" dirty="0"/>
              <a:t>Comment interagir avec les personnes ressources ?</a:t>
            </a:r>
          </a:p>
        </p:txBody>
      </p:sp>
      <p:sp>
        <p:nvSpPr>
          <p:cNvPr id="176132" name="Text Box 4"/>
          <p:cNvSpPr txBox="1">
            <a:spLocks noChangeArrowheads="1"/>
          </p:cNvSpPr>
          <p:nvPr/>
        </p:nvSpPr>
        <p:spPr bwMode="auto">
          <a:xfrm>
            <a:off x="1741489" y="1052514"/>
            <a:ext cx="4714875"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085160"/>
                </a:solidFill>
                <a:latin typeface="Century Gothic" panose="020B0502020202020204" pitchFamily="34" charset="0"/>
              </a:rPr>
              <a:t>Mets les </a:t>
            </a:r>
            <a:r>
              <a:rPr lang="fr-FR" altLang="en-US" sz="3200" b="1" dirty="0">
                <a:solidFill>
                  <a:srgbClr val="F6AB38"/>
                </a:solidFill>
                <a:latin typeface="Century Gothic" panose="020B0502020202020204" pitchFamily="34" charset="0"/>
              </a:rPr>
              <a:t>décideurs</a:t>
            </a:r>
            <a:r>
              <a:rPr lang="fr-FR" altLang="en-US" sz="3200" b="1" dirty="0">
                <a:solidFill>
                  <a:srgbClr val="085160"/>
                </a:solidFill>
                <a:latin typeface="Century Gothic" panose="020B0502020202020204" pitchFamily="34" charset="0"/>
              </a:rPr>
              <a:t> dans ta poche ! </a:t>
            </a:r>
            <a:endParaRPr lang="fr-FR" altLang="en-US" sz="2400" b="1" dirty="0">
              <a:solidFill>
                <a:srgbClr val="085160"/>
              </a:solidFill>
              <a:latin typeface="Century Gothic" panose="020B0502020202020204" pitchFamily="34" charset="0"/>
            </a:endParaRPr>
          </a:p>
        </p:txBody>
      </p:sp>
      <p:sp>
        <p:nvSpPr>
          <p:cNvPr id="176134" name="Text Box 6"/>
          <p:cNvSpPr txBox="1">
            <a:spLocks noChangeArrowheads="1"/>
          </p:cNvSpPr>
          <p:nvPr/>
        </p:nvSpPr>
        <p:spPr bwMode="auto">
          <a:xfrm>
            <a:off x="1847528" y="5165272"/>
            <a:ext cx="5832648"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square"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085160"/>
                </a:solidFill>
                <a:latin typeface="Century Gothic" panose="020B0502020202020204" pitchFamily="34" charset="0"/>
              </a:rPr>
              <a:t>Donne des </a:t>
            </a:r>
            <a:r>
              <a:rPr lang="fr-FR" altLang="en-US" sz="3200" b="1" dirty="0">
                <a:solidFill>
                  <a:srgbClr val="F6AB38"/>
                </a:solidFill>
                <a:latin typeface="Century Gothic" panose="020B0502020202020204" pitchFamily="34" charset="0"/>
              </a:rPr>
              <a:t>retours</a:t>
            </a:r>
            <a:r>
              <a:rPr lang="fr-FR" altLang="en-US" sz="3200" b="1" dirty="0">
                <a:solidFill>
                  <a:srgbClr val="085160"/>
                </a:solidFill>
                <a:latin typeface="Century Gothic" panose="020B0502020202020204" pitchFamily="34" charset="0"/>
              </a:rPr>
              <a:t> fréquents sur la démarche !</a:t>
            </a:r>
            <a:endParaRPr lang="fr-FR" altLang="en-US" sz="2400" b="1" dirty="0">
              <a:solidFill>
                <a:srgbClr val="085160"/>
              </a:solidFill>
              <a:latin typeface="Century Gothic" panose="020B0502020202020204" pitchFamily="34" charset="0"/>
            </a:endParaRPr>
          </a:p>
        </p:txBody>
      </p:sp>
      <p:sp>
        <p:nvSpPr>
          <p:cNvPr id="176136" name="Text Box 8"/>
          <p:cNvSpPr txBox="1">
            <a:spLocks noChangeArrowheads="1"/>
          </p:cNvSpPr>
          <p:nvPr/>
        </p:nvSpPr>
        <p:spPr bwMode="auto">
          <a:xfrm>
            <a:off x="335360" y="3068960"/>
            <a:ext cx="4283075"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F6AB38"/>
                </a:solidFill>
                <a:latin typeface="Century Gothic" panose="020B0502020202020204" pitchFamily="34" charset="0"/>
              </a:rPr>
              <a:t>Facilite</a:t>
            </a:r>
            <a:r>
              <a:rPr lang="fr-FR" altLang="en-US" sz="3200" b="1" dirty="0">
                <a:solidFill>
                  <a:srgbClr val="085160"/>
                </a:solidFill>
                <a:latin typeface="Century Gothic" panose="020B0502020202020204" pitchFamily="34" charset="0"/>
              </a:rPr>
              <a:t> le travail du personnel !</a:t>
            </a:r>
            <a:endParaRPr lang="fr-FR" altLang="en-US" sz="2400" b="1" dirty="0">
              <a:solidFill>
                <a:srgbClr val="085160"/>
              </a:solidFill>
              <a:latin typeface="Century Gothic" panose="020B0502020202020204" pitchFamily="34" charset="0"/>
            </a:endParaRPr>
          </a:p>
        </p:txBody>
      </p:sp>
      <p:pic>
        <p:nvPicPr>
          <p:cNvPr id="3" name="Image 2">
            <a:extLst>
              <a:ext uri="{FF2B5EF4-FFF2-40B4-BE49-F238E27FC236}">
                <a16:creationId xmlns:a16="http://schemas.microsoft.com/office/drawing/2014/main" id="{CC5E09E2-5FD9-47BB-810F-70830655FE7C}"/>
              </a:ext>
            </a:extLst>
          </p:cNvPr>
          <p:cNvPicPr>
            <a:picLocks noChangeAspect="1"/>
          </p:cNvPicPr>
          <p:nvPr/>
        </p:nvPicPr>
        <p:blipFill>
          <a:blip r:embed="rId3"/>
          <a:stretch>
            <a:fillRect/>
          </a:stretch>
        </p:blipFill>
        <p:spPr>
          <a:xfrm>
            <a:off x="5058277" y="2261843"/>
            <a:ext cx="2334314" cy="2334314"/>
          </a:xfrm>
          <a:prstGeom prst="rect">
            <a:avLst/>
          </a:prstGeom>
        </p:spPr>
      </p:pic>
    </p:spTree>
    <p:extLst>
      <p:ext uri="{BB962C8B-B14F-4D97-AF65-F5344CB8AC3E}">
        <p14:creationId xmlns:p14="http://schemas.microsoft.com/office/powerpoint/2010/main" val="24102680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fr-FR" altLang="en-US" dirty="0"/>
              <a:t>Comment interagir avec les personnes ressources ?</a:t>
            </a:r>
          </a:p>
        </p:txBody>
      </p:sp>
      <p:sp>
        <p:nvSpPr>
          <p:cNvPr id="176132" name="Text Box 4"/>
          <p:cNvSpPr txBox="1">
            <a:spLocks noChangeArrowheads="1"/>
          </p:cNvSpPr>
          <p:nvPr/>
        </p:nvSpPr>
        <p:spPr bwMode="auto">
          <a:xfrm>
            <a:off x="1741489" y="1052514"/>
            <a:ext cx="4714875"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085160"/>
                </a:solidFill>
                <a:latin typeface="Century Gothic" panose="020B0502020202020204" pitchFamily="34" charset="0"/>
              </a:rPr>
              <a:t>Mets les </a:t>
            </a:r>
            <a:r>
              <a:rPr lang="fr-FR" altLang="en-US" sz="3200" b="1" dirty="0">
                <a:solidFill>
                  <a:srgbClr val="F6AB38"/>
                </a:solidFill>
                <a:latin typeface="Century Gothic" panose="020B0502020202020204" pitchFamily="34" charset="0"/>
              </a:rPr>
              <a:t>décideurs</a:t>
            </a:r>
            <a:r>
              <a:rPr lang="fr-FR" altLang="en-US" sz="3200" b="1" dirty="0">
                <a:solidFill>
                  <a:srgbClr val="085160"/>
                </a:solidFill>
                <a:latin typeface="Century Gothic" panose="020B0502020202020204" pitchFamily="34" charset="0"/>
              </a:rPr>
              <a:t> dans ta poche ! </a:t>
            </a:r>
            <a:endParaRPr lang="fr-FR" altLang="en-US" sz="2400" b="1" dirty="0">
              <a:solidFill>
                <a:srgbClr val="085160"/>
              </a:solidFill>
              <a:latin typeface="Century Gothic" panose="020B0502020202020204" pitchFamily="34" charset="0"/>
            </a:endParaRPr>
          </a:p>
        </p:txBody>
      </p:sp>
      <p:sp>
        <p:nvSpPr>
          <p:cNvPr id="176134" name="Text Box 6"/>
          <p:cNvSpPr txBox="1">
            <a:spLocks noChangeArrowheads="1"/>
          </p:cNvSpPr>
          <p:nvPr/>
        </p:nvSpPr>
        <p:spPr bwMode="auto">
          <a:xfrm>
            <a:off x="1847528" y="5165272"/>
            <a:ext cx="5832648"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square"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085160"/>
                </a:solidFill>
                <a:latin typeface="Century Gothic" panose="020B0502020202020204" pitchFamily="34" charset="0"/>
              </a:rPr>
              <a:t>Donne des </a:t>
            </a:r>
            <a:r>
              <a:rPr lang="fr-FR" altLang="en-US" sz="3200" b="1" dirty="0">
                <a:solidFill>
                  <a:srgbClr val="F6AB38"/>
                </a:solidFill>
                <a:latin typeface="Century Gothic" panose="020B0502020202020204" pitchFamily="34" charset="0"/>
              </a:rPr>
              <a:t>retours</a:t>
            </a:r>
            <a:r>
              <a:rPr lang="fr-FR" altLang="en-US" sz="3200" b="1" dirty="0">
                <a:solidFill>
                  <a:srgbClr val="085160"/>
                </a:solidFill>
                <a:latin typeface="Century Gothic" panose="020B0502020202020204" pitchFamily="34" charset="0"/>
              </a:rPr>
              <a:t> fréquents sur la démarche !</a:t>
            </a:r>
            <a:endParaRPr lang="fr-FR" altLang="en-US" sz="2400" b="1" dirty="0">
              <a:solidFill>
                <a:srgbClr val="085160"/>
              </a:solidFill>
              <a:latin typeface="Century Gothic" panose="020B0502020202020204" pitchFamily="34" charset="0"/>
            </a:endParaRPr>
          </a:p>
        </p:txBody>
      </p:sp>
      <p:sp>
        <p:nvSpPr>
          <p:cNvPr id="176135" name="Text Box 7"/>
          <p:cNvSpPr txBox="1">
            <a:spLocks noChangeArrowheads="1"/>
          </p:cNvSpPr>
          <p:nvPr/>
        </p:nvSpPr>
        <p:spPr bwMode="auto">
          <a:xfrm>
            <a:off x="8184232" y="4596157"/>
            <a:ext cx="3600450" cy="586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085160"/>
                </a:solidFill>
                <a:latin typeface="Century Gothic" panose="020B0502020202020204" pitchFamily="34" charset="0"/>
              </a:rPr>
              <a:t>Sois </a:t>
            </a:r>
            <a:r>
              <a:rPr lang="fr-FR" altLang="en-US" sz="3200" b="1" dirty="0">
                <a:solidFill>
                  <a:srgbClr val="F6AB38"/>
                </a:solidFill>
                <a:latin typeface="Century Gothic" panose="020B0502020202020204" pitchFamily="34" charset="0"/>
              </a:rPr>
              <a:t>pro</a:t>
            </a:r>
            <a:r>
              <a:rPr lang="fr-FR" altLang="en-US" sz="3200" b="1" dirty="0">
                <a:solidFill>
                  <a:srgbClr val="085160"/>
                </a:solidFill>
                <a:latin typeface="Century Gothic" panose="020B0502020202020204" pitchFamily="34" charset="0"/>
              </a:rPr>
              <a:t> !</a:t>
            </a:r>
            <a:endParaRPr lang="fr-FR" altLang="en-US" sz="2400" b="1" dirty="0">
              <a:solidFill>
                <a:srgbClr val="085160"/>
              </a:solidFill>
              <a:latin typeface="Century Gothic" panose="020B0502020202020204" pitchFamily="34" charset="0"/>
            </a:endParaRPr>
          </a:p>
        </p:txBody>
      </p:sp>
      <p:sp>
        <p:nvSpPr>
          <p:cNvPr id="176136" name="Text Box 8"/>
          <p:cNvSpPr txBox="1">
            <a:spLocks noChangeArrowheads="1"/>
          </p:cNvSpPr>
          <p:nvPr/>
        </p:nvSpPr>
        <p:spPr bwMode="auto">
          <a:xfrm>
            <a:off x="335360" y="3068960"/>
            <a:ext cx="4283075"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F6AB38"/>
                </a:solidFill>
                <a:latin typeface="Century Gothic" panose="020B0502020202020204" pitchFamily="34" charset="0"/>
              </a:rPr>
              <a:t>Facilite</a:t>
            </a:r>
            <a:r>
              <a:rPr lang="fr-FR" altLang="en-US" sz="3200" b="1" dirty="0">
                <a:solidFill>
                  <a:srgbClr val="085160"/>
                </a:solidFill>
                <a:latin typeface="Century Gothic" panose="020B0502020202020204" pitchFamily="34" charset="0"/>
              </a:rPr>
              <a:t> le travail du personnel !</a:t>
            </a:r>
            <a:endParaRPr lang="fr-FR" altLang="en-US" sz="2400" b="1" dirty="0">
              <a:solidFill>
                <a:srgbClr val="085160"/>
              </a:solidFill>
              <a:latin typeface="Century Gothic" panose="020B0502020202020204" pitchFamily="34" charset="0"/>
            </a:endParaRPr>
          </a:p>
        </p:txBody>
      </p:sp>
      <p:pic>
        <p:nvPicPr>
          <p:cNvPr id="3" name="Image 2">
            <a:extLst>
              <a:ext uri="{FF2B5EF4-FFF2-40B4-BE49-F238E27FC236}">
                <a16:creationId xmlns:a16="http://schemas.microsoft.com/office/drawing/2014/main" id="{CC5E09E2-5FD9-47BB-810F-70830655FE7C}"/>
              </a:ext>
            </a:extLst>
          </p:cNvPr>
          <p:cNvPicPr>
            <a:picLocks noChangeAspect="1"/>
          </p:cNvPicPr>
          <p:nvPr/>
        </p:nvPicPr>
        <p:blipFill>
          <a:blip r:embed="rId3"/>
          <a:stretch>
            <a:fillRect/>
          </a:stretch>
        </p:blipFill>
        <p:spPr>
          <a:xfrm>
            <a:off x="5058277" y="2261843"/>
            <a:ext cx="2334314" cy="2334314"/>
          </a:xfrm>
          <a:prstGeom prst="rect">
            <a:avLst/>
          </a:prstGeom>
        </p:spPr>
      </p:pic>
    </p:spTree>
    <p:extLst>
      <p:ext uri="{BB962C8B-B14F-4D97-AF65-F5344CB8AC3E}">
        <p14:creationId xmlns:p14="http://schemas.microsoft.com/office/powerpoint/2010/main" val="26222523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fr-FR" altLang="en-US" dirty="0"/>
              <a:t>Comment interagir avec les personnes ressources ?</a:t>
            </a:r>
          </a:p>
        </p:txBody>
      </p:sp>
      <p:sp>
        <p:nvSpPr>
          <p:cNvPr id="176132" name="Text Box 4"/>
          <p:cNvSpPr txBox="1">
            <a:spLocks noChangeArrowheads="1"/>
          </p:cNvSpPr>
          <p:nvPr/>
        </p:nvSpPr>
        <p:spPr bwMode="auto">
          <a:xfrm>
            <a:off x="1741489" y="1052514"/>
            <a:ext cx="4714875"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085160"/>
                </a:solidFill>
                <a:latin typeface="Century Gothic" panose="020B0502020202020204" pitchFamily="34" charset="0"/>
              </a:rPr>
              <a:t>Mets les </a:t>
            </a:r>
            <a:r>
              <a:rPr lang="fr-FR" altLang="en-US" sz="3200" b="1" dirty="0">
                <a:solidFill>
                  <a:srgbClr val="F6AB38"/>
                </a:solidFill>
                <a:latin typeface="Century Gothic" panose="020B0502020202020204" pitchFamily="34" charset="0"/>
              </a:rPr>
              <a:t>décideurs</a:t>
            </a:r>
            <a:r>
              <a:rPr lang="fr-FR" altLang="en-US" sz="3200" b="1" dirty="0">
                <a:solidFill>
                  <a:srgbClr val="085160"/>
                </a:solidFill>
                <a:latin typeface="Century Gothic" panose="020B0502020202020204" pitchFamily="34" charset="0"/>
              </a:rPr>
              <a:t> dans ta poche ! </a:t>
            </a:r>
            <a:endParaRPr lang="fr-FR" altLang="en-US" sz="2400" b="1" dirty="0">
              <a:solidFill>
                <a:srgbClr val="085160"/>
              </a:solidFill>
              <a:latin typeface="Century Gothic" panose="020B0502020202020204" pitchFamily="34" charset="0"/>
            </a:endParaRPr>
          </a:p>
        </p:txBody>
      </p:sp>
      <p:sp>
        <p:nvSpPr>
          <p:cNvPr id="176133" name="Text Box 5"/>
          <p:cNvSpPr txBox="1">
            <a:spLocks noChangeArrowheads="1"/>
          </p:cNvSpPr>
          <p:nvPr/>
        </p:nvSpPr>
        <p:spPr bwMode="auto">
          <a:xfrm>
            <a:off x="7931571" y="1738217"/>
            <a:ext cx="4249737"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F6AB38"/>
                </a:solidFill>
                <a:latin typeface="Century Gothic" panose="020B0502020202020204" pitchFamily="34" charset="0"/>
              </a:rPr>
              <a:t>Limite</a:t>
            </a:r>
            <a:r>
              <a:rPr lang="fr-FR" altLang="en-US" sz="3200" b="1" dirty="0">
                <a:solidFill>
                  <a:srgbClr val="085160"/>
                </a:solidFill>
                <a:latin typeface="Century Gothic" panose="020B0502020202020204" pitchFamily="34" charset="0"/>
              </a:rPr>
              <a:t> les sollicitations !</a:t>
            </a:r>
            <a:endParaRPr lang="fr-FR" altLang="en-US" sz="2400" b="1" dirty="0">
              <a:solidFill>
                <a:srgbClr val="085160"/>
              </a:solidFill>
              <a:latin typeface="Century Gothic" panose="020B0502020202020204" pitchFamily="34" charset="0"/>
            </a:endParaRPr>
          </a:p>
        </p:txBody>
      </p:sp>
      <p:sp>
        <p:nvSpPr>
          <p:cNvPr id="176134" name="Text Box 6"/>
          <p:cNvSpPr txBox="1">
            <a:spLocks noChangeArrowheads="1"/>
          </p:cNvSpPr>
          <p:nvPr/>
        </p:nvSpPr>
        <p:spPr bwMode="auto">
          <a:xfrm>
            <a:off x="1847528" y="5165272"/>
            <a:ext cx="5832648"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square"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085160"/>
                </a:solidFill>
                <a:latin typeface="Century Gothic" panose="020B0502020202020204" pitchFamily="34" charset="0"/>
              </a:rPr>
              <a:t>Donne des </a:t>
            </a:r>
            <a:r>
              <a:rPr lang="fr-FR" altLang="en-US" sz="3200" b="1" dirty="0">
                <a:solidFill>
                  <a:srgbClr val="F6AB38"/>
                </a:solidFill>
                <a:latin typeface="Century Gothic" panose="020B0502020202020204" pitchFamily="34" charset="0"/>
              </a:rPr>
              <a:t>retours</a:t>
            </a:r>
            <a:r>
              <a:rPr lang="fr-FR" altLang="en-US" sz="3200" b="1" dirty="0">
                <a:solidFill>
                  <a:srgbClr val="085160"/>
                </a:solidFill>
                <a:latin typeface="Century Gothic" panose="020B0502020202020204" pitchFamily="34" charset="0"/>
              </a:rPr>
              <a:t> fréquents sur la démarche !</a:t>
            </a:r>
            <a:endParaRPr lang="fr-FR" altLang="en-US" sz="2400" b="1" dirty="0">
              <a:solidFill>
                <a:srgbClr val="085160"/>
              </a:solidFill>
              <a:latin typeface="Century Gothic" panose="020B0502020202020204" pitchFamily="34" charset="0"/>
            </a:endParaRPr>
          </a:p>
        </p:txBody>
      </p:sp>
      <p:sp>
        <p:nvSpPr>
          <p:cNvPr id="176135" name="Text Box 7"/>
          <p:cNvSpPr txBox="1">
            <a:spLocks noChangeArrowheads="1"/>
          </p:cNvSpPr>
          <p:nvPr/>
        </p:nvSpPr>
        <p:spPr bwMode="auto">
          <a:xfrm>
            <a:off x="8184232" y="4596157"/>
            <a:ext cx="3600450" cy="586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085160"/>
                </a:solidFill>
                <a:latin typeface="Century Gothic" panose="020B0502020202020204" pitchFamily="34" charset="0"/>
              </a:rPr>
              <a:t>Sois </a:t>
            </a:r>
            <a:r>
              <a:rPr lang="fr-FR" altLang="en-US" sz="3200" b="1" dirty="0">
                <a:solidFill>
                  <a:srgbClr val="F6AB38"/>
                </a:solidFill>
                <a:latin typeface="Century Gothic" panose="020B0502020202020204" pitchFamily="34" charset="0"/>
              </a:rPr>
              <a:t>pro</a:t>
            </a:r>
            <a:r>
              <a:rPr lang="fr-FR" altLang="en-US" sz="3200" b="1" dirty="0">
                <a:solidFill>
                  <a:srgbClr val="085160"/>
                </a:solidFill>
                <a:latin typeface="Century Gothic" panose="020B0502020202020204" pitchFamily="34" charset="0"/>
              </a:rPr>
              <a:t> !</a:t>
            </a:r>
            <a:endParaRPr lang="fr-FR" altLang="en-US" sz="2400" b="1" dirty="0">
              <a:solidFill>
                <a:srgbClr val="085160"/>
              </a:solidFill>
              <a:latin typeface="Century Gothic" panose="020B0502020202020204" pitchFamily="34" charset="0"/>
            </a:endParaRPr>
          </a:p>
        </p:txBody>
      </p:sp>
      <p:sp>
        <p:nvSpPr>
          <p:cNvPr id="176136" name="Text Box 8"/>
          <p:cNvSpPr txBox="1">
            <a:spLocks noChangeArrowheads="1"/>
          </p:cNvSpPr>
          <p:nvPr/>
        </p:nvSpPr>
        <p:spPr bwMode="auto">
          <a:xfrm>
            <a:off x="335360" y="3068960"/>
            <a:ext cx="4283075"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0000" tIns="46800" rIns="90000" bIns="46800">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
                <a:srgbClr val="000000"/>
              </a:buClr>
              <a:buFont typeface="Arial" panose="020B0604020202020204" pitchFamily="34" charset="0"/>
              <a:buNone/>
            </a:pPr>
            <a:r>
              <a:rPr lang="fr-FR" altLang="en-US" sz="3200" b="1" dirty="0">
                <a:solidFill>
                  <a:srgbClr val="F6AB38"/>
                </a:solidFill>
                <a:latin typeface="Century Gothic" panose="020B0502020202020204" pitchFamily="34" charset="0"/>
              </a:rPr>
              <a:t>Facilite</a:t>
            </a:r>
            <a:r>
              <a:rPr lang="fr-FR" altLang="en-US" sz="3200" b="1" dirty="0">
                <a:solidFill>
                  <a:srgbClr val="085160"/>
                </a:solidFill>
                <a:latin typeface="Century Gothic" panose="020B0502020202020204" pitchFamily="34" charset="0"/>
              </a:rPr>
              <a:t> le travail du personnel !</a:t>
            </a:r>
            <a:endParaRPr lang="fr-FR" altLang="en-US" sz="2400" b="1" dirty="0">
              <a:solidFill>
                <a:srgbClr val="085160"/>
              </a:solidFill>
              <a:latin typeface="Century Gothic" panose="020B0502020202020204" pitchFamily="34" charset="0"/>
            </a:endParaRPr>
          </a:p>
        </p:txBody>
      </p:sp>
      <p:pic>
        <p:nvPicPr>
          <p:cNvPr id="3" name="Image 2">
            <a:extLst>
              <a:ext uri="{FF2B5EF4-FFF2-40B4-BE49-F238E27FC236}">
                <a16:creationId xmlns:a16="http://schemas.microsoft.com/office/drawing/2014/main" id="{CC5E09E2-5FD9-47BB-810F-70830655FE7C}"/>
              </a:ext>
            </a:extLst>
          </p:cNvPr>
          <p:cNvPicPr>
            <a:picLocks noChangeAspect="1"/>
          </p:cNvPicPr>
          <p:nvPr/>
        </p:nvPicPr>
        <p:blipFill>
          <a:blip r:embed="rId3"/>
          <a:stretch>
            <a:fillRect/>
          </a:stretch>
        </p:blipFill>
        <p:spPr>
          <a:xfrm>
            <a:off x="5058277" y="2261843"/>
            <a:ext cx="2334314" cy="2334314"/>
          </a:xfrm>
          <a:prstGeom prst="rect">
            <a:avLst/>
          </a:prstGeom>
        </p:spPr>
      </p:pic>
    </p:spTree>
    <p:extLst>
      <p:ext uri="{BB962C8B-B14F-4D97-AF65-F5344CB8AC3E}">
        <p14:creationId xmlns:p14="http://schemas.microsoft.com/office/powerpoint/2010/main" val="29174971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fr-FR" altLang="en-US" dirty="0"/>
              <a:t>Astuce : utilise les documents en libre accès !</a:t>
            </a:r>
          </a:p>
        </p:txBody>
      </p:sp>
      <p:sp>
        <p:nvSpPr>
          <p:cNvPr id="11" name="Rectangle 3"/>
          <p:cNvSpPr>
            <a:spLocks noGrp="1" noChangeArrowheads="1"/>
          </p:cNvSpPr>
          <p:nvPr>
            <p:ph idx="1"/>
          </p:nvPr>
        </p:nvSpPr>
        <p:spPr>
          <a:xfrm>
            <a:off x="609600" y="1124744"/>
            <a:ext cx="10972800" cy="5328592"/>
          </a:xfrm>
        </p:spPr>
        <p:txBody>
          <a:bodyPr>
            <a:normAutofit lnSpcReduction="10000"/>
          </a:bodyPr>
          <a:lstStyle/>
          <a:p>
            <a:pPr lvl="1" eaLnBrk="1" hangingPunct="1">
              <a:defRPr/>
            </a:pPr>
            <a:endParaRPr lang="fr-FR" altLang="en-US" sz="1600" dirty="0"/>
          </a:p>
          <a:p>
            <a:pPr eaLnBrk="1" hangingPunct="1">
              <a:defRPr/>
            </a:pPr>
            <a:r>
              <a:rPr lang="fr-FR" altLang="en-US" sz="2000" dirty="0"/>
              <a:t>Exemple de documents et données en libre accès :</a:t>
            </a:r>
          </a:p>
          <a:p>
            <a:pPr eaLnBrk="1" hangingPunct="1">
              <a:defRPr/>
            </a:pPr>
            <a:endParaRPr lang="fr-FR" altLang="en-US" sz="2000" dirty="0"/>
          </a:p>
          <a:p>
            <a:pPr marL="457200" lvl="1" indent="0">
              <a:buNone/>
              <a:defRPr/>
            </a:pPr>
            <a:endParaRPr lang="fr-FR" altLang="en-US" sz="900" dirty="0"/>
          </a:p>
          <a:p>
            <a:pPr marL="857250" lvl="2" indent="0">
              <a:buNone/>
              <a:defRPr/>
            </a:pPr>
            <a:r>
              <a:rPr lang="fr-FR" altLang="en-US" dirty="0"/>
              <a:t>Diagnostic de performance énergétique DPE (affichage obligatoire depuis 2012) ou audit énergétique</a:t>
            </a:r>
          </a:p>
          <a:p>
            <a:pPr marL="857250" lvl="2" indent="0">
              <a:buNone/>
              <a:defRPr/>
            </a:pPr>
            <a:endParaRPr lang="fr-FR" altLang="en-US" dirty="0"/>
          </a:p>
          <a:p>
            <a:pPr marL="857250" lvl="2" indent="0">
              <a:buNone/>
              <a:defRPr/>
            </a:pPr>
            <a:endParaRPr lang="fr-FR" altLang="en-US" dirty="0"/>
          </a:p>
          <a:p>
            <a:pPr marL="857250" lvl="2" indent="0">
              <a:buNone/>
              <a:defRPr/>
            </a:pPr>
            <a:r>
              <a:rPr lang="fr-FR" altLang="en-US" dirty="0"/>
              <a:t>Bilan GES déjà existants (obligatoire pour certains établissements d’enseignement supérieur) </a:t>
            </a:r>
          </a:p>
          <a:p>
            <a:pPr marL="857250" lvl="2" indent="0">
              <a:buNone/>
              <a:defRPr/>
            </a:pPr>
            <a:endParaRPr lang="fr-FR" altLang="en-US" dirty="0"/>
          </a:p>
          <a:p>
            <a:pPr marL="857250" lvl="2" indent="0">
              <a:buNone/>
              <a:defRPr/>
            </a:pPr>
            <a:endParaRPr lang="fr-FR" altLang="en-US" dirty="0"/>
          </a:p>
          <a:p>
            <a:pPr marL="857250" lvl="2" indent="0">
              <a:buNone/>
              <a:defRPr/>
            </a:pPr>
            <a:r>
              <a:rPr lang="fr-FR" altLang="en-US" dirty="0"/>
              <a:t>Plan de déplacement</a:t>
            </a:r>
          </a:p>
          <a:p>
            <a:pPr marL="857250" lvl="2" indent="0">
              <a:buNone/>
              <a:defRPr/>
            </a:pPr>
            <a:endParaRPr lang="fr-FR" altLang="en-US" dirty="0"/>
          </a:p>
          <a:p>
            <a:pPr marL="857250" lvl="2" indent="0">
              <a:buNone/>
              <a:defRPr/>
            </a:pPr>
            <a:endParaRPr lang="fr-FR" altLang="en-US" dirty="0"/>
          </a:p>
          <a:p>
            <a:pPr marL="857250" lvl="2" indent="0">
              <a:buNone/>
              <a:defRPr/>
            </a:pPr>
            <a:r>
              <a:rPr lang="fr-FR" altLang="en-US" dirty="0"/>
              <a:t>Rapport de développement durable</a:t>
            </a:r>
          </a:p>
          <a:p>
            <a:pPr marL="457200" lvl="1" indent="0" eaLnBrk="1" hangingPunct="1">
              <a:buNone/>
              <a:defRPr/>
            </a:pPr>
            <a:endParaRPr lang="fr-FR" altLang="en-US" sz="1600" dirty="0"/>
          </a:p>
          <a:p>
            <a:pPr lvl="1" eaLnBrk="1" hangingPunct="1">
              <a:defRPr/>
            </a:pPr>
            <a:endParaRPr lang="fr-FR" altLang="en-US" sz="1600" dirty="0"/>
          </a:p>
        </p:txBody>
      </p:sp>
      <p:pic>
        <p:nvPicPr>
          <p:cNvPr id="7" name="Image 6">
            <a:extLst>
              <a:ext uri="{FF2B5EF4-FFF2-40B4-BE49-F238E27FC236}">
                <a16:creationId xmlns:a16="http://schemas.microsoft.com/office/drawing/2014/main" id="{1AF7895D-0350-45C9-86D0-DDEC5B409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45" y="4581128"/>
            <a:ext cx="720000" cy="720000"/>
          </a:xfrm>
          <a:prstGeom prst="rect">
            <a:avLst/>
          </a:prstGeom>
        </p:spPr>
      </p:pic>
      <p:pic>
        <p:nvPicPr>
          <p:cNvPr id="8" name="Image 7">
            <a:extLst>
              <a:ext uri="{FF2B5EF4-FFF2-40B4-BE49-F238E27FC236}">
                <a16:creationId xmlns:a16="http://schemas.microsoft.com/office/drawing/2014/main" id="{A5684AAF-344B-402F-A074-FB0B736C2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37" y="3481489"/>
            <a:ext cx="621416" cy="621416"/>
          </a:xfrm>
          <a:prstGeom prst="rect">
            <a:avLst/>
          </a:prstGeom>
        </p:spPr>
      </p:pic>
      <p:pic>
        <p:nvPicPr>
          <p:cNvPr id="3" name="Image 2">
            <a:extLst>
              <a:ext uri="{FF2B5EF4-FFF2-40B4-BE49-F238E27FC236}">
                <a16:creationId xmlns:a16="http://schemas.microsoft.com/office/drawing/2014/main" id="{3B7559C8-88FF-4CDE-BF3C-12A4921A4865}"/>
              </a:ext>
            </a:extLst>
          </p:cNvPr>
          <p:cNvPicPr>
            <a:picLocks noChangeAspect="1"/>
          </p:cNvPicPr>
          <p:nvPr/>
        </p:nvPicPr>
        <p:blipFill>
          <a:blip r:embed="rId5"/>
          <a:stretch>
            <a:fillRect/>
          </a:stretch>
        </p:blipFill>
        <p:spPr>
          <a:xfrm>
            <a:off x="782370" y="2162861"/>
            <a:ext cx="690075" cy="690075"/>
          </a:xfrm>
          <a:prstGeom prst="rect">
            <a:avLst/>
          </a:prstGeom>
        </p:spPr>
      </p:pic>
      <p:pic>
        <p:nvPicPr>
          <p:cNvPr id="5" name="Image 4">
            <a:extLst>
              <a:ext uri="{FF2B5EF4-FFF2-40B4-BE49-F238E27FC236}">
                <a16:creationId xmlns:a16="http://schemas.microsoft.com/office/drawing/2014/main" id="{7F67AA30-26C9-4464-921A-C8E7C029860F}"/>
              </a:ext>
            </a:extLst>
          </p:cNvPr>
          <p:cNvPicPr>
            <a:picLocks noChangeAspect="1"/>
          </p:cNvPicPr>
          <p:nvPr/>
        </p:nvPicPr>
        <p:blipFill>
          <a:blip r:embed="rId6"/>
          <a:stretch>
            <a:fillRect/>
          </a:stretch>
        </p:blipFill>
        <p:spPr>
          <a:xfrm>
            <a:off x="732589" y="5640034"/>
            <a:ext cx="656235" cy="656235"/>
          </a:xfrm>
          <a:prstGeom prst="rect">
            <a:avLst/>
          </a:prstGeom>
        </p:spPr>
      </p:pic>
    </p:spTree>
    <p:extLst>
      <p:ext uri="{BB962C8B-B14F-4D97-AF65-F5344CB8AC3E}">
        <p14:creationId xmlns:p14="http://schemas.microsoft.com/office/powerpoint/2010/main" val="1246607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L’équation de Kaya</a:t>
            </a:r>
          </a:p>
        </p:txBody>
      </p:sp>
      <mc:AlternateContent xmlns:mc="http://schemas.openxmlformats.org/markup-compatibility/2006" xmlns:a14="http://schemas.microsoft.com/office/drawing/2010/main">
        <mc:Choice Requires="a14">
          <p:sp>
            <p:nvSpPr>
              <p:cNvPr id="6" name="ZoneTexte 5"/>
              <p:cNvSpPr txBox="1"/>
              <p:nvPr/>
            </p:nvSpPr>
            <p:spPr>
              <a:xfrm>
                <a:off x="5303912" y="3140968"/>
                <a:ext cx="5189004" cy="73866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oMath>
                  </m:oMathPara>
                </a14:m>
                <a:endParaRPr lang="en-US" sz="2400" dirty="0">
                  <a:solidFill>
                    <a:srgbClr val="085160"/>
                  </a:solidFill>
                </a:endParaRPr>
              </a:p>
              <a:p>
                <a:endParaRPr lang="fr-FR" dirty="0"/>
              </a:p>
            </p:txBody>
          </p:sp>
        </mc:Choice>
        <mc:Fallback xmlns="">
          <p:sp>
            <p:nvSpPr>
              <p:cNvPr id="6" name="ZoneTexte 5"/>
              <p:cNvSpPr txBox="1">
                <a:spLocks noRot="1" noChangeAspect="1" noMove="1" noResize="1" noEditPoints="1" noAdjustHandles="1" noChangeArrowheads="1" noChangeShapeType="1" noTextEdit="1"/>
              </p:cNvSpPr>
              <p:nvPr/>
            </p:nvSpPr>
            <p:spPr>
              <a:xfrm>
                <a:off x="5303912" y="3140968"/>
                <a:ext cx="5189004" cy="738664"/>
              </a:xfrm>
              <a:prstGeom prst="rect">
                <a:avLst/>
              </a:prstGeom>
              <a:blipFill>
                <a:blip r:embed="rId3"/>
                <a:stretch>
                  <a:fillRect l="-235"/>
                </a:stretch>
              </a:blipFill>
            </p:spPr>
            <p:txBody>
              <a:bodyPr/>
              <a:lstStyle/>
              <a:p>
                <a:r>
                  <a:rPr lang="fr-FR">
                    <a:noFill/>
                  </a:rPr>
                  <a:t> </a:t>
                </a:r>
              </a:p>
            </p:txBody>
          </p:sp>
        </mc:Fallback>
      </mc:AlternateContent>
      <p:sp>
        <p:nvSpPr>
          <p:cNvPr id="8" name="Rectangle 7"/>
          <p:cNvSpPr/>
          <p:nvPr/>
        </p:nvSpPr>
        <p:spPr>
          <a:xfrm>
            <a:off x="158210" y="1304703"/>
            <a:ext cx="2961067" cy="369332"/>
          </a:xfrm>
          <a:prstGeom prst="rect">
            <a:avLst/>
          </a:prstGeom>
        </p:spPr>
        <p:txBody>
          <a:bodyPr wrap="none">
            <a:spAutoFit/>
          </a:bodyPr>
          <a:lstStyle/>
          <a:p>
            <a:r>
              <a:rPr lang="fr-FR" b="1" dirty="0">
                <a:solidFill>
                  <a:srgbClr val="2A6176"/>
                </a:solidFill>
                <a:latin typeface="Century Gothic" pitchFamily="34" charset="0"/>
                <a:cs typeface="+mn-cs"/>
              </a:rPr>
              <a:t>CO2 ~ Emissions de GES</a:t>
            </a:r>
          </a:p>
        </p:txBody>
      </p:sp>
    </p:spTree>
    <p:extLst>
      <p:ext uri="{BB962C8B-B14F-4D97-AF65-F5344CB8AC3E}">
        <p14:creationId xmlns:p14="http://schemas.microsoft.com/office/powerpoint/2010/main" val="15991383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Avant de commencer la collecte de donnée, il faut</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500" b="1" dirty="0">
                <a:solidFill>
                  <a:schemeClr val="bg1"/>
                </a:solidFill>
                <a:latin typeface="Arial"/>
                <a:ea typeface="ＭＳ Ｐゴシック"/>
              </a:rPr>
              <a:t>A : Une année de référence</a:t>
            </a:r>
            <a:endParaRPr sz="15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500" b="1" dirty="0">
                <a:solidFill>
                  <a:schemeClr val="bg1"/>
                </a:solidFill>
                <a:latin typeface="Arial"/>
                <a:ea typeface="ＭＳ Ｐゴシック"/>
              </a:rPr>
              <a:t>B : Un périmètre</a:t>
            </a:r>
            <a:endParaRPr sz="15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500" b="1" dirty="0">
                <a:solidFill>
                  <a:schemeClr val="bg1"/>
                </a:solidFill>
                <a:latin typeface="Arial"/>
                <a:ea typeface="ＭＳ Ｐゴシック"/>
              </a:rPr>
              <a:t>C : Une matrice de collecte</a:t>
            </a:r>
            <a:endParaRPr sz="15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500" b="1" dirty="0">
                <a:solidFill>
                  <a:schemeClr val="bg1"/>
                </a:solidFill>
                <a:latin typeface="Arial"/>
                <a:ea typeface="ＭＳ Ｐゴシック"/>
              </a:rPr>
              <a:t>D : Un ordre de mission</a:t>
            </a:r>
            <a:endParaRPr sz="1500" dirty="0">
              <a:solidFill>
                <a:schemeClr val="bg1"/>
              </a:solidFill>
            </a:endParaRPr>
          </a:p>
        </p:txBody>
      </p:sp>
      <p:grpSp>
        <p:nvGrpSpPr>
          <p:cNvPr id="33" name="Groupe 32">
            <a:extLst>
              <a:ext uri="{FF2B5EF4-FFF2-40B4-BE49-F238E27FC236}">
                <a16:creationId xmlns:a16="http://schemas.microsoft.com/office/drawing/2014/main" id="{165AC620-5995-41CD-A80D-4B2097F52F7C}"/>
              </a:ext>
            </a:extLst>
          </p:cNvPr>
          <p:cNvGrpSpPr/>
          <p:nvPr/>
        </p:nvGrpSpPr>
        <p:grpSpPr>
          <a:xfrm>
            <a:off x="3014021" y="931736"/>
            <a:ext cx="5875109" cy="2232248"/>
            <a:chOff x="3821291" y="4293096"/>
            <a:chExt cx="5875109" cy="2232248"/>
          </a:xfrm>
        </p:grpSpPr>
        <p:pic>
          <p:nvPicPr>
            <p:cNvPr id="34" name="Image 33">
              <a:extLst>
                <a:ext uri="{FF2B5EF4-FFF2-40B4-BE49-F238E27FC236}">
                  <a16:creationId xmlns:a16="http://schemas.microsoft.com/office/drawing/2014/main" id="{1775DB5D-25D9-4EC6-BE80-36DC1A7DC564}"/>
                </a:ext>
              </a:extLst>
            </p:cNvPr>
            <p:cNvPicPr>
              <a:picLocks noChangeAspect="1"/>
            </p:cNvPicPr>
            <p:nvPr/>
          </p:nvPicPr>
          <p:blipFill>
            <a:blip r:embed="rId2"/>
            <a:stretch>
              <a:fillRect/>
            </a:stretch>
          </p:blipFill>
          <p:spPr>
            <a:xfrm>
              <a:off x="7464152" y="4293096"/>
              <a:ext cx="2232248" cy="2232248"/>
            </a:xfrm>
            <a:prstGeom prst="rect">
              <a:avLst/>
            </a:prstGeom>
          </p:spPr>
        </p:pic>
        <p:pic>
          <p:nvPicPr>
            <p:cNvPr id="35" name="Image 34">
              <a:extLst>
                <a:ext uri="{FF2B5EF4-FFF2-40B4-BE49-F238E27FC236}">
                  <a16:creationId xmlns:a16="http://schemas.microsoft.com/office/drawing/2014/main" id="{B806AF2B-E027-4082-AFED-780319873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679" y="4638502"/>
              <a:ext cx="576000" cy="576000"/>
            </a:xfrm>
            <a:prstGeom prst="rect">
              <a:avLst/>
            </a:prstGeom>
          </p:spPr>
        </p:pic>
        <p:pic>
          <p:nvPicPr>
            <p:cNvPr id="36" name="Image 35">
              <a:extLst>
                <a:ext uri="{FF2B5EF4-FFF2-40B4-BE49-F238E27FC236}">
                  <a16:creationId xmlns:a16="http://schemas.microsoft.com/office/drawing/2014/main" id="{E13A9722-09FF-4D23-B731-0C0C1B3F1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291" y="5773114"/>
              <a:ext cx="576000" cy="576000"/>
            </a:xfrm>
            <a:prstGeom prst="rect">
              <a:avLst/>
            </a:prstGeom>
          </p:spPr>
        </p:pic>
        <p:grpSp>
          <p:nvGrpSpPr>
            <p:cNvPr id="37" name="Groupe 36">
              <a:extLst>
                <a:ext uri="{FF2B5EF4-FFF2-40B4-BE49-F238E27FC236}">
                  <a16:creationId xmlns:a16="http://schemas.microsoft.com/office/drawing/2014/main" id="{E3866413-39CE-4AA4-9789-37D6E0575228}"/>
                </a:ext>
              </a:extLst>
            </p:cNvPr>
            <p:cNvGrpSpPr/>
            <p:nvPr/>
          </p:nvGrpSpPr>
          <p:grpSpPr>
            <a:xfrm flipH="1">
              <a:off x="3821291" y="5812763"/>
              <a:ext cx="576000" cy="576000"/>
              <a:chOff x="93862" y="4314179"/>
              <a:chExt cx="3524724" cy="3401983"/>
            </a:xfrm>
          </p:grpSpPr>
          <p:sp>
            <p:nvSpPr>
              <p:cNvPr id="42" name="Rectangle 41">
                <a:extLst>
                  <a:ext uri="{FF2B5EF4-FFF2-40B4-BE49-F238E27FC236}">
                    <a16:creationId xmlns:a16="http://schemas.microsoft.com/office/drawing/2014/main" id="{770F3FC6-2290-4CDF-BA1B-1DD742CA8B25}"/>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Image 42">
                <a:extLst>
                  <a:ext uri="{FF2B5EF4-FFF2-40B4-BE49-F238E27FC236}">
                    <a16:creationId xmlns:a16="http://schemas.microsoft.com/office/drawing/2014/main" id="{176AC735-C0B7-4E92-AC29-32B4D36D95F8}"/>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39" name="Image 38">
              <a:extLst>
                <a:ext uri="{FF2B5EF4-FFF2-40B4-BE49-F238E27FC236}">
                  <a16:creationId xmlns:a16="http://schemas.microsoft.com/office/drawing/2014/main" id="{84F3A36B-26EF-4A32-BCC1-E595D80407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8478" y="4513242"/>
              <a:ext cx="576000" cy="576000"/>
            </a:xfrm>
            <a:prstGeom prst="rect">
              <a:avLst/>
            </a:prstGeom>
          </p:spPr>
        </p:pic>
        <p:pic>
          <p:nvPicPr>
            <p:cNvPr id="40" name="Image 39">
              <a:extLst>
                <a:ext uri="{FF2B5EF4-FFF2-40B4-BE49-F238E27FC236}">
                  <a16:creationId xmlns:a16="http://schemas.microsoft.com/office/drawing/2014/main" id="{31FF9814-7B3F-48B5-A0E1-02083A7937BD}"/>
                </a:ext>
              </a:extLst>
            </p:cNvPr>
            <p:cNvPicPr>
              <a:picLocks noChangeAspect="1"/>
            </p:cNvPicPr>
            <p:nvPr/>
          </p:nvPicPr>
          <p:blipFill>
            <a:blip r:embed="rId7"/>
            <a:stretch>
              <a:fillRect/>
            </a:stretch>
          </p:blipFill>
          <p:spPr>
            <a:xfrm>
              <a:off x="4433359" y="5174853"/>
              <a:ext cx="572861" cy="572861"/>
            </a:xfrm>
            <a:prstGeom prst="rect">
              <a:avLst/>
            </a:prstGeom>
          </p:spPr>
        </p:pic>
        <p:sp>
          <p:nvSpPr>
            <p:cNvPr id="41" name="Flèche : droite 40">
              <a:extLst>
                <a:ext uri="{FF2B5EF4-FFF2-40B4-BE49-F238E27FC236}">
                  <a16:creationId xmlns:a16="http://schemas.microsoft.com/office/drawing/2014/main" id="{E2132AE3-A4B0-4DF6-AB17-0B2469C6039A}"/>
                </a:ext>
              </a:extLst>
            </p:cNvPr>
            <p:cNvSpPr/>
            <p:nvPr/>
          </p:nvSpPr>
          <p:spPr>
            <a:xfrm>
              <a:off x="5817630" y="5258615"/>
              <a:ext cx="1368152" cy="483645"/>
            </a:xfrm>
            <a:prstGeom prst="rightArrow">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41402617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4000" y="3566230"/>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F6AB38"/>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F6AB38"/>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F6AB38"/>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Avant de commencer la collecte de donnée, il faut</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500" b="1" dirty="0">
                <a:solidFill>
                  <a:schemeClr val="bg1"/>
                </a:solidFill>
                <a:latin typeface="Arial"/>
                <a:ea typeface="ＭＳ Ｐゴシック"/>
              </a:rPr>
              <a:t>A : Une année de référence</a:t>
            </a:r>
            <a:endParaRPr sz="15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500" b="1" dirty="0">
                <a:solidFill>
                  <a:schemeClr val="bg1"/>
                </a:solidFill>
                <a:latin typeface="Arial"/>
                <a:ea typeface="ＭＳ Ｐゴシック"/>
              </a:rPr>
              <a:t>B : Un périmètre</a:t>
            </a:r>
            <a:endParaRPr sz="15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500" b="1" dirty="0">
                <a:solidFill>
                  <a:schemeClr val="bg1"/>
                </a:solidFill>
                <a:latin typeface="Arial"/>
                <a:ea typeface="ＭＳ Ｐゴシック"/>
              </a:rPr>
              <a:t>C : Une matrice de collecte</a:t>
            </a:r>
            <a:endParaRPr sz="15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500" b="1" dirty="0">
                <a:solidFill>
                  <a:schemeClr val="bg1"/>
                </a:solidFill>
                <a:latin typeface="Arial"/>
                <a:ea typeface="ＭＳ Ｐゴシック"/>
              </a:rPr>
              <a:t>D : Un ordre de mission</a:t>
            </a:r>
            <a:endParaRPr sz="1500" dirty="0">
              <a:solidFill>
                <a:schemeClr val="bg1"/>
              </a:solidFill>
            </a:endParaRPr>
          </a:p>
        </p:txBody>
      </p:sp>
      <p:grpSp>
        <p:nvGrpSpPr>
          <p:cNvPr id="33" name="Groupe 32">
            <a:extLst>
              <a:ext uri="{FF2B5EF4-FFF2-40B4-BE49-F238E27FC236}">
                <a16:creationId xmlns:a16="http://schemas.microsoft.com/office/drawing/2014/main" id="{165AC620-5995-41CD-A80D-4B2097F52F7C}"/>
              </a:ext>
            </a:extLst>
          </p:cNvPr>
          <p:cNvGrpSpPr/>
          <p:nvPr/>
        </p:nvGrpSpPr>
        <p:grpSpPr>
          <a:xfrm>
            <a:off x="3014021" y="931736"/>
            <a:ext cx="5875109" cy="2232248"/>
            <a:chOff x="3821291" y="4293096"/>
            <a:chExt cx="5875109" cy="2232248"/>
          </a:xfrm>
        </p:grpSpPr>
        <p:pic>
          <p:nvPicPr>
            <p:cNvPr id="34" name="Image 33">
              <a:extLst>
                <a:ext uri="{FF2B5EF4-FFF2-40B4-BE49-F238E27FC236}">
                  <a16:creationId xmlns:a16="http://schemas.microsoft.com/office/drawing/2014/main" id="{1775DB5D-25D9-4EC6-BE80-36DC1A7DC564}"/>
                </a:ext>
              </a:extLst>
            </p:cNvPr>
            <p:cNvPicPr>
              <a:picLocks noChangeAspect="1"/>
            </p:cNvPicPr>
            <p:nvPr/>
          </p:nvPicPr>
          <p:blipFill>
            <a:blip r:embed="rId2"/>
            <a:stretch>
              <a:fillRect/>
            </a:stretch>
          </p:blipFill>
          <p:spPr>
            <a:xfrm>
              <a:off x="7464152" y="4293096"/>
              <a:ext cx="2232248" cy="2232248"/>
            </a:xfrm>
            <a:prstGeom prst="rect">
              <a:avLst/>
            </a:prstGeom>
          </p:spPr>
        </p:pic>
        <p:pic>
          <p:nvPicPr>
            <p:cNvPr id="35" name="Image 34">
              <a:extLst>
                <a:ext uri="{FF2B5EF4-FFF2-40B4-BE49-F238E27FC236}">
                  <a16:creationId xmlns:a16="http://schemas.microsoft.com/office/drawing/2014/main" id="{B806AF2B-E027-4082-AFED-780319873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679" y="4638502"/>
              <a:ext cx="576000" cy="576000"/>
            </a:xfrm>
            <a:prstGeom prst="rect">
              <a:avLst/>
            </a:prstGeom>
          </p:spPr>
        </p:pic>
        <p:pic>
          <p:nvPicPr>
            <p:cNvPr id="36" name="Image 35">
              <a:extLst>
                <a:ext uri="{FF2B5EF4-FFF2-40B4-BE49-F238E27FC236}">
                  <a16:creationId xmlns:a16="http://schemas.microsoft.com/office/drawing/2014/main" id="{E13A9722-09FF-4D23-B731-0C0C1B3F1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291" y="5773114"/>
              <a:ext cx="576000" cy="576000"/>
            </a:xfrm>
            <a:prstGeom prst="rect">
              <a:avLst/>
            </a:prstGeom>
          </p:spPr>
        </p:pic>
        <p:grpSp>
          <p:nvGrpSpPr>
            <p:cNvPr id="37" name="Groupe 36">
              <a:extLst>
                <a:ext uri="{FF2B5EF4-FFF2-40B4-BE49-F238E27FC236}">
                  <a16:creationId xmlns:a16="http://schemas.microsoft.com/office/drawing/2014/main" id="{E3866413-39CE-4AA4-9789-37D6E0575228}"/>
                </a:ext>
              </a:extLst>
            </p:cNvPr>
            <p:cNvGrpSpPr/>
            <p:nvPr/>
          </p:nvGrpSpPr>
          <p:grpSpPr>
            <a:xfrm flipH="1">
              <a:off x="3821291" y="5812763"/>
              <a:ext cx="576000" cy="576000"/>
              <a:chOff x="93862" y="4314179"/>
              <a:chExt cx="3524724" cy="3401983"/>
            </a:xfrm>
          </p:grpSpPr>
          <p:sp>
            <p:nvSpPr>
              <p:cNvPr id="42" name="Rectangle 41">
                <a:extLst>
                  <a:ext uri="{FF2B5EF4-FFF2-40B4-BE49-F238E27FC236}">
                    <a16:creationId xmlns:a16="http://schemas.microsoft.com/office/drawing/2014/main" id="{770F3FC6-2290-4CDF-BA1B-1DD742CA8B25}"/>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Image 42">
                <a:extLst>
                  <a:ext uri="{FF2B5EF4-FFF2-40B4-BE49-F238E27FC236}">
                    <a16:creationId xmlns:a16="http://schemas.microsoft.com/office/drawing/2014/main" id="{176AC735-C0B7-4E92-AC29-32B4D36D95F8}"/>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39" name="Image 38">
              <a:extLst>
                <a:ext uri="{FF2B5EF4-FFF2-40B4-BE49-F238E27FC236}">
                  <a16:creationId xmlns:a16="http://schemas.microsoft.com/office/drawing/2014/main" id="{84F3A36B-26EF-4A32-BCC1-E595D80407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8478" y="4513242"/>
              <a:ext cx="576000" cy="576000"/>
            </a:xfrm>
            <a:prstGeom prst="rect">
              <a:avLst/>
            </a:prstGeom>
          </p:spPr>
        </p:pic>
        <p:pic>
          <p:nvPicPr>
            <p:cNvPr id="40" name="Image 39">
              <a:extLst>
                <a:ext uri="{FF2B5EF4-FFF2-40B4-BE49-F238E27FC236}">
                  <a16:creationId xmlns:a16="http://schemas.microsoft.com/office/drawing/2014/main" id="{31FF9814-7B3F-48B5-A0E1-02083A7937BD}"/>
                </a:ext>
              </a:extLst>
            </p:cNvPr>
            <p:cNvPicPr>
              <a:picLocks noChangeAspect="1"/>
            </p:cNvPicPr>
            <p:nvPr/>
          </p:nvPicPr>
          <p:blipFill>
            <a:blip r:embed="rId7"/>
            <a:stretch>
              <a:fillRect/>
            </a:stretch>
          </p:blipFill>
          <p:spPr>
            <a:xfrm>
              <a:off x="4433359" y="5174853"/>
              <a:ext cx="572861" cy="572861"/>
            </a:xfrm>
            <a:prstGeom prst="rect">
              <a:avLst/>
            </a:prstGeom>
          </p:spPr>
        </p:pic>
        <p:sp>
          <p:nvSpPr>
            <p:cNvPr id="41" name="Flèche : droite 40">
              <a:extLst>
                <a:ext uri="{FF2B5EF4-FFF2-40B4-BE49-F238E27FC236}">
                  <a16:creationId xmlns:a16="http://schemas.microsoft.com/office/drawing/2014/main" id="{E2132AE3-A4B0-4DF6-AB17-0B2469C6039A}"/>
                </a:ext>
              </a:extLst>
            </p:cNvPr>
            <p:cNvSpPr/>
            <p:nvPr/>
          </p:nvSpPr>
          <p:spPr>
            <a:xfrm>
              <a:off x="5817630" y="5258615"/>
              <a:ext cx="1368152" cy="483645"/>
            </a:xfrm>
            <a:prstGeom prst="rightArrow">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4" name="Image 43">
            <a:extLst>
              <a:ext uri="{FF2B5EF4-FFF2-40B4-BE49-F238E27FC236}">
                <a16:creationId xmlns:a16="http://schemas.microsoft.com/office/drawing/2014/main" id="{D5F84F1B-8F63-4CC9-9E21-2CEB63CAD58A}"/>
              </a:ext>
            </a:extLst>
          </p:cNvPr>
          <p:cNvPicPr>
            <a:picLocks noChangeAspect="1"/>
          </p:cNvPicPr>
          <p:nvPr/>
        </p:nvPicPr>
        <p:blipFill>
          <a:blip r:embed="rId8"/>
          <a:stretch>
            <a:fillRect/>
          </a:stretch>
        </p:blipFill>
        <p:spPr>
          <a:xfrm>
            <a:off x="9782550" y="4794504"/>
            <a:ext cx="396000" cy="396000"/>
          </a:xfrm>
          <a:prstGeom prst="rect">
            <a:avLst/>
          </a:prstGeom>
        </p:spPr>
      </p:pic>
      <p:pic>
        <p:nvPicPr>
          <p:cNvPr id="45" name="Image 44">
            <a:extLst>
              <a:ext uri="{FF2B5EF4-FFF2-40B4-BE49-F238E27FC236}">
                <a16:creationId xmlns:a16="http://schemas.microsoft.com/office/drawing/2014/main" id="{BB3AB45B-BC43-40E2-B633-D9276D43F063}"/>
              </a:ext>
            </a:extLst>
          </p:cNvPr>
          <p:cNvPicPr>
            <a:picLocks noChangeAspect="1"/>
          </p:cNvPicPr>
          <p:nvPr/>
        </p:nvPicPr>
        <p:blipFill>
          <a:blip r:embed="rId9"/>
          <a:stretch>
            <a:fillRect/>
          </a:stretch>
        </p:blipFill>
        <p:spPr>
          <a:xfrm>
            <a:off x="9767820" y="5340222"/>
            <a:ext cx="396000" cy="396000"/>
          </a:xfrm>
          <a:prstGeom prst="rect">
            <a:avLst/>
          </a:prstGeom>
        </p:spPr>
      </p:pic>
      <p:pic>
        <p:nvPicPr>
          <p:cNvPr id="46" name="Image 45">
            <a:extLst>
              <a:ext uri="{FF2B5EF4-FFF2-40B4-BE49-F238E27FC236}">
                <a16:creationId xmlns:a16="http://schemas.microsoft.com/office/drawing/2014/main" id="{80102720-0A5D-4D1E-BAC4-B4B40EA2B3FB}"/>
              </a:ext>
            </a:extLst>
          </p:cNvPr>
          <p:cNvPicPr>
            <a:picLocks noChangeAspect="1"/>
          </p:cNvPicPr>
          <p:nvPr/>
        </p:nvPicPr>
        <p:blipFill>
          <a:blip r:embed="rId8"/>
          <a:stretch>
            <a:fillRect/>
          </a:stretch>
        </p:blipFill>
        <p:spPr>
          <a:xfrm>
            <a:off x="5693606" y="4818582"/>
            <a:ext cx="396000" cy="396000"/>
          </a:xfrm>
          <a:prstGeom prst="rect">
            <a:avLst/>
          </a:prstGeom>
        </p:spPr>
      </p:pic>
      <p:pic>
        <p:nvPicPr>
          <p:cNvPr id="47" name="Image 46">
            <a:extLst>
              <a:ext uri="{FF2B5EF4-FFF2-40B4-BE49-F238E27FC236}">
                <a16:creationId xmlns:a16="http://schemas.microsoft.com/office/drawing/2014/main" id="{A5AB3598-5FE6-406E-8D3F-5E20B46021F9}"/>
              </a:ext>
            </a:extLst>
          </p:cNvPr>
          <p:cNvPicPr>
            <a:picLocks noChangeAspect="1"/>
          </p:cNvPicPr>
          <p:nvPr/>
        </p:nvPicPr>
        <p:blipFill>
          <a:blip r:embed="rId8"/>
          <a:stretch>
            <a:fillRect/>
          </a:stretch>
        </p:blipFill>
        <p:spPr>
          <a:xfrm>
            <a:off x="5699460" y="5340222"/>
            <a:ext cx="396000" cy="396000"/>
          </a:xfrm>
          <a:prstGeom prst="rect">
            <a:avLst/>
          </a:prstGeom>
        </p:spPr>
      </p:pic>
    </p:spTree>
    <p:extLst>
      <p:ext uri="{BB962C8B-B14F-4D97-AF65-F5344CB8AC3E}">
        <p14:creationId xmlns:p14="http://schemas.microsoft.com/office/powerpoint/2010/main" val="2093716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Collecter les données par échantillonnage c’est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300" b="1" dirty="0">
                <a:solidFill>
                  <a:schemeClr val="bg1"/>
                </a:solidFill>
                <a:latin typeface="Arial"/>
                <a:ea typeface="ＭＳ Ｐゴシック"/>
              </a:rPr>
              <a:t>A : Plus rapide</a:t>
            </a:r>
            <a:endParaRPr sz="13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200" b="1" dirty="0">
                <a:solidFill>
                  <a:schemeClr val="bg1"/>
                </a:solidFill>
                <a:latin typeface="Arial"/>
                <a:ea typeface="ＭＳ Ｐゴシック"/>
              </a:rPr>
              <a:t>B : Notre projet</a:t>
            </a:r>
            <a:endParaRPr sz="12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300" b="1" dirty="0">
                <a:solidFill>
                  <a:schemeClr val="bg1"/>
                </a:solidFill>
                <a:latin typeface="Arial"/>
                <a:ea typeface="ＭＳ Ｐゴシック"/>
              </a:rPr>
              <a:t>C : Beaucoup moins précis</a:t>
            </a:r>
            <a:endParaRPr sz="13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300" b="1" dirty="0">
                <a:solidFill>
                  <a:schemeClr val="bg1"/>
                </a:solidFill>
                <a:latin typeface="Arial"/>
                <a:ea typeface="ＭＳ Ｐゴシック"/>
              </a:rPr>
              <a:t>D : Fantastique </a:t>
            </a:r>
            <a:endParaRPr sz="1300" dirty="0">
              <a:solidFill>
                <a:schemeClr val="bg1"/>
              </a:solidFill>
            </a:endParaRPr>
          </a:p>
        </p:txBody>
      </p:sp>
      <p:pic>
        <p:nvPicPr>
          <p:cNvPr id="49" name="Image 48">
            <a:extLst>
              <a:ext uri="{FF2B5EF4-FFF2-40B4-BE49-F238E27FC236}">
                <a16:creationId xmlns:a16="http://schemas.microsoft.com/office/drawing/2014/main" id="{C5FC6E32-C560-4666-A005-36B07FE89BA2}"/>
              </a:ext>
            </a:extLst>
          </p:cNvPr>
          <p:cNvPicPr>
            <a:picLocks noChangeAspect="1"/>
          </p:cNvPicPr>
          <p:nvPr/>
        </p:nvPicPr>
        <p:blipFill>
          <a:blip r:embed="rId2"/>
          <a:stretch>
            <a:fillRect/>
          </a:stretch>
        </p:blipFill>
        <p:spPr>
          <a:xfrm>
            <a:off x="5051298" y="1219540"/>
            <a:ext cx="1944556" cy="1944556"/>
          </a:xfrm>
          <a:prstGeom prst="rect">
            <a:avLst/>
          </a:prstGeom>
        </p:spPr>
      </p:pic>
    </p:spTree>
    <p:extLst>
      <p:ext uri="{BB962C8B-B14F-4D97-AF65-F5344CB8AC3E}">
        <p14:creationId xmlns:p14="http://schemas.microsoft.com/office/powerpoint/2010/main" val="37365082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F6AB38"/>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F6AB38"/>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Collecter les données par échantillonnage c’est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300" b="1" dirty="0">
                <a:solidFill>
                  <a:schemeClr val="bg1"/>
                </a:solidFill>
                <a:latin typeface="Arial"/>
                <a:ea typeface="ＭＳ Ｐゴシック"/>
              </a:rPr>
              <a:t>A : Plus rapide</a:t>
            </a:r>
            <a:endParaRPr sz="13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200" b="1" dirty="0">
                <a:solidFill>
                  <a:schemeClr val="bg1"/>
                </a:solidFill>
                <a:latin typeface="Arial"/>
                <a:ea typeface="ＭＳ Ｐゴシック"/>
              </a:rPr>
              <a:t>B : Notre projet</a:t>
            </a:r>
            <a:endParaRPr sz="12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300" b="1" dirty="0">
                <a:solidFill>
                  <a:schemeClr val="bg1"/>
                </a:solidFill>
                <a:latin typeface="Arial"/>
                <a:ea typeface="ＭＳ Ｐゴシック"/>
              </a:rPr>
              <a:t>C : Beaucoup moins précis</a:t>
            </a:r>
            <a:endParaRPr sz="13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300" b="1" dirty="0">
                <a:solidFill>
                  <a:schemeClr val="bg1"/>
                </a:solidFill>
                <a:latin typeface="Arial"/>
                <a:ea typeface="ＭＳ Ｐゴシック"/>
              </a:rPr>
              <a:t>D : Fantastique </a:t>
            </a:r>
            <a:endParaRPr sz="1300" dirty="0">
              <a:solidFill>
                <a:schemeClr val="bg1"/>
              </a:solidFill>
            </a:endParaRPr>
          </a:p>
        </p:txBody>
      </p:sp>
      <p:pic>
        <p:nvPicPr>
          <p:cNvPr id="49" name="Image 48">
            <a:extLst>
              <a:ext uri="{FF2B5EF4-FFF2-40B4-BE49-F238E27FC236}">
                <a16:creationId xmlns:a16="http://schemas.microsoft.com/office/drawing/2014/main" id="{C5FC6E32-C560-4666-A005-36B07FE89BA2}"/>
              </a:ext>
            </a:extLst>
          </p:cNvPr>
          <p:cNvPicPr>
            <a:picLocks noChangeAspect="1"/>
          </p:cNvPicPr>
          <p:nvPr/>
        </p:nvPicPr>
        <p:blipFill>
          <a:blip r:embed="rId2"/>
          <a:stretch>
            <a:fillRect/>
          </a:stretch>
        </p:blipFill>
        <p:spPr>
          <a:xfrm>
            <a:off x="5051298" y="1219540"/>
            <a:ext cx="1944556" cy="1944556"/>
          </a:xfrm>
          <a:prstGeom prst="rect">
            <a:avLst/>
          </a:prstGeom>
        </p:spPr>
      </p:pic>
      <p:pic>
        <p:nvPicPr>
          <p:cNvPr id="34" name="Image 33">
            <a:extLst>
              <a:ext uri="{FF2B5EF4-FFF2-40B4-BE49-F238E27FC236}">
                <a16:creationId xmlns:a16="http://schemas.microsoft.com/office/drawing/2014/main" id="{B2F5037A-E156-4B93-947F-7E087ECEDF2D}"/>
              </a:ext>
            </a:extLst>
          </p:cNvPr>
          <p:cNvPicPr>
            <a:picLocks noChangeAspect="1"/>
          </p:cNvPicPr>
          <p:nvPr/>
        </p:nvPicPr>
        <p:blipFill>
          <a:blip r:embed="rId3"/>
          <a:stretch>
            <a:fillRect/>
          </a:stretch>
        </p:blipFill>
        <p:spPr>
          <a:xfrm>
            <a:off x="9767820" y="5340222"/>
            <a:ext cx="396000" cy="396000"/>
          </a:xfrm>
          <a:prstGeom prst="rect">
            <a:avLst/>
          </a:prstGeom>
        </p:spPr>
      </p:pic>
      <p:pic>
        <p:nvPicPr>
          <p:cNvPr id="35" name="Image 34">
            <a:extLst>
              <a:ext uri="{FF2B5EF4-FFF2-40B4-BE49-F238E27FC236}">
                <a16:creationId xmlns:a16="http://schemas.microsoft.com/office/drawing/2014/main" id="{66463DC4-D12D-485C-9AA7-C30B1AC6386A}"/>
              </a:ext>
            </a:extLst>
          </p:cNvPr>
          <p:cNvPicPr>
            <a:picLocks noChangeAspect="1"/>
          </p:cNvPicPr>
          <p:nvPr/>
        </p:nvPicPr>
        <p:blipFill>
          <a:blip r:embed="rId4"/>
          <a:stretch>
            <a:fillRect/>
          </a:stretch>
        </p:blipFill>
        <p:spPr>
          <a:xfrm>
            <a:off x="5693606" y="4818582"/>
            <a:ext cx="396000" cy="396000"/>
          </a:xfrm>
          <a:prstGeom prst="rect">
            <a:avLst/>
          </a:prstGeom>
        </p:spPr>
      </p:pic>
      <p:pic>
        <p:nvPicPr>
          <p:cNvPr id="36" name="Image 35">
            <a:extLst>
              <a:ext uri="{FF2B5EF4-FFF2-40B4-BE49-F238E27FC236}">
                <a16:creationId xmlns:a16="http://schemas.microsoft.com/office/drawing/2014/main" id="{F84F0E3D-FAEA-411A-A373-F3402EB7A37C}"/>
              </a:ext>
            </a:extLst>
          </p:cNvPr>
          <p:cNvPicPr>
            <a:picLocks noChangeAspect="1"/>
          </p:cNvPicPr>
          <p:nvPr/>
        </p:nvPicPr>
        <p:blipFill>
          <a:blip r:embed="rId4"/>
          <a:stretch>
            <a:fillRect/>
          </a:stretch>
        </p:blipFill>
        <p:spPr>
          <a:xfrm>
            <a:off x="5699460" y="5340222"/>
            <a:ext cx="396000" cy="396000"/>
          </a:xfrm>
          <a:prstGeom prst="rect">
            <a:avLst/>
          </a:prstGeom>
        </p:spPr>
      </p:pic>
      <p:pic>
        <p:nvPicPr>
          <p:cNvPr id="37" name="Image 36">
            <a:extLst>
              <a:ext uri="{FF2B5EF4-FFF2-40B4-BE49-F238E27FC236}">
                <a16:creationId xmlns:a16="http://schemas.microsoft.com/office/drawing/2014/main" id="{AFA128B8-ABA0-48D2-9DC9-F86DC15B7C28}"/>
              </a:ext>
            </a:extLst>
          </p:cNvPr>
          <p:cNvPicPr>
            <a:picLocks noChangeAspect="1"/>
          </p:cNvPicPr>
          <p:nvPr/>
        </p:nvPicPr>
        <p:blipFill>
          <a:blip r:embed="rId3"/>
          <a:stretch>
            <a:fillRect/>
          </a:stretch>
        </p:blipFill>
        <p:spPr>
          <a:xfrm>
            <a:off x="9767820" y="4786936"/>
            <a:ext cx="396000" cy="396000"/>
          </a:xfrm>
          <a:prstGeom prst="rect">
            <a:avLst/>
          </a:prstGeom>
        </p:spPr>
      </p:pic>
    </p:spTree>
    <p:extLst>
      <p:ext uri="{BB962C8B-B14F-4D97-AF65-F5344CB8AC3E}">
        <p14:creationId xmlns:p14="http://schemas.microsoft.com/office/powerpoint/2010/main" val="17833987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Durant la collecte de données tu peux t’appuyer sur</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600" b="1" dirty="0">
                <a:solidFill>
                  <a:schemeClr val="bg1"/>
                </a:solidFill>
                <a:latin typeface="Arial"/>
                <a:ea typeface="ＭＳ Ｐゴシック"/>
              </a:rPr>
              <a:t>A : Des personnes ressources</a:t>
            </a:r>
            <a:endParaRPr sz="16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B : Ton instinct </a:t>
            </a:r>
            <a:endParaRPr sz="16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C : La Force, Luke</a:t>
            </a:r>
            <a:endParaRPr sz="16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D : Des documents libre d’accès</a:t>
            </a:r>
            <a:endParaRPr sz="1600" dirty="0">
              <a:solidFill>
                <a:schemeClr val="bg1"/>
              </a:solidFill>
            </a:endParaRPr>
          </a:p>
        </p:txBody>
      </p:sp>
      <p:pic>
        <p:nvPicPr>
          <p:cNvPr id="38" name="Image 37">
            <a:extLst>
              <a:ext uri="{FF2B5EF4-FFF2-40B4-BE49-F238E27FC236}">
                <a16:creationId xmlns:a16="http://schemas.microsoft.com/office/drawing/2014/main" id="{BB7CB601-FD3E-4BC4-9C11-0C832545640F}"/>
              </a:ext>
            </a:extLst>
          </p:cNvPr>
          <p:cNvPicPr>
            <a:picLocks noChangeAspect="1"/>
          </p:cNvPicPr>
          <p:nvPr/>
        </p:nvPicPr>
        <p:blipFill>
          <a:blip r:embed="rId2"/>
          <a:stretch>
            <a:fillRect/>
          </a:stretch>
        </p:blipFill>
        <p:spPr>
          <a:xfrm>
            <a:off x="4792736" y="1106313"/>
            <a:ext cx="2229452" cy="2229452"/>
          </a:xfrm>
          <a:prstGeom prst="rect">
            <a:avLst/>
          </a:prstGeom>
        </p:spPr>
      </p:pic>
    </p:spTree>
    <p:extLst>
      <p:ext uri="{BB962C8B-B14F-4D97-AF65-F5344CB8AC3E}">
        <p14:creationId xmlns:p14="http://schemas.microsoft.com/office/powerpoint/2010/main" val="1709148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F6AB38"/>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F6AB38"/>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Durant la collecte de données tu peux t’appuyer sur</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600" b="1" dirty="0">
                <a:solidFill>
                  <a:schemeClr val="bg1"/>
                </a:solidFill>
                <a:latin typeface="Arial"/>
                <a:ea typeface="ＭＳ Ｐゴシック"/>
              </a:rPr>
              <a:t>A : Des personnes ressources</a:t>
            </a:r>
            <a:endParaRPr sz="16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B : Ton instinct </a:t>
            </a:r>
            <a:endParaRPr sz="16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C : La Force, Luke</a:t>
            </a:r>
            <a:endParaRPr sz="16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D : Des documents libre d’accès</a:t>
            </a:r>
            <a:endParaRPr sz="1600" dirty="0">
              <a:solidFill>
                <a:schemeClr val="bg1"/>
              </a:solidFill>
            </a:endParaRPr>
          </a:p>
        </p:txBody>
      </p:sp>
      <p:pic>
        <p:nvPicPr>
          <p:cNvPr id="34" name="Image 33">
            <a:extLst>
              <a:ext uri="{FF2B5EF4-FFF2-40B4-BE49-F238E27FC236}">
                <a16:creationId xmlns:a16="http://schemas.microsoft.com/office/drawing/2014/main" id="{F456D6F9-CCC8-4E68-8F84-9CBA3539E7D9}"/>
              </a:ext>
            </a:extLst>
          </p:cNvPr>
          <p:cNvPicPr>
            <a:picLocks noChangeAspect="1"/>
          </p:cNvPicPr>
          <p:nvPr/>
        </p:nvPicPr>
        <p:blipFill>
          <a:blip r:embed="rId2"/>
          <a:stretch>
            <a:fillRect/>
          </a:stretch>
        </p:blipFill>
        <p:spPr>
          <a:xfrm>
            <a:off x="9822116" y="5314164"/>
            <a:ext cx="396000" cy="396000"/>
          </a:xfrm>
          <a:prstGeom prst="rect">
            <a:avLst/>
          </a:prstGeom>
        </p:spPr>
      </p:pic>
      <p:pic>
        <p:nvPicPr>
          <p:cNvPr id="35" name="Image 34">
            <a:extLst>
              <a:ext uri="{FF2B5EF4-FFF2-40B4-BE49-F238E27FC236}">
                <a16:creationId xmlns:a16="http://schemas.microsoft.com/office/drawing/2014/main" id="{6ACB0E5C-9D02-467B-B228-8360E0789CB8}"/>
              </a:ext>
            </a:extLst>
          </p:cNvPr>
          <p:cNvPicPr>
            <a:picLocks noChangeAspect="1"/>
          </p:cNvPicPr>
          <p:nvPr/>
        </p:nvPicPr>
        <p:blipFill>
          <a:blip r:embed="rId3"/>
          <a:stretch>
            <a:fillRect/>
          </a:stretch>
        </p:blipFill>
        <p:spPr>
          <a:xfrm>
            <a:off x="9822116" y="4790065"/>
            <a:ext cx="396000" cy="396000"/>
          </a:xfrm>
          <a:prstGeom prst="rect">
            <a:avLst/>
          </a:prstGeom>
        </p:spPr>
      </p:pic>
      <p:pic>
        <p:nvPicPr>
          <p:cNvPr id="37" name="Image 36">
            <a:extLst>
              <a:ext uri="{FF2B5EF4-FFF2-40B4-BE49-F238E27FC236}">
                <a16:creationId xmlns:a16="http://schemas.microsoft.com/office/drawing/2014/main" id="{0E42980D-46DD-4635-89CB-12BF6EE87E9E}"/>
              </a:ext>
            </a:extLst>
          </p:cNvPr>
          <p:cNvPicPr>
            <a:picLocks noChangeAspect="1"/>
          </p:cNvPicPr>
          <p:nvPr/>
        </p:nvPicPr>
        <p:blipFill>
          <a:blip r:embed="rId3"/>
          <a:stretch>
            <a:fillRect/>
          </a:stretch>
        </p:blipFill>
        <p:spPr>
          <a:xfrm>
            <a:off x="5713123" y="5300680"/>
            <a:ext cx="396000" cy="396000"/>
          </a:xfrm>
          <a:prstGeom prst="rect">
            <a:avLst/>
          </a:prstGeom>
        </p:spPr>
      </p:pic>
      <p:pic>
        <p:nvPicPr>
          <p:cNvPr id="38" name="Image 37">
            <a:extLst>
              <a:ext uri="{FF2B5EF4-FFF2-40B4-BE49-F238E27FC236}">
                <a16:creationId xmlns:a16="http://schemas.microsoft.com/office/drawing/2014/main" id="{BB7CB601-FD3E-4BC4-9C11-0C832545640F}"/>
              </a:ext>
            </a:extLst>
          </p:cNvPr>
          <p:cNvPicPr>
            <a:picLocks noChangeAspect="1"/>
          </p:cNvPicPr>
          <p:nvPr/>
        </p:nvPicPr>
        <p:blipFill>
          <a:blip r:embed="rId4"/>
          <a:stretch>
            <a:fillRect/>
          </a:stretch>
        </p:blipFill>
        <p:spPr>
          <a:xfrm>
            <a:off x="4792736" y="1106313"/>
            <a:ext cx="2229452" cy="2229452"/>
          </a:xfrm>
          <a:prstGeom prst="rect">
            <a:avLst/>
          </a:prstGeom>
        </p:spPr>
      </p:pic>
      <p:pic>
        <p:nvPicPr>
          <p:cNvPr id="39" name="Image 38">
            <a:extLst>
              <a:ext uri="{FF2B5EF4-FFF2-40B4-BE49-F238E27FC236}">
                <a16:creationId xmlns:a16="http://schemas.microsoft.com/office/drawing/2014/main" id="{1180C265-A342-47DC-A1B1-10C7A4814851}"/>
              </a:ext>
            </a:extLst>
          </p:cNvPr>
          <p:cNvPicPr>
            <a:picLocks noChangeAspect="1"/>
          </p:cNvPicPr>
          <p:nvPr/>
        </p:nvPicPr>
        <p:blipFill>
          <a:blip r:embed="rId2"/>
          <a:stretch>
            <a:fillRect/>
          </a:stretch>
        </p:blipFill>
        <p:spPr>
          <a:xfrm>
            <a:off x="5713123" y="4792693"/>
            <a:ext cx="396000" cy="396000"/>
          </a:xfrm>
          <a:prstGeom prst="rect">
            <a:avLst/>
          </a:prstGeom>
        </p:spPr>
      </p:pic>
    </p:spTree>
    <p:extLst>
      <p:ext uri="{BB962C8B-B14F-4D97-AF65-F5344CB8AC3E}">
        <p14:creationId xmlns:p14="http://schemas.microsoft.com/office/powerpoint/2010/main" val="18262871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4"/>
          <p:cNvSpPr>
            <a:spLocks noGrp="1"/>
          </p:cNvSpPr>
          <p:nvPr>
            <p:ph type="title"/>
          </p:nvPr>
        </p:nvSpPr>
        <p:spPr/>
        <p:txBody>
          <a:bodyPr/>
          <a:lstStyle/>
          <a:p>
            <a:pPr algn="l"/>
            <a:r>
              <a:rPr lang="fr-FR" sz="2800" dirty="0"/>
              <a:t>Ce</a:t>
            </a:r>
            <a:r>
              <a:rPr lang="fr-FR" dirty="0"/>
              <a:t> qu’il faut re</a:t>
            </a:r>
            <a:r>
              <a:rPr lang="fr-FR" sz="3600" dirty="0"/>
              <a:t>te</a:t>
            </a:r>
            <a:r>
              <a:rPr lang="fr-FR" dirty="0"/>
              <a:t>nir</a:t>
            </a: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23792" y="199033"/>
            <a:ext cx="939563" cy="939563"/>
          </a:xfrm>
          <a:prstGeom prst="rect">
            <a:avLst/>
          </a:prstGeom>
        </p:spPr>
      </p:pic>
      <p:sp>
        <p:nvSpPr>
          <p:cNvPr id="10" name="Espace réservé du contenu 7"/>
          <p:cNvSpPr txBox="1">
            <a:spLocks/>
          </p:cNvSpPr>
          <p:nvPr/>
        </p:nvSpPr>
        <p:spPr>
          <a:xfrm>
            <a:off x="1559496" y="1179761"/>
            <a:ext cx="10351453" cy="5372175"/>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just">
              <a:spcBef>
                <a:spcPts val="1800"/>
              </a:spcBef>
              <a:spcAft>
                <a:spcPts val="1200"/>
              </a:spcAft>
              <a:buClr>
                <a:srgbClr val="166478"/>
              </a:buClr>
            </a:pPr>
            <a:r>
              <a:rPr lang="fr-FR" dirty="0">
                <a:solidFill>
                  <a:srgbClr val="166478"/>
                </a:solidFill>
              </a:rPr>
              <a:t>Avant de partir à la collecte des données, il faut lister toutes les informations dont tu auras besoin. C’est l’occasion de construire ta </a:t>
            </a:r>
            <a:r>
              <a:rPr lang="fr-FR" dirty="0">
                <a:solidFill>
                  <a:srgbClr val="F6AB38"/>
                </a:solidFill>
              </a:rPr>
              <a:t>matrice de collecte</a:t>
            </a:r>
            <a:r>
              <a:rPr lang="fr-FR" dirty="0">
                <a:solidFill>
                  <a:srgbClr val="166478"/>
                </a:solidFill>
              </a:rPr>
              <a:t>. </a:t>
            </a:r>
          </a:p>
          <a:p>
            <a:pPr indent="0" algn="just">
              <a:spcBef>
                <a:spcPts val="1800"/>
              </a:spcBef>
              <a:spcAft>
                <a:spcPts val="1200"/>
              </a:spcAft>
              <a:buClr>
                <a:srgbClr val="166478"/>
              </a:buClr>
            </a:pPr>
            <a:r>
              <a:rPr lang="fr-FR" dirty="0">
                <a:solidFill>
                  <a:srgbClr val="166478"/>
                </a:solidFill>
              </a:rPr>
              <a:t>Quand il n’est pas possible de collecter toutes les données, tu peux procéder par </a:t>
            </a:r>
            <a:r>
              <a:rPr lang="fr-FR" dirty="0">
                <a:solidFill>
                  <a:srgbClr val="F6AB38"/>
                </a:solidFill>
              </a:rPr>
              <a:t>échantillonnage</a:t>
            </a:r>
            <a:r>
              <a:rPr lang="fr-FR" dirty="0">
                <a:solidFill>
                  <a:srgbClr val="166478"/>
                </a:solidFill>
              </a:rPr>
              <a:t> et extrapoler !</a:t>
            </a:r>
          </a:p>
          <a:p>
            <a:pPr indent="0" algn="just">
              <a:spcBef>
                <a:spcPts val="1800"/>
              </a:spcBef>
              <a:spcAft>
                <a:spcPts val="1200"/>
              </a:spcAft>
              <a:buClr>
                <a:srgbClr val="166478"/>
              </a:buClr>
            </a:pPr>
            <a:r>
              <a:rPr lang="fr-FR" dirty="0">
                <a:solidFill>
                  <a:srgbClr val="166478"/>
                </a:solidFill>
              </a:rPr>
              <a:t>Plusieurs </a:t>
            </a:r>
            <a:r>
              <a:rPr lang="fr-FR" dirty="0">
                <a:solidFill>
                  <a:srgbClr val="F6AB38"/>
                </a:solidFill>
              </a:rPr>
              <a:t>personnes ressources </a:t>
            </a:r>
            <a:r>
              <a:rPr lang="fr-FR" dirty="0">
                <a:solidFill>
                  <a:srgbClr val="166478"/>
                </a:solidFill>
              </a:rPr>
              <a:t>peuvent t’aider car elles possèdent des informations utiles pour tes calculs. Pense à les solliciter de manière efficiente.</a:t>
            </a:r>
          </a:p>
          <a:p>
            <a:pPr indent="0" algn="just">
              <a:spcBef>
                <a:spcPts val="1800"/>
              </a:spcBef>
              <a:spcAft>
                <a:spcPts val="1200"/>
              </a:spcAft>
              <a:buClr>
                <a:srgbClr val="166478"/>
              </a:buClr>
            </a:pPr>
            <a:r>
              <a:rPr lang="fr-FR" dirty="0">
                <a:solidFill>
                  <a:srgbClr val="166478"/>
                </a:solidFill>
              </a:rPr>
              <a:t>Cette phase de collecte de données est l’occasion rêvée pour </a:t>
            </a:r>
            <a:r>
              <a:rPr lang="fr-FR" dirty="0">
                <a:solidFill>
                  <a:srgbClr val="F6AB38"/>
                </a:solidFill>
              </a:rPr>
              <a:t>sensibiliser</a:t>
            </a:r>
            <a:r>
              <a:rPr lang="fr-FR" dirty="0">
                <a:solidFill>
                  <a:srgbClr val="166478"/>
                </a:solidFill>
              </a:rPr>
              <a:t> autour de la démarche, profites-en !</a:t>
            </a:r>
          </a:p>
          <a:p>
            <a:pPr indent="0" algn="just">
              <a:spcBef>
                <a:spcPts val="1200"/>
              </a:spcBef>
              <a:spcAft>
                <a:spcPts val="1200"/>
              </a:spcAft>
              <a:buClr>
                <a:srgbClr val="166478"/>
              </a:buClr>
            </a:pPr>
            <a:endParaRPr lang="fr-FR" dirty="0">
              <a:solidFill>
                <a:srgbClr val="166478"/>
              </a:solidFill>
            </a:endParaRPr>
          </a:p>
        </p:txBody>
      </p:sp>
      <p:pic>
        <p:nvPicPr>
          <p:cNvPr id="9" name="Image 8">
            <a:extLst>
              <a:ext uri="{FF2B5EF4-FFF2-40B4-BE49-F238E27FC236}">
                <a16:creationId xmlns:a16="http://schemas.microsoft.com/office/drawing/2014/main" id="{3D99FA5C-1B16-4FF9-A975-CDFA96387522}"/>
              </a:ext>
            </a:extLst>
          </p:cNvPr>
          <p:cNvPicPr>
            <a:picLocks noChangeAspect="1"/>
          </p:cNvPicPr>
          <p:nvPr/>
        </p:nvPicPr>
        <p:blipFill>
          <a:blip r:embed="rId4"/>
          <a:stretch>
            <a:fillRect/>
          </a:stretch>
        </p:blipFill>
        <p:spPr>
          <a:xfrm>
            <a:off x="418595" y="3929678"/>
            <a:ext cx="720000" cy="720000"/>
          </a:xfrm>
          <a:prstGeom prst="rect">
            <a:avLst/>
          </a:prstGeom>
        </p:spPr>
      </p:pic>
      <p:pic>
        <p:nvPicPr>
          <p:cNvPr id="11" name="Image 10">
            <a:extLst>
              <a:ext uri="{FF2B5EF4-FFF2-40B4-BE49-F238E27FC236}">
                <a16:creationId xmlns:a16="http://schemas.microsoft.com/office/drawing/2014/main" id="{9726737D-7866-45FC-8567-3C757327B6B7}"/>
              </a:ext>
            </a:extLst>
          </p:cNvPr>
          <p:cNvPicPr>
            <a:picLocks noChangeAspect="1"/>
          </p:cNvPicPr>
          <p:nvPr/>
        </p:nvPicPr>
        <p:blipFill>
          <a:blip r:embed="rId5"/>
          <a:stretch>
            <a:fillRect/>
          </a:stretch>
        </p:blipFill>
        <p:spPr>
          <a:xfrm>
            <a:off x="521163" y="1373435"/>
            <a:ext cx="720000" cy="720000"/>
          </a:xfrm>
          <a:prstGeom prst="rect">
            <a:avLst/>
          </a:prstGeom>
        </p:spPr>
      </p:pic>
      <p:pic>
        <p:nvPicPr>
          <p:cNvPr id="15" name="Image 14">
            <a:extLst>
              <a:ext uri="{FF2B5EF4-FFF2-40B4-BE49-F238E27FC236}">
                <a16:creationId xmlns:a16="http://schemas.microsoft.com/office/drawing/2014/main" id="{9E3F6C9E-C4EC-4D9E-BAA7-8144CB36FE03}"/>
              </a:ext>
            </a:extLst>
          </p:cNvPr>
          <p:cNvPicPr>
            <a:picLocks noChangeAspect="1"/>
          </p:cNvPicPr>
          <p:nvPr/>
        </p:nvPicPr>
        <p:blipFill>
          <a:blip r:embed="rId6"/>
          <a:stretch>
            <a:fillRect/>
          </a:stretch>
        </p:blipFill>
        <p:spPr>
          <a:xfrm>
            <a:off x="450477" y="5261122"/>
            <a:ext cx="656235" cy="656235"/>
          </a:xfrm>
          <a:prstGeom prst="rect">
            <a:avLst/>
          </a:prstGeom>
        </p:spPr>
      </p:pic>
      <p:pic>
        <p:nvPicPr>
          <p:cNvPr id="16" name="Image 15">
            <a:extLst>
              <a:ext uri="{FF2B5EF4-FFF2-40B4-BE49-F238E27FC236}">
                <a16:creationId xmlns:a16="http://schemas.microsoft.com/office/drawing/2014/main" id="{DEF2E44E-E75A-41AE-9A6F-DCDDF3E8E215}"/>
              </a:ext>
            </a:extLst>
          </p:cNvPr>
          <p:cNvPicPr>
            <a:picLocks noChangeAspect="1"/>
          </p:cNvPicPr>
          <p:nvPr/>
        </p:nvPicPr>
        <p:blipFill>
          <a:blip r:embed="rId7"/>
          <a:stretch>
            <a:fillRect/>
          </a:stretch>
        </p:blipFill>
        <p:spPr>
          <a:xfrm>
            <a:off x="450477" y="2709000"/>
            <a:ext cx="720000" cy="720000"/>
          </a:xfrm>
          <a:prstGeom prst="rect">
            <a:avLst/>
          </a:prstGeom>
        </p:spPr>
      </p:pic>
    </p:spTree>
    <p:extLst>
      <p:ext uri="{BB962C8B-B14F-4D97-AF65-F5344CB8AC3E}">
        <p14:creationId xmlns:p14="http://schemas.microsoft.com/office/powerpoint/2010/main" val="40735753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p:txBody>
          <a:bodyPr/>
          <a:lstStyle/>
          <a:p>
            <a:r>
              <a:rPr lang="fr-FR" dirty="0"/>
              <a:t>Calculer des émissions de GES</a:t>
            </a:r>
          </a:p>
        </p:txBody>
      </p:sp>
      <p:pic>
        <p:nvPicPr>
          <p:cNvPr id="2" name="Image 1">
            <a:extLst>
              <a:ext uri="{FF2B5EF4-FFF2-40B4-BE49-F238E27FC236}">
                <a16:creationId xmlns:a16="http://schemas.microsoft.com/office/drawing/2014/main" id="{9F674077-22AC-4010-8A32-CA841D583BDD}"/>
              </a:ext>
            </a:extLst>
          </p:cNvPr>
          <p:cNvPicPr>
            <a:picLocks noChangeAspect="1"/>
          </p:cNvPicPr>
          <p:nvPr/>
        </p:nvPicPr>
        <p:blipFill>
          <a:blip r:embed="rId2"/>
          <a:stretch>
            <a:fillRect/>
          </a:stretch>
        </p:blipFill>
        <p:spPr>
          <a:xfrm>
            <a:off x="7536160" y="1556792"/>
            <a:ext cx="4578493" cy="2627604"/>
          </a:xfrm>
          <a:prstGeom prst="rect">
            <a:avLst/>
          </a:prstGeom>
        </p:spPr>
      </p:pic>
    </p:spTree>
    <p:extLst>
      <p:ext uri="{BB962C8B-B14F-4D97-AF65-F5344CB8AC3E}">
        <p14:creationId xmlns:p14="http://schemas.microsoft.com/office/powerpoint/2010/main" val="19510389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C9127-1F14-452C-9B6B-605EE51E04D3}"/>
              </a:ext>
            </a:extLst>
          </p:cNvPr>
          <p:cNvSpPr>
            <a:spLocks noGrp="1"/>
          </p:cNvSpPr>
          <p:nvPr>
            <p:ph type="title"/>
          </p:nvPr>
        </p:nvSpPr>
        <p:spPr/>
        <p:txBody>
          <a:bodyPr/>
          <a:lstStyle/>
          <a:p>
            <a:r>
              <a:rPr lang="fr-FR" dirty="0"/>
              <a:t>Avant de commencer :2 astuces pour ne jamais se tromper ! </a:t>
            </a:r>
          </a:p>
        </p:txBody>
      </p:sp>
      <p:sp>
        <p:nvSpPr>
          <p:cNvPr id="3" name="Espace réservé du contenu 2">
            <a:extLst>
              <a:ext uri="{FF2B5EF4-FFF2-40B4-BE49-F238E27FC236}">
                <a16:creationId xmlns:a16="http://schemas.microsoft.com/office/drawing/2014/main" id="{38559C81-589C-4AF3-A9A0-C211123BCAFC}"/>
              </a:ext>
            </a:extLst>
          </p:cNvPr>
          <p:cNvSpPr>
            <a:spLocks noGrp="1"/>
          </p:cNvSpPr>
          <p:nvPr>
            <p:ph idx="1"/>
          </p:nvPr>
        </p:nvSpPr>
        <p:spPr>
          <a:xfrm>
            <a:off x="3553508" y="1268761"/>
            <a:ext cx="8375140" cy="2448272"/>
          </a:xfrm>
        </p:spPr>
        <p:txBody>
          <a:bodyPr/>
          <a:lstStyle/>
          <a:p>
            <a:endParaRPr lang="fr-FR" dirty="0"/>
          </a:p>
          <a:p>
            <a:endParaRPr lang="fr-FR" dirty="0"/>
          </a:p>
          <a:p>
            <a:r>
              <a:rPr lang="fr-FR" dirty="0"/>
              <a:t>Vérifier </a:t>
            </a:r>
            <a:r>
              <a:rPr lang="fr-FR" dirty="0">
                <a:solidFill>
                  <a:srgbClr val="F6AB38"/>
                </a:solidFill>
              </a:rPr>
              <a:t>l’ordre de grandeur </a:t>
            </a:r>
            <a:r>
              <a:rPr lang="fr-FR" dirty="0"/>
              <a:t>des résultats</a:t>
            </a:r>
          </a:p>
          <a:p>
            <a:endParaRPr lang="fr-FR" dirty="0"/>
          </a:p>
          <a:p>
            <a:endParaRPr lang="fr-FR" dirty="0"/>
          </a:p>
          <a:p>
            <a:endParaRPr lang="fr-FR" dirty="0"/>
          </a:p>
          <a:p>
            <a:endParaRPr lang="fr-FR" dirty="0"/>
          </a:p>
          <a:p>
            <a:endParaRPr lang="fr-FR" dirty="0"/>
          </a:p>
        </p:txBody>
      </p:sp>
      <p:pic>
        <p:nvPicPr>
          <p:cNvPr id="4" name="Image 3">
            <a:extLst>
              <a:ext uri="{FF2B5EF4-FFF2-40B4-BE49-F238E27FC236}">
                <a16:creationId xmlns:a16="http://schemas.microsoft.com/office/drawing/2014/main" id="{D23FDFA2-B15A-498F-953F-431BC236AE3E}"/>
              </a:ext>
            </a:extLst>
          </p:cNvPr>
          <p:cNvPicPr>
            <a:picLocks noChangeAspect="1"/>
          </p:cNvPicPr>
          <p:nvPr/>
        </p:nvPicPr>
        <p:blipFill>
          <a:blip r:embed="rId3"/>
          <a:stretch>
            <a:fillRect/>
          </a:stretch>
        </p:blipFill>
        <p:spPr>
          <a:xfrm>
            <a:off x="1146695" y="1237878"/>
            <a:ext cx="1761705" cy="1761705"/>
          </a:xfrm>
          <a:prstGeom prst="rect">
            <a:avLst/>
          </a:prstGeom>
        </p:spPr>
      </p:pic>
    </p:spTree>
    <p:extLst>
      <p:ext uri="{BB962C8B-B14F-4D97-AF65-F5344CB8AC3E}">
        <p14:creationId xmlns:p14="http://schemas.microsoft.com/office/powerpoint/2010/main" val="8420159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C9127-1F14-452C-9B6B-605EE51E04D3}"/>
              </a:ext>
            </a:extLst>
          </p:cNvPr>
          <p:cNvSpPr>
            <a:spLocks noGrp="1"/>
          </p:cNvSpPr>
          <p:nvPr>
            <p:ph type="title"/>
          </p:nvPr>
        </p:nvSpPr>
        <p:spPr/>
        <p:txBody>
          <a:bodyPr/>
          <a:lstStyle/>
          <a:p>
            <a:r>
              <a:rPr lang="fr-FR" dirty="0"/>
              <a:t>Avant de commencer :2 astuces pour ne jamais se tromper ! </a:t>
            </a:r>
          </a:p>
        </p:txBody>
      </p:sp>
      <p:sp>
        <p:nvSpPr>
          <p:cNvPr id="3" name="Espace réservé du contenu 2">
            <a:extLst>
              <a:ext uri="{FF2B5EF4-FFF2-40B4-BE49-F238E27FC236}">
                <a16:creationId xmlns:a16="http://schemas.microsoft.com/office/drawing/2014/main" id="{38559C81-589C-4AF3-A9A0-C211123BCAFC}"/>
              </a:ext>
            </a:extLst>
          </p:cNvPr>
          <p:cNvSpPr>
            <a:spLocks noGrp="1"/>
          </p:cNvSpPr>
          <p:nvPr>
            <p:ph idx="1"/>
          </p:nvPr>
        </p:nvSpPr>
        <p:spPr>
          <a:xfrm>
            <a:off x="3553508" y="1268761"/>
            <a:ext cx="8375140" cy="2448272"/>
          </a:xfrm>
        </p:spPr>
        <p:txBody>
          <a:bodyPr/>
          <a:lstStyle/>
          <a:p>
            <a:endParaRPr lang="fr-FR" dirty="0"/>
          </a:p>
          <a:p>
            <a:endParaRPr lang="fr-FR" dirty="0"/>
          </a:p>
          <a:p>
            <a:r>
              <a:rPr lang="fr-FR" dirty="0"/>
              <a:t>Vérifier </a:t>
            </a:r>
            <a:r>
              <a:rPr lang="fr-FR" dirty="0">
                <a:solidFill>
                  <a:srgbClr val="F6AB38"/>
                </a:solidFill>
              </a:rPr>
              <a:t>l’ordre de grandeur </a:t>
            </a:r>
            <a:r>
              <a:rPr lang="fr-FR" dirty="0"/>
              <a:t>des résultats</a:t>
            </a:r>
          </a:p>
          <a:p>
            <a:endParaRPr lang="fr-FR" dirty="0"/>
          </a:p>
          <a:p>
            <a:endParaRPr lang="fr-FR" dirty="0"/>
          </a:p>
          <a:p>
            <a:endParaRPr lang="fr-FR" dirty="0"/>
          </a:p>
          <a:p>
            <a:endParaRPr lang="fr-FR" dirty="0"/>
          </a:p>
          <a:p>
            <a:endParaRPr lang="fr-FR" dirty="0"/>
          </a:p>
        </p:txBody>
      </p:sp>
      <p:pic>
        <p:nvPicPr>
          <p:cNvPr id="4" name="Image 3">
            <a:extLst>
              <a:ext uri="{FF2B5EF4-FFF2-40B4-BE49-F238E27FC236}">
                <a16:creationId xmlns:a16="http://schemas.microsoft.com/office/drawing/2014/main" id="{D23FDFA2-B15A-498F-953F-431BC236AE3E}"/>
              </a:ext>
            </a:extLst>
          </p:cNvPr>
          <p:cNvPicPr>
            <a:picLocks noChangeAspect="1"/>
          </p:cNvPicPr>
          <p:nvPr/>
        </p:nvPicPr>
        <p:blipFill>
          <a:blip r:embed="rId3"/>
          <a:stretch>
            <a:fillRect/>
          </a:stretch>
        </p:blipFill>
        <p:spPr>
          <a:xfrm>
            <a:off x="1146695" y="1237878"/>
            <a:ext cx="1761705" cy="1761705"/>
          </a:xfrm>
          <a:prstGeom prst="rect">
            <a:avLst/>
          </a:prstGeom>
        </p:spPr>
      </p:pic>
      <p:grpSp>
        <p:nvGrpSpPr>
          <p:cNvPr id="7" name="Groupe 6">
            <a:extLst>
              <a:ext uri="{FF2B5EF4-FFF2-40B4-BE49-F238E27FC236}">
                <a16:creationId xmlns:a16="http://schemas.microsoft.com/office/drawing/2014/main" id="{D1C6B708-1C24-4225-B8D6-3445C1E24F8F}"/>
              </a:ext>
            </a:extLst>
          </p:cNvPr>
          <p:cNvGrpSpPr/>
          <p:nvPr/>
        </p:nvGrpSpPr>
        <p:grpSpPr>
          <a:xfrm>
            <a:off x="191344" y="4253436"/>
            <a:ext cx="11737304" cy="2029515"/>
            <a:chOff x="191344" y="4253436"/>
            <a:chExt cx="11737304" cy="2029515"/>
          </a:xfrm>
        </p:grpSpPr>
        <p:grpSp>
          <p:nvGrpSpPr>
            <p:cNvPr id="9" name="Groupe 8">
              <a:extLst>
                <a:ext uri="{FF2B5EF4-FFF2-40B4-BE49-F238E27FC236}">
                  <a16:creationId xmlns:a16="http://schemas.microsoft.com/office/drawing/2014/main" id="{38CD68BE-A14B-4968-8496-C19C37E02FE6}"/>
                </a:ext>
              </a:extLst>
            </p:cNvPr>
            <p:cNvGrpSpPr/>
            <p:nvPr/>
          </p:nvGrpSpPr>
          <p:grpSpPr>
            <a:xfrm>
              <a:off x="191344" y="4253436"/>
              <a:ext cx="3362164" cy="1377327"/>
              <a:chOff x="754295" y="3843704"/>
              <a:chExt cx="3362164" cy="1377327"/>
            </a:xfrm>
          </p:grpSpPr>
          <p:pic>
            <p:nvPicPr>
              <p:cNvPr id="5" name="Image 4">
                <a:extLst>
                  <a:ext uri="{FF2B5EF4-FFF2-40B4-BE49-F238E27FC236}">
                    <a16:creationId xmlns:a16="http://schemas.microsoft.com/office/drawing/2014/main" id="{A7EDE39B-C16E-4C21-9FEB-CF5466E40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95" y="3852959"/>
                <a:ext cx="1368072" cy="1368072"/>
              </a:xfrm>
              <a:prstGeom prst="rect">
                <a:avLst/>
              </a:prstGeom>
            </p:spPr>
          </p:pic>
          <p:pic>
            <p:nvPicPr>
              <p:cNvPr id="6" name="Image 5">
                <a:extLst>
                  <a:ext uri="{FF2B5EF4-FFF2-40B4-BE49-F238E27FC236}">
                    <a16:creationId xmlns:a16="http://schemas.microsoft.com/office/drawing/2014/main" id="{3DC38715-3E8D-4C01-8F10-0C2A5E773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7636" y="3843704"/>
                <a:ext cx="1288823" cy="1288823"/>
              </a:xfrm>
              <a:prstGeom prst="rect">
                <a:avLst/>
              </a:prstGeom>
            </p:spPr>
          </p:pic>
          <p:sp>
            <p:nvSpPr>
              <p:cNvPr id="8" name="Rectangle 7">
                <a:extLst>
                  <a:ext uri="{FF2B5EF4-FFF2-40B4-BE49-F238E27FC236}">
                    <a16:creationId xmlns:a16="http://schemas.microsoft.com/office/drawing/2014/main" id="{4CF1213A-06D0-449F-9E8B-C33334465F8E}"/>
                  </a:ext>
                </a:extLst>
              </p:cNvPr>
              <p:cNvSpPr/>
              <p:nvPr/>
            </p:nvSpPr>
            <p:spPr>
              <a:xfrm>
                <a:off x="2352407" y="4121497"/>
                <a:ext cx="522900" cy="830997"/>
              </a:xfrm>
              <a:prstGeom prst="rect">
                <a:avLst/>
              </a:prstGeom>
            </p:spPr>
            <p:txBody>
              <a:bodyPr wrap="none">
                <a:spAutoFit/>
              </a:bodyPr>
              <a:lstStyle/>
              <a:p>
                <a:r>
                  <a:rPr lang="fr-FR" sz="4800" b="1" dirty="0">
                    <a:solidFill>
                      <a:srgbClr val="085160"/>
                    </a:solidFill>
                    <a:latin typeface="Century Gothic" pitchFamily="34" charset="0"/>
                    <a:cs typeface="+mn-cs"/>
                  </a:rPr>
                  <a:t>≠</a:t>
                </a:r>
                <a:endParaRPr lang="fr-FR" sz="4000" dirty="0"/>
              </a:p>
            </p:txBody>
          </p:sp>
        </p:grpSp>
        <p:sp>
          <p:nvSpPr>
            <p:cNvPr id="10" name="Espace réservé du contenu 2">
              <a:extLst>
                <a:ext uri="{FF2B5EF4-FFF2-40B4-BE49-F238E27FC236}">
                  <a16:creationId xmlns:a16="http://schemas.microsoft.com/office/drawing/2014/main" id="{1396FB5E-E84C-4D1D-9D34-A14F189EBB2B}"/>
                </a:ext>
              </a:extLst>
            </p:cNvPr>
            <p:cNvSpPr txBox="1">
              <a:spLocks/>
            </p:cNvSpPr>
            <p:nvPr/>
          </p:nvSpPr>
          <p:spPr>
            <a:xfrm>
              <a:off x="3553508" y="4441500"/>
              <a:ext cx="8375140" cy="1841451"/>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Vérifier </a:t>
              </a:r>
              <a:r>
                <a:rPr lang="fr-FR" dirty="0">
                  <a:solidFill>
                    <a:srgbClr val="F6AB38"/>
                  </a:solidFill>
                </a:rPr>
                <a:t>les unités </a:t>
              </a:r>
              <a:r>
                <a:rPr lang="fr-FR" dirty="0"/>
                <a:t>dans la donnée collectée, le facteur d’émission et le résultat</a:t>
              </a:r>
            </a:p>
            <a:p>
              <a:endParaRPr lang="fr-FR" dirty="0"/>
            </a:p>
          </p:txBody>
        </p:sp>
      </p:grpSp>
    </p:spTree>
    <p:extLst>
      <p:ext uri="{BB962C8B-B14F-4D97-AF65-F5344CB8AC3E}">
        <p14:creationId xmlns:p14="http://schemas.microsoft.com/office/powerpoint/2010/main" val="1120551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L’équation de Kaya</a:t>
            </a:r>
          </a:p>
        </p:txBody>
      </p:sp>
      <mc:AlternateContent xmlns:mc="http://schemas.openxmlformats.org/markup-compatibility/2006" xmlns:a14="http://schemas.microsoft.com/office/drawing/2010/main">
        <mc:Choice Requires="a14">
          <p:sp>
            <p:nvSpPr>
              <p:cNvPr id="29" name="ZoneTexte 28"/>
              <p:cNvSpPr txBox="1"/>
              <p:nvPr/>
            </p:nvSpPr>
            <p:spPr>
              <a:xfrm>
                <a:off x="4833608" y="3037098"/>
                <a:ext cx="5189004"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f>
                        <m:fPr>
                          <m:ctrlPr>
                            <a:rPr lang="fr-FR" sz="2400" i="1" smtClean="0">
                              <a:solidFill>
                                <a:srgbClr val="085160"/>
                              </a:solidFill>
                              <a:latin typeface="Cambria Math" panose="02040503050406030204" pitchFamily="18" charset="0"/>
                            </a:rPr>
                          </m:ctrlPr>
                        </m:fPr>
                        <m:num>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m:rPr>
                              <m:nor/>
                            </m:rPr>
                            <a:rPr lang="en-US" sz="2400" dirty="0">
                              <a:solidFill>
                                <a:srgbClr val="085160"/>
                              </a:solidFill>
                            </a:rPr>
                            <m:t> </m:t>
                          </m:r>
                        </m:num>
                        <m:den>
                          <m:r>
                            <a:rPr lang="fr-FR" sz="2400" b="1" i="1" smtClean="0">
                              <a:solidFill>
                                <a:srgbClr val="085160"/>
                              </a:solidFill>
                              <a:latin typeface="Cambria Math" panose="02040503050406030204" pitchFamily="18" charset="0"/>
                            </a:rPr>
                            <m:t>𝑻𝑬𝑷</m:t>
                          </m:r>
                        </m:den>
                      </m:f>
                      <m:r>
                        <a:rPr lang="fr-FR" sz="2400" b="0" i="1" smtClean="0">
                          <a:solidFill>
                            <a:srgbClr val="085160"/>
                          </a:solidFill>
                          <a:latin typeface="Cambria Math" panose="02040503050406030204" pitchFamily="18" charset="0"/>
                        </a:rPr>
                        <m:t>∗</m:t>
                      </m:r>
                      <m:r>
                        <a:rPr lang="fr-FR" sz="2400" b="1" i="1">
                          <a:solidFill>
                            <a:srgbClr val="085160"/>
                          </a:solidFill>
                          <a:latin typeface="Cambria Math" panose="02040503050406030204" pitchFamily="18" charset="0"/>
                        </a:rPr>
                        <m:t>𝑻𝑬𝑷</m:t>
                      </m:r>
                    </m:oMath>
                  </m:oMathPara>
                </a14:m>
                <a:endParaRPr lang="fr-FR" sz="2400" dirty="0"/>
              </a:p>
            </p:txBody>
          </p:sp>
        </mc:Choice>
        <mc:Fallback xmlns="">
          <p:sp>
            <p:nvSpPr>
              <p:cNvPr id="29" name="ZoneTexte 28"/>
              <p:cNvSpPr txBox="1">
                <a:spLocks noRot="1" noChangeAspect="1" noMove="1" noResize="1" noEditPoints="1" noAdjustHandles="1" noChangeArrowheads="1" noChangeShapeType="1" noTextEdit="1"/>
              </p:cNvSpPr>
              <p:nvPr/>
            </p:nvSpPr>
            <p:spPr>
              <a:xfrm>
                <a:off x="4833608" y="3037098"/>
                <a:ext cx="5189004" cy="783804"/>
              </a:xfrm>
              <a:prstGeom prst="rect">
                <a:avLst/>
              </a:prstGeom>
              <a:blipFill>
                <a:blip r:embed="rId3"/>
                <a:stretch>
                  <a:fillRect/>
                </a:stretch>
              </a:blipFill>
            </p:spPr>
            <p:txBody>
              <a:bodyPr/>
              <a:lstStyle/>
              <a:p>
                <a:r>
                  <a:rPr lang="fr-FR">
                    <a:noFill/>
                  </a:rPr>
                  <a:t> </a:t>
                </a:r>
              </a:p>
            </p:txBody>
          </p:sp>
        </mc:Fallback>
      </mc:AlternateContent>
      <p:sp>
        <p:nvSpPr>
          <p:cNvPr id="8" name="Rectangle 7"/>
          <p:cNvSpPr/>
          <p:nvPr/>
        </p:nvSpPr>
        <p:spPr>
          <a:xfrm>
            <a:off x="158210" y="1304703"/>
            <a:ext cx="2961067" cy="369332"/>
          </a:xfrm>
          <a:prstGeom prst="rect">
            <a:avLst/>
          </a:prstGeom>
        </p:spPr>
        <p:txBody>
          <a:bodyPr wrap="none">
            <a:spAutoFit/>
          </a:bodyPr>
          <a:lstStyle/>
          <a:p>
            <a:r>
              <a:rPr lang="fr-FR" b="1" dirty="0">
                <a:solidFill>
                  <a:srgbClr val="2A6176"/>
                </a:solidFill>
                <a:latin typeface="Century Gothic" pitchFamily="34" charset="0"/>
                <a:cs typeface="+mn-cs"/>
              </a:rPr>
              <a:t>CO2 ~ Emissions de GES</a:t>
            </a:r>
          </a:p>
        </p:txBody>
      </p:sp>
      <p:sp>
        <p:nvSpPr>
          <p:cNvPr id="10" name="Rectangle 9"/>
          <p:cNvSpPr/>
          <p:nvPr/>
        </p:nvSpPr>
        <p:spPr>
          <a:xfrm>
            <a:off x="171907" y="1611509"/>
            <a:ext cx="1760418" cy="369332"/>
          </a:xfrm>
          <a:prstGeom prst="rect">
            <a:avLst/>
          </a:prstGeom>
        </p:spPr>
        <p:txBody>
          <a:bodyPr wrap="none">
            <a:spAutoFit/>
          </a:bodyPr>
          <a:lstStyle/>
          <a:p>
            <a:r>
              <a:rPr lang="fr-FR" b="1" dirty="0">
                <a:solidFill>
                  <a:srgbClr val="2A6176"/>
                </a:solidFill>
                <a:latin typeface="Century Gothic" pitchFamily="34" charset="0"/>
                <a:cs typeface="+mn-cs"/>
              </a:rPr>
              <a:t>TEP  ~  Energie</a:t>
            </a:r>
          </a:p>
        </p:txBody>
      </p:sp>
    </p:spTree>
    <p:extLst>
      <p:ext uri="{BB962C8B-B14F-4D97-AF65-F5344CB8AC3E}">
        <p14:creationId xmlns:p14="http://schemas.microsoft.com/office/powerpoint/2010/main" val="41420209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027548" y="0"/>
            <a:ext cx="7020780" cy="980728"/>
          </a:xfrm>
        </p:spPr>
        <p:txBody>
          <a:bodyPr/>
          <a:lstStyle/>
          <a:p>
            <a:pPr eaLnBrk="1" hangingPunct="1"/>
            <a:r>
              <a:rPr lang="fr-FR" altLang="en-US" dirty="0"/>
              <a:t>Maintenant qu’on a toutes les données, on va pouvoir calculer ! </a:t>
            </a:r>
          </a:p>
        </p:txBody>
      </p:sp>
      <p:sp>
        <p:nvSpPr>
          <p:cNvPr id="87043" name="Rectangle 3"/>
          <p:cNvSpPr>
            <a:spLocks noGrp="1" noChangeArrowheads="1"/>
          </p:cNvSpPr>
          <p:nvPr>
            <p:ph idx="1"/>
          </p:nvPr>
        </p:nvSpPr>
        <p:spPr>
          <a:xfrm>
            <a:off x="609600" y="1268761"/>
            <a:ext cx="10972800" cy="4608166"/>
          </a:xfrm>
        </p:spPr>
        <p:txBody>
          <a:bodyPr>
            <a:normAutofit/>
          </a:bodyPr>
          <a:lstStyle/>
          <a:p>
            <a:pPr indent="0" eaLnBrk="1" hangingPunct="1">
              <a:lnSpc>
                <a:spcPct val="90000"/>
              </a:lnSpc>
            </a:pPr>
            <a:r>
              <a:rPr lang="fr-FR" altLang="en-US" sz="2400" dirty="0"/>
              <a:t>Rappel : Le Bilan Carbone® est un processus </a:t>
            </a:r>
            <a:r>
              <a:rPr lang="fr-FR" altLang="en-US" sz="2400" dirty="0">
                <a:solidFill>
                  <a:srgbClr val="F6AB38"/>
                </a:solidFill>
              </a:rPr>
              <a:t>itératif</a:t>
            </a:r>
          </a:p>
          <a:p>
            <a:pPr lvl="1" eaLnBrk="1" hangingPunct="1">
              <a:lnSpc>
                <a:spcPct val="90000"/>
              </a:lnSpc>
            </a:pPr>
            <a:endParaRPr lang="fr-FR" altLang="en-US" sz="2000" dirty="0"/>
          </a:p>
          <a:p>
            <a:pPr lvl="1" eaLnBrk="1" hangingPunct="1">
              <a:lnSpc>
                <a:spcPct val="90000"/>
              </a:lnSpc>
            </a:pPr>
            <a:endParaRPr lang="fr-FR" altLang="en-US" sz="2000" dirty="0"/>
          </a:p>
        </p:txBody>
      </p:sp>
    </p:spTree>
    <p:extLst>
      <p:ext uri="{BB962C8B-B14F-4D97-AF65-F5344CB8AC3E}">
        <p14:creationId xmlns:p14="http://schemas.microsoft.com/office/powerpoint/2010/main" val="415477935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027548" y="0"/>
            <a:ext cx="7020780" cy="980728"/>
          </a:xfrm>
        </p:spPr>
        <p:txBody>
          <a:bodyPr/>
          <a:lstStyle/>
          <a:p>
            <a:pPr eaLnBrk="1" hangingPunct="1"/>
            <a:r>
              <a:rPr lang="fr-FR" altLang="en-US" dirty="0"/>
              <a:t>Maintenant qu’on a toutes les données, on va pouvoir calculer ! </a:t>
            </a:r>
          </a:p>
        </p:txBody>
      </p:sp>
      <p:sp>
        <p:nvSpPr>
          <p:cNvPr id="87043" name="Rectangle 3"/>
          <p:cNvSpPr>
            <a:spLocks noGrp="1" noChangeArrowheads="1"/>
          </p:cNvSpPr>
          <p:nvPr>
            <p:ph idx="1"/>
          </p:nvPr>
        </p:nvSpPr>
        <p:spPr>
          <a:xfrm>
            <a:off x="609600" y="1268761"/>
            <a:ext cx="10972800" cy="4608166"/>
          </a:xfrm>
        </p:spPr>
        <p:txBody>
          <a:bodyPr>
            <a:normAutofit/>
          </a:bodyPr>
          <a:lstStyle/>
          <a:p>
            <a:pPr indent="0" eaLnBrk="1" hangingPunct="1">
              <a:lnSpc>
                <a:spcPct val="90000"/>
              </a:lnSpc>
            </a:pPr>
            <a:r>
              <a:rPr lang="fr-FR" altLang="en-US" sz="2400" dirty="0"/>
              <a:t>Rappel : Le Bilan </a:t>
            </a:r>
            <a:r>
              <a:rPr lang="fr-FR" altLang="en-US" dirty="0"/>
              <a:t>Carbone® </a:t>
            </a:r>
            <a:r>
              <a:rPr lang="fr-FR" altLang="en-US" sz="2400" dirty="0"/>
              <a:t>est un processus </a:t>
            </a:r>
            <a:r>
              <a:rPr lang="fr-FR" altLang="en-US" sz="2400" dirty="0">
                <a:solidFill>
                  <a:srgbClr val="F6AB38"/>
                </a:solidFill>
              </a:rPr>
              <a:t>itératif</a:t>
            </a:r>
          </a:p>
          <a:p>
            <a:pPr lvl="1" eaLnBrk="1" hangingPunct="1">
              <a:lnSpc>
                <a:spcPct val="90000"/>
              </a:lnSpc>
            </a:pPr>
            <a:endParaRPr lang="fr-FR" altLang="en-US" sz="2000" dirty="0"/>
          </a:p>
          <a:p>
            <a:pPr lvl="1" eaLnBrk="1" hangingPunct="1">
              <a:lnSpc>
                <a:spcPct val="90000"/>
              </a:lnSpc>
            </a:pPr>
            <a:endParaRPr lang="fr-FR" altLang="en-US" sz="2000" dirty="0"/>
          </a:p>
        </p:txBody>
      </p:sp>
      <p:grpSp>
        <p:nvGrpSpPr>
          <p:cNvPr id="3" name="Groupe 2">
            <a:extLst>
              <a:ext uri="{FF2B5EF4-FFF2-40B4-BE49-F238E27FC236}">
                <a16:creationId xmlns:a16="http://schemas.microsoft.com/office/drawing/2014/main" id="{A147090C-F9A6-456B-B173-159B6FE0E14D}"/>
              </a:ext>
            </a:extLst>
          </p:cNvPr>
          <p:cNvGrpSpPr/>
          <p:nvPr/>
        </p:nvGrpSpPr>
        <p:grpSpPr>
          <a:xfrm>
            <a:off x="609600" y="1556792"/>
            <a:ext cx="10982878" cy="1769867"/>
            <a:chOff x="609600" y="1556792"/>
            <a:chExt cx="10982878" cy="1769867"/>
          </a:xfrm>
        </p:grpSpPr>
        <p:grpSp>
          <p:nvGrpSpPr>
            <p:cNvPr id="2" name="Groupe 1">
              <a:extLst>
                <a:ext uri="{FF2B5EF4-FFF2-40B4-BE49-F238E27FC236}">
                  <a16:creationId xmlns:a16="http://schemas.microsoft.com/office/drawing/2014/main" id="{12BD427A-4C0B-44DF-B0A1-B8BB5E04170B}"/>
                </a:ext>
              </a:extLst>
            </p:cNvPr>
            <p:cNvGrpSpPr>
              <a:grpSpLocks noChangeAspect="1"/>
            </p:cNvGrpSpPr>
            <p:nvPr/>
          </p:nvGrpSpPr>
          <p:grpSpPr>
            <a:xfrm>
              <a:off x="10348075" y="1556792"/>
              <a:ext cx="1244403" cy="1244403"/>
              <a:chOff x="4563565" y="3050600"/>
              <a:chExt cx="1800000" cy="1800000"/>
            </a:xfrm>
          </p:grpSpPr>
          <p:sp>
            <p:nvSpPr>
              <p:cNvPr id="5" name="Ellipse 4">
                <a:extLst>
                  <a:ext uri="{FF2B5EF4-FFF2-40B4-BE49-F238E27FC236}">
                    <a16:creationId xmlns:a16="http://schemas.microsoft.com/office/drawing/2014/main" id="{093DA7AE-BF96-4376-B008-93EF00FACA43}"/>
                  </a:ext>
                </a:extLst>
              </p:cNvPr>
              <p:cNvSpPr/>
              <p:nvPr/>
            </p:nvSpPr>
            <p:spPr>
              <a:xfrm>
                <a:off x="4563565" y="3050600"/>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75131CE8-5208-457F-9EE1-E038B0BBC49E}"/>
                  </a:ext>
                </a:extLst>
              </p:cNvPr>
              <p:cNvPicPr>
                <a:picLocks noChangeAspect="1"/>
              </p:cNvPicPr>
              <p:nvPr/>
            </p:nvPicPr>
            <p:blipFill>
              <a:blip r:embed="rId3"/>
              <a:stretch>
                <a:fillRect/>
              </a:stretch>
            </p:blipFill>
            <p:spPr>
              <a:xfrm>
                <a:off x="4698781" y="3161115"/>
                <a:ext cx="1578969" cy="1578969"/>
              </a:xfrm>
              <a:prstGeom prst="rect">
                <a:avLst/>
              </a:prstGeom>
            </p:spPr>
          </p:pic>
        </p:grpSp>
        <p:sp>
          <p:nvSpPr>
            <p:cNvPr id="10" name="Rectangle 3">
              <a:extLst>
                <a:ext uri="{FF2B5EF4-FFF2-40B4-BE49-F238E27FC236}">
                  <a16:creationId xmlns:a16="http://schemas.microsoft.com/office/drawing/2014/main" id="{5A5FA997-E265-4705-A611-3A1C60873BB8}"/>
                </a:ext>
              </a:extLst>
            </p:cNvPr>
            <p:cNvSpPr txBox="1">
              <a:spLocks noChangeArrowheads="1"/>
            </p:cNvSpPr>
            <p:nvPr/>
          </p:nvSpPr>
          <p:spPr>
            <a:xfrm>
              <a:off x="609600" y="1806452"/>
              <a:ext cx="10972800" cy="1520207"/>
            </a:xfrm>
            <a:prstGeom prst="rect">
              <a:avLst/>
            </a:prstGeom>
          </p:spPr>
          <p:txBody>
            <a:bodyPr>
              <a:normAutofit fontScale="92500" lnSpcReduction="20000"/>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90000"/>
                </a:lnSpc>
              </a:pPr>
              <a:endParaRPr lang="fr-FR" altLang="en-US" sz="2000" dirty="0"/>
            </a:p>
            <a:p>
              <a:pPr marL="457200" lvl="1" indent="0">
                <a:lnSpc>
                  <a:spcPct val="90000"/>
                </a:lnSpc>
                <a:buFont typeface="Arial" pitchFamily="34" charset="0"/>
                <a:buNone/>
              </a:pPr>
              <a:endParaRPr lang="fr-FR" altLang="en-US" sz="2000" dirty="0"/>
            </a:p>
            <a:p>
              <a:pPr indent="0">
                <a:lnSpc>
                  <a:spcPct val="90000"/>
                </a:lnSpc>
              </a:pPr>
              <a:r>
                <a:rPr lang="fr-FR" altLang="en-US" dirty="0"/>
                <a:t>1</a:t>
              </a:r>
              <a:r>
                <a:rPr lang="fr-FR" altLang="en-US" baseline="30000" dirty="0"/>
                <a:t>ère</a:t>
              </a:r>
              <a:r>
                <a:rPr lang="fr-FR" altLang="en-US" dirty="0"/>
                <a:t> itération : ordre de grandeur en 1 calcul et 10 secondes</a:t>
              </a:r>
            </a:p>
            <a:p>
              <a:pPr marL="457200" lvl="1" indent="0">
                <a:lnSpc>
                  <a:spcPct val="90000"/>
                </a:lnSpc>
                <a:buFont typeface="Arial" pitchFamily="34" charset="0"/>
                <a:buNone/>
              </a:pPr>
              <a:r>
                <a:rPr lang="fr-FR" altLang="en-US" sz="2000" dirty="0"/>
                <a:t>Emissions du campus </a:t>
              </a:r>
              <a:r>
                <a:rPr lang="fr-FR" altLang="en-US" sz="2000" dirty="0">
                  <a:cs typeface="Arial" panose="020B0604020202020204" pitchFamily="34" charset="0"/>
                </a:rPr>
                <a:t>≈ nombre de personnes x FE d’une personne</a:t>
              </a:r>
            </a:p>
            <a:p>
              <a:pPr marL="457200" lvl="1" indent="0">
                <a:lnSpc>
                  <a:spcPct val="90000"/>
                </a:lnSpc>
                <a:buFont typeface="Arial" pitchFamily="34" charset="0"/>
                <a:buNone/>
              </a:pPr>
              <a:r>
                <a:rPr lang="fr-FR" altLang="en-US" sz="2000" dirty="0"/>
                <a:t>500 personnes</a:t>
              </a:r>
              <a:r>
                <a:rPr lang="fr-FR" altLang="en-US" sz="2000" dirty="0">
                  <a:cs typeface="Arial" panose="020B0604020202020204" pitchFamily="34" charset="0"/>
                </a:rPr>
                <a:t> x </a:t>
              </a:r>
              <a:r>
                <a:rPr lang="fr-FR" altLang="en-US" sz="2000" b="1" dirty="0">
                  <a:solidFill>
                    <a:srgbClr val="F6AB38"/>
                  </a:solidFill>
                </a:rPr>
                <a:t>8 tCO2/pers./an </a:t>
              </a:r>
              <a:r>
                <a:rPr lang="fr-FR" altLang="en-US" sz="2000" b="1" dirty="0"/>
                <a:t>x 200 j / 365 j </a:t>
              </a:r>
              <a:r>
                <a:rPr lang="fr-FR" altLang="en-US" sz="2800" b="1" dirty="0">
                  <a:solidFill>
                    <a:srgbClr val="085160"/>
                  </a:solidFill>
                  <a:cs typeface="Arial" panose="020B0604020202020204" pitchFamily="34" charset="0"/>
                </a:rPr>
                <a:t>≈</a:t>
              </a:r>
              <a:r>
                <a:rPr lang="fr-FR" altLang="en-US" sz="2800" b="1" dirty="0">
                  <a:solidFill>
                    <a:srgbClr val="085160"/>
                  </a:solidFill>
                </a:rPr>
                <a:t> 2200 tCO2/an</a:t>
              </a:r>
              <a:endParaRPr lang="fr-FR" altLang="en-US" sz="2000" b="1" dirty="0">
                <a:solidFill>
                  <a:srgbClr val="085160"/>
                </a:solidFill>
              </a:endParaRPr>
            </a:p>
            <a:p>
              <a:pPr lvl="1">
                <a:lnSpc>
                  <a:spcPct val="90000"/>
                </a:lnSpc>
              </a:pPr>
              <a:endParaRPr lang="fr-FR" altLang="en-US" sz="2000" dirty="0"/>
            </a:p>
          </p:txBody>
        </p:sp>
      </p:grpSp>
    </p:spTree>
    <p:extLst>
      <p:ext uri="{BB962C8B-B14F-4D97-AF65-F5344CB8AC3E}">
        <p14:creationId xmlns:p14="http://schemas.microsoft.com/office/powerpoint/2010/main" val="19389580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027548" y="0"/>
            <a:ext cx="7020780" cy="980728"/>
          </a:xfrm>
        </p:spPr>
        <p:txBody>
          <a:bodyPr/>
          <a:lstStyle/>
          <a:p>
            <a:pPr eaLnBrk="1" hangingPunct="1"/>
            <a:r>
              <a:rPr lang="fr-FR" altLang="en-US" dirty="0"/>
              <a:t>Maintenant qu’on a toutes les données, on va pouvoir calculer ! </a:t>
            </a:r>
          </a:p>
        </p:txBody>
      </p:sp>
      <p:sp>
        <p:nvSpPr>
          <p:cNvPr id="87043" name="Rectangle 3"/>
          <p:cNvSpPr>
            <a:spLocks noGrp="1" noChangeArrowheads="1"/>
          </p:cNvSpPr>
          <p:nvPr>
            <p:ph idx="1"/>
          </p:nvPr>
        </p:nvSpPr>
        <p:spPr>
          <a:xfrm>
            <a:off x="609600" y="1268761"/>
            <a:ext cx="10972800" cy="4608166"/>
          </a:xfrm>
        </p:spPr>
        <p:txBody>
          <a:bodyPr>
            <a:normAutofit/>
          </a:bodyPr>
          <a:lstStyle/>
          <a:p>
            <a:pPr indent="0" eaLnBrk="1" hangingPunct="1">
              <a:lnSpc>
                <a:spcPct val="90000"/>
              </a:lnSpc>
            </a:pPr>
            <a:r>
              <a:rPr lang="fr-FR" altLang="en-US" sz="2400" dirty="0"/>
              <a:t>Rappel : Le Bilan </a:t>
            </a:r>
            <a:r>
              <a:rPr lang="fr-FR" altLang="en-US" dirty="0"/>
              <a:t>Carbone® </a:t>
            </a:r>
            <a:r>
              <a:rPr lang="fr-FR" altLang="en-US" sz="2400" dirty="0"/>
              <a:t>est un processus </a:t>
            </a:r>
            <a:r>
              <a:rPr lang="fr-FR" altLang="en-US" sz="2400" dirty="0">
                <a:solidFill>
                  <a:srgbClr val="F6AB38"/>
                </a:solidFill>
              </a:rPr>
              <a:t>itératif</a:t>
            </a:r>
          </a:p>
          <a:p>
            <a:pPr lvl="1" eaLnBrk="1" hangingPunct="1">
              <a:lnSpc>
                <a:spcPct val="90000"/>
              </a:lnSpc>
            </a:pPr>
            <a:endParaRPr lang="fr-FR" altLang="en-US" sz="2000" dirty="0"/>
          </a:p>
          <a:p>
            <a:pPr lvl="1" eaLnBrk="1" hangingPunct="1">
              <a:lnSpc>
                <a:spcPct val="90000"/>
              </a:lnSpc>
            </a:pPr>
            <a:endParaRPr lang="fr-FR" altLang="en-US" sz="2000" dirty="0"/>
          </a:p>
        </p:txBody>
      </p:sp>
      <p:pic>
        <p:nvPicPr>
          <p:cNvPr id="8" name="Image 7">
            <a:extLst>
              <a:ext uri="{FF2B5EF4-FFF2-40B4-BE49-F238E27FC236}">
                <a16:creationId xmlns:a16="http://schemas.microsoft.com/office/drawing/2014/main" id="{F182EBB3-D01E-4ABD-97A0-E3E882A50410}"/>
              </a:ext>
            </a:extLst>
          </p:cNvPr>
          <p:cNvPicPr>
            <a:picLocks noChangeAspect="1"/>
          </p:cNvPicPr>
          <p:nvPr/>
        </p:nvPicPr>
        <p:blipFill>
          <a:blip r:embed="rId3"/>
          <a:stretch>
            <a:fillRect/>
          </a:stretch>
        </p:blipFill>
        <p:spPr>
          <a:xfrm>
            <a:off x="1559496" y="4437112"/>
            <a:ext cx="1230763" cy="1230763"/>
          </a:xfrm>
          <a:prstGeom prst="rect">
            <a:avLst/>
          </a:prstGeom>
        </p:spPr>
      </p:pic>
      <p:sp>
        <p:nvSpPr>
          <p:cNvPr id="9" name="Text Box 38">
            <a:extLst>
              <a:ext uri="{FF2B5EF4-FFF2-40B4-BE49-F238E27FC236}">
                <a16:creationId xmlns:a16="http://schemas.microsoft.com/office/drawing/2014/main" id="{3A460DDE-7EF7-4254-96CD-3282E65CEDDF}"/>
              </a:ext>
            </a:extLst>
          </p:cNvPr>
          <p:cNvSpPr txBox="1">
            <a:spLocks noChangeArrowheads="1"/>
          </p:cNvSpPr>
          <p:nvPr/>
        </p:nvSpPr>
        <p:spPr bwMode="auto">
          <a:xfrm>
            <a:off x="3269303" y="3639864"/>
            <a:ext cx="5442658" cy="1200329"/>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Ce premier calcul donne un ordre de grandeur pour un campus qui accueille 500 personnes. Il ne donne pas d’information sur les priorités d’actions à mener !</a:t>
            </a:r>
          </a:p>
        </p:txBody>
      </p:sp>
      <p:sp>
        <p:nvSpPr>
          <p:cNvPr id="4" name="Rectangle 3">
            <a:extLst>
              <a:ext uri="{FF2B5EF4-FFF2-40B4-BE49-F238E27FC236}">
                <a16:creationId xmlns:a16="http://schemas.microsoft.com/office/drawing/2014/main" id="{4F47038B-E2F7-439A-9B01-90AF86ACE7EF}"/>
              </a:ext>
            </a:extLst>
          </p:cNvPr>
          <p:cNvSpPr/>
          <p:nvPr/>
        </p:nvSpPr>
        <p:spPr>
          <a:xfrm>
            <a:off x="3287688" y="5266073"/>
            <a:ext cx="5439706" cy="646331"/>
          </a:xfrm>
          <a:prstGeom prst="rect">
            <a:avLst/>
          </a:prstGeom>
          <a:solidFill>
            <a:srgbClr val="F6AB38"/>
          </a:solidFill>
        </p:spPr>
        <p:txBody>
          <a:bodyPr wrap="square">
            <a:spAutoFit/>
          </a:bodyPr>
          <a:lstStyle/>
          <a:p>
            <a:r>
              <a:rPr lang="fr-FR" altLang="en-US" b="1" dirty="0">
                <a:solidFill>
                  <a:prstClr val="white"/>
                </a:solidFill>
                <a:latin typeface="Century Gothic" panose="020B0502020202020204" pitchFamily="34" charset="0"/>
              </a:rPr>
              <a:t>Il te permettra d’évaluer si les calculs finaux ne sont pas farfelus !</a:t>
            </a:r>
            <a:endParaRPr lang="fr-FR" dirty="0"/>
          </a:p>
        </p:txBody>
      </p:sp>
      <p:grpSp>
        <p:nvGrpSpPr>
          <p:cNvPr id="3" name="Groupe 2">
            <a:extLst>
              <a:ext uri="{FF2B5EF4-FFF2-40B4-BE49-F238E27FC236}">
                <a16:creationId xmlns:a16="http://schemas.microsoft.com/office/drawing/2014/main" id="{A147090C-F9A6-456B-B173-159B6FE0E14D}"/>
              </a:ext>
            </a:extLst>
          </p:cNvPr>
          <p:cNvGrpSpPr/>
          <p:nvPr/>
        </p:nvGrpSpPr>
        <p:grpSpPr>
          <a:xfrm>
            <a:off x="609600" y="1556792"/>
            <a:ext cx="10982878" cy="1769867"/>
            <a:chOff x="609600" y="1556792"/>
            <a:chExt cx="10982878" cy="1769867"/>
          </a:xfrm>
        </p:grpSpPr>
        <p:grpSp>
          <p:nvGrpSpPr>
            <p:cNvPr id="2" name="Groupe 1">
              <a:extLst>
                <a:ext uri="{FF2B5EF4-FFF2-40B4-BE49-F238E27FC236}">
                  <a16:creationId xmlns:a16="http://schemas.microsoft.com/office/drawing/2014/main" id="{12BD427A-4C0B-44DF-B0A1-B8BB5E04170B}"/>
                </a:ext>
              </a:extLst>
            </p:cNvPr>
            <p:cNvGrpSpPr>
              <a:grpSpLocks noChangeAspect="1"/>
            </p:cNvGrpSpPr>
            <p:nvPr/>
          </p:nvGrpSpPr>
          <p:grpSpPr>
            <a:xfrm>
              <a:off x="10348075" y="1556792"/>
              <a:ext cx="1244403" cy="1244403"/>
              <a:chOff x="4563565" y="3050600"/>
              <a:chExt cx="1800000" cy="1800000"/>
            </a:xfrm>
          </p:grpSpPr>
          <p:sp>
            <p:nvSpPr>
              <p:cNvPr id="5" name="Ellipse 4">
                <a:extLst>
                  <a:ext uri="{FF2B5EF4-FFF2-40B4-BE49-F238E27FC236}">
                    <a16:creationId xmlns:a16="http://schemas.microsoft.com/office/drawing/2014/main" id="{093DA7AE-BF96-4376-B008-93EF00FACA43}"/>
                  </a:ext>
                </a:extLst>
              </p:cNvPr>
              <p:cNvSpPr/>
              <p:nvPr/>
            </p:nvSpPr>
            <p:spPr>
              <a:xfrm>
                <a:off x="4563565" y="3050600"/>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75131CE8-5208-457F-9EE1-E038B0BBC49E}"/>
                  </a:ext>
                </a:extLst>
              </p:cNvPr>
              <p:cNvPicPr>
                <a:picLocks noChangeAspect="1"/>
              </p:cNvPicPr>
              <p:nvPr/>
            </p:nvPicPr>
            <p:blipFill>
              <a:blip r:embed="rId4"/>
              <a:stretch>
                <a:fillRect/>
              </a:stretch>
            </p:blipFill>
            <p:spPr>
              <a:xfrm>
                <a:off x="4698781" y="3161115"/>
                <a:ext cx="1578969" cy="1578969"/>
              </a:xfrm>
              <a:prstGeom prst="rect">
                <a:avLst/>
              </a:prstGeom>
            </p:spPr>
          </p:pic>
        </p:grpSp>
        <p:sp>
          <p:nvSpPr>
            <p:cNvPr id="10" name="Rectangle 3">
              <a:extLst>
                <a:ext uri="{FF2B5EF4-FFF2-40B4-BE49-F238E27FC236}">
                  <a16:creationId xmlns:a16="http://schemas.microsoft.com/office/drawing/2014/main" id="{5A5FA997-E265-4705-A611-3A1C60873BB8}"/>
                </a:ext>
              </a:extLst>
            </p:cNvPr>
            <p:cNvSpPr txBox="1">
              <a:spLocks noChangeArrowheads="1"/>
            </p:cNvSpPr>
            <p:nvPr/>
          </p:nvSpPr>
          <p:spPr>
            <a:xfrm>
              <a:off x="609600" y="1806452"/>
              <a:ext cx="10972800" cy="1520207"/>
            </a:xfrm>
            <a:prstGeom prst="rect">
              <a:avLst/>
            </a:prstGeom>
          </p:spPr>
          <p:txBody>
            <a:bodyPr>
              <a:normAutofit fontScale="92500" lnSpcReduction="20000"/>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90000"/>
                </a:lnSpc>
              </a:pPr>
              <a:endParaRPr lang="fr-FR" altLang="en-US" sz="2000" dirty="0"/>
            </a:p>
            <a:p>
              <a:pPr marL="457200" lvl="1" indent="0">
                <a:lnSpc>
                  <a:spcPct val="90000"/>
                </a:lnSpc>
                <a:buFont typeface="Arial" pitchFamily="34" charset="0"/>
                <a:buNone/>
              </a:pPr>
              <a:endParaRPr lang="fr-FR" altLang="en-US" sz="2000" dirty="0"/>
            </a:p>
            <a:p>
              <a:pPr indent="0">
                <a:lnSpc>
                  <a:spcPct val="90000"/>
                </a:lnSpc>
              </a:pPr>
              <a:r>
                <a:rPr lang="fr-FR" altLang="en-US" dirty="0"/>
                <a:t>1</a:t>
              </a:r>
              <a:r>
                <a:rPr lang="fr-FR" altLang="en-US" baseline="30000" dirty="0"/>
                <a:t>ère</a:t>
              </a:r>
              <a:r>
                <a:rPr lang="fr-FR" altLang="en-US" dirty="0"/>
                <a:t> itération : ordre de grandeur en 1 calcul et 10 secondes</a:t>
              </a:r>
            </a:p>
            <a:p>
              <a:pPr marL="457200" lvl="1" indent="0">
                <a:lnSpc>
                  <a:spcPct val="90000"/>
                </a:lnSpc>
                <a:buFont typeface="Arial" pitchFamily="34" charset="0"/>
                <a:buNone/>
              </a:pPr>
              <a:r>
                <a:rPr lang="fr-FR" altLang="en-US" sz="2000" dirty="0"/>
                <a:t>Emissions du campus </a:t>
              </a:r>
              <a:r>
                <a:rPr lang="fr-FR" altLang="en-US" sz="2000" dirty="0">
                  <a:cs typeface="Arial" panose="020B0604020202020204" pitchFamily="34" charset="0"/>
                </a:rPr>
                <a:t>≈ nombre de personnes x FE d’une personne</a:t>
              </a:r>
            </a:p>
            <a:p>
              <a:pPr marL="457200" lvl="1" indent="0">
                <a:lnSpc>
                  <a:spcPct val="90000"/>
                </a:lnSpc>
                <a:buFont typeface="Arial" pitchFamily="34" charset="0"/>
                <a:buNone/>
              </a:pPr>
              <a:r>
                <a:rPr lang="fr-FR" altLang="en-US" sz="2000" dirty="0"/>
                <a:t>500 personnes</a:t>
              </a:r>
              <a:r>
                <a:rPr lang="fr-FR" altLang="en-US" sz="2000" dirty="0">
                  <a:cs typeface="Arial" panose="020B0604020202020204" pitchFamily="34" charset="0"/>
                </a:rPr>
                <a:t> x </a:t>
              </a:r>
              <a:r>
                <a:rPr lang="fr-FR" altLang="en-US" sz="2000" b="1" dirty="0">
                  <a:solidFill>
                    <a:srgbClr val="F6AB38"/>
                  </a:solidFill>
                </a:rPr>
                <a:t>8 tCO2/pers./an </a:t>
              </a:r>
              <a:r>
                <a:rPr lang="fr-FR" altLang="en-US" sz="2000" b="1" dirty="0"/>
                <a:t>x 200 j / 365 j </a:t>
              </a:r>
              <a:r>
                <a:rPr lang="fr-FR" altLang="en-US" sz="2800" b="1" dirty="0">
                  <a:solidFill>
                    <a:srgbClr val="085160"/>
                  </a:solidFill>
                  <a:cs typeface="Arial" panose="020B0604020202020204" pitchFamily="34" charset="0"/>
                </a:rPr>
                <a:t>≈</a:t>
              </a:r>
              <a:r>
                <a:rPr lang="fr-FR" altLang="en-US" sz="2800" b="1" dirty="0">
                  <a:solidFill>
                    <a:srgbClr val="085160"/>
                  </a:solidFill>
                </a:rPr>
                <a:t> 2200 tCO2/an</a:t>
              </a:r>
              <a:endParaRPr lang="fr-FR" altLang="en-US" sz="2000" b="1" dirty="0">
                <a:solidFill>
                  <a:srgbClr val="085160"/>
                </a:solidFill>
              </a:endParaRPr>
            </a:p>
            <a:p>
              <a:pPr lvl="1">
                <a:lnSpc>
                  <a:spcPct val="90000"/>
                </a:lnSpc>
              </a:pPr>
              <a:endParaRPr lang="fr-FR" altLang="en-US" sz="2000" dirty="0"/>
            </a:p>
          </p:txBody>
        </p:sp>
      </p:grpSp>
    </p:spTree>
    <p:extLst>
      <p:ext uri="{BB962C8B-B14F-4D97-AF65-F5344CB8AC3E}">
        <p14:creationId xmlns:p14="http://schemas.microsoft.com/office/powerpoint/2010/main" val="7514515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CD615-D577-4EFA-AE68-6A747D96450C}"/>
              </a:ext>
            </a:extLst>
          </p:cNvPr>
          <p:cNvSpPr>
            <a:spLocks noGrp="1"/>
          </p:cNvSpPr>
          <p:nvPr>
            <p:ph type="title"/>
          </p:nvPr>
        </p:nvSpPr>
        <p:spPr/>
        <p:txBody>
          <a:bodyPr/>
          <a:lstStyle/>
          <a:p>
            <a:r>
              <a:rPr lang="fr-FR" altLang="en-US" dirty="0"/>
              <a:t>2ème itération : Déterminons un ordre de grandeur pour chaque poste ! </a:t>
            </a:r>
            <a:endParaRPr lang="fr-FR" dirty="0"/>
          </a:p>
        </p:txBody>
      </p:sp>
      <p:sp>
        <p:nvSpPr>
          <p:cNvPr id="3" name="Espace réservé du contenu 2">
            <a:extLst>
              <a:ext uri="{FF2B5EF4-FFF2-40B4-BE49-F238E27FC236}">
                <a16:creationId xmlns:a16="http://schemas.microsoft.com/office/drawing/2014/main" id="{A433EF70-151B-4EA2-8318-99643B8EF485}"/>
              </a:ext>
            </a:extLst>
          </p:cNvPr>
          <p:cNvSpPr>
            <a:spLocks noGrp="1"/>
          </p:cNvSpPr>
          <p:nvPr>
            <p:ph idx="1"/>
          </p:nvPr>
        </p:nvSpPr>
        <p:spPr>
          <a:xfrm>
            <a:off x="609600" y="1268760"/>
            <a:ext cx="10972800" cy="4857403"/>
          </a:xfrm>
        </p:spPr>
        <p:txBody>
          <a:bodyPr/>
          <a:lstStyle/>
          <a:p>
            <a:pPr eaLnBrk="1" hangingPunct="1"/>
            <a:r>
              <a:rPr lang="fr-FR" altLang="en-US" dirty="0"/>
              <a:t>Consommables et matériaux</a:t>
            </a:r>
          </a:p>
          <a:p>
            <a:pPr marL="914400" lvl="2" indent="0">
              <a:buNone/>
            </a:pPr>
            <a:r>
              <a:rPr lang="fr-FR" altLang="en-US" sz="2400" dirty="0"/>
              <a:t>Papier ≈ Masse x FE du kg</a:t>
            </a:r>
          </a:p>
          <a:p>
            <a:pPr marL="914400" lvl="2" indent="0">
              <a:buNone/>
            </a:pPr>
            <a:r>
              <a:rPr lang="fr-FR" altLang="en-US" sz="2000" dirty="0"/>
              <a:t>500 pers. x 100 kg/pers./an x </a:t>
            </a:r>
            <a:r>
              <a:rPr lang="fr-FR" altLang="en-US" b="1" dirty="0">
                <a:solidFill>
                  <a:srgbClr val="F6AB38"/>
                </a:solidFill>
              </a:rPr>
              <a:t>0,919 kgCO2e/Kg </a:t>
            </a:r>
            <a:r>
              <a:rPr lang="fr-FR" altLang="en-US" sz="2400" b="1" dirty="0">
                <a:solidFill>
                  <a:srgbClr val="085160"/>
                </a:solidFill>
                <a:cs typeface="Arial" panose="020B0604020202020204" pitchFamily="34" charset="0"/>
              </a:rPr>
              <a:t>≈</a:t>
            </a:r>
            <a:r>
              <a:rPr lang="fr-FR" altLang="en-US" sz="2400" b="1" dirty="0">
                <a:solidFill>
                  <a:srgbClr val="085160"/>
                </a:solidFill>
              </a:rPr>
              <a:t> 46 tCO2/an</a:t>
            </a:r>
            <a:endParaRPr lang="fr-FR" altLang="en-US" sz="2000" b="1" dirty="0">
              <a:solidFill>
                <a:srgbClr val="085160"/>
              </a:solidFill>
            </a:endParaRPr>
          </a:p>
          <a:p>
            <a:pPr marL="914400" lvl="2" indent="0">
              <a:buNone/>
            </a:pPr>
            <a:r>
              <a:rPr lang="fr-FR" altLang="en-US" sz="2400" dirty="0"/>
              <a:t>Produits d’entretiens, métaux, services, …</a:t>
            </a:r>
          </a:p>
          <a:p>
            <a:pPr eaLnBrk="1" hangingPunct="1"/>
            <a:endParaRPr lang="fr-FR" altLang="en-US" dirty="0"/>
          </a:p>
          <a:p>
            <a:endParaRPr lang="fr-FR" dirty="0"/>
          </a:p>
        </p:txBody>
      </p:sp>
      <p:pic>
        <p:nvPicPr>
          <p:cNvPr id="7" name="Image 6">
            <a:extLst>
              <a:ext uri="{FF2B5EF4-FFF2-40B4-BE49-F238E27FC236}">
                <a16:creationId xmlns:a16="http://schemas.microsoft.com/office/drawing/2014/main" id="{01FB814E-8BB4-4193-A192-BE316784D41B}"/>
              </a:ext>
            </a:extLst>
          </p:cNvPr>
          <p:cNvPicPr>
            <a:picLocks noChangeAspect="1"/>
          </p:cNvPicPr>
          <p:nvPr/>
        </p:nvPicPr>
        <p:blipFill>
          <a:blip r:embed="rId2"/>
          <a:stretch>
            <a:fillRect/>
          </a:stretch>
        </p:blipFill>
        <p:spPr>
          <a:xfrm>
            <a:off x="767408" y="1916896"/>
            <a:ext cx="576000" cy="576000"/>
          </a:xfrm>
          <a:prstGeom prst="rect">
            <a:avLst/>
          </a:prstGeom>
        </p:spPr>
      </p:pic>
    </p:spTree>
    <p:extLst>
      <p:ext uri="{BB962C8B-B14F-4D97-AF65-F5344CB8AC3E}">
        <p14:creationId xmlns:p14="http://schemas.microsoft.com/office/powerpoint/2010/main" val="13517884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CD615-D577-4EFA-AE68-6A747D96450C}"/>
              </a:ext>
            </a:extLst>
          </p:cNvPr>
          <p:cNvSpPr>
            <a:spLocks noGrp="1"/>
          </p:cNvSpPr>
          <p:nvPr>
            <p:ph type="title"/>
          </p:nvPr>
        </p:nvSpPr>
        <p:spPr/>
        <p:txBody>
          <a:bodyPr/>
          <a:lstStyle/>
          <a:p>
            <a:r>
              <a:rPr lang="fr-FR" altLang="en-US" dirty="0"/>
              <a:t>2ème itération : Déterminons un ordre de grandeur pour chaque poste ! </a:t>
            </a:r>
            <a:endParaRPr lang="fr-FR" dirty="0"/>
          </a:p>
        </p:txBody>
      </p:sp>
      <p:sp>
        <p:nvSpPr>
          <p:cNvPr id="3" name="Espace réservé du contenu 2">
            <a:extLst>
              <a:ext uri="{FF2B5EF4-FFF2-40B4-BE49-F238E27FC236}">
                <a16:creationId xmlns:a16="http://schemas.microsoft.com/office/drawing/2014/main" id="{A433EF70-151B-4EA2-8318-99643B8EF485}"/>
              </a:ext>
            </a:extLst>
          </p:cNvPr>
          <p:cNvSpPr>
            <a:spLocks noGrp="1"/>
          </p:cNvSpPr>
          <p:nvPr>
            <p:ph idx="1"/>
          </p:nvPr>
        </p:nvSpPr>
        <p:spPr>
          <a:xfrm>
            <a:off x="609600" y="1268760"/>
            <a:ext cx="10972800" cy="4857403"/>
          </a:xfrm>
        </p:spPr>
        <p:txBody>
          <a:bodyPr/>
          <a:lstStyle/>
          <a:p>
            <a:pPr eaLnBrk="1" hangingPunct="1"/>
            <a:r>
              <a:rPr lang="fr-FR" altLang="en-US" dirty="0"/>
              <a:t>Consommables et matériaux</a:t>
            </a:r>
          </a:p>
          <a:p>
            <a:pPr marL="914400" lvl="2" indent="0">
              <a:buNone/>
            </a:pPr>
            <a:r>
              <a:rPr lang="fr-FR" altLang="en-US" sz="2400" dirty="0"/>
              <a:t>Papier ≈ Masse x FE du kg</a:t>
            </a:r>
          </a:p>
          <a:p>
            <a:pPr marL="914400" lvl="2" indent="0">
              <a:buNone/>
            </a:pPr>
            <a:r>
              <a:rPr lang="fr-FR" altLang="en-US" sz="2000" dirty="0"/>
              <a:t>500 pers. x 100 kg/pers./an x </a:t>
            </a:r>
            <a:r>
              <a:rPr lang="fr-FR" altLang="en-US" b="1" dirty="0">
                <a:solidFill>
                  <a:srgbClr val="F6AB38"/>
                </a:solidFill>
              </a:rPr>
              <a:t>0,919 kgCO2e/Kg </a:t>
            </a:r>
            <a:r>
              <a:rPr lang="fr-FR" altLang="en-US" sz="2400" b="1" dirty="0">
                <a:solidFill>
                  <a:srgbClr val="085160"/>
                </a:solidFill>
                <a:cs typeface="Arial" panose="020B0604020202020204" pitchFamily="34" charset="0"/>
              </a:rPr>
              <a:t>≈</a:t>
            </a:r>
            <a:r>
              <a:rPr lang="fr-FR" altLang="en-US" sz="2400" b="1" dirty="0">
                <a:solidFill>
                  <a:srgbClr val="085160"/>
                </a:solidFill>
              </a:rPr>
              <a:t> 46 tCO2/an</a:t>
            </a:r>
            <a:endParaRPr lang="fr-FR" altLang="en-US" sz="2000" b="1" dirty="0">
              <a:solidFill>
                <a:srgbClr val="085160"/>
              </a:solidFill>
            </a:endParaRPr>
          </a:p>
          <a:p>
            <a:pPr marL="914400" lvl="2" indent="0">
              <a:buNone/>
            </a:pPr>
            <a:r>
              <a:rPr lang="fr-FR" altLang="en-US" sz="2400" dirty="0"/>
              <a:t>Produits d’entretiens, métaux, services, …</a:t>
            </a:r>
          </a:p>
          <a:p>
            <a:pPr eaLnBrk="1" hangingPunct="1"/>
            <a:endParaRPr lang="fr-FR" altLang="en-US" dirty="0"/>
          </a:p>
          <a:p>
            <a:pPr eaLnBrk="1" hangingPunct="1"/>
            <a:r>
              <a:rPr lang="fr-FR" altLang="en-US" dirty="0"/>
              <a:t>Déchets</a:t>
            </a:r>
          </a:p>
          <a:p>
            <a:pPr marL="857250" lvl="2" indent="0">
              <a:buNone/>
            </a:pPr>
            <a:r>
              <a:rPr lang="fr-FR" altLang="en-US" sz="2400" dirty="0"/>
              <a:t>Déchets ≈ masse de déchets x FE par kg</a:t>
            </a:r>
          </a:p>
          <a:p>
            <a:pPr marL="857250" lvl="2" indent="0">
              <a:buNone/>
            </a:pPr>
            <a:r>
              <a:rPr lang="fr-FR" altLang="en-US" sz="2400" dirty="0"/>
              <a:t>500 pers. x 400 kg/an x 200/365 x </a:t>
            </a:r>
            <a:r>
              <a:rPr lang="fr-FR" altLang="en-US" sz="2400" b="1" dirty="0">
                <a:solidFill>
                  <a:srgbClr val="F6AB38"/>
                </a:solidFill>
              </a:rPr>
              <a:t>0,3 kgCO2e/kg </a:t>
            </a:r>
            <a:r>
              <a:rPr lang="fr-FR" altLang="en-US" sz="2400" b="1" dirty="0">
                <a:solidFill>
                  <a:srgbClr val="085160"/>
                </a:solidFill>
                <a:cs typeface="Arial" panose="020B0604020202020204" pitchFamily="34" charset="0"/>
              </a:rPr>
              <a:t>≈</a:t>
            </a:r>
            <a:r>
              <a:rPr lang="fr-FR" altLang="en-US" sz="2400" b="1" dirty="0">
                <a:solidFill>
                  <a:srgbClr val="085160"/>
                </a:solidFill>
              </a:rPr>
              <a:t> 33 tCO2e/an</a:t>
            </a:r>
          </a:p>
          <a:p>
            <a:pPr eaLnBrk="1" hangingPunct="1"/>
            <a:endParaRPr lang="fr-FR" altLang="en-US" dirty="0"/>
          </a:p>
          <a:p>
            <a:endParaRPr lang="fr-FR" dirty="0"/>
          </a:p>
        </p:txBody>
      </p:sp>
      <p:pic>
        <p:nvPicPr>
          <p:cNvPr id="5" name="Image 4">
            <a:extLst>
              <a:ext uri="{FF2B5EF4-FFF2-40B4-BE49-F238E27FC236}">
                <a16:creationId xmlns:a16="http://schemas.microsoft.com/office/drawing/2014/main" id="{470C765C-0B8A-48E0-B30B-093FB8848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4149080"/>
            <a:ext cx="576000" cy="576000"/>
          </a:xfrm>
          <a:prstGeom prst="rect">
            <a:avLst/>
          </a:prstGeom>
        </p:spPr>
      </p:pic>
      <p:pic>
        <p:nvPicPr>
          <p:cNvPr id="7" name="Image 6">
            <a:extLst>
              <a:ext uri="{FF2B5EF4-FFF2-40B4-BE49-F238E27FC236}">
                <a16:creationId xmlns:a16="http://schemas.microsoft.com/office/drawing/2014/main" id="{01FB814E-8BB4-4193-A192-BE316784D41B}"/>
              </a:ext>
            </a:extLst>
          </p:cNvPr>
          <p:cNvPicPr>
            <a:picLocks noChangeAspect="1"/>
          </p:cNvPicPr>
          <p:nvPr/>
        </p:nvPicPr>
        <p:blipFill>
          <a:blip r:embed="rId3"/>
          <a:stretch>
            <a:fillRect/>
          </a:stretch>
        </p:blipFill>
        <p:spPr>
          <a:xfrm>
            <a:off x="767408" y="1916896"/>
            <a:ext cx="576000" cy="576000"/>
          </a:xfrm>
          <a:prstGeom prst="rect">
            <a:avLst/>
          </a:prstGeom>
        </p:spPr>
      </p:pic>
    </p:spTree>
    <p:extLst>
      <p:ext uri="{BB962C8B-B14F-4D97-AF65-F5344CB8AC3E}">
        <p14:creationId xmlns:p14="http://schemas.microsoft.com/office/powerpoint/2010/main" val="7840040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CD615-D577-4EFA-AE68-6A747D96450C}"/>
              </a:ext>
            </a:extLst>
          </p:cNvPr>
          <p:cNvSpPr>
            <a:spLocks noGrp="1"/>
          </p:cNvSpPr>
          <p:nvPr>
            <p:ph type="title"/>
          </p:nvPr>
        </p:nvSpPr>
        <p:spPr/>
        <p:txBody>
          <a:bodyPr/>
          <a:lstStyle/>
          <a:p>
            <a:r>
              <a:rPr lang="fr-FR" altLang="en-US" dirty="0"/>
              <a:t>2ème itération : Déterminons un ordre de grandeur pour chaque poste ! </a:t>
            </a:r>
            <a:endParaRPr lang="fr-FR" dirty="0"/>
          </a:p>
        </p:txBody>
      </p:sp>
      <p:sp>
        <p:nvSpPr>
          <p:cNvPr id="3" name="Espace réservé du contenu 2">
            <a:extLst>
              <a:ext uri="{FF2B5EF4-FFF2-40B4-BE49-F238E27FC236}">
                <a16:creationId xmlns:a16="http://schemas.microsoft.com/office/drawing/2014/main" id="{A433EF70-151B-4EA2-8318-99643B8EF485}"/>
              </a:ext>
            </a:extLst>
          </p:cNvPr>
          <p:cNvSpPr>
            <a:spLocks noGrp="1"/>
          </p:cNvSpPr>
          <p:nvPr>
            <p:ph idx="1"/>
          </p:nvPr>
        </p:nvSpPr>
        <p:spPr>
          <a:xfrm>
            <a:off x="609600" y="1268760"/>
            <a:ext cx="10972800" cy="4857403"/>
          </a:xfrm>
        </p:spPr>
        <p:txBody>
          <a:bodyPr/>
          <a:lstStyle/>
          <a:p>
            <a:pPr eaLnBrk="1" hangingPunct="1"/>
            <a:r>
              <a:rPr lang="fr-FR" altLang="en-US" dirty="0"/>
              <a:t>Consommables et matériaux</a:t>
            </a:r>
          </a:p>
          <a:p>
            <a:pPr marL="914400" lvl="2" indent="0">
              <a:buNone/>
            </a:pPr>
            <a:r>
              <a:rPr lang="fr-FR" altLang="en-US" sz="2400" dirty="0"/>
              <a:t>Papier ≈ Masse x FE du kg</a:t>
            </a:r>
          </a:p>
          <a:p>
            <a:pPr marL="914400" lvl="2" indent="0">
              <a:buNone/>
            </a:pPr>
            <a:r>
              <a:rPr lang="fr-FR" altLang="en-US" sz="2000" dirty="0"/>
              <a:t>500 pers. x 100 kg/pers./an x </a:t>
            </a:r>
            <a:r>
              <a:rPr lang="fr-FR" altLang="en-US" b="1" dirty="0">
                <a:solidFill>
                  <a:srgbClr val="F6AB38"/>
                </a:solidFill>
              </a:rPr>
              <a:t>0,919 kgCO2e/Kg </a:t>
            </a:r>
            <a:r>
              <a:rPr lang="fr-FR" altLang="en-US" sz="2400" b="1" dirty="0">
                <a:solidFill>
                  <a:srgbClr val="085160"/>
                </a:solidFill>
                <a:cs typeface="Arial" panose="020B0604020202020204" pitchFamily="34" charset="0"/>
              </a:rPr>
              <a:t>≈</a:t>
            </a:r>
            <a:r>
              <a:rPr lang="fr-FR" altLang="en-US" sz="2400" b="1" dirty="0">
                <a:solidFill>
                  <a:srgbClr val="085160"/>
                </a:solidFill>
              </a:rPr>
              <a:t> 46 tCO2/an</a:t>
            </a:r>
            <a:endParaRPr lang="fr-FR" altLang="en-US" sz="2000" b="1" dirty="0">
              <a:solidFill>
                <a:srgbClr val="085160"/>
              </a:solidFill>
            </a:endParaRPr>
          </a:p>
          <a:p>
            <a:pPr marL="914400" lvl="2" indent="0">
              <a:buNone/>
            </a:pPr>
            <a:r>
              <a:rPr lang="fr-FR" altLang="en-US" sz="2400" dirty="0"/>
              <a:t>Produits d’entretiens, métaux, services, …</a:t>
            </a:r>
          </a:p>
          <a:p>
            <a:pPr eaLnBrk="1" hangingPunct="1"/>
            <a:endParaRPr lang="fr-FR" altLang="en-US" dirty="0"/>
          </a:p>
          <a:p>
            <a:pPr eaLnBrk="1" hangingPunct="1"/>
            <a:r>
              <a:rPr lang="fr-FR" altLang="en-US" dirty="0"/>
              <a:t>Déchets</a:t>
            </a:r>
          </a:p>
          <a:p>
            <a:pPr marL="857250" lvl="2" indent="0">
              <a:buNone/>
            </a:pPr>
            <a:r>
              <a:rPr lang="fr-FR" altLang="en-US" sz="2400" dirty="0"/>
              <a:t>Déchets ≈ masse de déchets x FE par kg</a:t>
            </a:r>
          </a:p>
          <a:p>
            <a:pPr marL="857250" lvl="2" indent="0">
              <a:buNone/>
            </a:pPr>
            <a:r>
              <a:rPr lang="fr-FR" altLang="en-US" sz="2400" dirty="0"/>
              <a:t>500 pers. x 400 kg/an x 200/365 x </a:t>
            </a:r>
            <a:r>
              <a:rPr lang="fr-FR" altLang="en-US" sz="2400" b="1" dirty="0">
                <a:solidFill>
                  <a:srgbClr val="F6AB38"/>
                </a:solidFill>
              </a:rPr>
              <a:t>0,3 kgCO2e/kg </a:t>
            </a:r>
            <a:r>
              <a:rPr lang="fr-FR" altLang="en-US" sz="2400" b="1" dirty="0">
                <a:solidFill>
                  <a:srgbClr val="085160"/>
                </a:solidFill>
                <a:cs typeface="Arial" panose="020B0604020202020204" pitchFamily="34" charset="0"/>
              </a:rPr>
              <a:t>≈</a:t>
            </a:r>
            <a:r>
              <a:rPr lang="fr-FR" altLang="en-US" sz="2400" b="1" dirty="0">
                <a:solidFill>
                  <a:srgbClr val="085160"/>
                </a:solidFill>
              </a:rPr>
              <a:t> 33 tCO2e/an</a:t>
            </a:r>
          </a:p>
          <a:p>
            <a:pPr eaLnBrk="1" hangingPunct="1"/>
            <a:endParaRPr lang="fr-FR" altLang="en-US" dirty="0"/>
          </a:p>
          <a:p>
            <a:pPr eaLnBrk="1" hangingPunct="1"/>
            <a:r>
              <a:rPr lang="fr-FR" altLang="en-US" dirty="0"/>
              <a:t>Restaurant universitaire</a:t>
            </a:r>
          </a:p>
          <a:p>
            <a:pPr marL="857250" lvl="2" indent="0">
              <a:buNone/>
            </a:pPr>
            <a:r>
              <a:rPr lang="fr-FR" altLang="en-US" sz="2400" dirty="0"/>
              <a:t>Repas de midi ≈ nombre de repas x FE par repas</a:t>
            </a:r>
          </a:p>
          <a:p>
            <a:pPr marL="857250" lvl="2" indent="0">
              <a:buNone/>
            </a:pPr>
            <a:r>
              <a:rPr lang="fr-FR" altLang="en-US" sz="2400" dirty="0"/>
              <a:t>500 repas/j x 200 j/an x </a:t>
            </a:r>
            <a:r>
              <a:rPr lang="fr-FR" altLang="en-US" sz="2400" b="1" dirty="0">
                <a:solidFill>
                  <a:srgbClr val="F6AB38"/>
                </a:solidFill>
              </a:rPr>
              <a:t>3 kgCO2e/repas </a:t>
            </a:r>
            <a:r>
              <a:rPr lang="fr-FR" altLang="en-US" sz="2400" b="1" dirty="0">
                <a:solidFill>
                  <a:srgbClr val="085160"/>
                </a:solidFill>
              </a:rPr>
              <a:t>≈ 300 tCO2e/an</a:t>
            </a:r>
          </a:p>
          <a:p>
            <a:pPr lvl="1"/>
            <a:endParaRPr lang="fr-FR" altLang="en-US" sz="2800" dirty="0"/>
          </a:p>
          <a:p>
            <a:pPr indent="-285750"/>
            <a:endParaRPr lang="fr-FR" altLang="en-US" dirty="0"/>
          </a:p>
          <a:p>
            <a:endParaRPr lang="fr-FR" dirty="0"/>
          </a:p>
        </p:txBody>
      </p:sp>
      <p:pic>
        <p:nvPicPr>
          <p:cNvPr id="5" name="Image 4">
            <a:extLst>
              <a:ext uri="{FF2B5EF4-FFF2-40B4-BE49-F238E27FC236}">
                <a16:creationId xmlns:a16="http://schemas.microsoft.com/office/drawing/2014/main" id="{470C765C-0B8A-48E0-B30B-093FB8848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4149080"/>
            <a:ext cx="576000" cy="576000"/>
          </a:xfrm>
          <a:prstGeom prst="rect">
            <a:avLst/>
          </a:prstGeom>
        </p:spPr>
      </p:pic>
      <p:pic>
        <p:nvPicPr>
          <p:cNvPr id="6" name="Image 5">
            <a:extLst>
              <a:ext uri="{FF2B5EF4-FFF2-40B4-BE49-F238E27FC236}">
                <a16:creationId xmlns:a16="http://schemas.microsoft.com/office/drawing/2014/main" id="{1679F365-FE59-41C7-992D-D9892D43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59" y="5838163"/>
            <a:ext cx="576000" cy="576000"/>
          </a:xfrm>
          <a:prstGeom prst="rect">
            <a:avLst/>
          </a:prstGeom>
        </p:spPr>
      </p:pic>
      <p:pic>
        <p:nvPicPr>
          <p:cNvPr id="7" name="Image 6">
            <a:extLst>
              <a:ext uri="{FF2B5EF4-FFF2-40B4-BE49-F238E27FC236}">
                <a16:creationId xmlns:a16="http://schemas.microsoft.com/office/drawing/2014/main" id="{01FB814E-8BB4-4193-A192-BE316784D41B}"/>
              </a:ext>
            </a:extLst>
          </p:cNvPr>
          <p:cNvPicPr>
            <a:picLocks noChangeAspect="1"/>
          </p:cNvPicPr>
          <p:nvPr/>
        </p:nvPicPr>
        <p:blipFill>
          <a:blip r:embed="rId4"/>
          <a:stretch>
            <a:fillRect/>
          </a:stretch>
        </p:blipFill>
        <p:spPr>
          <a:xfrm>
            <a:off x="767408" y="1916896"/>
            <a:ext cx="576000" cy="576000"/>
          </a:xfrm>
          <a:prstGeom prst="rect">
            <a:avLst/>
          </a:prstGeom>
        </p:spPr>
      </p:pic>
    </p:spTree>
    <p:extLst>
      <p:ext uri="{BB962C8B-B14F-4D97-AF65-F5344CB8AC3E}">
        <p14:creationId xmlns:p14="http://schemas.microsoft.com/office/powerpoint/2010/main" val="32268850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027548" y="0"/>
            <a:ext cx="8244916" cy="980728"/>
          </a:xfrm>
        </p:spPr>
        <p:txBody>
          <a:bodyPr/>
          <a:lstStyle/>
          <a:p>
            <a:pPr lvl="0" indent="-342900">
              <a:spcBef>
                <a:spcPct val="20000"/>
              </a:spcBef>
              <a:buClr>
                <a:srgbClr val="F79124"/>
              </a:buClr>
            </a:pPr>
            <a:r>
              <a:rPr lang="fr-FR" altLang="en-US" dirty="0"/>
              <a:t>2ème itération : Déterminons un ordre de grandeur pour chaque poste ! </a:t>
            </a:r>
          </a:p>
        </p:txBody>
      </p:sp>
      <p:sp>
        <p:nvSpPr>
          <p:cNvPr id="86023" name="Rectangle 7"/>
          <p:cNvSpPr>
            <a:spLocks noGrp="1" noChangeArrowheads="1"/>
          </p:cNvSpPr>
          <p:nvPr>
            <p:ph idx="1"/>
          </p:nvPr>
        </p:nvSpPr>
        <p:spPr>
          <a:xfrm>
            <a:off x="519967" y="1412776"/>
            <a:ext cx="11233248" cy="4857403"/>
          </a:xfrm>
        </p:spPr>
        <p:txBody>
          <a:bodyPr>
            <a:normAutofit/>
          </a:bodyPr>
          <a:lstStyle/>
          <a:p>
            <a:pPr>
              <a:lnSpc>
                <a:spcPct val="120000"/>
              </a:lnSpc>
            </a:pPr>
            <a:r>
              <a:rPr lang="fr-FR" altLang="en-US" sz="2600" dirty="0"/>
              <a:t>Energie et climatisation</a:t>
            </a:r>
          </a:p>
          <a:p>
            <a:pPr marL="857250" lvl="2" indent="0">
              <a:buNone/>
            </a:pPr>
            <a:r>
              <a:rPr lang="fr-FR" altLang="en-US" sz="2200" dirty="0"/>
              <a:t>Chauffage ≈ surface chauffée x FE du m²</a:t>
            </a:r>
          </a:p>
          <a:p>
            <a:pPr marL="857250" lvl="2" indent="0">
              <a:buNone/>
            </a:pPr>
            <a:r>
              <a:rPr lang="fr-FR" altLang="en-US" sz="2200" dirty="0"/>
              <a:t>6500 m² x </a:t>
            </a:r>
            <a:r>
              <a:rPr lang="fr-FR" altLang="en-US" sz="2200" b="1" dirty="0">
                <a:solidFill>
                  <a:srgbClr val="F6AB38"/>
                </a:solidFill>
              </a:rPr>
              <a:t>31 kgCO</a:t>
            </a:r>
            <a:r>
              <a:rPr lang="fr-FR" altLang="en-US" sz="2200" b="1" baseline="-25000" dirty="0">
                <a:solidFill>
                  <a:srgbClr val="F6AB38"/>
                </a:solidFill>
              </a:rPr>
              <a:t>2</a:t>
            </a:r>
            <a:r>
              <a:rPr lang="fr-FR" altLang="en-US" sz="2200" b="1" dirty="0">
                <a:solidFill>
                  <a:srgbClr val="F6AB38"/>
                </a:solidFill>
              </a:rPr>
              <a:t>/m²/an </a:t>
            </a:r>
            <a:r>
              <a:rPr lang="fr-FR" altLang="en-US" sz="2400" b="1" dirty="0">
                <a:solidFill>
                  <a:srgbClr val="085160"/>
                </a:solidFill>
              </a:rPr>
              <a:t>≈ 200 tCO2/an</a:t>
            </a:r>
            <a:endParaRPr lang="fr-FR" altLang="en-US" sz="2200" b="1" dirty="0">
              <a:solidFill>
                <a:srgbClr val="085160"/>
              </a:solidFill>
            </a:endParaRPr>
          </a:p>
          <a:p>
            <a:pPr lvl="3"/>
            <a:endParaRPr lang="fr-FR" altLang="en-US" sz="2200" b="1" dirty="0">
              <a:solidFill>
                <a:srgbClr val="085160"/>
              </a:solidFill>
            </a:endParaRPr>
          </a:p>
          <a:p>
            <a:pPr eaLnBrk="1" hangingPunct="1"/>
            <a:endParaRPr lang="fr-FR" altLang="en-US" dirty="0"/>
          </a:p>
        </p:txBody>
      </p:sp>
      <p:pic>
        <p:nvPicPr>
          <p:cNvPr id="9" name="Image 8">
            <a:extLst>
              <a:ext uri="{FF2B5EF4-FFF2-40B4-BE49-F238E27FC236}">
                <a16:creationId xmlns:a16="http://schemas.microsoft.com/office/drawing/2014/main" id="{D271F218-DB72-48E8-91C2-04C642F60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80" y="2132920"/>
            <a:ext cx="576000" cy="576000"/>
          </a:xfrm>
          <a:prstGeom prst="rect">
            <a:avLst/>
          </a:prstGeom>
        </p:spPr>
      </p:pic>
    </p:spTree>
    <p:extLst>
      <p:ext uri="{BB962C8B-B14F-4D97-AF65-F5344CB8AC3E}">
        <p14:creationId xmlns:p14="http://schemas.microsoft.com/office/powerpoint/2010/main" val="6591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6023">
                                            <p:txEl>
                                              <p:pRg st="0" end="0"/>
                                            </p:txEl>
                                          </p:spTgt>
                                        </p:tgtEl>
                                        <p:attrNameLst>
                                          <p:attrName>style.visibility</p:attrName>
                                        </p:attrNameLst>
                                      </p:cBhvr>
                                      <p:to>
                                        <p:strVal val="visible"/>
                                      </p:to>
                                    </p:set>
                                    <p:animEffect transition="in" filter="wipe(left)">
                                      <p:cBhvr>
                                        <p:cTn id="7" dur="500"/>
                                        <p:tgtEl>
                                          <p:spTgt spid="860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6023">
                                            <p:txEl>
                                              <p:pRg st="1" end="1"/>
                                            </p:txEl>
                                          </p:spTgt>
                                        </p:tgtEl>
                                        <p:attrNameLst>
                                          <p:attrName>style.visibility</p:attrName>
                                        </p:attrNameLst>
                                      </p:cBhvr>
                                      <p:to>
                                        <p:strVal val="visible"/>
                                      </p:to>
                                    </p:set>
                                    <p:animEffect transition="in" filter="wipe(left)">
                                      <p:cBhvr>
                                        <p:cTn id="12" dur="500"/>
                                        <p:tgtEl>
                                          <p:spTgt spid="860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6023">
                                            <p:txEl>
                                              <p:pRg st="2" end="2"/>
                                            </p:txEl>
                                          </p:spTgt>
                                        </p:tgtEl>
                                        <p:attrNameLst>
                                          <p:attrName>style.visibility</p:attrName>
                                        </p:attrNameLst>
                                      </p:cBhvr>
                                      <p:to>
                                        <p:strVal val="visible"/>
                                      </p:to>
                                    </p:set>
                                    <p:animEffect transition="in" filter="wipe(left)">
                                      <p:cBhvr>
                                        <p:cTn id="17" dur="500"/>
                                        <p:tgtEl>
                                          <p:spTgt spid="860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027548" y="0"/>
            <a:ext cx="8244916" cy="980728"/>
          </a:xfrm>
        </p:spPr>
        <p:txBody>
          <a:bodyPr/>
          <a:lstStyle/>
          <a:p>
            <a:pPr lvl="0" indent="-342900">
              <a:spcBef>
                <a:spcPct val="20000"/>
              </a:spcBef>
              <a:buClr>
                <a:srgbClr val="F79124"/>
              </a:buClr>
            </a:pPr>
            <a:r>
              <a:rPr lang="fr-FR" altLang="en-US" dirty="0"/>
              <a:t>2ème itération : Déterminons un ordre de grandeur pour chaque poste ! </a:t>
            </a:r>
          </a:p>
        </p:txBody>
      </p:sp>
      <p:sp>
        <p:nvSpPr>
          <p:cNvPr id="86023" name="Rectangle 7"/>
          <p:cNvSpPr>
            <a:spLocks noGrp="1" noChangeArrowheads="1"/>
          </p:cNvSpPr>
          <p:nvPr>
            <p:ph idx="1"/>
          </p:nvPr>
        </p:nvSpPr>
        <p:spPr>
          <a:xfrm>
            <a:off x="519967" y="1412776"/>
            <a:ext cx="11233248" cy="4857403"/>
          </a:xfrm>
        </p:spPr>
        <p:txBody>
          <a:bodyPr>
            <a:normAutofit/>
          </a:bodyPr>
          <a:lstStyle/>
          <a:p>
            <a:pPr>
              <a:lnSpc>
                <a:spcPct val="120000"/>
              </a:lnSpc>
            </a:pPr>
            <a:r>
              <a:rPr lang="fr-FR" altLang="en-US" sz="2600" dirty="0"/>
              <a:t>Energie et climatisation</a:t>
            </a:r>
          </a:p>
          <a:p>
            <a:pPr marL="857250" lvl="2" indent="0">
              <a:buNone/>
            </a:pPr>
            <a:r>
              <a:rPr lang="fr-FR" altLang="en-US" sz="2200" dirty="0"/>
              <a:t>Chauffage ≈ surface chauffée x FE du m²</a:t>
            </a:r>
          </a:p>
          <a:p>
            <a:pPr marL="857250" lvl="2" indent="0">
              <a:buNone/>
            </a:pPr>
            <a:r>
              <a:rPr lang="fr-FR" altLang="en-US" sz="2200" dirty="0"/>
              <a:t>6500 m² x </a:t>
            </a:r>
            <a:r>
              <a:rPr lang="fr-FR" altLang="en-US" sz="2200" b="1" dirty="0">
                <a:solidFill>
                  <a:srgbClr val="F6AB38"/>
                </a:solidFill>
              </a:rPr>
              <a:t>31 kgCO</a:t>
            </a:r>
            <a:r>
              <a:rPr lang="fr-FR" altLang="en-US" sz="2200" b="1" baseline="-25000" dirty="0">
                <a:solidFill>
                  <a:srgbClr val="F6AB38"/>
                </a:solidFill>
              </a:rPr>
              <a:t>2</a:t>
            </a:r>
            <a:r>
              <a:rPr lang="fr-FR" altLang="en-US" sz="2200" b="1" dirty="0">
                <a:solidFill>
                  <a:srgbClr val="F6AB38"/>
                </a:solidFill>
              </a:rPr>
              <a:t>/m²/an </a:t>
            </a:r>
            <a:r>
              <a:rPr lang="fr-FR" altLang="en-US" sz="2400" b="1" dirty="0">
                <a:solidFill>
                  <a:srgbClr val="085160"/>
                </a:solidFill>
              </a:rPr>
              <a:t>≈ 200 tCO2/an</a:t>
            </a:r>
            <a:endParaRPr lang="fr-FR" altLang="en-US" sz="2200" b="1" dirty="0">
              <a:solidFill>
                <a:srgbClr val="085160"/>
              </a:solidFill>
            </a:endParaRPr>
          </a:p>
          <a:p>
            <a:pPr lvl="3"/>
            <a:endParaRPr lang="fr-FR" altLang="en-US" sz="2200" b="1" dirty="0">
              <a:solidFill>
                <a:srgbClr val="085160"/>
              </a:solidFill>
            </a:endParaRPr>
          </a:p>
          <a:p>
            <a:pPr marL="857250" lvl="2" indent="0">
              <a:buNone/>
            </a:pPr>
            <a:r>
              <a:rPr lang="fr-FR" altLang="en-US" sz="2200" dirty="0"/>
              <a:t>Electricité ≈ Consommation x FE du kWh</a:t>
            </a:r>
          </a:p>
          <a:p>
            <a:pPr marL="857250" lvl="2" indent="0">
              <a:buNone/>
            </a:pPr>
            <a:r>
              <a:rPr lang="fr-FR" altLang="en-US" sz="2200" dirty="0"/>
              <a:t>500 personnes x 1000 kWh/an/pers. x 200 jours /365 jours x </a:t>
            </a:r>
            <a:r>
              <a:rPr lang="fr-FR" altLang="en-US" sz="2200" b="1" dirty="0">
                <a:solidFill>
                  <a:srgbClr val="F6AB38"/>
                </a:solidFill>
              </a:rPr>
              <a:t>0.0704 kgCO2e/kWh </a:t>
            </a:r>
            <a:r>
              <a:rPr lang="fr-FR" altLang="en-US" sz="2400" b="1" dirty="0">
                <a:solidFill>
                  <a:srgbClr val="085160"/>
                </a:solidFill>
              </a:rPr>
              <a:t>≈</a:t>
            </a:r>
            <a:r>
              <a:rPr lang="fr-FR" altLang="en-US" sz="2400" dirty="0"/>
              <a:t> </a:t>
            </a:r>
            <a:r>
              <a:rPr lang="fr-FR" altLang="en-US" sz="2400" b="1" dirty="0">
                <a:solidFill>
                  <a:srgbClr val="085160"/>
                </a:solidFill>
              </a:rPr>
              <a:t>20 tCO2/an</a:t>
            </a:r>
            <a:endParaRPr lang="fr-FR" altLang="en-US" sz="3000" b="1" dirty="0">
              <a:solidFill>
                <a:srgbClr val="085160"/>
              </a:solidFill>
            </a:endParaRPr>
          </a:p>
          <a:p>
            <a:pPr marL="1371600" lvl="3" indent="0">
              <a:buNone/>
            </a:pPr>
            <a:endParaRPr lang="fr-FR" altLang="en-US" sz="2200" b="1" dirty="0">
              <a:solidFill>
                <a:srgbClr val="085160"/>
              </a:solidFill>
            </a:endParaRPr>
          </a:p>
          <a:p>
            <a:pPr eaLnBrk="1" hangingPunct="1"/>
            <a:endParaRPr lang="fr-FR" altLang="en-US" dirty="0"/>
          </a:p>
        </p:txBody>
      </p:sp>
      <p:pic>
        <p:nvPicPr>
          <p:cNvPr id="9" name="Image 8">
            <a:extLst>
              <a:ext uri="{FF2B5EF4-FFF2-40B4-BE49-F238E27FC236}">
                <a16:creationId xmlns:a16="http://schemas.microsoft.com/office/drawing/2014/main" id="{D271F218-DB72-48E8-91C2-04C642F60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80" y="2132920"/>
            <a:ext cx="576000" cy="576000"/>
          </a:xfrm>
          <a:prstGeom prst="rect">
            <a:avLst/>
          </a:prstGeom>
        </p:spPr>
      </p:pic>
      <p:pic>
        <p:nvPicPr>
          <p:cNvPr id="13" name="Image 12">
            <a:extLst>
              <a:ext uri="{FF2B5EF4-FFF2-40B4-BE49-F238E27FC236}">
                <a16:creationId xmlns:a16="http://schemas.microsoft.com/office/drawing/2014/main" id="{5D2F77BF-A3EE-4084-A719-96D18C18F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80" y="3429000"/>
            <a:ext cx="576000" cy="576000"/>
          </a:xfrm>
          <a:prstGeom prst="rect">
            <a:avLst/>
          </a:prstGeom>
        </p:spPr>
      </p:pic>
    </p:spTree>
    <p:extLst>
      <p:ext uri="{BB962C8B-B14F-4D97-AF65-F5344CB8AC3E}">
        <p14:creationId xmlns:p14="http://schemas.microsoft.com/office/powerpoint/2010/main" val="129854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6023">
                                            <p:txEl>
                                              <p:pRg st="0" end="0"/>
                                            </p:txEl>
                                          </p:spTgt>
                                        </p:tgtEl>
                                        <p:attrNameLst>
                                          <p:attrName>style.visibility</p:attrName>
                                        </p:attrNameLst>
                                      </p:cBhvr>
                                      <p:to>
                                        <p:strVal val="visible"/>
                                      </p:to>
                                    </p:set>
                                    <p:animEffect transition="in" filter="wipe(left)">
                                      <p:cBhvr>
                                        <p:cTn id="7" dur="500"/>
                                        <p:tgtEl>
                                          <p:spTgt spid="860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6023">
                                            <p:txEl>
                                              <p:pRg st="1" end="1"/>
                                            </p:txEl>
                                          </p:spTgt>
                                        </p:tgtEl>
                                        <p:attrNameLst>
                                          <p:attrName>style.visibility</p:attrName>
                                        </p:attrNameLst>
                                      </p:cBhvr>
                                      <p:to>
                                        <p:strVal val="visible"/>
                                      </p:to>
                                    </p:set>
                                    <p:animEffect transition="in" filter="wipe(left)">
                                      <p:cBhvr>
                                        <p:cTn id="12" dur="500"/>
                                        <p:tgtEl>
                                          <p:spTgt spid="860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6023">
                                            <p:txEl>
                                              <p:pRg st="2" end="2"/>
                                            </p:txEl>
                                          </p:spTgt>
                                        </p:tgtEl>
                                        <p:attrNameLst>
                                          <p:attrName>style.visibility</p:attrName>
                                        </p:attrNameLst>
                                      </p:cBhvr>
                                      <p:to>
                                        <p:strVal val="visible"/>
                                      </p:to>
                                    </p:set>
                                    <p:animEffect transition="in" filter="wipe(left)">
                                      <p:cBhvr>
                                        <p:cTn id="17" dur="500"/>
                                        <p:tgtEl>
                                          <p:spTgt spid="860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6023">
                                            <p:txEl>
                                              <p:pRg st="4" end="4"/>
                                            </p:txEl>
                                          </p:spTgt>
                                        </p:tgtEl>
                                        <p:attrNameLst>
                                          <p:attrName>style.visibility</p:attrName>
                                        </p:attrNameLst>
                                      </p:cBhvr>
                                      <p:to>
                                        <p:strVal val="visible"/>
                                      </p:to>
                                    </p:set>
                                    <p:animEffect transition="in" filter="wipe(left)">
                                      <p:cBhvr>
                                        <p:cTn id="22" dur="500"/>
                                        <p:tgtEl>
                                          <p:spTgt spid="860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6023">
                                            <p:txEl>
                                              <p:pRg st="5" end="5"/>
                                            </p:txEl>
                                          </p:spTgt>
                                        </p:tgtEl>
                                        <p:attrNameLst>
                                          <p:attrName>style.visibility</p:attrName>
                                        </p:attrNameLst>
                                      </p:cBhvr>
                                      <p:to>
                                        <p:strVal val="visible"/>
                                      </p:to>
                                    </p:set>
                                    <p:animEffect transition="in" filter="wipe(left)">
                                      <p:cBhvr>
                                        <p:cTn id="27" dur="500"/>
                                        <p:tgtEl>
                                          <p:spTgt spid="860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027548" y="0"/>
            <a:ext cx="8244916" cy="980728"/>
          </a:xfrm>
        </p:spPr>
        <p:txBody>
          <a:bodyPr/>
          <a:lstStyle/>
          <a:p>
            <a:pPr lvl="0" indent="-342900">
              <a:spcBef>
                <a:spcPct val="20000"/>
              </a:spcBef>
              <a:buClr>
                <a:srgbClr val="F79124"/>
              </a:buClr>
            </a:pPr>
            <a:r>
              <a:rPr lang="fr-FR" altLang="en-US" dirty="0"/>
              <a:t>2ème itération : Déterminons un ordre de grandeur pour chaque poste ! </a:t>
            </a:r>
          </a:p>
        </p:txBody>
      </p:sp>
      <p:sp>
        <p:nvSpPr>
          <p:cNvPr id="86023" name="Rectangle 7"/>
          <p:cNvSpPr>
            <a:spLocks noGrp="1" noChangeArrowheads="1"/>
          </p:cNvSpPr>
          <p:nvPr>
            <p:ph idx="1"/>
          </p:nvPr>
        </p:nvSpPr>
        <p:spPr>
          <a:xfrm>
            <a:off x="519967" y="1412776"/>
            <a:ext cx="11233248" cy="4857403"/>
          </a:xfrm>
        </p:spPr>
        <p:txBody>
          <a:bodyPr>
            <a:normAutofit/>
          </a:bodyPr>
          <a:lstStyle/>
          <a:p>
            <a:pPr>
              <a:lnSpc>
                <a:spcPct val="120000"/>
              </a:lnSpc>
            </a:pPr>
            <a:r>
              <a:rPr lang="fr-FR" altLang="en-US" sz="2600" dirty="0"/>
              <a:t>Energie et climatisation</a:t>
            </a:r>
          </a:p>
          <a:p>
            <a:pPr marL="857250" lvl="2" indent="0">
              <a:buNone/>
            </a:pPr>
            <a:r>
              <a:rPr lang="fr-FR" altLang="en-US" sz="2200" dirty="0"/>
              <a:t>Chauffage ≈ surface chauffée x FE du m²</a:t>
            </a:r>
          </a:p>
          <a:p>
            <a:pPr marL="857250" lvl="2" indent="0">
              <a:buNone/>
            </a:pPr>
            <a:r>
              <a:rPr lang="fr-FR" altLang="en-US" sz="2200" dirty="0"/>
              <a:t>6500 m² x </a:t>
            </a:r>
            <a:r>
              <a:rPr lang="fr-FR" altLang="en-US" sz="2200" b="1" dirty="0">
                <a:solidFill>
                  <a:srgbClr val="F6AB38"/>
                </a:solidFill>
              </a:rPr>
              <a:t>31 kgCO</a:t>
            </a:r>
            <a:r>
              <a:rPr lang="fr-FR" altLang="en-US" sz="2200" b="1" baseline="-25000" dirty="0">
                <a:solidFill>
                  <a:srgbClr val="F6AB38"/>
                </a:solidFill>
              </a:rPr>
              <a:t>2</a:t>
            </a:r>
            <a:r>
              <a:rPr lang="fr-FR" altLang="en-US" sz="2200" b="1" dirty="0">
                <a:solidFill>
                  <a:srgbClr val="F6AB38"/>
                </a:solidFill>
              </a:rPr>
              <a:t>/m²/an </a:t>
            </a:r>
            <a:r>
              <a:rPr lang="fr-FR" altLang="en-US" sz="2400" b="1" dirty="0">
                <a:solidFill>
                  <a:srgbClr val="085160"/>
                </a:solidFill>
              </a:rPr>
              <a:t>≈ 200 tCO2/an</a:t>
            </a:r>
            <a:endParaRPr lang="fr-FR" altLang="en-US" sz="2200" b="1" dirty="0">
              <a:solidFill>
                <a:srgbClr val="085160"/>
              </a:solidFill>
            </a:endParaRPr>
          </a:p>
          <a:p>
            <a:pPr lvl="3"/>
            <a:endParaRPr lang="fr-FR" altLang="en-US" sz="2200" b="1" dirty="0">
              <a:solidFill>
                <a:srgbClr val="085160"/>
              </a:solidFill>
            </a:endParaRPr>
          </a:p>
          <a:p>
            <a:pPr marL="857250" lvl="2" indent="0">
              <a:buNone/>
            </a:pPr>
            <a:r>
              <a:rPr lang="fr-FR" altLang="en-US" sz="2200" dirty="0"/>
              <a:t>Electricité ≈ Consommation x FE du kWh</a:t>
            </a:r>
          </a:p>
          <a:p>
            <a:pPr marL="857250" lvl="2" indent="0">
              <a:buNone/>
            </a:pPr>
            <a:r>
              <a:rPr lang="fr-FR" altLang="en-US" sz="2200" dirty="0"/>
              <a:t>500 personnes x 1000 kWh/an/pers. x 200 jours /365 jours x </a:t>
            </a:r>
            <a:r>
              <a:rPr lang="fr-FR" altLang="en-US" sz="2200" b="1" dirty="0">
                <a:solidFill>
                  <a:srgbClr val="F6AB38"/>
                </a:solidFill>
              </a:rPr>
              <a:t>0.0704 kgCO2e/kWh </a:t>
            </a:r>
            <a:r>
              <a:rPr lang="fr-FR" altLang="en-US" sz="2400" b="1" dirty="0">
                <a:solidFill>
                  <a:srgbClr val="085160"/>
                </a:solidFill>
              </a:rPr>
              <a:t>≈</a:t>
            </a:r>
            <a:r>
              <a:rPr lang="fr-FR" altLang="en-US" sz="2400" dirty="0"/>
              <a:t> </a:t>
            </a:r>
            <a:r>
              <a:rPr lang="fr-FR" altLang="en-US" sz="2400" b="1" dirty="0">
                <a:solidFill>
                  <a:srgbClr val="085160"/>
                </a:solidFill>
              </a:rPr>
              <a:t>20 tCO2/an</a:t>
            </a:r>
            <a:endParaRPr lang="fr-FR" altLang="en-US" sz="3000" b="1" dirty="0">
              <a:solidFill>
                <a:srgbClr val="085160"/>
              </a:solidFill>
            </a:endParaRPr>
          </a:p>
          <a:p>
            <a:pPr marL="1371600" lvl="3" indent="0">
              <a:buNone/>
            </a:pPr>
            <a:endParaRPr lang="fr-FR" altLang="en-US" sz="2200" b="1" dirty="0">
              <a:solidFill>
                <a:srgbClr val="085160"/>
              </a:solidFill>
            </a:endParaRPr>
          </a:p>
          <a:p>
            <a:r>
              <a:rPr lang="fr-FR" altLang="en-US" dirty="0"/>
              <a:t>Transport de personnes</a:t>
            </a:r>
          </a:p>
          <a:p>
            <a:pPr marL="857250" lvl="2" indent="0">
              <a:buNone/>
            </a:pPr>
            <a:r>
              <a:rPr lang="fr-FR" altLang="en-US" dirty="0"/>
              <a:t>Transports ≈ Nombre de km parcourus x FE du km</a:t>
            </a:r>
          </a:p>
          <a:p>
            <a:pPr marL="857250" lvl="2" indent="0">
              <a:buNone/>
            </a:pPr>
            <a:r>
              <a:rPr lang="fr-FR" altLang="en-US" sz="1900" dirty="0"/>
              <a:t>500 pers. x 10 km/pers./j x 200 j/an x </a:t>
            </a:r>
            <a:r>
              <a:rPr lang="fr-FR" altLang="en-US" sz="1900" b="1" dirty="0">
                <a:solidFill>
                  <a:srgbClr val="F6AB38"/>
                </a:solidFill>
              </a:rPr>
              <a:t>250 gCO2/km </a:t>
            </a:r>
            <a:r>
              <a:rPr lang="fr-FR" altLang="en-US" sz="2400" b="1" dirty="0">
                <a:solidFill>
                  <a:srgbClr val="085160"/>
                </a:solidFill>
                <a:cs typeface="Arial" panose="020B0604020202020204" pitchFamily="34" charset="0"/>
              </a:rPr>
              <a:t>≈</a:t>
            </a:r>
            <a:r>
              <a:rPr lang="fr-FR" altLang="en-US" sz="2400" b="1" dirty="0">
                <a:solidFill>
                  <a:srgbClr val="085160"/>
                </a:solidFill>
              </a:rPr>
              <a:t> 250 tCO2/an</a:t>
            </a:r>
            <a:endParaRPr lang="fr-FR" altLang="en-US" sz="1900" b="1" dirty="0">
              <a:solidFill>
                <a:srgbClr val="085160"/>
              </a:solidFill>
            </a:endParaRPr>
          </a:p>
          <a:p>
            <a:pPr eaLnBrk="1" hangingPunct="1"/>
            <a:endParaRPr lang="fr-FR" altLang="en-US" dirty="0"/>
          </a:p>
        </p:txBody>
      </p:sp>
      <p:pic>
        <p:nvPicPr>
          <p:cNvPr id="9" name="Image 8">
            <a:extLst>
              <a:ext uri="{FF2B5EF4-FFF2-40B4-BE49-F238E27FC236}">
                <a16:creationId xmlns:a16="http://schemas.microsoft.com/office/drawing/2014/main" id="{D271F218-DB72-48E8-91C2-04C642F60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80" y="2132920"/>
            <a:ext cx="576000" cy="576000"/>
          </a:xfrm>
          <a:prstGeom prst="rect">
            <a:avLst/>
          </a:prstGeom>
        </p:spPr>
      </p:pic>
      <p:pic>
        <p:nvPicPr>
          <p:cNvPr id="12" name="Image 11">
            <a:extLst>
              <a:ext uri="{FF2B5EF4-FFF2-40B4-BE49-F238E27FC236}">
                <a16:creationId xmlns:a16="http://schemas.microsoft.com/office/drawing/2014/main" id="{02A4312B-0E72-4FA4-BB1B-C711A88DF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97" y="5301208"/>
            <a:ext cx="657247" cy="657247"/>
          </a:xfrm>
          <a:prstGeom prst="rect">
            <a:avLst/>
          </a:prstGeom>
        </p:spPr>
      </p:pic>
      <p:pic>
        <p:nvPicPr>
          <p:cNvPr id="13" name="Image 12">
            <a:extLst>
              <a:ext uri="{FF2B5EF4-FFF2-40B4-BE49-F238E27FC236}">
                <a16:creationId xmlns:a16="http://schemas.microsoft.com/office/drawing/2014/main" id="{5D2F77BF-A3EE-4084-A719-96D18C18F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80" y="3429000"/>
            <a:ext cx="576000" cy="576000"/>
          </a:xfrm>
          <a:prstGeom prst="rect">
            <a:avLst/>
          </a:prstGeom>
        </p:spPr>
      </p:pic>
    </p:spTree>
    <p:extLst>
      <p:ext uri="{BB962C8B-B14F-4D97-AF65-F5344CB8AC3E}">
        <p14:creationId xmlns:p14="http://schemas.microsoft.com/office/powerpoint/2010/main" val="281517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6023">
                                            <p:txEl>
                                              <p:pRg st="0" end="0"/>
                                            </p:txEl>
                                          </p:spTgt>
                                        </p:tgtEl>
                                        <p:attrNameLst>
                                          <p:attrName>style.visibility</p:attrName>
                                        </p:attrNameLst>
                                      </p:cBhvr>
                                      <p:to>
                                        <p:strVal val="visible"/>
                                      </p:to>
                                    </p:set>
                                    <p:animEffect transition="in" filter="wipe(left)">
                                      <p:cBhvr>
                                        <p:cTn id="7" dur="500"/>
                                        <p:tgtEl>
                                          <p:spTgt spid="860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6023">
                                            <p:txEl>
                                              <p:pRg st="1" end="1"/>
                                            </p:txEl>
                                          </p:spTgt>
                                        </p:tgtEl>
                                        <p:attrNameLst>
                                          <p:attrName>style.visibility</p:attrName>
                                        </p:attrNameLst>
                                      </p:cBhvr>
                                      <p:to>
                                        <p:strVal val="visible"/>
                                      </p:to>
                                    </p:set>
                                    <p:animEffect transition="in" filter="wipe(left)">
                                      <p:cBhvr>
                                        <p:cTn id="12" dur="500"/>
                                        <p:tgtEl>
                                          <p:spTgt spid="860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6023">
                                            <p:txEl>
                                              <p:pRg st="2" end="2"/>
                                            </p:txEl>
                                          </p:spTgt>
                                        </p:tgtEl>
                                        <p:attrNameLst>
                                          <p:attrName>style.visibility</p:attrName>
                                        </p:attrNameLst>
                                      </p:cBhvr>
                                      <p:to>
                                        <p:strVal val="visible"/>
                                      </p:to>
                                    </p:set>
                                    <p:animEffect transition="in" filter="wipe(left)">
                                      <p:cBhvr>
                                        <p:cTn id="17" dur="500"/>
                                        <p:tgtEl>
                                          <p:spTgt spid="860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6023">
                                            <p:txEl>
                                              <p:pRg st="4" end="4"/>
                                            </p:txEl>
                                          </p:spTgt>
                                        </p:tgtEl>
                                        <p:attrNameLst>
                                          <p:attrName>style.visibility</p:attrName>
                                        </p:attrNameLst>
                                      </p:cBhvr>
                                      <p:to>
                                        <p:strVal val="visible"/>
                                      </p:to>
                                    </p:set>
                                    <p:animEffect transition="in" filter="wipe(left)">
                                      <p:cBhvr>
                                        <p:cTn id="22" dur="500"/>
                                        <p:tgtEl>
                                          <p:spTgt spid="860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6023">
                                            <p:txEl>
                                              <p:pRg st="5" end="5"/>
                                            </p:txEl>
                                          </p:spTgt>
                                        </p:tgtEl>
                                        <p:attrNameLst>
                                          <p:attrName>style.visibility</p:attrName>
                                        </p:attrNameLst>
                                      </p:cBhvr>
                                      <p:to>
                                        <p:strVal val="visible"/>
                                      </p:to>
                                    </p:set>
                                    <p:animEffect transition="in" filter="wipe(left)">
                                      <p:cBhvr>
                                        <p:cTn id="27" dur="500"/>
                                        <p:tgtEl>
                                          <p:spTgt spid="8602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86023">
                                            <p:txEl>
                                              <p:pRg st="7" end="7"/>
                                            </p:txEl>
                                          </p:spTgt>
                                        </p:tgtEl>
                                        <p:attrNameLst>
                                          <p:attrName>style.visibility</p:attrName>
                                        </p:attrNameLst>
                                      </p:cBhvr>
                                      <p:to>
                                        <p:strVal val="visible"/>
                                      </p:to>
                                    </p:set>
                                    <p:animEffect transition="in" filter="wipe(left)">
                                      <p:cBhvr>
                                        <p:cTn id="32" dur="500"/>
                                        <p:tgtEl>
                                          <p:spTgt spid="86023">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86023">
                                            <p:txEl>
                                              <p:pRg st="8" end="8"/>
                                            </p:txEl>
                                          </p:spTgt>
                                        </p:tgtEl>
                                        <p:attrNameLst>
                                          <p:attrName>style.visibility</p:attrName>
                                        </p:attrNameLst>
                                      </p:cBhvr>
                                      <p:to>
                                        <p:strVal val="visible"/>
                                      </p:to>
                                    </p:set>
                                    <p:animEffect transition="in" filter="wipe(left)">
                                      <p:cBhvr>
                                        <p:cTn id="37" dur="500"/>
                                        <p:tgtEl>
                                          <p:spTgt spid="8602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6023">
                                            <p:txEl>
                                              <p:pRg st="9" end="9"/>
                                            </p:txEl>
                                          </p:spTgt>
                                        </p:tgtEl>
                                        <p:attrNameLst>
                                          <p:attrName>style.visibility</p:attrName>
                                        </p:attrNameLst>
                                      </p:cBhvr>
                                      <p:to>
                                        <p:strVal val="visible"/>
                                      </p:to>
                                    </p:set>
                                    <p:animEffect transition="in" filter="wipe(left)">
                                      <p:cBhvr>
                                        <p:cTn id="42" dur="500"/>
                                        <p:tgtEl>
                                          <p:spTgt spid="860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Grp="1" noChangeArrowheads="1"/>
          </p:cNvSpPr>
          <p:nvPr>
            <p:ph type="title"/>
          </p:nvPr>
        </p:nvSpPr>
        <p:spPr>
          <a:xfrm>
            <a:off x="2027548" y="0"/>
            <a:ext cx="7308812" cy="980728"/>
          </a:xfrm>
        </p:spPr>
        <p:txBody>
          <a:bodyPr/>
          <a:lstStyle/>
          <a:p>
            <a:pPr lvl="0" indent="-342900">
              <a:spcBef>
                <a:spcPct val="20000"/>
              </a:spcBef>
              <a:buClr>
                <a:srgbClr val="F79124"/>
              </a:buClr>
            </a:pPr>
            <a:r>
              <a:rPr lang="fr-FR" altLang="en-US" dirty="0"/>
              <a:t>2ème itération : Déterminons un ordre de grandeur pour chaque poste ! </a:t>
            </a:r>
          </a:p>
        </p:txBody>
      </p:sp>
      <p:sp>
        <p:nvSpPr>
          <p:cNvPr id="96259" name="Rectangle 7"/>
          <p:cNvSpPr>
            <a:spLocks noGrp="1" noChangeArrowheads="1"/>
          </p:cNvSpPr>
          <p:nvPr>
            <p:ph idx="1"/>
          </p:nvPr>
        </p:nvSpPr>
        <p:spPr>
          <a:xfrm>
            <a:off x="407368" y="1268760"/>
            <a:ext cx="11175032" cy="5184576"/>
          </a:xfrm>
        </p:spPr>
        <p:txBody>
          <a:bodyPr>
            <a:normAutofit/>
          </a:bodyPr>
          <a:lstStyle/>
          <a:p>
            <a:pPr eaLnBrk="1" hangingPunct="1"/>
            <a:r>
              <a:rPr lang="fr-FR" altLang="en-US" dirty="0"/>
              <a:t>Immobilisations : Attention aux durées d’amortissement</a:t>
            </a:r>
          </a:p>
          <a:p>
            <a:pPr eaLnBrk="1" hangingPunct="1"/>
            <a:endParaRPr lang="fr-FR" altLang="en-US" dirty="0"/>
          </a:p>
          <a:p>
            <a:pPr marL="914400" lvl="2" indent="0">
              <a:buNone/>
            </a:pPr>
            <a:r>
              <a:rPr lang="fr-FR" altLang="en-US" sz="2400" dirty="0"/>
              <a:t>Bâtiments </a:t>
            </a:r>
            <a:r>
              <a:rPr lang="fr-FR" altLang="en-US" sz="2400" u="sng" dirty="0"/>
              <a:t>amortis sur 20 ans </a:t>
            </a:r>
            <a:r>
              <a:rPr lang="fr-FR" altLang="en-US" sz="2400" dirty="0"/>
              <a:t>≈ surface / 20 ans x FE du m²/an</a:t>
            </a:r>
          </a:p>
          <a:p>
            <a:pPr marL="1371600" lvl="3" indent="0">
              <a:buNone/>
            </a:pPr>
            <a:r>
              <a:rPr lang="fr-FR" altLang="en-US" sz="2000" dirty="0"/>
              <a:t>6500 m² x </a:t>
            </a:r>
            <a:r>
              <a:rPr lang="fr-FR" altLang="en-US" sz="2000" b="1" dirty="0">
                <a:solidFill>
                  <a:srgbClr val="F6AB38"/>
                </a:solidFill>
              </a:rPr>
              <a:t>440 kgCO2/m²</a:t>
            </a:r>
            <a:r>
              <a:rPr lang="fr-FR" altLang="en-US" sz="2000" b="1" u="sng" dirty="0">
                <a:solidFill>
                  <a:srgbClr val="F6AB38"/>
                </a:solidFill>
              </a:rPr>
              <a:t>/20 ans</a:t>
            </a:r>
            <a:r>
              <a:rPr lang="fr-FR" altLang="en-US" sz="2000" b="1" dirty="0">
                <a:solidFill>
                  <a:srgbClr val="F6AB38"/>
                </a:solidFill>
              </a:rPr>
              <a:t>    </a:t>
            </a:r>
            <a:r>
              <a:rPr lang="fr-FR" altLang="en-US" sz="2400" b="1" dirty="0">
                <a:solidFill>
                  <a:srgbClr val="085160"/>
                </a:solidFill>
              </a:rPr>
              <a:t>≈ 143 t </a:t>
            </a:r>
            <a:r>
              <a:rPr lang="fr-FR" altLang="en-US" sz="2400" b="1" dirty="0" err="1">
                <a:solidFill>
                  <a:srgbClr val="085160"/>
                </a:solidFill>
              </a:rPr>
              <a:t>éq</a:t>
            </a:r>
            <a:r>
              <a:rPr lang="fr-FR" altLang="en-US" sz="2400" b="1" dirty="0">
                <a:solidFill>
                  <a:srgbClr val="085160"/>
                </a:solidFill>
              </a:rPr>
              <a:t>-C/an</a:t>
            </a:r>
          </a:p>
          <a:p>
            <a:pPr lvl="3"/>
            <a:endParaRPr lang="fr-FR" altLang="en-US" sz="2000" b="1" dirty="0">
              <a:solidFill>
                <a:srgbClr val="085160"/>
              </a:solidFill>
            </a:endParaRPr>
          </a:p>
        </p:txBody>
      </p:sp>
      <p:pic>
        <p:nvPicPr>
          <p:cNvPr id="12" name="Image 11">
            <a:extLst>
              <a:ext uri="{FF2B5EF4-FFF2-40B4-BE49-F238E27FC236}">
                <a16:creationId xmlns:a16="http://schemas.microsoft.com/office/drawing/2014/main" id="{4E7C812C-2842-401E-A761-E95F633D0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204864"/>
            <a:ext cx="576000" cy="576000"/>
          </a:xfrm>
          <a:prstGeom prst="rect">
            <a:avLst/>
          </a:prstGeom>
        </p:spPr>
      </p:pic>
      <p:pic>
        <p:nvPicPr>
          <p:cNvPr id="18" name="Image 17">
            <a:extLst>
              <a:ext uri="{FF2B5EF4-FFF2-40B4-BE49-F238E27FC236}">
                <a16:creationId xmlns:a16="http://schemas.microsoft.com/office/drawing/2014/main" id="{BE924CCF-0516-491B-A3D2-67F7E6FE2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574" y="1124744"/>
            <a:ext cx="480843" cy="480843"/>
          </a:xfrm>
          <a:prstGeom prst="rect">
            <a:avLst/>
          </a:prstGeom>
        </p:spPr>
      </p:pic>
      <p:pic>
        <p:nvPicPr>
          <p:cNvPr id="22" name="Image 21">
            <a:extLst>
              <a:ext uri="{FF2B5EF4-FFF2-40B4-BE49-F238E27FC236}">
                <a16:creationId xmlns:a16="http://schemas.microsoft.com/office/drawing/2014/main" id="{327F354D-4F82-4B80-BCC9-0221FF311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749" y="2676971"/>
            <a:ext cx="207786" cy="207786"/>
          </a:xfrm>
          <a:prstGeom prst="rect">
            <a:avLst/>
          </a:prstGeom>
        </p:spPr>
      </p:pic>
      <p:pic>
        <p:nvPicPr>
          <p:cNvPr id="23" name="Image 22">
            <a:extLst>
              <a:ext uri="{FF2B5EF4-FFF2-40B4-BE49-F238E27FC236}">
                <a16:creationId xmlns:a16="http://schemas.microsoft.com/office/drawing/2014/main" id="{A6C359A7-DE2E-447E-887F-C6A42603A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160" y="4293096"/>
            <a:ext cx="207786" cy="207786"/>
          </a:xfrm>
          <a:prstGeom prst="rect">
            <a:avLst/>
          </a:prstGeom>
        </p:spPr>
      </p:pic>
    </p:spTree>
    <p:extLst>
      <p:ext uri="{BB962C8B-B14F-4D97-AF65-F5344CB8AC3E}">
        <p14:creationId xmlns:p14="http://schemas.microsoft.com/office/powerpoint/2010/main" val="3922441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L’équation de Kaya</a:t>
            </a:r>
          </a:p>
        </p:txBody>
      </p:sp>
      <mc:AlternateContent xmlns:mc="http://schemas.openxmlformats.org/markup-compatibility/2006" xmlns:a14="http://schemas.microsoft.com/office/drawing/2010/main">
        <mc:Choice Requires="a14">
          <p:sp>
            <p:nvSpPr>
              <p:cNvPr id="36" name="ZoneTexte 35"/>
              <p:cNvSpPr txBox="1"/>
              <p:nvPr/>
            </p:nvSpPr>
            <p:spPr>
              <a:xfrm>
                <a:off x="4295800" y="2996952"/>
                <a:ext cx="5189004"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f>
                        <m:fPr>
                          <m:ctrlPr>
                            <a:rPr lang="fr-FR" sz="2400" i="1" smtClean="0">
                              <a:solidFill>
                                <a:srgbClr val="085160"/>
                              </a:solidFill>
                              <a:latin typeface="Cambria Math" panose="02040503050406030204" pitchFamily="18" charset="0"/>
                            </a:rPr>
                          </m:ctrlPr>
                        </m:fPr>
                        <m:num>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m:rPr>
                              <m:nor/>
                            </m:rPr>
                            <a:rPr lang="en-US" sz="2400" dirty="0">
                              <a:solidFill>
                                <a:srgbClr val="085160"/>
                              </a:solidFill>
                            </a:rPr>
                            <m:t> </m:t>
                          </m:r>
                        </m:num>
                        <m:den>
                          <m:r>
                            <a:rPr lang="fr-FR" sz="2400" b="1" i="1" smtClean="0">
                              <a:solidFill>
                                <a:srgbClr val="085160"/>
                              </a:solidFill>
                              <a:latin typeface="Cambria Math" panose="02040503050406030204" pitchFamily="18" charset="0"/>
                            </a:rPr>
                            <m:t>𝑻𝑬𝑷</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𝑻𝑬𝑷</m:t>
                          </m:r>
                        </m:num>
                        <m:den>
                          <m:r>
                            <a:rPr lang="fr-FR" sz="2400" b="1" i="1" smtClean="0">
                              <a:solidFill>
                                <a:srgbClr val="085160"/>
                              </a:solidFill>
                              <a:latin typeface="Cambria Math" panose="02040503050406030204" pitchFamily="18" charset="0"/>
                            </a:rPr>
                            <m:t>𝑷𝑰𝑩</m:t>
                          </m:r>
                        </m:den>
                      </m:f>
                      <m:r>
                        <a:rPr lang="fr-FR" sz="2400" b="0" i="1" smtClean="0">
                          <a:solidFill>
                            <a:srgbClr val="085160"/>
                          </a:solidFill>
                          <a:latin typeface="Cambria Math" panose="02040503050406030204" pitchFamily="18" charset="0"/>
                        </a:rPr>
                        <m:t>∗</m:t>
                      </m:r>
                      <m:r>
                        <a:rPr lang="fr-FR" sz="2400" b="1" i="1" smtClean="0">
                          <a:solidFill>
                            <a:srgbClr val="085160"/>
                          </a:solidFill>
                          <a:latin typeface="Cambria Math" panose="02040503050406030204" pitchFamily="18" charset="0"/>
                        </a:rPr>
                        <m:t>𝑷𝑰𝑩</m:t>
                      </m:r>
                    </m:oMath>
                  </m:oMathPara>
                </a14:m>
                <a:endParaRPr lang="fr-FR" sz="2400" b="1" dirty="0"/>
              </a:p>
            </p:txBody>
          </p:sp>
        </mc:Choice>
        <mc:Fallback xmlns="">
          <p:sp>
            <p:nvSpPr>
              <p:cNvPr id="36" name="ZoneTexte 35"/>
              <p:cNvSpPr txBox="1">
                <a:spLocks noRot="1" noChangeAspect="1" noMove="1" noResize="1" noEditPoints="1" noAdjustHandles="1" noChangeArrowheads="1" noChangeShapeType="1" noTextEdit="1"/>
              </p:cNvSpPr>
              <p:nvPr/>
            </p:nvSpPr>
            <p:spPr>
              <a:xfrm>
                <a:off x="4295800" y="2996952"/>
                <a:ext cx="5189004" cy="783804"/>
              </a:xfrm>
              <a:prstGeom prst="rect">
                <a:avLst/>
              </a:prstGeom>
              <a:blipFill>
                <a:blip r:embed="rId3"/>
                <a:stretch>
                  <a:fillRect/>
                </a:stretch>
              </a:blipFill>
            </p:spPr>
            <p:txBody>
              <a:bodyPr/>
              <a:lstStyle/>
              <a:p>
                <a:r>
                  <a:rPr lang="fr-FR">
                    <a:noFill/>
                  </a:rPr>
                  <a:t> </a:t>
                </a:r>
              </a:p>
            </p:txBody>
          </p:sp>
        </mc:Fallback>
      </mc:AlternateContent>
      <p:sp>
        <p:nvSpPr>
          <p:cNvPr id="8" name="Rectangle 7"/>
          <p:cNvSpPr/>
          <p:nvPr/>
        </p:nvSpPr>
        <p:spPr>
          <a:xfrm>
            <a:off x="158210" y="1304703"/>
            <a:ext cx="2961067" cy="369332"/>
          </a:xfrm>
          <a:prstGeom prst="rect">
            <a:avLst/>
          </a:prstGeom>
        </p:spPr>
        <p:txBody>
          <a:bodyPr wrap="none">
            <a:spAutoFit/>
          </a:bodyPr>
          <a:lstStyle/>
          <a:p>
            <a:r>
              <a:rPr lang="fr-FR" b="1" dirty="0">
                <a:solidFill>
                  <a:srgbClr val="2A6176"/>
                </a:solidFill>
                <a:latin typeface="Century Gothic" pitchFamily="34" charset="0"/>
                <a:cs typeface="+mn-cs"/>
              </a:rPr>
              <a:t>CO2 ~ Emissions de GES</a:t>
            </a:r>
          </a:p>
        </p:txBody>
      </p:sp>
      <p:sp>
        <p:nvSpPr>
          <p:cNvPr id="10" name="Rectangle 9"/>
          <p:cNvSpPr/>
          <p:nvPr/>
        </p:nvSpPr>
        <p:spPr>
          <a:xfrm>
            <a:off x="171907" y="1611509"/>
            <a:ext cx="1760418" cy="369332"/>
          </a:xfrm>
          <a:prstGeom prst="rect">
            <a:avLst/>
          </a:prstGeom>
        </p:spPr>
        <p:txBody>
          <a:bodyPr wrap="none">
            <a:spAutoFit/>
          </a:bodyPr>
          <a:lstStyle/>
          <a:p>
            <a:r>
              <a:rPr lang="fr-FR" b="1" dirty="0">
                <a:solidFill>
                  <a:srgbClr val="2A6176"/>
                </a:solidFill>
                <a:latin typeface="Century Gothic" pitchFamily="34" charset="0"/>
                <a:cs typeface="+mn-cs"/>
              </a:rPr>
              <a:t>TEP  ~  Energie</a:t>
            </a:r>
          </a:p>
        </p:txBody>
      </p:sp>
      <p:sp>
        <p:nvSpPr>
          <p:cNvPr id="14" name="Rectangle 13"/>
          <p:cNvSpPr/>
          <p:nvPr/>
        </p:nvSpPr>
        <p:spPr>
          <a:xfrm>
            <a:off x="188992" y="1919496"/>
            <a:ext cx="2028119" cy="369332"/>
          </a:xfrm>
          <a:prstGeom prst="rect">
            <a:avLst/>
          </a:prstGeom>
        </p:spPr>
        <p:txBody>
          <a:bodyPr wrap="none">
            <a:spAutoFit/>
          </a:bodyPr>
          <a:lstStyle/>
          <a:p>
            <a:r>
              <a:rPr lang="fr-FR" b="1" dirty="0">
                <a:solidFill>
                  <a:srgbClr val="2A6176"/>
                </a:solidFill>
                <a:latin typeface="Century Gothic" pitchFamily="34" charset="0"/>
                <a:cs typeface="+mn-cs"/>
              </a:rPr>
              <a:t>PIB  ~  Economie</a:t>
            </a:r>
          </a:p>
        </p:txBody>
      </p:sp>
    </p:spTree>
    <p:extLst>
      <p:ext uri="{BB962C8B-B14F-4D97-AF65-F5344CB8AC3E}">
        <p14:creationId xmlns:p14="http://schemas.microsoft.com/office/powerpoint/2010/main" val="40115391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Grp="1" noChangeArrowheads="1"/>
          </p:cNvSpPr>
          <p:nvPr>
            <p:ph type="title"/>
          </p:nvPr>
        </p:nvSpPr>
        <p:spPr>
          <a:xfrm>
            <a:off x="2027548" y="0"/>
            <a:ext cx="7308812" cy="980728"/>
          </a:xfrm>
        </p:spPr>
        <p:txBody>
          <a:bodyPr/>
          <a:lstStyle/>
          <a:p>
            <a:pPr lvl="0" indent="-342900">
              <a:spcBef>
                <a:spcPct val="20000"/>
              </a:spcBef>
              <a:buClr>
                <a:srgbClr val="F79124"/>
              </a:buClr>
            </a:pPr>
            <a:r>
              <a:rPr lang="fr-FR" altLang="en-US" dirty="0"/>
              <a:t>2ème itération : Déterminons un ordre de grandeur pour chaque poste ! </a:t>
            </a:r>
          </a:p>
        </p:txBody>
      </p:sp>
      <p:sp>
        <p:nvSpPr>
          <p:cNvPr id="96259" name="Rectangle 7"/>
          <p:cNvSpPr>
            <a:spLocks noGrp="1" noChangeArrowheads="1"/>
          </p:cNvSpPr>
          <p:nvPr>
            <p:ph idx="1"/>
          </p:nvPr>
        </p:nvSpPr>
        <p:spPr>
          <a:xfrm>
            <a:off x="407368" y="1268760"/>
            <a:ext cx="11175032" cy="5184576"/>
          </a:xfrm>
        </p:spPr>
        <p:txBody>
          <a:bodyPr>
            <a:normAutofit/>
          </a:bodyPr>
          <a:lstStyle/>
          <a:p>
            <a:pPr eaLnBrk="1" hangingPunct="1"/>
            <a:r>
              <a:rPr lang="fr-FR" altLang="en-US" dirty="0"/>
              <a:t>Immobilisations : Attention aux durées d’amortissement</a:t>
            </a:r>
          </a:p>
          <a:p>
            <a:pPr eaLnBrk="1" hangingPunct="1"/>
            <a:endParaRPr lang="fr-FR" altLang="en-US" dirty="0"/>
          </a:p>
          <a:p>
            <a:pPr marL="914400" lvl="2" indent="0">
              <a:buNone/>
            </a:pPr>
            <a:r>
              <a:rPr lang="fr-FR" altLang="en-US" sz="2400" dirty="0"/>
              <a:t>Bâtiments </a:t>
            </a:r>
            <a:r>
              <a:rPr lang="fr-FR" altLang="en-US" sz="2400" u="sng" dirty="0"/>
              <a:t>amortis sur 20 ans </a:t>
            </a:r>
            <a:r>
              <a:rPr lang="fr-FR" altLang="en-US" sz="2400" dirty="0"/>
              <a:t>≈ surface / 20 ans x FE du m²/an</a:t>
            </a:r>
          </a:p>
          <a:p>
            <a:pPr marL="1371600" lvl="3" indent="0">
              <a:buNone/>
            </a:pPr>
            <a:r>
              <a:rPr lang="fr-FR" altLang="en-US" sz="2000" dirty="0"/>
              <a:t>6500 m² x </a:t>
            </a:r>
            <a:r>
              <a:rPr lang="fr-FR" altLang="en-US" sz="2000" b="1" dirty="0">
                <a:solidFill>
                  <a:srgbClr val="F6AB38"/>
                </a:solidFill>
              </a:rPr>
              <a:t>440 kgCO2/m²</a:t>
            </a:r>
            <a:r>
              <a:rPr lang="fr-FR" altLang="en-US" sz="2000" b="1" u="sng" dirty="0">
                <a:solidFill>
                  <a:srgbClr val="F6AB38"/>
                </a:solidFill>
              </a:rPr>
              <a:t>/20 ans</a:t>
            </a:r>
            <a:r>
              <a:rPr lang="fr-FR" altLang="en-US" sz="2000" b="1" dirty="0">
                <a:solidFill>
                  <a:srgbClr val="F6AB38"/>
                </a:solidFill>
              </a:rPr>
              <a:t>    </a:t>
            </a:r>
            <a:r>
              <a:rPr lang="fr-FR" altLang="en-US" sz="2400" b="1" dirty="0">
                <a:solidFill>
                  <a:srgbClr val="085160"/>
                </a:solidFill>
              </a:rPr>
              <a:t>≈ 143 t </a:t>
            </a:r>
            <a:r>
              <a:rPr lang="fr-FR" altLang="en-US" sz="2400" b="1" dirty="0" err="1">
                <a:solidFill>
                  <a:srgbClr val="085160"/>
                </a:solidFill>
              </a:rPr>
              <a:t>éq</a:t>
            </a:r>
            <a:r>
              <a:rPr lang="fr-FR" altLang="en-US" sz="2400" b="1" dirty="0">
                <a:solidFill>
                  <a:srgbClr val="085160"/>
                </a:solidFill>
              </a:rPr>
              <a:t>-C/an</a:t>
            </a:r>
          </a:p>
          <a:p>
            <a:pPr lvl="3"/>
            <a:endParaRPr lang="fr-FR" altLang="en-US" sz="2000" b="1" dirty="0">
              <a:solidFill>
                <a:srgbClr val="085160"/>
              </a:solidFill>
            </a:endParaRPr>
          </a:p>
          <a:p>
            <a:pPr marL="914400" lvl="2" indent="0">
              <a:buNone/>
            </a:pPr>
            <a:r>
              <a:rPr lang="fr-FR" altLang="en-US" sz="2400" dirty="0"/>
              <a:t>Ordinateurs </a:t>
            </a:r>
            <a:r>
              <a:rPr lang="fr-FR" altLang="en-US" sz="2400" u="sng" dirty="0"/>
              <a:t>amortis sur 3 ans</a:t>
            </a:r>
            <a:r>
              <a:rPr lang="fr-FR" altLang="en-US" sz="2400" dirty="0"/>
              <a:t> ≈ nombre d’ordinateurs x FE d’un ordinateur/an</a:t>
            </a:r>
          </a:p>
          <a:p>
            <a:pPr marL="1371600" lvl="3" indent="0">
              <a:buNone/>
            </a:pPr>
            <a:r>
              <a:rPr lang="fr-FR" altLang="en-US" sz="2000" dirty="0"/>
              <a:t>500 ordinateurs x </a:t>
            </a:r>
            <a:r>
              <a:rPr lang="fr-FR" altLang="en-US" sz="2000" b="1" dirty="0">
                <a:solidFill>
                  <a:srgbClr val="F6AB38"/>
                </a:solidFill>
              </a:rPr>
              <a:t>500 kgCO2 ordinateur</a:t>
            </a:r>
            <a:r>
              <a:rPr lang="fr-FR" altLang="en-US" sz="2000" b="1" u="sng" dirty="0">
                <a:solidFill>
                  <a:srgbClr val="F6AB38"/>
                </a:solidFill>
              </a:rPr>
              <a:t>/ 3 ans</a:t>
            </a:r>
            <a:r>
              <a:rPr lang="fr-FR" altLang="en-US" sz="2000" b="1" dirty="0">
                <a:solidFill>
                  <a:srgbClr val="F6AB38"/>
                </a:solidFill>
              </a:rPr>
              <a:t>    </a:t>
            </a:r>
            <a:r>
              <a:rPr lang="fr-FR" altLang="en-US" sz="2400" b="1" dirty="0">
                <a:solidFill>
                  <a:srgbClr val="085160"/>
                </a:solidFill>
              </a:rPr>
              <a:t>≈ 83 tCO2e/an</a:t>
            </a:r>
            <a:endParaRPr lang="fr-FR" altLang="en-US" sz="2000" b="1" dirty="0">
              <a:solidFill>
                <a:srgbClr val="085160"/>
              </a:solidFill>
            </a:endParaRPr>
          </a:p>
          <a:p>
            <a:pPr lvl="3"/>
            <a:endParaRPr lang="fr-FR" altLang="en-US" sz="2000" dirty="0"/>
          </a:p>
        </p:txBody>
      </p:sp>
      <p:pic>
        <p:nvPicPr>
          <p:cNvPr id="9" name="Image 8">
            <a:extLst>
              <a:ext uri="{FF2B5EF4-FFF2-40B4-BE49-F238E27FC236}">
                <a16:creationId xmlns:a16="http://schemas.microsoft.com/office/drawing/2014/main" id="{1FEEA8AD-AA0A-41DF-B4D1-C9E833B2C21B}"/>
              </a:ext>
            </a:extLst>
          </p:cNvPr>
          <p:cNvPicPr>
            <a:picLocks noChangeAspect="1"/>
          </p:cNvPicPr>
          <p:nvPr/>
        </p:nvPicPr>
        <p:blipFill>
          <a:blip r:embed="rId3"/>
          <a:stretch>
            <a:fillRect/>
          </a:stretch>
        </p:blipFill>
        <p:spPr>
          <a:xfrm>
            <a:off x="562099" y="3429000"/>
            <a:ext cx="572861" cy="572861"/>
          </a:xfrm>
          <a:prstGeom prst="rect">
            <a:avLst/>
          </a:prstGeom>
        </p:spPr>
      </p:pic>
      <p:pic>
        <p:nvPicPr>
          <p:cNvPr id="12" name="Image 11">
            <a:extLst>
              <a:ext uri="{FF2B5EF4-FFF2-40B4-BE49-F238E27FC236}">
                <a16:creationId xmlns:a16="http://schemas.microsoft.com/office/drawing/2014/main" id="{4E7C812C-2842-401E-A761-E95F633D0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204864"/>
            <a:ext cx="576000" cy="576000"/>
          </a:xfrm>
          <a:prstGeom prst="rect">
            <a:avLst/>
          </a:prstGeom>
        </p:spPr>
      </p:pic>
      <p:pic>
        <p:nvPicPr>
          <p:cNvPr id="18" name="Image 17">
            <a:extLst>
              <a:ext uri="{FF2B5EF4-FFF2-40B4-BE49-F238E27FC236}">
                <a16:creationId xmlns:a16="http://schemas.microsoft.com/office/drawing/2014/main" id="{BE924CCF-0516-491B-A3D2-67F7E6FE26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574" y="1124744"/>
            <a:ext cx="480843" cy="480843"/>
          </a:xfrm>
          <a:prstGeom prst="rect">
            <a:avLst/>
          </a:prstGeom>
        </p:spPr>
      </p:pic>
      <p:pic>
        <p:nvPicPr>
          <p:cNvPr id="22" name="Image 21">
            <a:extLst>
              <a:ext uri="{FF2B5EF4-FFF2-40B4-BE49-F238E27FC236}">
                <a16:creationId xmlns:a16="http://schemas.microsoft.com/office/drawing/2014/main" id="{327F354D-4F82-4B80-BCC9-0221FF311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749" y="2676971"/>
            <a:ext cx="207786" cy="207786"/>
          </a:xfrm>
          <a:prstGeom prst="rect">
            <a:avLst/>
          </a:prstGeom>
        </p:spPr>
      </p:pic>
      <p:pic>
        <p:nvPicPr>
          <p:cNvPr id="23" name="Image 22">
            <a:extLst>
              <a:ext uri="{FF2B5EF4-FFF2-40B4-BE49-F238E27FC236}">
                <a16:creationId xmlns:a16="http://schemas.microsoft.com/office/drawing/2014/main" id="{A6C359A7-DE2E-447E-887F-C6A42603A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160" y="4293096"/>
            <a:ext cx="207786" cy="207786"/>
          </a:xfrm>
          <a:prstGeom prst="rect">
            <a:avLst/>
          </a:prstGeom>
        </p:spPr>
      </p:pic>
    </p:spTree>
    <p:extLst>
      <p:ext uri="{BB962C8B-B14F-4D97-AF65-F5344CB8AC3E}">
        <p14:creationId xmlns:p14="http://schemas.microsoft.com/office/powerpoint/2010/main" val="15527669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Grp="1" noChangeArrowheads="1"/>
          </p:cNvSpPr>
          <p:nvPr>
            <p:ph type="title"/>
          </p:nvPr>
        </p:nvSpPr>
        <p:spPr>
          <a:xfrm>
            <a:off x="2027548" y="0"/>
            <a:ext cx="7308812" cy="980728"/>
          </a:xfrm>
        </p:spPr>
        <p:txBody>
          <a:bodyPr/>
          <a:lstStyle/>
          <a:p>
            <a:pPr lvl="0" indent="-342900">
              <a:spcBef>
                <a:spcPct val="20000"/>
              </a:spcBef>
              <a:buClr>
                <a:srgbClr val="F79124"/>
              </a:buClr>
            </a:pPr>
            <a:r>
              <a:rPr lang="fr-FR" altLang="en-US" dirty="0"/>
              <a:t>2ème itération : Déterminons un ordre de grandeur pour chaque poste ! </a:t>
            </a:r>
          </a:p>
        </p:txBody>
      </p:sp>
      <p:sp>
        <p:nvSpPr>
          <p:cNvPr id="96259" name="Rectangle 7"/>
          <p:cNvSpPr>
            <a:spLocks noGrp="1" noChangeArrowheads="1"/>
          </p:cNvSpPr>
          <p:nvPr>
            <p:ph idx="1"/>
          </p:nvPr>
        </p:nvSpPr>
        <p:spPr>
          <a:xfrm>
            <a:off x="407368" y="1268760"/>
            <a:ext cx="11175032" cy="5184576"/>
          </a:xfrm>
        </p:spPr>
        <p:txBody>
          <a:bodyPr>
            <a:normAutofit/>
          </a:bodyPr>
          <a:lstStyle/>
          <a:p>
            <a:pPr eaLnBrk="1" hangingPunct="1"/>
            <a:r>
              <a:rPr lang="fr-FR" altLang="en-US" dirty="0"/>
              <a:t>Immobilisations : Attention aux durées d’amortissement</a:t>
            </a:r>
          </a:p>
          <a:p>
            <a:pPr eaLnBrk="1" hangingPunct="1"/>
            <a:endParaRPr lang="fr-FR" altLang="en-US" dirty="0"/>
          </a:p>
          <a:p>
            <a:pPr marL="914400" lvl="2" indent="0">
              <a:buNone/>
            </a:pPr>
            <a:r>
              <a:rPr lang="fr-FR" altLang="en-US" sz="2400" dirty="0"/>
              <a:t>Bâtiments </a:t>
            </a:r>
            <a:r>
              <a:rPr lang="fr-FR" altLang="en-US" sz="2400" u="sng" dirty="0"/>
              <a:t>amortis sur 20 ans </a:t>
            </a:r>
            <a:r>
              <a:rPr lang="fr-FR" altLang="en-US" sz="2400" dirty="0"/>
              <a:t>≈ surface / 20 ans x FE du m²/an</a:t>
            </a:r>
          </a:p>
          <a:p>
            <a:pPr marL="1371600" lvl="3" indent="0">
              <a:buNone/>
            </a:pPr>
            <a:r>
              <a:rPr lang="fr-FR" altLang="en-US" sz="2000" dirty="0"/>
              <a:t>6500 m² x </a:t>
            </a:r>
            <a:r>
              <a:rPr lang="fr-FR" altLang="en-US" sz="2000" b="1" dirty="0">
                <a:solidFill>
                  <a:srgbClr val="F6AB38"/>
                </a:solidFill>
              </a:rPr>
              <a:t>440 kgCO2/m²</a:t>
            </a:r>
            <a:r>
              <a:rPr lang="fr-FR" altLang="en-US" sz="2000" b="1" u="sng" dirty="0">
                <a:solidFill>
                  <a:srgbClr val="F6AB38"/>
                </a:solidFill>
              </a:rPr>
              <a:t>/20 ans</a:t>
            </a:r>
            <a:r>
              <a:rPr lang="fr-FR" altLang="en-US" sz="2000" b="1" dirty="0">
                <a:solidFill>
                  <a:srgbClr val="F6AB38"/>
                </a:solidFill>
              </a:rPr>
              <a:t>    </a:t>
            </a:r>
            <a:r>
              <a:rPr lang="fr-FR" altLang="en-US" sz="2400" b="1" dirty="0">
                <a:solidFill>
                  <a:srgbClr val="085160"/>
                </a:solidFill>
              </a:rPr>
              <a:t>≈ 143 t </a:t>
            </a:r>
            <a:r>
              <a:rPr lang="fr-FR" altLang="en-US" sz="2400" b="1" dirty="0" err="1">
                <a:solidFill>
                  <a:srgbClr val="085160"/>
                </a:solidFill>
              </a:rPr>
              <a:t>éq</a:t>
            </a:r>
            <a:r>
              <a:rPr lang="fr-FR" altLang="en-US" sz="2400" b="1" dirty="0">
                <a:solidFill>
                  <a:srgbClr val="085160"/>
                </a:solidFill>
              </a:rPr>
              <a:t>-C/an</a:t>
            </a:r>
          </a:p>
          <a:p>
            <a:pPr lvl="3"/>
            <a:endParaRPr lang="fr-FR" altLang="en-US" sz="2000" b="1" dirty="0">
              <a:solidFill>
                <a:srgbClr val="085160"/>
              </a:solidFill>
            </a:endParaRPr>
          </a:p>
          <a:p>
            <a:pPr marL="914400" lvl="2" indent="0">
              <a:buNone/>
            </a:pPr>
            <a:r>
              <a:rPr lang="fr-FR" altLang="en-US" sz="2400" dirty="0"/>
              <a:t>Ordinateurs </a:t>
            </a:r>
            <a:r>
              <a:rPr lang="fr-FR" altLang="en-US" sz="2400" u="sng" dirty="0"/>
              <a:t>amortis sur 3 ans</a:t>
            </a:r>
            <a:r>
              <a:rPr lang="fr-FR" altLang="en-US" sz="2400" dirty="0"/>
              <a:t> ≈ nombre d’ordinateurs x FE d’un ordinateur/an</a:t>
            </a:r>
          </a:p>
          <a:p>
            <a:pPr marL="1371600" lvl="3" indent="0">
              <a:buNone/>
            </a:pPr>
            <a:r>
              <a:rPr lang="fr-FR" altLang="en-US" sz="2000" dirty="0"/>
              <a:t>500 ordinateurs x </a:t>
            </a:r>
            <a:r>
              <a:rPr lang="fr-FR" altLang="en-US" sz="2000" b="1" dirty="0">
                <a:solidFill>
                  <a:srgbClr val="F6AB38"/>
                </a:solidFill>
              </a:rPr>
              <a:t>500 kgCO2 ordinateur</a:t>
            </a:r>
            <a:r>
              <a:rPr lang="fr-FR" altLang="en-US" sz="2000" b="1" u="sng" dirty="0">
                <a:solidFill>
                  <a:srgbClr val="F6AB38"/>
                </a:solidFill>
              </a:rPr>
              <a:t>/ 3 ans</a:t>
            </a:r>
            <a:r>
              <a:rPr lang="fr-FR" altLang="en-US" sz="2000" b="1" dirty="0">
                <a:solidFill>
                  <a:srgbClr val="F6AB38"/>
                </a:solidFill>
              </a:rPr>
              <a:t>    </a:t>
            </a:r>
            <a:r>
              <a:rPr lang="fr-FR" altLang="en-US" sz="2400" b="1" dirty="0">
                <a:solidFill>
                  <a:srgbClr val="085160"/>
                </a:solidFill>
              </a:rPr>
              <a:t>≈ 83 tCO2e/an</a:t>
            </a:r>
            <a:endParaRPr lang="fr-FR" altLang="en-US" sz="2000" b="1" dirty="0">
              <a:solidFill>
                <a:srgbClr val="085160"/>
              </a:solidFill>
            </a:endParaRPr>
          </a:p>
          <a:p>
            <a:pPr lvl="3"/>
            <a:endParaRPr lang="fr-FR" altLang="en-US" sz="2000" dirty="0"/>
          </a:p>
          <a:p>
            <a:pPr marL="914400" lvl="2" indent="0">
              <a:buNone/>
            </a:pPr>
            <a:r>
              <a:rPr lang="fr-FR" altLang="en-US" sz="2400" dirty="0"/>
              <a:t>Mobilier, machines, véhicules, parkings, …</a:t>
            </a:r>
            <a:endParaRPr lang="fr-FR" altLang="en-US" dirty="0"/>
          </a:p>
        </p:txBody>
      </p:sp>
      <p:pic>
        <p:nvPicPr>
          <p:cNvPr id="9" name="Image 8">
            <a:extLst>
              <a:ext uri="{FF2B5EF4-FFF2-40B4-BE49-F238E27FC236}">
                <a16:creationId xmlns:a16="http://schemas.microsoft.com/office/drawing/2014/main" id="{1FEEA8AD-AA0A-41DF-B4D1-C9E833B2C21B}"/>
              </a:ext>
            </a:extLst>
          </p:cNvPr>
          <p:cNvPicPr>
            <a:picLocks noChangeAspect="1"/>
          </p:cNvPicPr>
          <p:nvPr/>
        </p:nvPicPr>
        <p:blipFill>
          <a:blip r:embed="rId3"/>
          <a:stretch>
            <a:fillRect/>
          </a:stretch>
        </p:blipFill>
        <p:spPr>
          <a:xfrm>
            <a:off x="562099" y="3429000"/>
            <a:ext cx="572861" cy="572861"/>
          </a:xfrm>
          <a:prstGeom prst="rect">
            <a:avLst/>
          </a:prstGeom>
        </p:spPr>
      </p:pic>
      <p:pic>
        <p:nvPicPr>
          <p:cNvPr id="12" name="Image 11">
            <a:extLst>
              <a:ext uri="{FF2B5EF4-FFF2-40B4-BE49-F238E27FC236}">
                <a16:creationId xmlns:a16="http://schemas.microsoft.com/office/drawing/2014/main" id="{4E7C812C-2842-401E-A761-E95F633D0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204864"/>
            <a:ext cx="576000" cy="576000"/>
          </a:xfrm>
          <a:prstGeom prst="rect">
            <a:avLst/>
          </a:prstGeom>
        </p:spPr>
      </p:pic>
      <p:pic>
        <p:nvPicPr>
          <p:cNvPr id="3" name="Image 2">
            <a:extLst>
              <a:ext uri="{FF2B5EF4-FFF2-40B4-BE49-F238E27FC236}">
                <a16:creationId xmlns:a16="http://schemas.microsoft.com/office/drawing/2014/main" id="{3DDD5D12-0EAB-4898-BD4B-4A3149155D43}"/>
              </a:ext>
            </a:extLst>
          </p:cNvPr>
          <p:cNvPicPr>
            <a:picLocks noChangeAspect="1"/>
          </p:cNvPicPr>
          <p:nvPr/>
        </p:nvPicPr>
        <p:blipFill>
          <a:blip r:embed="rId5"/>
          <a:stretch>
            <a:fillRect/>
          </a:stretch>
        </p:blipFill>
        <p:spPr>
          <a:xfrm>
            <a:off x="562099" y="4834828"/>
            <a:ext cx="576000" cy="576000"/>
          </a:xfrm>
          <a:prstGeom prst="rect">
            <a:avLst/>
          </a:prstGeom>
        </p:spPr>
      </p:pic>
      <p:pic>
        <p:nvPicPr>
          <p:cNvPr id="18" name="Image 17">
            <a:extLst>
              <a:ext uri="{FF2B5EF4-FFF2-40B4-BE49-F238E27FC236}">
                <a16:creationId xmlns:a16="http://schemas.microsoft.com/office/drawing/2014/main" id="{BE924CCF-0516-491B-A3D2-67F7E6FE26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5574" y="1124744"/>
            <a:ext cx="480843" cy="480843"/>
          </a:xfrm>
          <a:prstGeom prst="rect">
            <a:avLst/>
          </a:prstGeom>
        </p:spPr>
      </p:pic>
      <p:pic>
        <p:nvPicPr>
          <p:cNvPr id="22" name="Image 21">
            <a:extLst>
              <a:ext uri="{FF2B5EF4-FFF2-40B4-BE49-F238E27FC236}">
                <a16:creationId xmlns:a16="http://schemas.microsoft.com/office/drawing/2014/main" id="{327F354D-4F82-4B80-BCC9-0221FF311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749" y="2676971"/>
            <a:ext cx="207786" cy="207786"/>
          </a:xfrm>
          <a:prstGeom prst="rect">
            <a:avLst/>
          </a:prstGeom>
        </p:spPr>
      </p:pic>
      <p:pic>
        <p:nvPicPr>
          <p:cNvPr id="23" name="Image 22">
            <a:extLst>
              <a:ext uri="{FF2B5EF4-FFF2-40B4-BE49-F238E27FC236}">
                <a16:creationId xmlns:a16="http://schemas.microsoft.com/office/drawing/2014/main" id="{A6C359A7-DE2E-447E-887F-C6A42603A8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60" y="4293096"/>
            <a:ext cx="207786" cy="207786"/>
          </a:xfrm>
          <a:prstGeom prst="rect">
            <a:avLst/>
          </a:prstGeom>
        </p:spPr>
      </p:pic>
    </p:spTree>
    <p:extLst>
      <p:ext uri="{BB962C8B-B14F-4D97-AF65-F5344CB8AC3E}">
        <p14:creationId xmlns:p14="http://schemas.microsoft.com/office/powerpoint/2010/main" val="12167599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33B769-9EE2-4AF4-8246-9EF3A6B6E371}"/>
              </a:ext>
            </a:extLst>
          </p:cNvPr>
          <p:cNvSpPr>
            <a:spLocks noGrp="1"/>
          </p:cNvSpPr>
          <p:nvPr>
            <p:ph type="title"/>
          </p:nvPr>
        </p:nvSpPr>
        <p:spPr/>
        <p:txBody>
          <a:bodyPr/>
          <a:lstStyle/>
          <a:p>
            <a:r>
              <a:rPr lang="fr-FR" dirty="0"/>
              <a:t>Comment choisir un facteur d’émission ?</a:t>
            </a:r>
          </a:p>
        </p:txBody>
      </p:sp>
      <p:sp>
        <p:nvSpPr>
          <p:cNvPr id="3" name="Espace réservé du contenu 2">
            <a:extLst>
              <a:ext uri="{FF2B5EF4-FFF2-40B4-BE49-F238E27FC236}">
                <a16:creationId xmlns:a16="http://schemas.microsoft.com/office/drawing/2014/main" id="{E045DA71-2F0F-49C4-AE88-2B683AB33903}"/>
              </a:ext>
            </a:extLst>
          </p:cNvPr>
          <p:cNvSpPr>
            <a:spLocks noGrp="1"/>
          </p:cNvSpPr>
          <p:nvPr>
            <p:ph idx="1"/>
          </p:nvPr>
        </p:nvSpPr>
        <p:spPr/>
        <p:txBody>
          <a:bodyPr/>
          <a:lstStyle/>
          <a:p>
            <a:pPr marL="381000" indent="-381000"/>
            <a:r>
              <a:rPr lang="fr-FR" altLang="en-US" dirty="0"/>
              <a:t>Quand on hésite entre plusieurs facteurs d’émissions</a:t>
            </a:r>
            <a:r>
              <a:rPr lang="fr-FR" altLang="en-US" b="0" dirty="0">
                <a:solidFill>
                  <a:schemeClr val="tx1"/>
                </a:solidFill>
              </a:rPr>
              <a:t>, on prend le plus élevé par défaut (mieux vaut surestimer et y revenir plus tard si c’est important, que sous-estimer et passer à côté)</a:t>
            </a:r>
          </a:p>
          <a:p>
            <a:pPr marL="381000" indent="-381000" eaLnBrk="1" hangingPunct="1"/>
            <a:endParaRPr lang="fr-FR" altLang="en-US" dirty="0"/>
          </a:p>
          <a:p>
            <a:endParaRPr lang="fr-FR" dirty="0"/>
          </a:p>
        </p:txBody>
      </p:sp>
    </p:spTree>
    <p:extLst>
      <p:ext uri="{BB962C8B-B14F-4D97-AF65-F5344CB8AC3E}">
        <p14:creationId xmlns:p14="http://schemas.microsoft.com/office/powerpoint/2010/main" val="12697389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33B769-9EE2-4AF4-8246-9EF3A6B6E371}"/>
              </a:ext>
            </a:extLst>
          </p:cNvPr>
          <p:cNvSpPr>
            <a:spLocks noGrp="1"/>
          </p:cNvSpPr>
          <p:nvPr>
            <p:ph type="title"/>
          </p:nvPr>
        </p:nvSpPr>
        <p:spPr/>
        <p:txBody>
          <a:bodyPr/>
          <a:lstStyle/>
          <a:p>
            <a:r>
              <a:rPr lang="fr-FR" dirty="0"/>
              <a:t>Comment choisir un facteur d’émission ?</a:t>
            </a:r>
          </a:p>
        </p:txBody>
      </p:sp>
      <p:sp>
        <p:nvSpPr>
          <p:cNvPr id="3" name="Espace réservé du contenu 2">
            <a:extLst>
              <a:ext uri="{FF2B5EF4-FFF2-40B4-BE49-F238E27FC236}">
                <a16:creationId xmlns:a16="http://schemas.microsoft.com/office/drawing/2014/main" id="{E045DA71-2F0F-49C4-AE88-2B683AB33903}"/>
              </a:ext>
            </a:extLst>
          </p:cNvPr>
          <p:cNvSpPr>
            <a:spLocks noGrp="1"/>
          </p:cNvSpPr>
          <p:nvPr>
            <p:ph idx="1"/>
          </p:nvPr>
        </p:nvSpPr>
        <p:spPr/>
        <p:txBody>
          <a:bodyPr/>
          <a:lstStyle/>
          <a:p>
            <a:pPr marL="381000" indent="-381000"/>
            <a:r>
              <a:rPr lang="fr-FR" altLang="en-US" dirty="0"/>
              <a:t>Quand on hésite entre plusieurs facteurs d’émissions</a:t>
            </a:r>
            <a:r>
              <a:rPr lang="fr-FR" altLang="en-US" b="0" dirty="0">
                <a:solidFill>
                  <a:schemeClr val="tx1"/>
                </a:solidFill>
              </a:rPr>
              <a:t>, on prend le plus élevé par défaut (mieux vaut surestimer et y revenir plus tard si c’est important, que sous-estimer et passer à côté)</a:t>
            </a:r>
          </a:p>
          <a:p>
            <a:pPr marL="381000" indent="-381000" eaLnBrk="1" hangingPunct="1"/>
            <a:endParaRPr lang="fr-FR" altLang="en-US" dirty="0"/>
          </a:p>
          <a:p>
            <a:pPr marL="381000" indent="-381000" eaLnBrk="1" hangingPunct="1"/>
            <a:r>
              <a:rPr lang="fr-FR" altLang="en-US" dirty="0"/>
              <a:t>Quand on ne trouve pas le FE dans l’outil, on essaye successivement</a:t>
            </a:r>
          </a:p>
          <a:p>
            <a:pPr marL="1200150" lvl="2" indent="-342900">
              <a:buFont typeface="Wingdings 2" panose="05020102010507070707" pitchFamily="18" charset="2"/>
              <a:buAutoNum type="arabicPeriod"/>
            </a:pPr>
            <a:r>
              <a:rPr lang="fr-FR" altLang="en-US" dirty="0"/>
              <a:t>la Base Carbone</a:t>
            </a:r>
            <a:r>
              <a:rPr lang="fr-FR" altLang="en-US" baseline="30000" dirty="0"/>
              <a:t>®</a:t>
            </a:r>
            <a:r>
              <a:rPr lang="fr-FR" altLang="en-US" dirty="0"/>
              <a:t> en ligne et les guides sectoriels de l’ADEME</a:t>
            </a:r>
          </a:p>
          <a:p>
            <a:pPr marL="1200150" lvl="2" indent="-342900">
              <a:buFont typeface="Wingdings 2" panose="05020102010507070707" pitchFamily="18" charset="2"/>
              <a:buAutoNum type="arabicPeriod"/>
            </a:pPr>
            <a:r>
              <a:rPr lang="fr-FR" altLang="en-US" dirty="0"/>
              <a:t>Internet</a:t>
            </a:r>
          </a:p>
          <a:p>
            <a:pPr marL="1200150" lvl="2" indent="-342900">
              <a:buFont typeface="Wingdings 2" panose="05020102010507070707" pitchFamily="18" charset="2"/>
              <a:buAutoNum type="arabicPeriod"/>
            </a:pPr>
            <a:r>
              <a:rPr lang="fr-FR" altLang="en-US" dirty="0"/>
              <a:t>Contacter le fournisseur, trouver un étiquetage carbone</a:t>
            </a:r>
          </a:p>
          <a:p>
            <a:pPr marL="1200150" lvl="2" indent="-342900">
              <a:buFont typeface="Wingdings 2" panose="05020102010507070707" pitchFamily="18" charset="2"/>
              <a:buAutoNum type="arabicPeriod"/>
            </a:pPr>
            <a:r>
              <a:rPr lang="fr-FR" altLang="en-US" dirty="0"/>
              <a:t>L’analogie</a:t>
            </a:r>
          </a:p>
          <a:p>
            <a:pPr marL="1200150" lvl="2" indent="-342900">
              <a:buFont typeface="Wingdings 2" panose="05020102010507070707" pitchFamily="18" charset="2"/>
              <a:buAutoNum type="arabicPeriod"/>
            </a:pPr>
            <a:r>
              <a:rPr lang="fr-FR" altLang="en-US" dirty="0"/>
              <a:t>L’analyse des matières premières</a:t>
            </a:r>
          </a:p>
          <a:p>
            <a:endParaRPr lang="fr-FR" dirty="0"/>
          </a:p>
        </p:txBody>
      </p:sp>
      <p:pic>
        <p:nvPicPr>
          <p:cNvPr id="4" name="Image 3">
            <a:extLst>
              <a:ext uri="{FF2B5EF4-FFF2-40B4-BE49-F238E27FC236}">
                <a16:creationId xmlns:a16="http://schemas.microsoft.com/office/drawing/2014/main" id="{F1684EA1-C2AE-4131-B37E-EC7A30CF7B5F}"/>
              </a:ext>
            </a:extLst>
          </p:cNvPr>
          <p:cNvPicPr>
            <a:picLocks noChangeAspect="1"/>
          </p:cNvPicPr>
          <p:nvPr/>
        </p:nvPicPr>
        <p:blipFill>
          <a:blip r:embed="rId2"/>
          <a:stretch>
            <a:fillRect/>
          </a:stretch>
        </p:blipFill>
        <p:spPr>
          <a:xfrm>
            <a:off x="407368" y="3933056"/>
            <a:ext cx="728243" cy="728243"/>
          </a:xfrm>
          <a:prstGeom prst="rect">
            <a:avLst/>
          </a:prstGeom>
        </p:spPr>
      </p:pic>
    </p:spTree>
    <p:extLst>
      <p:ext uri="{BB962C8B-B14F-4D97-AF65-F5344CB8AC3E}">
        <p14:creationId xmlns:p14="http://schemas.microsoft.com/office/powerpoint/2010/main" val="12994141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fr-FR" altLang="en-US" dirty="0"/>
              <a:t>Quelques astuces supplémentaires</a:t>
            </a:r>
          </a:p>
        </p:txBody>
      </p:sp>
      <p:sp>
        <p:nvSpPr>
          <p:cNvPr id="110595" name="Rectangle 3"/>
          <p:cNvSpPr>
            <a:spLocks noGrp="1" noChangeArrowheads="1"/>
          </p:cNvSpPr>
          <p:nvPr>
            <p:ph idx="1"/>
          </p:nvPr>
        </p:nvSpPr>
        <p:spPr>
          <a:xfrm>
            <a:off x="2711624" y="1464238"/>
            <a:ext cx="8870776" cy="5061106"/>
          </a:xfrm>
        </p:spPr>
        <p:txBody>
          <a:bodyPr>
            <a:normAutofit/>
          </a:bodyPr>
          <a:lstStyle/>
          <a:p>
            <a:pPr indent="0" eaLnBrk="1" hangingPunct="1"/>
            <a:r>
              <a:rPr lang="fr-FR" altLang="en-US" b="0" dirty="0">
                <a:solidFill>
                  <a:schemeClr val="tx1"/>
                </a:solidFill>
              </a:rPr>
              <a:t>De par le périmètre très large retenu, deux Bilan GES ne sont pas faits pour être additionnés ! En effet, il y a </a:t>
            </a:r>
            <a:r>
              <a:rPr lang="fr-FR" altLang="en-US" dirty="0"/>
              <a:t>des risques de double compte</a:t>
            </a:r>
            <a:r>
              <a:rPr lang="fr-FR" altLang="en-US" b="0" dirty="0">
                <a:solidFill>
                  <a:schemeClr val="tx1"/>
                </a:solidFill>
              </a:rPr>
              <a:t>.</a:t>
            </a:r>
          </a:p>
          <a:p>
            <a:pPr eaLnBrk="1" hangingPunct="1"/>
            <a:endParaRPr lang="fr-FR" altLang="en-US" b="0" dirty="0">
              <a:solidFill>
                <a:schemeClr val="tx1"/>
              </a:solidFill>
            </a:endParaRPr>
          </a:p>
          <a:p>
            <a:pPr eaLnBrk="1" hangingPunct="1"/>
            <a:endParaRPr lang="fr-FR" altLang="en-US" b="0" dirty="0">
              <a:solidFill>
                <a:schemeClr val="tx1"/>
              </a:solidFill>
            </a:endParaRPr>
          </a:p>
          <a:p>
            <a:pPr eaLnBrk="1" hangingPunct="1"/>
            <a:endParaRPr lang="fr-FR" altLang="en-US" b="0" dirty="0">
              <a:solidFill>
                <a:schemeClr val="tx1"/>
              </a:solidFill>
            </a:endParaRPr>
          </a:p>
          <a:p>
            <a:pPr eaLnBrk="1" hangingPunct="1">
              <a:buFont typeface="Arial" panose="020B0604020202020204" pitchFamily="34" charset="0"/>
              <a:buChar char="•"/>
            </a:pPr>
            <a:endParaRPr lang="fr-FR" altLang="en-US" b="0" dirty="0">
              <a:solidFill>
                <a:schemeClr val="tx1"/>
              </a:solidFill>
            </a:endParaRPr>
          </a:p>
        </p:txBody>
      </p:sp>
      <p:grpSp>
        <p:nvGrpSpPr>
          <p:cNvPr id="9" name="Groupe 8">
            <a:extLst>
              <a:ext uri="{FF2B5EF4-FFF2-40B4-BE49-F238E27FC236}">
                <a16:creationId xmlns:a16="http://schemas.microsoft.com/office/drawing/2014/main" id="{4E549A61-F08A-4FB3-9420-683206C4CD6D}"/>
              </a:ext>
            </a:extLst>
          </p:cNvPr>
          <p:cNvGrpSpPr/>
          <p:nvPr/>
        </p:nvGrpSpPr>
        <p:grpSpPr>
          <a:xfrm>
            <a:off x="407368" y="1196752"/>
            <a:ext cx="2110216" cy="1800200"/>
            <a:chOff x="228040" y="677821"/>
            <a:chExt cx="2110216" cy="1800200"/>
          </a:xfrm>
        </p:grpSpPr>
        <p:pic>
          <p:nvPicPr>
            <p:cNvPr id="3" name="Image 2">
              <a:extLst>
                <a:ext uri="{FF2B5EF4-FFF2-40B4-BE49-F238E27FC236}">
                  <a16:creationId xmlns:a16="http://schemas.microsoft.com/office/drawing/2014/main" id="{42F20308-5446-4AF5-8E0F-78D94E60E6C1}"/>
                </a:ext>
              </a:extLst>
            </p:cNvPr>
            <p:cNvPicPr>
              <a:picLocks noChangeAspect="1"/>
            </p:cNvPicPr>
            <p:nvPr/>
          </p:nvPicPr>
          <p:blipFill>
            <a:blip r:embed="rId3"/>
            <a:stretch>
              <a:fillRect/>
            </a:stretch>
          </p:blipFill>
          <p:spPr>
            <a:xfrm>
              <a:off x="785396" y="1651476"/>
              <a:ext cx="744760" cy="744760"/>
            </a:xfrm>
            <a:prstGeom prst="rect">
              <a:avLst/>
            </a:prstGeom>
          </p:spPr>
        </p:pic>
        <p:pic>
          <p:nvPicPr>
            <p:cNvPr id="6" name="Image 5">
              <a:extLst>
                <a:ext uri="{FF2B5EF4-FFF2-40B4-BE49-F238E27FC236}">
                  <a16:creationId xmlns:a16="http://schemas.microsoft.com/office/drawing/2014/main" id="{D474E237-6CC0-402F-B967-8BE9084E9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6840" y="1340768"/>
              <a:ext cx="621416" cy="621416"/>
            </a:xfrm>
            <a:prstGeom prst="rect">
              <a:avLst/>
            </a:prstGeom>
          </p:spPr>
        </p:pic>
        <p:pic>
          <p:nvPicPr>
            <p:cNvPr id="7" name="Image 6">
              <a:extLst>
                <a:ext uri="{FF2B5EF4-FFF2-40B4-BE49-F238E27FC236}">
                  <a16:creationId xmlns:a16="http://schemas.microsoft.com/office/drawing/2014/main" id="{AF7E739E-D23E-4FBD-87E3-FF2649F10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60" y="1196752"/>
              <a:ext cx="621416" cy="621416"/>
            </a:xfrm>
            <a:prstGeom prst="rect">
              <a:avLst/>
            </a:prstGeom>
          </p:spPr>
        </p:pic>
        <p:sp>
          <p:nvSpPr>
            <p:cNvPr id="4" name="Signe de multiplication 3">
              <a:extLst>
                <a:ext uri="{FF2B5EF4-FFF2-40B4-BE49-F238E27FC236}">
                  <a16:creationId xmlns:a16="http://schemas.microsoft.com/office/drawing/2014/main" id="{1A6E6256-E8DA-4ACE-A56E-130C1B8E3738}"/>
                </a:ext>
              </a:extLst>
            </p:cNvPr>
            <p:cNvSpPr/>
            <p:nvPr/>
          </p:nvSpPr>
          <p:spPr>
            <a:xfrm>
              <a:off x="228040" y="677821"/>
              <a:ext cx="1944216" cy="1800200"/>
            </a:xfrm>
            <a:prstGeom prst="mathMultiply">
              <a:avLst>
                <a:gd name="adj1" fmla="val 905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8363225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fr-FR" altLang="en-US" dirty="0"/>
              <a:t>Quelques astuces supplémentaires</a:t>
            </a:r>
          </a:p>
        </p:txBody>
      </p:sp>
      <p:sp>
        <p:nvSpPr>
          <p:cNvPr id="110595" name="Rectangle 3"/>
          <p:cNvSpPr>
            <a:spLocks noGrp="1" noChangeArrowheads="1"/>
          </p:cNvSpPr>
          <p:nvPr>
            <p:ph idx="1"/>
          </p:nvPr>
        </p:nvSpPr>
        <p:spPr>
          <a:xfrm>
            <a:off x="2711624" y="1464238"/>
            <a:ext cx="8870776" cy="5061106"/>
          </a:xfrm>
        </p:spPr>
        <p:txBody>
          <a:bodyPr>
            <a:normAutofit/>
          </a:bodyPr>
          <a:lstStyle/>
          <a:p>
            <a:pPr indent="0" eaLnBrk="1" hangingPunct="1"/>
            <a:r>
              <a:rPr lang="fr-FR" altLang="en-US" b="0" dirty="0">
                <a:solidFill>
                  <a:schemeClr val="tx1"/>
                </a:solidFill>
              </a:rPr>
              <a:t>De par le périmètre très large retenu, deux Bilan GES ne sont pas faits pour être additionnés ! En effet, il y a </a:t>
            </a:r>
            <a:r>
              <a:rPr lang="fr-FR" altLang="en-US" dirty="0"/>
              <a:t>des risques de double compte</a:t>
            </a:r>
            <a:r>
              <a:rPr lang="fr-FR" altLang="en-US" b="0" dirty="0">
                <a:solidFill>
                  <a:schemeClr val="tx1"/>
                </a:solidFill>
              </a:rPr>
              <a:t>.</a:t>
            </a:r>
          </a:p>
          <a:p>
            <a:pPr eaLnBrk="1" hangingPunct="1"/>
            <a:endParaRPr lang="fr-FR" altLang="en-US" b="0" dirty="0">
              <a:solidFill>
                <a:schemeClr val="tx1"/>
              </a:solidFill>
            </a:endParaRPr>
          </a:p>
          <a:p>
            <a:pPr eaLnBrk="1" hangingPunct="1"/>
            <a:endParaRPr lang="fr-FR" altLang="en-US" b="0" dirty="0">
              <a:solidFill>
                <a:schemeClr val="tx1"/>
              </a:solidFill>
            </a:endParaRPr>
          </a:p>
          <a:p>
            <a:pPr eaLnBrk="1" hangingPunct="1"/>
            <a:endParaRPr lang="fr-FR" altLang="en-US" b="0" dirty="0">
              <a:solidFill>
                <a:schemeClr val="tx1"/>
              </a:solidFill>
            </a:endParaRPr>
          </a:p>
          <a:p>
            <a:pPr indent="0" eaLnBrk="1" hangingPunct="1"/>
            <a:r>
              <a:rPr lang="fr-FR" altLang="en-US" b="0" dirty="0">
                <a:solidFill>
                  <a:schemeClr val="tx1"/>
                </a:solidFill>
              </a:rPr>
              <a:t>Toutes les </a:t>
            </a:r>
            <a:r>
              <a:rPr lang="fr-FR" altLang="en-US" dirty="0"/>
              <a:t>« émissions négatives » </a:t>
            </a:r>
            <a:r>
              <a:rPr lang="fr-FR" altLang="en-US" b="0" dirty="0">
                <a:solidFill>
                  <a:schemeClr val="tx1"/>
                </a:solidFill>
              </a:rPr>
              <a:t>et les possibles </a:t>
            </a:r>
            <a:r>
              <a:rPr lang="fr-FR" altLang="en-US" dirty="0"/>
              <a:t>compensations</a:t>
            </a:r>
            <a:r>
              <a:rPr lang="fr-FR" altLang="en-US" b="0" dirty="0">
                <a:solidFill>
                  <a:schemeClr val="tx1"/>
                </a:solidFill>
              </a:rPr>
              <a:t> doivent être comptées à part : elles ne font pas du tout partie du Bilan GES car elles n’amènent pas d’actions de réduction au sein du périmètre observé.</a:t>
            </a:r>
          </a:p>
          <a:p>
            <a:pPr eaLnBrk="1" hangingPunct="1"/>
            <a:endParaRPr lang="fr-FR" altLang="en-US" b="0" dirty="0">
              <a:solidFill>
                <a:schemeClr val="tx1"/>
              </a:solidFill>
            </a:endParaRPr>
          </a:p>
          <a:p>
            <a:pPr indent="0" eaLnBrk="1" hangingPunct="1"/>
            <a:endParaRPr lang="fr-FR" altLang="en-US" b="0" dirty="0">
              <a:solidFill>
                <a:schemeClr val="tx1"/>
              </a:solidFill>
            </a:endParaRPr>
          </a:p>
          <a:p>
            <a:pPr eaLnBrk="1" hangingPunct="1">
              <a:buFont typeface="Arial" panose="020B0604020202020204" pitchFamily="34" charset="0"/>
              <a:buChar char="•"/>
            </a:pPr>
            <a:endParaRPr lang="fr-FR" altLang="en-US" b="0" dirty="0">
              <a:solidFill>
                <a:schemeClr val="tx1"/>
              </a:solidFill>
            </a:endParaRPr>
          </a:p>
        </p:txBody>
      </p:sp>
      <p:grpSp>
        <p:nvGrpSpPr>
          <p:cNvPr id="9" name="Groupe 8">
            <a:extLst>
              <a:ext uri="{FF2B5EF4-FFF2-40B4-BE49-F238E27FC236}">
                <a16:creationId xmlns:a16="http://schemas.microsoft.com/office/drawing/2014/main" id="{4E549A61-F08A-4FB3-9420-683206C4CD6D}"/>
              </a:ext>
            </a:extLst>
          </p:cNvPr>
          <p:cNvGrpSpPr/>
          <p:nvPr/>
        </p:nvGrpSpPr>
        <p:grpSpPr>
          <a:xfrm>
            <a:off x="407368" y="1196752"/>
            <a:ext cx="2110216" cy="1800200"/>
            <a:chOff x="228040" y="677821"/>
            <a:chExt cx="2110216" cy="1800200"/>
          </a:xfrm>
        </p:grpSpPr>
        <p:pic>
          <p:nvPicPr>
            <p:cNvPr id="3" name="Image 2">
              <a:extLst>
                <a:ext uri="{FF2B5EF4-FFF2-40B4-BE49-F238E27FC236}">
                  <a16:creationId xmlns:a16="http://schemas.microsoft.com/office/drawing/2014/main" id="{42F20308-5446-4AF5-8E0F-78D94E60E6C1}"/>
                </a:ext>
              </a:extLst>
            </p:cNvPr>
            <p:cNvPicPr>
              <a:picLocks noChangeAspect="1"/>
            </p:cNvPicPr>
            <p:nvPr/>
          </p:nvPicPr>
          <p:blipFill>
            <a:blip r:embed="rId3"/>
            <a:stretch>
              <a:fillRect/>
            </a:stretch>
          </p:blipFill>
          <p:spPr>
            <a:xfrm>
              <a:off x="785396" y="1651476"/>
              <a:ext cx="744760" cy="744760"/>
            </a:xfrm>
            <a:prstGeom prst="rect">
              <a:avLst/>
            </a:prstGeom>
          </p:spPr>
        </p:pic>
        <p:pic>
          <p:nvPicPr>
            <p:cNvPr id="6" name="Image 5">
              <a:extLst>
                <a:ext uri="{FF2B5EF4-FFF2-40B4-BE49-F238E27FC236}">
                  <a16:creationId xmlns:a16="http://schemas.microsoft.com/office/drawing/2014/main" id="{D474E237-6CC0-402F-B967-8BE9084E9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6840" y="1340768"/>
              <a:ext cx="621416" cy="621416"/>
            </a:xfrm>
            <a:prstGeom prst="rect">
              <a:avLst/>
            </a:prstGeom>
          </p:spPr>
        </p:pic>
        <p:pic>
          <p:nvPicPr>
            <p:cNvPr id="7" name="Image 6">
              <a:extLst>
                <a:ext uri="{FF2B5EF4-FFF2-40B4-BE49-F238E27FC236}">
                  <a16:creationId xmlns:a16="http://schemas.microsoft.com/office/drawing/2014/main" id="{AF7E739E-D23E-4FBD-87E3-FF2649F10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60" y="1196752"/>
              <a:ext cx="621416" cy="621416"/>
            </a:xfrm>
            <a:prstGeom prst="rect">
              <a:avLst/>
            </a:prstGeom>
          </p:spPr>
        </p:pic>
        <p:sp>
          <p:nvSpPr>
            <p:cNvPr id="4" name="Signe de multiplication 3">
              <a:extLst>
                <a:ext uri="{FF2B5EF4-FFF2-40B4-BE49-F238E27FC236}">
                  <a16:creationId xmlns:a16="http://schemas.microsoft.com/office/drawing/2014/main" id="{1A6E6256-E8DA-4ACE-A56E-130C1B8E3738}"/>
                </a:ext>
              </a:extLst>
            </p:cNvPr>
            <p:cNvSpPr/>
            <p:nvPr/>
          </p:nvSpPr>
          <p:spPr>
            <a:xfrm>
              <a:off x="228040" y="677821"/>
              <a:ext cx="1944216" cy="1800200"/>
            </a:xfrm>
            <a:prstGeom prst="mathMultiply">
              <a:avLst>
                <a:gd name="adj1" fmla="val 905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Image 7">
            <a:extLst>
              <a:ext uri="{FF2B5EF4-FFF2-40B4-BE49-F238E27FC236}">
                <a16:creationId xmlns:a16="http://schemas.microsoft.com/office/drawing/2014/main" id="{8F4CA274-EC23-4861-94AF-F264EB82FA4B}"/>
              </a:ext>
            </a:extLst>
          </p:cNvPr>
          <p:cNvPicPr>
            <a:picLocks noChangeAspect="1"/>
          </p:cNvPicPr>
          <p:nvPr/>
        </p:nvPicPr>
        <p:blipFill>
          <a:blip r:embed="rId5"/>
          <a:stretch>
            <a:fillRect/>
          </a:stretch>
        </p:blipFill>
        <p:spPr>
          <a:xfrm>
            <a:off x="756018" y="4231121"/>
            <a:ext cx="1459446" cy="1459446"/>
          </a:xfrm>
          <a:prstGeom prst="rect">
            <a:avLst/>
          </a:prstGeom>
        </p:spPr>
      </p:pic>
    </p:spTree>
    <p:extLst>
      <p:ext uri="{BB962C8B-B14F-4D97-AF65-F5344CB8AC3E}">
        <p14:creationId xmlns:p14="http://schemas.microsoft.com/office/powerpoint/2010/main" val="21412033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216F1D-55DA-4056-9B4A-EBD30ECD2054}"/>
              </a:ext>
            </a:extLst>
          </p:cNvPr>
          <p:cNvSpPr>
            <a:spLocks noGrp="1"/>
          </p:cNvSpPr>
          <p:nvPr>
            <p:ph type="title"/>
          </p:nvPr>
        </p:nvSpPr>
        <p:spPr/>
        <p:txBody>
          <a:bodyPr/>
          <a:lstStyle/>
          <a:p>
            <a:r>
              <a:rPr lang="fr-FR" dirty="0"/>
              <a:t>Et maintenant on se lance dans le grand bain ! </a:t>
            </a:r>
          </a:p>
        </p:txBody>
      </p:sp>
      <p:sp>
        <p:nvSpPr>
          <p:cNvPr id="3" name="Espace réservé du contenu 2">
            <a:extLst>
              <a:ext uri="{FF2B5EF4-FFF2-40B4-BE49-F238E27FC236}">
                <a16:creationId xmlns:a16="http://schemas.microsoft.com/office/drawing/2014/main" id="{EC564EE8-0E5D-435C-A8A2-CABB7BD03087}"/>
              </a:ext>
            </a:extLst>
          </p:cNvPr>
          <p:cNvSpPr>
            <a:spLocks noGrp="1"/>
          </p:cNvSpPr>
          <p:nvPr>
            <p:ph idx="1"/>
          </p:nvPr>
        </p:nvSpPr>
        <p:spPr/>
        <p:txBody>
          <a:bodyPr/>
          <a:lstStyle/>
          <a:p>
            <a:r>
              <a:rPr lang="fr-FR" dirty="0"/>
              <a:t>Maintenant que tu as une idée de chaque ordre de grandeur, tu es </a:t>
            </a:r>
            <a:r>
              <a:rPr lang="fr-FR" dirty="0">
                <a:solidFill>
                  <a:srgbClr val="F6AB38"/>
                </a:solidFill>
              </a:rPr>
              <a:t>prêt à te lancer </a:t>
            </a:r>
            <a:r>
              <a:rPr lang="fr-FR" dirty="0"/>
              <a:t>!</a:t>
            </a:r>
          </a:p>
          <a:p>
            <a:endParaRPr lang="fr-FR" dirty="0"/>
          </a:p>
          <a:p>
            <a:r>
              <a:rPr lang="fr-FR" dirty="0"/>
              <a:t>Il ne te reste plus qu’à </a:t>
            </a:r>
            <a:r>
              <a:rPr lang="fr-FR" dirty="0">
                <a:solidFill>
                  <a:srgbClr val="F6AB38"/>
                </a:solidFill>
              </a:rPr>
              <a:t>préciser</a:t>
            </a:r>
            <a:r>
              <a:rPr lang="fr-FR" dirty="0"/>
              <a:t> ces calculs avec les </a:t>
            </a:r>
            <a:r>
              <a:rPr lang="fr-FR" dirty="0">
                <a:solidFill>
                  <a:srgbClr val="F6AB38"/>
                </a:solidFill>
              </a:rPr>
              <a:t>vraies données </a:t>
            </a:r>
            <a:r>
              <a:rPr lang="fr-FR" dirty="0"/>
              <a:t>que tu auras collectées sur le terrain</a:t>
            </a:r>
          </a:p>
        </p:txBody>
      </p:sp>
      <p:pic>
        <p:nvPicPr>
          <p:cNvPr id="4" name="Image 3">
            <a:extLst>
              <a:ext uri="{FF2B5EF4-FFF2-40B4-BE49-F238E27FC236}">
                <a16:creationId xmlns:a16="http://schemas.microsoft.com/office/drawing/2014/main" id="{F27E6558-2B8E-4A89-A6E1-3A24E07C9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460" y="3587030"/>
            <a:ext cx="1440000" cy="1440000"/>
          </a:xfrm>
          <a:prstGeom prst="rect">
            <a:avLst/>
          </a:prstGeom>
        </p:spPr>
      </p:pic>
      <p:pic>
        <p:nvPicPr>
          <p:cNvPr id="5" name="Image 4">
            <a:extLst>
              <a:ext uri="{FF2B5EF4-FFF2-40B4-BE49-F238E27FC236}">
                <a16:creationId xmlns:a16="http://schemas.microsoft.com/office/drawing/2014/main" id="{78C79058-16C4-4AD4-B1E5-88CF37532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665254" y="3698205"/>
            <a:ext cx="1520552" cy="1440000"/>
          </a:xfrm>
          <a:prstGeom prst="rect">
            <a:avLst/>
          </a:prstGeom>
        </p:spPr>
      </p:pic>
      <p:grpSp>
        <p:nvGrpSpPr>
          <p:cNvPr id="7" name="Groupe 6">
            <a:extLst>
              <a:ext uri="{FF2B5EF4-FFF2-40B4-BE49-F238E27FC236}">
                <a16:creationId xmlns:a16="http://schemas.microsoft.com/office/drawing/2014/main" id="{1D2F62F7-E6EF-41CC-B2C6-D33270D6B7D5}"/>
              </a:ext>
            </a:extLst>
          </p:cNvPr>
          <p:cNvGrpSpPr>
            <a:grpSpLocks noChangeAspect="1"/>
          </p:cNvGrpSpPr>
          <p:nvPr/>
        </p:nvGrpSpPr>
        <p:grpSpPr>
          <a:xfrm>
            <a:off x="5038222" y="4246718"/>
            <a:ext cx="1964643" cy="1964643"/>
            <a:chOff x="4563565" y="3050600"/>
            <a:chExt cx="1800000" cy="1800000"/>
          </a:xfrm>
        </p:grpSpPr>
        <p:sp>
          <p:nvSpPr>
            <p:cNvPr id="8" name="Ellipse 7">
              <a:extLst>
                <a:ext uri="{FF2B5EF4-FFF2-40B4-BE49-F238E27FC236}">
                  <a16:creationId xmlns:a16="http://schemas.microsoft.com/office/drawing/2014/main" id="{8886C505-2C67-48FB-A90C-9D1A7C1B2B09}"/>
                </a:ext>
              </a:extLst>
            </p:cNvPr>
            <p:cNvSpPr/>
            <p:nvPr/>
          </p:nvSpPr>
          <p:spPr>
            <a:xfrm>
              <a:off x="4563565" y="3050600"/>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C5D7B9B4-17B7-412A-8CD6-07E642E301CF}"/>
                </a:ext>
              </a:extLst>
            </p:cNvPr>
            <p:cNvPicPr>
              <a:picLocks noChangeAspect="1"/>
            </p:cNvPicPr>
            <p:nvPr/>
          </p:nvPicPr>
          <p:blipFill>
            <a:blip r:embed="rId3"/>
            <a:stretch>
              <a:fillRect/>
            </a:stretch>
          </p:blipFill>
          <p:spPr>
            <a:xfrm>
              <a:off x="4698781" y="3161115"/>
              <a:ext cx="1578969" cy="1578969"/>
            </a:xfrm>
            <a:prstGeom prst="rect">
              <a:avLst/>
            </a:prstGeom>
          </p:spPr>
        </p:pic>
      </p:grpSp>
    </p:spTree>
    <p:extLst>
      <p:ext uri="{BB962C8B-B14F-4D97-AF65-F5344CB8AC3E}">
        <p14:creationId xmlns:p14="http://schemas.microsoft.com/office/powerpoint/2010/main" val="13178564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Il existe deux astuces pour ne jamais se tromper dans un calcul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600" b="1" dirty="0">
                <a:solidFill>
                  <a:schemeClr val="bg1"/>
                </a:solidFill>
                <a:latin typeface="Arial"/>
                <a:ea typeface="ＭＳ Ｐゴシック"/>
              </a:rPr>
              <a:t>A : Utiliser le 50 : 50 </a:t>
            </a:r>
            <a:endParaRPr sz="16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B : Appeler un ami</a:t>
            </a:r>
            <a:endParaRPr sz="16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C : Vérifier l’ordre de grandeur</a:t>
            </a:r>
            <a:endParaRPr sz="16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D : Vérifier les unités</a:t>
            </a:r>
            <a:endParaRPr sz="1600" dirty="0">
              <a:solidFill>
                <a:schemeClr val="bg1"/>
              </a:solidFill>
            </a:endParaRPr>
          </a:p>
        </p:txBody>
      </p:sp>
      <p:pic>
        <p:nvPicPr>
          <p:cNvPr id="33" name="Image 32">
            <a:extLst>
              <a:ext uri="{FF2B5EF4-FFF2-40B4-BE49-F238E27FC236}">
                <a16:creationId xmlns:a16="http://schemas.microsoft.com/office/drawing/2014/main" id="{6C5FD8F5-32EA-45B7-B3C1-703CE348FBA4}"/>
              </a:ext>
            </a:extLst>
          </p:cNvPr>
          <p:cNvPicPr>
            <a:picLocks noChangeAspect="1"/>
          </p:cNvPicPr>
          <p:nvPr/>
        </p:nvPicPr>
        <p:blipFill>
          <a:blip r:embed="rId2"/>
          <a:stretch>
            <a:fillRect/>
          </a:stretch>
        </p:blipFill>
        <p:spPr>
          <a:xfrm>
            <a:off x="4917075" y="1035582"/>
            <a:ext cx="2213001" cy="2213001"/>
          </a:xfrm>
          <a:prstGeom prst="rect">
            <a:avLst/>
          </a:prstGeom>
        </p:spPr>
      </p:pic>
    </p:spTree>
    <p:extLst>
      <p:ext uri="{BB962C8B-B14F-4D97-AF65-F5344CB8AC3E}">
        <p14:creationId xmlns:p14="http://schemas.microsoft.com/office/powerpoint/2010/main" val="75696390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F6AB38"/>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F6AB38"/>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Il existe deux astuces pour ne jamais se tromper dans un calcul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600" b="1" dirty="0">
                <a:solidFill>
                  <a:schemeClr val="bg1"/>
                </a:solidFill>
                <a:latin typeface="Arial"/>
                <a:ea typeface="ＭＳ Ｐゴシック"/>
              </a:rPr>
              <a:t>A : Utiliser le 50 : 50 </a:t>
            </a:r>
            <a:endParaRPr sz="16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B : Appeler un ami</a:t>
            </a:r>
            <a:endParaRPr sz="16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C : Vérifier l’ordre de grandeur</a:t>
            </a:r>
            <a:endParaRPr sz="16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D : Vérifier les unités</a:t>
            </a:r>
            <a:endParaRPr sz="1600" dirty="0">
              <a:solidFill>
                <a:schemeClr val="bg1"/>
              </a:solidFill>
            </a:endParaRPr>
          </a:p>
        </p:txBody>
      </p:sp>
      <p:pic>
        <p:nvPicPr>
          <p:cNvPr id="33" name="Image 32">
            <a:extLst>
              <a:ext uri="{FF2B5EF4-FFF2-40B4-BE49-F238E27FC236}">
                <a16:creationId xmlns:a16="http://schemas.microsoft.com/office/drawing/2014/main" id="{6C5FD8F5-32EA-45B7-B3C1-703CE348FBA4}"/>
              </a:ext>
            </a:extLst>
          </p:cNvPr>
          <p:cNvPicPr>
            <a:picLocks noChangeAspect="1"/>
          </p:cNvPicPr>
          <p:nvPr/>
        </p:nvPicPr>
        <p:blipFill>
          <a:blip r:embed="rId2"/>
          <a:stretch>
            <a:fillRect/>
          </a:stretch>
        </p:blipFill>
        <p:spPr>
          <a:xfrm>
            <a:off x="4917075" y="1035582"/>
            <a:ext cx="2213001" cy="2213001"/>
          </a:xfrm>
          <a:prstGeom prst="rect">
            <a:avLst/>
          </a:prstGeom>
        </p:spPr>
      </p:pic>
      <p:pic>
        <p:nvPicPr>
          <p:cNvPr id="34" name="Image 33">
            <a:extLst>
              <a:ext uri="{FF2B5EF4-FFF2-40B4-BE49-F238E27FC236}">
                <a16:creationId xmlns:a16="http://schemas.microsoft.com/office/drawing/2014/main" id="{916DDCF6-BFE2-450F-AB27-B198E2821B04}"/>
              </a:ext>
            </a:extLst>
          </p:cNvPr>
          <p:cNvPicPr>
            <a:picLocks noChangeAspect="1"/>
          </p:cNvPicPr>
          <p:nvPr/>
        </p:nvPicPr>
        <p:blipFill>
          <a:blip r:embed="rId3"/>
          <a:stretch>
            <a:fillRect/>
          </a:stretch>
        </p:blipFill>
        <p:spPr>
          <a:xfrm>
            <a:off x="9822116" y="5314164"/>
            <a:ext cx="396000" cy="396000"/>
          </a:xfrm>
          <a:prstGeom prst="rect">
            <a:avLst/>
          </a:prstGeom>
        </p:spPr>
      </p:pic>
      <p:pic>
        <p:nvPicPr>
          <p:cNvPr id="35" name="Image 34">
            <a:extLst>
              <a:ext uri="{FF2B5EF4-FFF2-40B4-BE49-F238E27FC236}">
                <a16:creationId xmlns:a16="http://schemas.microsoft.com/office/drawing/2014/main" id="{9BBFD018-6E75-48E9-B25F-933EEF8036A4}"/>
              </a:ext>
            </a:extLst>
          </p:cNvPr>
          <p:cNvPicPr>
            <a:picLocks noChangeAspect="1"/>
          </p:cNvPicPr>
          <p:nvPr/>
        </p:nvPicPr>
        <p:blipFill>
          <a:blip r:embed="rId4"/>
          <a:stretch>
            <a:fillRect/>
          </a:stretch>
        </p:blipFill>
        <p:spPr>
          <a:xfrm>
            <a:off x="9822116" y="4790065"/>
            <a:ext cx="396000" cy="396000"/>
          </a:xfrm>
          <a:prstGeom prst="rect">
            <a:avLst/>
          </a:prstGeom>
        </p:spPr>
      </p:pic>
      <p:pic>
        <p:nvPicPr>
          <p:cNvPr id="36" name="Image 35">
            <a:extLst>
              <a:ext uri="{FF2B5EF4-FFF2-40B4-BE49-F238E27FC236}">
                <a16:creationId xmlns:a16="http://schemas.microsoft.com/office/drawing/2014/main" id="{1F0EFC8F-1BCA-470E-AD3C-37781DD983A4}"/>
              </a:ext>
            </a:extLst>
          </p:cNvPr>
          <p:cNvPicPr>
            <a:picLocks noChangeAspect="1"/>
          </p:cNvPicPr>
          <p:nvPr/>
        </p:nvPicPr>
        <p:blipFill>
          <a:blip r:embed="rId3"/>
          <a:stretch>
            <a:fillRect/>
          </a:stretch>
        </p:blipFill>
        <p:spPr>
          <a:xfrm>
            <a:off x="5789396" y="5347464"/>
            <a:ext cx="396000" cy="396000"/>
          </a:xfrm>
          <a:prstGeom prst="rect">
            <a:avLst/>
          </a:prstGeom>
        </p:spPr>
      </p:pic>
      <p:pic>
        <p:nvPicPr>
          <p:cNvPr id="37" name="Image 36">
            <a:extLst>
              <a:ext uri="{FF2B5EF4-FFF2-40B4-BE49-F238E27FC236}">
                <a16:creationId xmlns:a16="http://schemas.microsoft.com/office/drawing/2014/main" id="{16A1F5FA-C929-4B91-8BC6-B512DD0734A0}"/>
              </a:ext>
            </a:extLst>
          </p:cNvPr>
          <p:cNvPicPr>
            <a:picLocks noChangeAspect="1"/>
          </p:cNvPicPr>
          <p:nvPr/>
        </p:nvPicPr>
        <p:blipFill>
          <a:blip r:embed="rId4"/>
          <a:stretch>
            <a:fillRect/>
          </a:stretch>
        </p:blipFill>
        <p:spPr>
          <a:xfrm>
            <a:off x="5789396" y="4823365"/>
            <a:ext cx="396000" cy="396000"/>
          </a:xfrm>
          <a:prstGeom prst="rect">
            <a:avLst/>
          </a:prstGeom>
        </p:spPr>
      </p:pic>
    </p:spTree>
    <p:extLst>
      <p:ext uri="{BB962C8B-B14F-4D97-AF65-F5344CB8AC3E}">
        <p14:creationId xmlns:p14="http://schemas.microsoft.com/office/powerpoint/2010/main" val="141944779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txBody>
            <a:bodyPr/>
            <a:lstStyle/>
            <a:p>
              <a:endParaRPr lang="fr-FR" dirty="0"/>
            </a:p>
          </p:txBody>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Si je ne trouve pas un facteur d’émission alors je cherche…</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600" b="1" dirty="0">
                <a:solidFill>
                  <a:schemeClr val="bg1"/>
                </a:solidFill>
                <a:latin typeface="Arial"/>
                <a:ea typeface="ＭＳ Ｐゴシック"/>
              </a:rPr>
              <a:t>A : et je trouverai</a:t>
            </a:r>
            <a:endParaRPr sz="16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B : Sur le site bilan-ges.ademe.fr</a:t>
            </a:r>
            <a:endParaRPr sz="16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C : A La Poste</a:t>
            </a:r>
            <a:endParaRPr sz="16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D : La réponse D</a:t>
            </a:r>
            <a:endParaRPr sz="1600" dirty="0">
              <a:solidFill>
                <a:schemeClr val="bg1"/>
              </a:solidFill>
            </a:endParaRPr>
          </a:p>
        </p:txBody>
      </p:sp>
      <p:pic>
        <p:nvPicPr>
          <p:cNvPr id="34" name="Image 33">
            <a:extLst>
              <a:ext uri="{FF2B5EF4-FFF2-40B4-BE49-F238E27FC236}">
                <a16:creationId xmlns:a16="http://schemas.microsoft.com/office/drawing/2014/main" id="{93568551-554D-486F-9DF8-3936903EC127}"/>
              </a:ext>
            </a:extLst>
          </p:cNvPr>
          <p:cNvPicPr>
            <a:picLocks noChangeAspect="1"/>
          </p:cNvPicPr>
          <p:nvPr/>
        </p:nvPicPr>
        <p:blipFill>
          <a:blip r:embed="rId2"/>
          <a:stretch>
            <a:fillRect/>
          </a:stretch>
        </p:blipFill>
        <p:spPr>
          <a:xfrm>
            <a:off x="5087464" y="1147872"/>
            <a:ext cx="2016224" cy="2016224"/>
          </a:xfrm>
          <a:prstGeom prst="rect">
            <a:avLst/>
          </a:prstGeom>
        </p:spPr>
      </p:pic>
    </p:spTree>
    <p:extLst>
      <p:ext uri="{BB962C8B-B14F-4D97-AF65-F5344CB8AC3E}">
        <p14:creationId xmlns:p14="http://schemas.microsoft.com/office/powerpoint/2010/main" val="2452938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L’équation de Kaya</a:t>
            </a:r>
          </a:p>
        </p:txBody>
      </p:sp>
      <mc:AlternateContent xmlns:mc="http://schemas.openxmlformats.org/markup-compatibility/2006" xmlns:a14="http://schemas.microsoft.com/office/drawing/2010/main">
        <mc:Choice Requires="a14">
          <p:sp>
            <p:nvSpPr>
              <p:cNvPr id="37" name="ZoneTexte 36"/>
              <p:cNvSpPr txBox="1"/>
              <p:nvPr/>
            </p:nvSpPr>
            <p:spPr>
              <a:xfrm>
                <a:off x="3863752" y="3037098"/>
                <a:ext cx="5189004"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f>
                        <m:fPr>
                          <m:ctrlPr>
                            <a:rPr lang="fr-FR" sz="2400" i="1" smtClean="0">
                              <a:solidFill>
                                <a:srgbClr val="085160"/>
                              </a:solidFill>
                              <a:latin typeface="Cambria Math" panose="02040503050406030204" pitchFamily="18" charset="0"/>
                            </a:rPr>
                          </m:ctrlPr>
                        </m:fPr>
                        <m:num>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m:rPr>
                              <m:nor/>
                            </m:rPr>
                            <a:rPr lang="en-US" sz="2400" dirty="0">
                              <a:solidFill>
                                <a:srgbClr val="085160"/>
                              </a:solidFill>
                            </a:rPr>
                            <m:t> </m:t>
                          </m:r>
                        </m:num>
                        <m:den>
                          <m:r>
                            <a:rPr lang="fr-FR" sz="2400" b="1" i="1" smtClean="0">
                              <a:solidFill>
                                <a:srgbClr val="085160"/>
                              </a:solidFill>
                              <a:latin typeface="Cambria Math" panose="02040503050406030204" pitchFamily="18" charset="0"/>
                            </a:rPr>
                            <m:t>𝑻𝑬𝑷</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𝑻𝑬𝑷</m:t>
                          </m:r>
                        </m:num>
                        <m:den>
                          <m:r>
                            <a:rPr lang="fr-FR" sz="2400" b="1" i="1" smtClean="0">
                              <a:solidFill>
                                <a:srgbClr val="085160"/>
                              </a:solidFill>
                              <a:latin typeface="Cambria Math" panose="02040503050406030204" pitchFamily="18" charset="0"/>
                            </a:rPr>
                            <m:t>𝑷𝑰𝑩</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𝑷𝑰𝑩</m:t>
                          </m:r>
                          <m:r>
                            <m:rPr>
                              <m:nor/>
                            </m:rPr>
                            <a:rPr lang="fr-FR" sz="2400" b="1" dirty="0"/>
                            <m:t> </m:t>
                          </m:r>
                        </m:num>
                        <m:den>
                          <m:r>
                            <a:rPr lang="fr-FR" sz="2400" b="1" i="1" smtClean="0">
                              <a:solidFill>
                                <a:srgbClr val="085160"/>
                              </a:solidFill>
                              <a:latin typeface="Cambria Math" panose="02040503050406030204" pitchFamily="18" charset="0"/>
                            </a:rPr>
                            <m:t>𝑷𝑶𝑷</m:t>
                          </m:r>
                        </m:den>
                      </m:f>
                      <m:r>
                        <a:rPr lang="fr-FR" sz="2400" b="0" i="1" smtClean="0">
                          <a:solidFill>
                            <a:srgbClr val="085160"/>
                          </a:solidFill>
                          <a:latin typeface="Cambria Math" panose="02040503050406030204" pitchFamily="18" charset="0"/>
                        </a:rPr>
                        <m:t>∗</m:t>
                      </m:r>
                      <m:r>
                        <a:rPr lang="fr-FR" sz="2400" b="1" i="1" smtClean="0">
                          <a:solidFill>
                            <a:srgbClr val="085160"/>
                          </a:solidFill>
                          <a:latin typeface="Cambria Math" panose="02040503050406030204" pitchFamily="18" charset="0"/>
                        </a:rPr>
                        <m:t>𝑷𝑶𝑷</m:t>
                      </m:r>
                    </m:oMath>
                  </m:oMathPara>
                </a14:m>
                <a:endParaRPr lang="fr-FR" sz="2400" b="1" dirty="0"/>
              </a:p>
            </p:txBody>
          </p:sp>
        </mc:Choice>
        <mc:Fallback xmlns="">
          <p:sp>
            <p:nvSpPr>
              <p:cNvPr id="37" name="ZoneTexte 36"/>
              <p:cNvSpPr txBox="1">
                <a:spLocks noRot="1" noChangeAspect="1" noMove="1" noResize="1" noEditPoints="1" noAdjustHandles="1" noChangeArrowheads="1" noChangeShapeType="1" noTextEdit="1"/>
              </p:cNvSpPr>
              <p:nvPr/>
            </p:nvSpPr>
            <p:spPr>
              <a:xfrm>
                <a:off x="3863752" y="3037098"/>
                <a:ext cx="5189004" cy="783804"/>
              </a:xfrm>
              <a:prstGeom prst="rect">
                <a:avLst/>
              </a:prstGeom>
              <a:blipFill>
                <a:blip r:embed="rId3"/>
                <a:stretch>
                  <a:fillRect/>
                </a:stretch>
              </a:blipFill>
            </p:spPr>
            <p:txBody>
              <a:bodyPr/>
              <a:lstStyle/>
              <a:p>
                <a:r>
                  <a:rPr lang="fr-FR">
                    <a:noFill/>
                  </a:rPr>
                  <a:t> </a:t>
                </a:r>
              </a:p>
            </p:txBody>
          </p:sp>
        </mc:Fallback>
      </mc:AlternateContent>
      <p:sp>
        <p:nvSpPr>
          <p:cNvPr id="8" name="Rectangle 7"/>
          <p:cNvSpPr/>
          <p:nvPr/>
        </p:nvSpPr>
        <p:spPr>
          <a:xfrm>
            <a:off x="158210" y="1304703"/>
            <a:ext cx="2961067" cy="369332"/>
          </a:xfrm>
          <a:prstGeom prst="rect">
            <a:avLst/>
          </a:prstGeom>
        </p:spPr>
        <p:txBody>
          <a:bodyPr wrap="none">
            <a:spAutoFit/>
          </a:bodyPr>
          <a:lstStyle/>
          <a:p>
            <a:r>
              <a:rPr lang="fr-FR" b="1" dirty="0">
                <a:solidFill>
                  <a:srgbClr val="2A6176"/>
                </a:solidFill>
                <a:latin typeface="Century Gothic" pitchFamily="34" charset="0"/>
                <a:cs typeface="+mn-cs"/>
              </a:rPr>
              <a:t>CO2 ~ Emissions de GES</a:t>
            </a:r>
          </a:p>
        </p:txBody>
      </p:sp>
      <p:sp>
        <p:nvSpPr>
          <p:cNvPr id="10" name="Rectangle 9"/>
          <p:cNvSpPr/>
          <p:nvPr/>
        </p:nvSpPr>
        <p:spPr>
          <a:xfrm>
            <a:off x="171907" y="1611509"/>
            <a:ext cx="1760418" cy="369332"/>
          </a:xfrm>
          <a:prstGeom prst="rect">
            <a:avLst/>
          </a:prstGeom>
        </p:spPr>
        <p:txBody>
          <a:bodyPr wrap="none">
            <a:spAutoFit/>
          </a:bodyPr>
          <a:lstStyle/>
          <a:p>
            <a:r>
              <a:rPr lang="fr-FR" b="1" dirty="0">
                <a:solidFill>
                  <a:srgbClr val="2A6176"/>
                </a:solidFill>
                <a:latin typeface="Century Gothic" pitchFamily="34" charset="0"/>
                <a:cs typeface="+mn-cs"/>
              </a:rPr>
              <a:t>TEP  ~  Energie</a:t>
            </a:r>
          </a:p>
        </p:txBody>
      </p:sp>
      <p:sp>
        <p:nvSpPr>
          <p:cNvPr id="14" name="Rectangle 13"/>
          <p:cNvSpPr/>
          <p:nvPr/>
        </p:nvSpPr>
        <p:spPr>
          <a:xfrm>
            <a:off x="188992" y="1919496"/>
            <a:ext cx="2028119" cy="369332"/>
          </a:xfrm>
          <a:prstGeom prst="rect">
            <a:avLst/>
          </a:prstGeom>
        </p:spPr>
        <p:txBody>
          <a:bodyPr wrap="none">
            <a:spAutoFit/>
          </a:bodyPr>
          <a:lstStyle/>
          <a:p>
            <a:r>
              <a:rPr lang="fr-FR" b="1" dirty="0">
                <a:solidFill>
                  <a:srgbClr val="2A6176"/>
                </a:solidFill>
                <a:latin typeface="Century Gothic" pitchFamily="34" charset="0"/>
                <a:cs typeface="+mn-cs"/>
              </a:rPr>
              <a:t>PIB  ~  Economie</a:t>
            </a:r>
          </a:p>
        </p:txBody>
      </p:sp>
      <p:sp>
        <p:nvSpPr>
          <p:cNvPr id="15" name="Rectangle 14"/>
          <p:cNvSpPr/>
          <p:nvPr/>
        </p:nvSpPr>
        <p:spPr>
          <a:xfrm>
            <a:off x="171907" y="2225122"/>
            <a:ext cx="2154757" cy="369332"/>
          </a:xfrm>
          <a:prstGeom prst="rect">
            <a:avLst/>
          </a:prstGeom>
        </p:spPr>
        <p:txBody>
          <a:bodyPr wrap="none">
            <a:spAutoFit/>
          </a:bodyPr>
          <a:lstStyle/>
          <a:p>
            <a:r>
              <a:rPr lang="fr-FR" b="1" dirty="0">
                <a:solidFill>
                  <a:srgbClr val="2A6176"/>
                </a:solidFill>
                <a:latin typeface="Century Gothic" pitchFamily="34" charset="0"/>
                <a:cs typeface="+mn-cs"/>
              </a:rPr>
              <a:t>POP ~ Population</a:t>
            </a:r>
          </a:p>
        </p:txBody>
      </p:sp>
    </p:spTree>
    <p:extLst>
      <p:ext uri="{BB962C8B-B14F-4D97-AF65-F5344CB8AC3E}">
        <p14:creationId xmlns:p14="http://schemas.microsoft.com/office/powerpoint/2010/main" val="29541473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F6AB38"/>
            </a:solidFill>
            <a:ln w="9360">
              <a:noFill/>
            </a:ln>
          </p:spPr>
          <p:txBody>
            <a:bodyPr/>
            <a:lstStyle/>
            <a:p>
              <a:endParaRPr lang="fr-FR" dirty="0"/>
            </a:p>
          </p:txBody>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Si je ne trouve pas un facteur d’émission alors je cherche…</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600" b="1" dirty="0">
                <a:solidFill>
                  <a:schemeClr val="bg1"/>
                </a:solidFill>
                <a:latin typeface="Arial"/>
                <a:ea typeface="ＭＳ Ｐゴシック"/>
              </a:rPr>
              <a:t>A : et je trouverai</a:t>
            </a:r>
            <a:endParaRPr sz="16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B : Sur le site bilan-ges.ademe.fr</a:t>
            </a:r>
            <a:endParaRPr sz="16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C : A La Poste</a:t>
            </a:r>
            <a:endParaRPr sz="16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D : La réponse D</a:t>
            </a:r>
            <a:endParaRPr sz="1600" dirty="0">
              <a:solidFill>
                <a:schemeClr val="bg1"/>
              </a:solidFill>
            </a:endParaRPr>
          </a:p>
        </p:txBody>
      </p:sp>
      <p:pic>
        <p:nvPicPr>
          <p:cNvPr id="34" name="Image 33">
            <a:extLst>
              <a:ext uri="{FF2B5EF4-FFF2-40B4-BE49-F238E27FC236}">
                <a16:creationId xmlns:a16="http://schemas.microsoft.com/office/drawing/2014/main" id="{93568551-554D-486F-9DF8-3936903EC127}"/>
              </a:ext>
            </a:extLst>
          </p:cNvPr>
          <p:cNvPicPr>
            <a:picLocks noChangeAspect="1"/>
          </p:cNvPicPr>
          <p:nvPr/>
        </p:nvPicPr>
        <p:blipFill>
          <a:blip r:embed="rId2"/>
          <a:stretch>
            <a:fillRect/>
          </a:stretch>
        </p:blipFill>
        <p:spPr>
          <a:xfrm>
            <a:off x="5087464" y="1147872"/>
            <a:ext cx="2016224" cy="2016224"/>
          </a:xfrm>
          <a:prstGeom prst="rect">
            <a:avLst/>
          </a:prstGeom>
        </p:spPr>
      </p:pic>
      <p:pic>
        <p:nvPicPr>
          <p:cNvPr id="33" name="Image 32">
            <a:extLst>
              <a:ext uri="{FF2B5EF4-FFF2-40B4-BE49-F238E27FC236}">
                <a16:creationId xmlns:a16="http://schemas.microsoft.com/office/drawing/2014/main" id="{2E801A53-263D-48C5-989A-0F9F5E5BA12D}"/>
              </a:ext>
            </a:extLst>
          </p:cNvPr>
          <p:cNvPicPr>
            <a:picLocks noChangeAspect="1"/>
          </p:cNvPicPr>
          <p:nvPr/>
        </p:nvPicPr>
        <p:blipFill>
          <a:blip r:embed="rId3"/>
          <a:stretch>
            <a:fillRect/>
          </a:stretch>
        </p:blipFill>
        <p:spPr>
          <a:xfrm>
            <a:off x="5713123" y="5300680"/>
            <a:ext cx="396000" cy="396000"/>
          </a:xfrm>
          <a:prstGeom prst="rect">
            <a:avLst/>
          </a:prstGeom>
        </p:spPr>
      </p:pic>
      <p:pic>
        <p:nvPicPr>
          <p:cNvPr id="36" name="Image 35">
            <a:extLst>
              <a:ext uri="{FF2B5EF4-FFF2-40B4-BE49-F238E27FC236}">
                <a16:creationId xmlns:a16="http://schemas.microsoft.com/office/drawing/2014/main" id="{8A48B3B4-844E-46A0-96D3-4B910BEC0F3D}"/>
              </a:ext>
            </a:extLst>
          </p:cNvPr>
          <p:cNvPicPr>
            <a:picLocks noChangeAspect="1"/>
          </p:cNvPicPr>
          <p:nvPr/>
        </p:nvPicPr>
        <p:blipFill>
          <a:blip r:embed="rId3"/>
          <a:stretch>
            <a:fillRect/>
          </a:stretch>
        </p:blipFill>
        <p:spPr>
          <a:xfrm>
            <a:off x="9790749" y="5313441"/>
            <a:ext cx="396000" cy="396000"/>
          </a:xfrm>
          <a:prstGeom prst="rect">
            <a:avLst/>
          </a:prstGeom>
        </p:spPr>
      </p:pic>
      <p:pic>
        <p:nvPicPr>
          <p:cNvPr id="37" name="Image 36">
            <a:extLst>
              <a:ext uri="{FF2B5EF4-FFF2-40B4-BE49-F238E27FC236}">
                <a16:creationId xmlns:a16="http://schemas.microsoft.com/office/drawing/2014/main" id="{73704D48-8F12-4F3D-A02B-7B977E4F71FB}"/>
              </a:ext>
            </a:extLst>
          </p:cNvPr>
          <p:cNvPicPr>
            <a:picLocks noChangeAspect="1"/>
          </p:cNvPicPr>
          <p:nvPr/>
        </p:nvPicPr>
        <p:blipFill>
          <a:blip r:embed="rId4"/>
          <a:stretch>
            <a:fillRect/>
          </a:stretch>
        </p:blipFill>
        <p:spPr>
          <a:xfrm>
            <a:off x="9790749" y="4805454"/>
            <a:ext cx="396000" cy="396000"/>
          </a:xfrm>
          <a:prstGeom prst="rect">
            <a:avLst/>
          </a:prstGeom>
        </p:spPr>
      </p:pic>
      <p:pic>
        <p:nvPicPr>
          <p:cNvPr id="38" name="Image 37">
            <a:extLst>
              <a:ext uri="{FF2B5EF4-FFF2-40B4-BE49-F238E27FC236}">
                <a16:creationId xmlns:a16="http://schemas.microsoft.com/office/drawing/2014/main" id="{49A4DA1F-3283-47E0-9F67-5C025888CE2D}"/>
              </a:ext>
            </a:extLst>
          </p:cNvPr>
          <p:cNvPicPr>
            <a:picLocks noChangeAspect="1"/>
          </p:cNvPicPr>
          <p:nvPr/>
        </p:nvPicPr>
        <p:blipFill>
          <a:blip r:embed="rId3"/>
          <a:stretch>
            <a:fillRect/>
          </a:stretch>
        </p:blipFill>
        <p:spPr>
          <a:xfrm>
            <a:off x="5709376" y="4797902"/>
            <a:ext cx="396000" cy="396000"/>
          </a:xfrm>
          <a:prstGeom prst="rect">
            <a:avLst/>
          </a:prstGeom>
        </p:spPr>
      </p:pic>
    </p:spTree>
    <p:extLst>
      <p:ext uri="{BB962C8B-B14F-4D97-AF65-F5344CB8AC3E}">
        <p14:creationId xmlns:p14="http://schemas.microsoft.com/office/powerpoint/2010/main" val="33058043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Ls émissions négatives et actions de compensation CO2 permettent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400" b="1" dirty="0">
                <a:solidFill>
                  <a:schemeClr val="bg1"/>
                </a:solidFill>
                <a:latin typeface="Arial"/>
                <a:ea typeface="ＭＳ Ｐゴシック"/>
              </a:rPr>
              <a:t>A : De faire baisser mon Bilan Carbone®</a:t>
            </a:r>
            <a:endParaRPr sz="14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B : de sauver la planète</a:t>
            </a:r>
            <a:endParaRPr sz="16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C : D’identifier des actions de réduction</a:t>
            </a:r>
            <a:endParaRPr sz="14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D : Gagner un peu de temps</a:t>
            </a:r>
            <a:endParaRPr sz="1600" dirty="0">
              <a:solidFill>
                <a:schemeClr val="bg1"/>
              </a:solidFill>
            </a:endParaRPr>
          </a:p>
        </p:txBody>
      </p:sp>
      <p:pic>
        <p:nvPicPr>
          <p:cNvPr id="33" name="Image 32">
            <a:extLst>
              <a:ext uri="{FF2B5EF4-FFF2-40B4-BE49-F238E27FC236}">
                <a16:creationId xmlns:a16="http://schemas.microsoft.com/office/drawing/2014/main" id="{6FCA40D2-D825-4E12-80E4-7CDB8F74F1A9}"/>
              </a:ext>
            </a:extLst>
          </p:cNvPr>
          <p:cNvPicPr>
            <a:picLocks noChangeAspect="1"/>
          </p:cNvPicPr>
          <p:nvPr/>
        </p:nvPicPr>
        <p:blipFill>
          <a:blip r:embed="rId3"/>
          <a:stretch>
            <a:fillRect/>
          </a:stretch>
        </p:blipFill>
        <p:spPr>
          <a:xfrm>
            <a:off x="4825597" y="1092655"/>
            <a:ext cx="2251958" cy="2251958"/>
          </a:xfrm>
          <a:prstGeom prst="rect">
            <a:avLst/>
          </a:prstGeom>
        </p:spPr>
      </p:pic>
    </p:spTree>
    <p:extLst>
      <p:ext uri="{BB962C8B-B14F-4D97-AF65-F5344CB8AC3E}">
        <p14:creationId xmlns:p14="http://schemas.microsoft.com/office/powerpoint/2010/main" val="281968577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F6AB38"/>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Ls émissions négatives et actions de compensation CO2 permettent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400" b="1" dirty="0">
                <a:solidFill>
                  <a:schemeClr val="bg1"/>
                </a:solidFill>
                <a:latin typeface="Arial"/>
                <a:ea typeface="ＭＳ Ｐゴシック"/>
              </a:rPr>
              <a:t>A : De faire baisser mon Bilan Carbone®</a:t>
            </a:r>
            <a:endParaRPr sz="14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B : de sauver la planète</a:t>
            </a:r>
            <a:endParaRPr sz="16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C : D’identifier des actions de réduction</a:t>
            </a:r>
            <a:endParaRPr sz="14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600" b="1" dirty="0">
                <a:solidFill>
                  <a:schemeClr val="bg1"/>
                </a:solidFill>
                <a:latin typeface="Arial"/>
                <a:ea typeface="ＭＳ Ｐゴシック"/>
              </a:rPr>
              <a:t>D : Gagner un peu de temps</a:t>
            </a:r>
            <a:endParaRPr sz="1600" dirty="0">
              <a:solidFill>
                <a:schemeClr val="bg1"/>
              </a:solidFill>
            </a:endParaRPr>
          </a:p>
        </p:txBody>
      </p:sp>
      <p:pic>
        <p:nvPicPr>
          <p:cNvPr id="33" name="Image 32">
            <a:extLst>
              <a:ext uri="{FF2B5EF4-FFF2-40B4-BE49-F238E27FC236}">
                <a16:creationId xmlns:a16="http://schemas.microsoft.com/office/drawing/2014/main" id="{6FCA40D2-D825-4E12-80E4-7CDB8F74F1A9}"/>
              </a:ext>
            </a:extLst>
          </p:cNvPr>
          <p:cNvPicPr>
            <a:picLocks noChangeAspect="1"/>
          </p:cNvPicPr>
          <p:nvPr/>
        </p:nvPicPr>
        <p:blipFill>
          <a:blip r:embed="rId2"/>
          <a:stretch>
            <a:fillRect/>
          </a:stretch>
        </p:blipFill>
        <p:spPr>
          <a:xfrm>
            <a:off x="4825597" y="1092655"/>
            <a:ext cx="2251958" cy="2251958"/>
          </a:xfrm>
          <a:prstGeom prst="rect">
            <a:avLst/>
          </a:prstGeom>
        </p:spPr>
      </p:pic>
      <p:pic>
        <p:nvPicPr>
          <p:cNvPr id="34" name="Image 33">
            <a:extLst>
              <a:ext uri="{FF2B5EF4-FFF2-40B4-BE49-F238E27FC236}">
                <a16:creationId xmlns:a16="http://schemas.microsoft.com/office/drawing/2014/main" id="{9127AC5F-FCA0-43FE-A462-E5B7EA6FDC11}"/>
              </a:ext>
            </a:extLst>
          </p:cNvPr>
          <p:cNvPicPr>
            <a:picLocks noChangeAspect="1"/>
          </p:cNvPicPr>
          <p:nvPr/>
        </p:nvPicPr>
        <p:blipFill>
          <a:blip r:embed="rId3"/>
          <a:stretch>
            <a:fillRect/>
          </a:stretch>
        </p:blipFill>
        <p:spPr>
          <a:xfrm>
            <a:off x="5713123" y="5300680"/>
            <a:ext cx="396000" cy="396000"/>
          </a:xfrm>
          <a:prstGeom prst="rect">
            <a:avLst/>
          </a:prstGeom>
        </p:spPr>
      </p:pic>
      <p:pic>
        <p:nvPicPr>
          <p:cNvPr id="35" name="Image 34">
            <a:extLst>
              <a:ext uri="{FF2B5EF4-FFF2-40B4-BE49-F238E27FC236}">
                <a16:creationId xmlns:a16="http://schemas.microsoft.com/office/drawing/2014/main" id="{2738766D-E192-4222-9B00-A0AF98C37ACD}"/>
              </a:ext>
            </a:extLst>
          </p:cNvPr>
          <p:cNvPicPr>
            <a:picLocks noChangeAspect="1"/>
          </p:cNvPicPr>
          <p:nvPr/>
        </p:nvPicPr>
        <p:blipFill>
          <a:blip r:embed="rId3"/>
          <a:stretch>
            <a:fillRect/>
          </a:stretch>
        </p:blipFill>
        <p:spPr>
          <a:xfrm>
            <a:off x="5709376" y="4797902"/>
            <a:ext cx="396000" cy="396000"/>
          </a:xfrm>
          <a:prstGeom prst="rect">
            <a:avLst/>
          </a:prstGeom>
        </p:spPr>
      </p:pic>
      <p:pic>
        <p:nvPicPr>
          <p:cNvPr id="36" name="Image 35">
            <a:extLst>
              <a:ext uri="{FF2B5EF4-FFF2-40B4-BE49-F238E27FC236}">
                <a16:creationId xmlns:a16="http://schemas.microsoft.com/office/drawing/2014/main" id="{C7021B81-F637-4B9E-933F-73E4330F162B}"/>
              </a:ext>
            </a:extLst>
          </p:cNvPr>
          <p:cNvPicPr>
            <a:picLocks noChangeAspect="1"/>
          </p:cNvPicPr>
          <p:nvPr/>
        </p:nvPicPr>
        <p:blipFill>
          <a:blip r:embed="rId4"/>
          <a:stretch>
            <a:fillRect/>
          </a:stretch>
        </p:blipFill>
        <p:spPr>
          <a:xfrm>
            <a:off x="9822116" y="5314164"/>
            <a:ext cx="396000" cy="396000"/>
          </a:xfrm>
          <a:prstGeom prst="rect">
            <a:avLst/>
          </a:prstGeom>
        </p:spPr>
      </p:pic>
      <p:pic>
        <p:nvPicPr>
          <p:cNvPr id="37" name="Image 36">
            <a:extLst>
              <a:ext uri="{FF2B5EF4-FFF2-40B4-BE49-F238E27FC236}">
                <a16:creationId xmlns:a16="http://schemas.microsoft.com/office/drawing/2014/main" id="{0B5E96CC-6901-4841-B94D-E51F467D45B5}"/>
              </a:ext>
            </a:extLst>
          </p:cNvPr>
          <p:cNvPicPr>
            <a:picLocks noChangeAspect="1"/>
          </p:cNvPicPr>
          <p:nvPr/>
        </p:nvPicPr>
        <p:blipFill>
          <a:blip r:embed="rId3"/>
          <a:stretch>
            <a:fillRect/>
          </a:stretch>
        </p:blipFill>
        <p:spPr>
          <a:xfrm>
            <a:off x="9822116" y="4790065"/>
            <a:ext cx="396000" cy="396000"/>
          </a:xfrm>
          <a:prstGeom prst="rect">
            <a:avLst/>
          </a:prstGeom>
        </p:spPr>
      </p:pic>
    </p:spTree>
    <p:extLst>
      <p:ext uri="{BB962C8B-B14F-4D97-AF65-F5344CB8AC3E}">
        <p14:creationId xmlns:p14="http://schemas.microsoft.com/office/powerpoint/2010/main" val="12988812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4"/>
          <p:cNvSpPr>
            <a:spLocks noGrp="1"/>
          </p:cNvSpPr>
          <p:nvPr>
            <p:ph type="title"/>
          </p:nvPr>
        </p:nvSpPr>
        <p:spPr/>
        <p:txBody>
          <a:bodyPr/>
          <a:lstStyle/>
          <a:p>
            <a:pPr algn="l"/>
            <a:r>
              <a:rPr lang="fr-FR" sz="2800" dirty="0"/>
              <a:t>Ce</a:t>
            </a:r>
            <a:r>
              <a:rPr lang="fr-FR" dirty="0"/>
              <a:t> qu’il faut re</a:t>
            </a:r>
            <a:r>
              <a:rPr lang="fr-FR" sz="3600" dirty="0"/>
              <a:t>te</a:t>
            </a:r>
            <a:r>
              <a:rPr lang="fr-FR" dirty="0"/>
              <a:t>nir</a:t>
            </a: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23792" y="199033"/>
            <a:ext cx="939563" cy="939563"/>
          </a:xfrm>
          <a:prstGeom prst="rect">
            <a:avLst/>
          </a:prstGeom>
        </p:spPr>
      </p:pic>
      <p:sp>
        <p:nvSpPr>
          <p:cNvPr id="10" name="Espace réservé du contenu 7"/>
          <p:cNvSpPr txBox="1">
            <a:spLocks/>
          </p:cNvSpPr>
          <p:nvPr/>
        </p:nvSpPr>
        <p:spPr>
          <a:xfrm>
            <a:off x="1559496" y="1179761"/>
            <a:ext cx="10351453" cy="5372175"/>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just">
              <a:spcBef>
                <a:spcPts val="1800"/>
              </a:spcBef>
              <a:spcAft>
                <a:spcPts val="1200"/>
              </a:spcAft>
              <a:buClr>
                <a:srgbClr val="166478"/>
              </a:buClr>
            </a:pPr>
            <a:r>
              <a:rPr lang="fr-FR" dirty="0">
                <a:solidFill>
                  <a:srgbClr val="166478"/>
                </a:solidFill>
              </a:rPr>
              <a:t>Deux astuces pour ne jamais se tromper dans un calcul : </a:t>
            </a:r>
            <a:r>
              <a:rPr lang="fr-FR" dirty="0">
                <a:solidFill>
                  <a:srgbClr val="F6AB38"/>
                </a:solidFill>
              </a:rPr>
              <a:t>vérifier les unités </a:t>
            </a:r>
            <a:r>
              <a:rPr lang="fr-FR" dirty="0">
                <a:solidFill>
                  <a:srgbClr val="166478"/>
                </a:solidFill>
              </a:rPr>
              <a:t>et </a:t>
            </a:r>
            <a:r>
              <a:rPr lang="fr-FR" dirty="0">
                <a:solidFill>
                  <a:srgbClr val="F6AB38"/>
                </a:solidFill>
              </a:rPr>
              <a:t>comparer les ordres de grandeurs </a:t>
            </a:r>
            <a:r>
              <a:rPr lang="fr-FR" dirty="0">
                <a:solidFill>
                  <a:srgbClr val="166478"/>
                </a:solidFill>
              </a:rPr>
              <a:t>!</a:t>
            </a:r>
          </a:p>
          <a:p>
            <a:pPr indent="0" algn="just">
              <a:spcBef>
                <a:spcPts val="1800"/>
              </a:spcBef>
              <a:spcAft>
                <a:spcPts val="1200"/>
              </a:spcAft>
              <a:buClr>
                <a:srgbClr val="166478"/>
              </a:buClr>
            </a:pPr>
            <a:r>
              <a:rPr lang="fr-FR" dirty="0">
                <a:solidFill>
                  <a:srgbClr val="166478"/>
                </a:solidFill>
              </a:rPr>
              <a:t>Un bilan GES est </a:t>
            </a:r>
            <a:r>
              <a:rPr lang="fr-FR" dirty="0">
                <a:solidFill>
                  <a:srgbClr val="F6AB38"/>
                </a:solidFill>
              </a:rPr>
              <a:t>itératif</a:t>
            </a:r>
            <a:r>
              <a:rPr lang="fr-FR" dirty="0">
                <a:solidFill>
                  <a:srgbClr val="166478"/>
                </a:solidFill>
              </a:rPr>
              <a:t> : </a:t>
            </a:r>
            <a:r>
              <a:rPr lang="fr-FR" altLang="en-US" dirty="0"/>
              <a:t>la précision augmente autant que nécessaire.</a:t>
            </a:r>
          </a:p>
          <a:p>
            <a:pPr indent="0" algn="just">
              <a:spcBef>
                <a:spcPts val="1800"/>
              </a:spcBef>
              <a:spcAft>
                <a:spcPts val="1200"/>
              </a:spcAft>
              <a:buClr>
                <a:srgbClr val="166478"/>
              </a:buClr>
            </a:pPr>
            <a:r>
              <a:rPr lang="fr-FR" dirty="0">
                <a:solidFill>
                  <a:srgbClr val="166478"/>
                </a:solidFill>
              </a:rPr>
              <a:t>Chaque facteur d’émission s’applique à un contexte donné. Pour trouver des </a:t>
            </a:r>
            <a:r>
              <a:rPr lang="fr-FR" dirty="0">
                <a:solidFill>
                  <a:srgbClr val="F6AB38"/>
                </a:solidFill>
              </a:rPr>
              <a:t>facteurs d’émissions </a:t>
            </a:r>
            <a:r>
              <a:rPr lang="fr-FR" dirty="0">
                <a:solidFill>
                  <a:srgbClr val="166478"/>
                </a:solidFill>
              </a:rPr>
              <a:t>: rendez-vous : </a:t>
            </a:r>
            <a:r>
              <a:rPr lang="fr-FR" u="sng" dirty="0">
                <a:solidFill>
                  <a:srgbClr val="F6AB38"/>
                </a:solidFill>
                <a:hlinkClick r:id="rId4">
                  <a:extLst>
                    <a:ext uri="{A12FA001-AC4F-418D-AE19-62706E023703}">
                      <ahyp:hlinkClr xmlns:ahyp="http://schemas.microsoft.com/office/drawing/2018/hyperlinkcolor" val="tx"/>
                    </a:ext>
                  </a:extLst>
                </a:hlinkClick>
              </a:rPr>
              <a:t>http://www.bilans-ges.ademe.fr</a:t>
            </a:r>
            <a:endParaRPr lang="fr-FR" u="sng" dirty="0">
              <a:solidFill>
                <a:srgbClr val="F6AB38"/>
              </a:solidFill>
            </a:endParaRPr>
          </a:p>
          <a:p>
            <a:pPr indent="0" algn="just">
              <a:spcBef>
                <a:spcPts val="1800"/>
              </a:spcBef>
              <a:spcAft>
                <a:spcPts val="1200"/>
              </a:spcAft>
              <a:buClr>
                <a:srgbClr val="166478"/>
              </a:buClr>
            </a:pPr>
            <a:r>
              <a:rPr lang="fr-FR" dirty="0">
                <a:solidFill>
                  <a:srgbClr val="166478"/>
                </a:solidFill>
              </a:rPr>
              <a:t>Quand on hésite entre plusieurs facteurs d’émissions, on prend </a:t>
            </a:r>
            <a:r>
              <a:rPr lang="fr-FR" dirty="0">
                <a:solidFill>
                  <a:srgbClr val="F6AB38"/>
                </a:solidFill>
              </a:rPr>
              <a:t>le plus élevé </a:t>
            </a:r>
            <a:r>
              <a:rPr lang="fr-FR" dirty="0">
                <a:solidFill>
                  <a:srgbClr val="166478"/>
                </a:solidFill>
              </a:rPr>
              <a:t>par défaut.</a:t>
            </a:r>
          </a:p>
          <a:p>
            <a:pPr indent="0" algn="just">
              <a:spcBef>
                <a:spcPts val="1800"/>
              </a:spcBef>
              <a:spcAft>
                <a:spcPts val="1200"/>
              </a:spcAft>
              <a:buClr>
                <a:srgbClr val="166478"/>
              </a:buClr>
            </a:pPr>
            <a:endParaRPr lang="fr-FR" u="sng" dirty="0">
              <a:solidFill>
                <a:srgbClr val="166478"/>
              </a:solidFill>
            </a:endParaRPr>
          </a:p>
          <a:p>
            <a:pPr indent="0" algn="just">
              <a:spcBef>
                <a:spcPts val="1800"/>
              </a:spcBef>
              <a:spcAft>
                <a:spcPts val="1200"/>
              </a:spcAft>
              <a:buClr>
                <a:srgbClr val="166478"/>
              </a:buClr>
            </a:pPr>
            <a:endParaRPr lang="fr-FR" dirty="0">
              <a:solidFill>
                <a:srgbClr val="166478"/>
              </a:solidFill>
            </a:endParaRPr>
          </a:p>
          <a:p>
            <a:pPr indent="0" algn="just">
              <a:spcBef>
                <a:spcPts val="1200"/>
              </a:spcBef>
              <a:spcAft>
                <a:spcPts val="1200"/>
              </a:spcAft>
              <a:buClr>
                <a:srgbClr val="166478"/>
              </a:buClr>
            </a:pPr>
            <a:endParaRPr lang="fr-FR" dirty="0">
              <a:solidFill>
                <a:srgbClr val="166478"/>
              </a:solidFill>
            </a:endParaRPr>
          </a:p>
        </p:txBody>
      </p:sp>
      <p:pic>
        <p:nvPicPr>
          <p:cNvPr id="9" name="Image 8">
            <a:extLst>
              <a:ext uri="{FF2B5EF4-FFF2-40B4-BE49-F238E27FC236}">
                <a16:creationId xmlns:a16="http://schemas.microsoft.com/office/drawing/2014/main" id="{F7AF2358-7D4B-414C-85DC-B5F30874A677}"/>
              </a:ext>
            </a:extLst>
          </p:cNvPr>
          <p:cNvPicPr>
            <a:picLocks noChangeAspect="1"/>
          </p:cNvPicPr>
          <p:nvPr/>
        </p:nvPicPr>
        <p:blipFill>
          <a:blip r:embed="rId5"/>
          <a:stretch>
            <a:fillRect/>
          </a:stretch>
        </p:blipFill>
        <p:spPr>
          <a:xfrm>
            <a:off x="445898" y="4869160"/>
            <a:ext cx="720000" cy="720000"/>
          </a:xfrm>
          <a:prstGeom prst="rect">
            <a:avLst/>
          </a:prstGeom>
        </p:spPr>
      </p:pic>
      <p:grpSp>
        <p:nvGrpSpPr>
          <p:cNvPr id="11" name="Groupe 10">
            <a:extLst>
              <a:ext uri="{FF2B5EF4-FFF2-40B4-BE49-F238E27FC236}">
                <a16:creationId xmlns:a16="http://schemas.microsoft.com/office/drawing/2014/main" id="{0BF96D49-8E01-4558-B354-09F28BC829D5}"/>
              </a:ext>
            </a:extLst>
          </p:cNvPr>
          <p:cNvGrpSpPr>
            <a:grpSpLocks noChangeAspect="1"/>
          </p:cNvGrpSpPr>
          <p:nvPr/>
        </p:nvGrpSpPr>
        <p:grpSpPr>
          <a:xfrm>
            <a:off x="436018" y="2348880"/>
            <a:ext cx="720000" cy="720000"/>
            <a:chOff x="4563565" y="3050600"/>
            <a:chExt cx="1800000" cy="1800000"/>
          </a:xfrm>
        </p:grpSpPr>
        <p:sp>
          <p:nvSpPr>
            <p:cNvPr id="12" name="Ellipse 11">
              <a:extLst>
                <a:ext uri="{FF2B5EF4-FFF2-40B4-BE49-F238E27FC236}">
                  <a16:creationId xmlns:a16="http://schemas.microsoft.com/office/drawing/2014/main" id="{C6C9B130-E767-4F9F-97AB-C900E4C24177}"/>
                </a:ext>
              </a:extLst>
            </p:cNvPr>
            <p:cNvSpPr/>
            <p:nvPr/>
          </p:nvSpPr>
          <p:spPr>
            <a:xfrm>
              <a:off x="4563565" y="3050600"/>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6AF3AEAF-B88F-46E7-9AB2-FE005E6924AD}"/>
                </a:ext>
              </a:extLst>
            </p:cNvPr>
            <p:cNvPicPr>
              <a:picLocks noChangeAspect="1"/>
            </p:cNvPicPr>
            <p:nvPr/>
          </p:nvPicPr>
          <p:blipFill>
            <a:blip r:embed="rId6"/>
            <a:stretch>
              <a:fillRect/>
            </a:stretch>
          </p:blipFill>
          <p:spPr>
            <a:xfrm>
              <a:off x="4698781" y="3161115"/>
              <a:ext cx="1578969" cy="1578969"/>
            </a:xfrm>
            <a:prstGeom prst="rect">
              <a:avLst/>
            </a:prstGeom>
          </p:spPr>
        </p:pic>
      </p:grpSp>
      <p:pic>
        <p:nvPicPr>
          <p:cNvPr id="16" name="Image 15">
            <a:extLst>
              <a:ext uri="{FF2B5EF4-FFF2-40B4-BE49-F238E27FC236}">
                <a16:creationId xmlns:a16="http://schemas.microsoft.com/office/drawing/2014/main" id="{93443F58-07FC-4BB2-8571-A2B40B3CD1CC}"/>
              </a:ext>
            </a:extLst>
          </p:cNvPr>
          <p:cNvPicPr>
            <a:picLocks noChangeAspect="1"/>
          </p:cNvPicPr>
          <p:nvPr/>
        </p:nvPicPr>
        <p:blipFill>
          <a:blip r:embed="rId7"/>
          <a:stretch>
            <a:fillRect/>
          </a:stretch>
        </p:blipFill>
        <p:spPr>
          <a:xfrm>
            <a:off x="490104" y="3645024"/>
            <a:ext cx="720000" cy="720000"/>
          </a:xfrm>
          <a:prstGeom prst="rect">
            <a:avLst/>
          </a:prstGeom>
        </p:spPr>
      </p:pic>
      <p:pic>
        <p:nvPicPr>
          <p:cNvPr id="2" name="Image 1">
            <a:extLst>
              <a:ext uri="{FF2B5EF4-FFF2-40B4-BE49-F238E27FC236}">
                <a16:creationId xmlns:a16="http://schemas.microsoft.com/office/drawing/2014/main" id="{CE24AE31-326C-46D7-8F68-05B790F00D8A}"/>
              </a:ext>
            </a:extLst>
          </p:cNvPr>
          <p:cNvPicPr>
            <a:picLocks noChangeAspect="1"/>
          </p:cNvPicPr>
          <p:nvPr/>
        </p:nvPicPr>
        <p:blipFill>
          <a:blip r:embed="rId8"/>
          <a:stretch>
            <a:fillRect/>
          </a:stretch>
        </p:blipFill>
        <p:spPr>
          <a:xfrm>
            <a:off x="224807" y="1358368"/>
            <a:ext cx="1334689" cy="563374"/>
          </a:xfrm>
          <a:prstGeom prst="rect">
            <a:avLst/>
          </a:prstGeom>
        </p:spPr>
      </p:pic>
    </p:spTree>
    <p:extLst>
      <p:ext uri="{BB962C8B-B14F-4D97-AF65-F5344CB8AC3E}">
        <p14:creationId xmlns:p14="http://schemas.microsoft.com/office/powerpoint/2010/main" val="26744496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BB4813-4BDC-4BB8-83FE-2F117B7D91FD}"/>
              </a:ext>
            </a:extLst>
          </p:cNvPr>
          <p:cNvPicPr>
            <a:picLocks noChangeAspect="1"/>
          </p:cNvPicPr>
          <p:nvPr/>
        </p:nvPicPr>
        <p:blipFill rotWithShape="1">
          <a:blip r:embed="rId2"/>
          <a:srcRect l="59765"/>
          <a:stretch/>
        </p:blipFill>
        <p:spPr>
          <a:xfrm>
            <a:off x="6920834" y="2756380"/>
            <a:ext cx="3853579" cy="2334970"/>
          </a:xfrm>
          <a:prstGeom prst="rect">
            <a:avLst/>
          </a:prstGeom>
        </p:spPr>
      </p:pic>
      <p:pic>
        <p:nvPicPr>
          <p:cNvPr id="34" name="Image 33">
            <a:extLst>
              <a:ext uri="{FF2B5EF4-FFF2-40B4-BE49-F238E27FC236}">
                <a16:creationId xmlns:a16="http://schemas.microsoft.com/office/drawing/2014/main" id="{38DB26BD-8702-4CCC-9434-0BCA226399B0}"/>
              </a:ext>
            </a:extLst>
          </p:cNvPr>
          <p:cNvPicPr>
            <a:picLocks noChangeAspect="1"/>
          </p:cNvPicPr>
          <p:nvPr/>
        </p:nvPicPr>
        <p:blipFill rotWithShape="1">
          <a:blip r:embed="rId3"/>
          <a:srcRect r="42032"/>
          <a:stretch/>
        </p:blipFill>
        <p:spPr>
          <a:xfrm>
            <a:off x="1196768" y="2748133"/>
            <a:ext cx="5551955" cy="2334970"/>
          </a:xfrm>
          <a:prstGeom prst="rect">
            <a:avLst/>
          </a:prstGeom>
        </p:spPr>
      </p:pic>
      <p:sp>
        <p:nvSpPr>
          <p:cNvPr id="17" name="Ellipse 16"/>
          <p:cNvSpPr/>
          <p:nvPr/>
        </p:nvSpPr>
        <p:spPr>
          <a:xfrm>
            <a:off x="4563565" y="3050600"/>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A suivre : Construire son plan d’action</a:t>
            </a:r>
          </a:p>
        </p:txBody>
      </p:sp>
      <p:grpSp>
        <p:nvGrpSpPr>
          <p:cNvPr id="15" name="Groupe 14"/>
          <p:cNvGrpSpPr/>
          <p:nvPr/>
        </p:nvGrpSpPr>
        <p:grpSpPr>
          <a:xfrm>
            <a:off x="296768" y="2193415"/>
            <a:ext cx="1800000" cy="1800000"/>
            <a:chOff x="-5318834" y="-430517"/>
            <a:chExt cx="1800000" cy="1800000"/>
          </a:xfrm>
        </p:grpSpPr>
        <p:sp>
          <p:nvSpPr>
            <p:cNvPr id="14" name="Ellipse 13"/>
            <p:cNvSpPr/>
            <p:nvPr/>
          </p:nvSpPr>
          <p:spPr>
            <a:xfrm>
              <a:off x="-5318834" y="-430517"/>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671" y="-293332"/>
              <a:ext cx="1440000" cy="1440000"/>
            </a:xfrm>
            <a:prstGeom prst="rect">
              <a:avLst/>
            </a:prstGeom>
          </p:spPr>
        </p:pic>
      </p:grpSp>
      <p:sp>
        <p:nvSpPr>
          <p:cNvPr id="19" name="Ellipse 18"/>
          <p:cNvSpPr/>
          <p:nvPr/>
        </p:nvSpPr>
        <p:spPr>
          <a:xfrm>
            <a:off x="7291200" y="2359407"/>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0057756" y="1581762"/>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5"/>
          <a:stretch>
            <a:fillRect/>
          </a:stretch>
        </p:blipFill>
        <p:spPr>
          <a:xfrm>
            <a:off x="7436208" y="3043094"/>
            <a:ext cx="1667984" cy="1743133"/>
          </a:xfrm>
          <a:prstGeom prst="rect">
            <a:avLst/>
          </a:prstGeom>
        </p:spPr>
      </p:pic>
      <p:pic>
        <p:nvPicPr>
          <p:cNvPr id="25" name="Image 24"/>
          <p:cNvPicPr>
            <a:picLocks noChangeAspect="1"/>
          </p:cNvPicPr>
          <p:nvPr/>
        </p:nvPicPr>
        <p:blipFill>
          <a:blip r:embed="rId6"/>
          <a:stretch>
            <a:fillRect/>
          </a:stretch>
        </p:blipFill>
        <p:spPr>
          <a:xfrm>
            <a:off x="4698781" y="3161115"/>
            <a:ext cx="1578969" cy="1578969"/>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6600" y="1708006"/>
            <a:ext cx="1562311" cy="1562311"/>
          </a:xfrm>
          <a:prstGeom prst="rect">
            <a:avLst/>
          </a:prstGeom>
        </p:spPr>
      </p:pic>
      <p:sp>
        <p:nvSpPr>
          <p:cNvPr id="27" name="Rectangle 26"/>
          <p:cNvSpPr/>
          <p:nvPr/>
        </p:nvSpPr>
        <p:spPr>
          <a:xfrm>
            <a:off x="1602466" y="5945515"/>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Apprenons à compter le CO2 ! (1/2)</a:t>
            </a:r>
          </a:p>
        </p:txBody>
      </p:sp>
      <p:sp>
        <p:nvSpPr>
          <p:cNvPr id="28" name="Rectangle 27"/>
          <p:cNvSpPr/>
          <p:nvPr/>
        </p:nvSpPr>
        <p:spPr>
          <a:xfrm>
            <a:off x="-42154" y="1193453"/>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Pourquoi se lancer dans un Bilan Carbone® ?</a:t>
            </a:r>
          </a:p>
        </p:txBody>
      </p:sp>
      <p:sp>
        <p:nvSpPr>
          <p:cNvPr id="29" name="Rectangle 28"/>
          <p:cNvSpPr/>
          <p:nvPr/>
        </p:nvSpPr>
        <p:spPr>
          <a:xfrm>
            <a:off x="4129877" y="2222878"/>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Apprenons à compter le CO2 ! (2/2)</a:t>
            </a:r>
          </a:p>
        </p:txBody>
      </p:sp>
      <p:sp>
        <p:nvSpPr>
          <p:cNvPr id="30" name="Rectangle 29"/>
          <p:cNvSpPr/>
          <p:nvPr/>
        </p:nvSpPr>
        <p:spPr>
          <a:xfrm>
            <a:off x="6867666" y="4204269"/>
            <a:ext cx="2632957" cy="830997"/>
          </a:xfrm>
          <a:prstGeom prst="rect">
            <a:avLst/>
          </a:prstGeom>
        </p:spPr>
        <p:txBody>
          <a:bodyPr wrap="square">
            <a:spAutoFit/>
          </a:bodyPr>
          <a:lstStyle/>
          <a:p>
            <a:pPr algn="ctr"/>
            <a:r>
              <a:rPr lang="fr-FR" sz="2400" b="1" dirty="0">
                <a:solidFill>
                  <a:srgbClr val="2A6176"/>
                </a:solidFill>
                <a:latin typeface="Century Gothic" panose="020B0502020202020204" pitchFamily="34" charset="0"/>
              </a:rPr>
              <a:t>Construire son plan d’action</a:t>
            </a:r>
          </a:p>
        </p:txBody>
      </p:sp>
      <p:sp>
        <p:nvSpPr>
          <p:cNvPr id="31" name="Rectangle 30"/>
          <p:cNvSpPr/>
          <p:nvPr/>
        </p:nvSpPr>
        <p:spPr>
          <a:xfrm>
            <a:off x="9619566" y="3485772"/>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Réussir son projet et voir plus loin que le carbone</a:t>
            </a:r>
          </a:p>
        </p:txBody>
      </p:sp>
      <p:pic>
        <p:nvPicPr>
          <p:cNvPr id="4" name="Image 3">
            <a:extLst>
              <a:ext uri="{FF2B5EF4-FFF2-40B4-BE49-F238E27FC236}">
                <a16:creationId xmlns:a16="http://schemas.microsoft.com/office/drawing/2014/main" id="{87C226B3-FF03-4BAB-A024-02A46BA61BA0}"/>
              </a:ext>
            </a:extLst>
          </p:cNvPr>
          <p:cNvPicPr>
            <a:picLocks noChangeAspect="1"/>
          </p:cNvPicPr>
          <p:nvPr/>
        </p:nvPicPr>
        <p:blipFill>
          <a:blip r:embed="rId8"/>
          <a:stretch>
            <a:fillRect/>
          </a:stretch>
        </p:blipFill>
        <p:spPr>
          <a:xfrm rot="20510384">
            <a:off x="6458098" y="3121580"/>
            <a:ext cx="368204" cy="368204"/>
          </a:xfrm>
          <a:prstGeom prst="rect">
            <a:avLst/>
          </a:prstGeom>
        </p:spPr>
      </p:pic>
      <p:grpSp>
        <p:nvGrpSpPr>
          <p:cNvPr id="23" name="Groupe 22">
            <a:extLst>
              <a:ext uri="{FF2B5EF4-FFF2-40B4-BE49-F238E27FC236}">
                <a16:creationId xmlns:a16="http://schemas.microsoft.com/office/drawing/2014/main" id="{6FFD9403-6E3E-4A29-B8CF-0610531D0DAE}"/>
              </a:ext>
            </a:extLst>
          </p:cNvPr>
          <p:cNvGrpSpPr/>
          <p:nvPr/>
        </p:nvGrpSpPr>
        <p:grpSpPr>
          <a:xfrm>
            <a:off x="2258766" y="3993415"/>
            <a:ext cx="1800698" cy="1800000"/>
            <a:chOff x="1248117" y="3875707"/>
            <a:chExt cx="1800698" cy="1800000"/>
          </a:xfrm>
        </p:grpSpPr>
        <p:sp>
          <p:nvSpPr>
            <p:cNvPr id="32" name="Ellipse 31">
              <a:extLst>
                <a:ext uri="{FF2B5EF4-FFF2-40B4-BE49-F238E27FC236}">
                  <a16:creationId xmlns:a16="http://schemas.microsoft.com/office/drawing/2014/main" id="{18C4C7A1-FC17-4689-959F-F9075715724E}"/>
                </a:ext>
              </a:extLst>
            </p:cNvPr>
            <p:cNvSpPr/>
            <p:nvPr/>
          </p:nvSpPr>
          <p:spPr>
            <a:xfrm>
              <a:off x="1248815" y="3875707"/>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a:extLst>
                <a:ext uri="{FF2B5EF4-FFF2-40B4-BE49-F238E27FC236}">
                  <a16:creationId xmlns:a16="http://schemas.microsoft.com/office/drawing/2014/main" id="{0F946B9A-1DAB-4A81-9F63-165331F740DE}"/>
                </a:ext>
              </a:extLst>
            </p:cNvPr>
            <p:cNvPicPr>
              <a:picLocks noChangeAspect="1"/>
            </p:cNvPicPr>
            <p:nvPr/>
          </p:nvPicPr>
          <p:blipFill>
            <a:blip r:embed="rId9"/>
            <a:stretch>
              <a:fillRect/>
            </a:stretch>
          </p:blipFill>
          <p:spPr>
            <a:xfrm>
              <a:off x="1248117" y="3977505"/>
              <a:ext cx="1698202" cy="1698202"/>
            </a:xfrm>
            <a:prstGeom prst="rect">
              <a:avLst/>
            </a:prstGeom>
          </p:spPr>
        </p:pic>
      </p:grpSp>
    </p:spTree>
    <p:extLst>
      <p:ext uri="{BB962C8B-B14F-4D97-AF65-F5344CB8AC3E}">
        <p14:creationId xmlns:p14="http://schemas.microsoft.com/office/powerpoint/2010/main" val="4573874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fr-FR" altLang="en-US"/>
              <a:t>C’est le moment d’ouvrir le tableur !</a:t>
            </a:r>
          </a:p>
        </p:txBody>
      </p:sp>
      <p:sp>
        <p:nvSpPr>
          <p:cNvPr id="98307" name="Rectangle 3"/>
          <p:cNvSpPr>
            <a:spLocks noGrp="1" noChangeArrowheads="1"/>
          </p:cNvSpPr>
          <p:nvPr>
            <p:ph idx="1"/>
          </p:nvPr>
        </p:nvSpPr>
        <p:spPr/>
        <p:txBody>
          <a:bodyPr/>
          <a:lstStyle/>
          <a:p>
            <a:pPr eaLnBrk="1" hangingPunct="1"/>
            <a:endParaRPr lang="fr-FR" altLang="en-US" dirty="0"/>
          </a:p>
          <a:p>
            <a:pPr eaLnBrk="1" hangingPunct="1"/>
            <a:r>
              <a:rPr lang="fr-FR" altLang="en-US" dirty="0"/>
              <a:t>Vous trouverez le tableur dans : </a:t>
            </a:r>
            <a:r>
              <a:rPr lang="fr-FR" altLang="en-US" dirty="0">
                <a:solidFill>
                  <a:srgbClr val="0066FF"/>
                </a:solidFill>
              </a:rPr>
              <a:t>02 - Exo tableur\</a:t>
            </a:r>
            <a:br>
              <a:rPr lang="fr-FR" altLang="en-US" dirty="0">
                <a:solidFill>
                  <a:srgbClr val="0066FF"/>
                </a:solidFill>
              </a:rPr>
            </a:br>
            <a:r>
              <a:rPr lang="fr-FR" altLang="en-US" dirty="0">
                <a:solidFill>
                  <a:srgbClr val="0066FF"/>
                </a:solidFill>
              </a:rPr>
              <a:t>03 - Tableur maître Bilan Carbone Campus.xls</a:t>
            </a:r>
          </a:p>
          <a:p>
            <a:pPr eaLnBrk="1" hangingPunct="1"/>
            <a:endParaRPr lang="fr-FR" altLang="en-US" dirty="0">
              <a:solidFill>
                <a:srgbClr val="0066FF"/>
              </a:solidFill>
            </a:endParaRPr>
          </a:p>
          <a:p>
            <a:pPr eaLnBrk="1" hangingPunct="1"/>
            <a:r>
              <a:rPr lang="fr-FR" altLang="en-US" dirty="0"/>
              <a:t>Pour le formateur, les fichiers à ouvrir sont ici (double-clic sur chaque icône hors présentation)</a:t>
            </a:r>
          </a:p>
        </p:txBody>
      </p:sp>
      <p:graphicFrame>
        <p:nvGraphicFramePr>
          <p:cNvPr id="98310" name="Object 6"/>
          <p:cNvGraphicFramePr>
            <a:graphicFrameLocks noChangeAspect="1"/>
          </p:cNvGraphicFramePr>
          <p:nvPr>
            <p:extLst/>
          </p:nvPr>
        </p:nvGraphicFramePr>
        <p:xfrm>
          <a:off x="5584794" y="3933056"/>
          <a:ext cx="914400" cy="714375"/>
        </p:xfrm>
        <a:graphic>
          <a:graphicData uri="http://schemas.openxmlformats.org/presentationml/2006/ole">
            <mc:AlternateContent xmlns:mc="http://schemas.openxmlformats.org/markup-compatibility/2006">
              <mc:Choice xmlns:v="urn:schemas-microsoft-com:vml" Requires="v">
                <p:oleObj spid="_x0000_s1026" name="Feuille de calcul" showAsIcon="1" r:id="rId4" imgW="914400" imgH="714240" progId="Excel.Sheet.8">
                  <p:embed/>
                </p:oleObj>
              </mc:Choice>
              <mc:Fallback>
                <p:oleObj name="Feuille de calcul" showAsIcon="1" r:id="rId4" imgW="914400" imgH="714240" progId="Excel.Sheet.8">
                  <p:embed/>
                  <p:pic>
                    <p:nvPicPr>
                      <p:cNvPr id="98310" name="Object 6"/>
                      <p:cNvPicPr>
                        <a:picLocks noChangeAspect="1" noChangeArrowheads="1"/>
                      </p:cNvPicPr>
                      <p:nvPr/>
                    </p:nvPicPr>
                    <p:blipFill>
                      <a:blip r:embed="rId5"/>
                      <a:srcRect/>
                      <a:stretch>
                        <a:fillRect/>
                      </a:stretch>
                    </p:blipFill>
                    <p:spPr bwMode="auto">
                      <a:xfrm>
                        <a:off x="5584794" y="3933056"/>
                        <a:ext cx="914400" cy="71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98311" name="Object 8"/>
          <p:cNvGraphicFramePr>
            <a:graphicFrameLocks noChangeAspect="1"/>
          </p:cNvGraphicFramePr>
          <p:nvPr>
            <p:extLst/>
          </p:nvPr>
        </p:nvGraphicFramePr>
        <p:xfrm>
          <a:off x="6816080" y="3958208"/>
          <a:ext cx="914400" cy="714375"/>
        </p:xfrm>
        <a:graphic>
          <a:graphicData uri="http://schemas.openxmlformats.org/presentationml/2006/ole">
            <mc:AlternateContent xmlns:mc="http://schemas.openxmlformats.org/markup-compatibility/2006">
              <mc:Choice xmlns:v="urn:schemas-microsoft-com:vml" Requires="v">
                <p:oleObj spid="_x0000_s1027" name="Document" showAsIcon="1" r:id="rId6" imgW="914400" imgH="714375" progId="Word.Document.8">
                  <p:embed/>
                </p:oleObj>
              </mc:Choice>
              <mc:Fallback>
                <p:oleObj name="Document" showAsIcon="1" r:id="rId6" imgW="914400" imgH="714375" progId="Word.Document.8">
                  <p:embed/>
                  <p:pic>
                    <p:nvPicPr>
                      <p:cNvPr id="98311"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6080" y="3958208"/>
                        <a:ext cx="914400" cy="71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7"/>
          <p:cNvSpPr txBox="1">
            <a:spLocks/>
          </p:cNvSpPr>
          <p:nvPr/>
        </p:nvSpPr>
        <p:spPr>
          <a:xfrm>
            <a:off x="2351603" y="1124744"/>
            <a:ext cx="7517851" cy="1416156"/>
          </a:xfrm>
          <a:prstGeom prst="rect">
            <a:avLst/>
          </a:prstGeom>
          <a:solidFill>
            <a:srgbClr val="F6AB38"/>
          </a:solidFill>
          <a:ln>
            <a:noFill/>
          </a:ln>
        </p:spPr>
        <p:txBody>
          <a:bodyPr vert="horz" lIns="0" tIns="0" rIns="0" bIns="0" rtlCol="0" anchor="ctr">
            <a:normAutofit/>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fr-FR" dirty="0">
                <a:solidFill>
                  <a:schemeClr val="bg1"/>
                </a:solidFill>
              </a:rPr>
              <a:t>Planches bonus</a:t>
            </a:r>
            <a:endParaRPr lang="fr-FR" sz="2400" cap="none" dirty="0">
              <a:solidFill>
                <a:schemeClr val="bg1"/>
              </a:solidFill>
            </a:endParaRPr>
          </a:p>
        </p:txBody>
      </p:sp>
      <p:sp>
        <p:nvSpPr>
          <p:cNvPr id="86" name="Espace réservé du texte 7"/>
          <p:cNvSpPr txBox="1">
            <a:spLocks/>
          </p:cNvSpPr>
          <p:nvPr/>
        </p:nvSpPr>
        <p:spPr>
          <a:xfrm>
            <a:off x="0" y="6654869"/>
            <a:ext cx="12192000" cy="234866"/>
          </a:xfrm>
          <a:prstGeom prst="rect">
            <a:avLst/>
          </a:prstGeom>
          <a:solidFill>
            <a:srgbClr val="F6AB38"/>
          </a:solidFill>
          <a:ln>
            <a:noFill/>
          </a:ln>
        </p:spPr>
        <p:txBody>
          <a:bodyPr vert="horz" lIns="0" tIns="0" rIns="0" bIns="0" rtlCol="0" anchor="ctr">
            <a:normAutofit fontScale="85000" lnSpcReduction="20000"/>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endParaRPr lang="fr-FR" sz="2400" cap="none" dirty="0">
              <a:solidFill>
                <a:schemeClr val="bg1"/>
              </a:solidFill>
            </a:endParaRPr>
          </a:p>
        </p:txBody>
      </p:sp>
    </p:spTree>
    <p:extLst>
      <p:ext uri="{BB962C8B-B14F-4D97-AF65-F5344CB8AC3E}">
        <p14:creationId xmlns:p14="http://schemas.microsoft.com/office/powerpoint/2010/main" val="17370459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fr-FR" altLang="en-US"/>
              <a:t>Le cas de l’électricité</a:t>
            </a:r>
          </a:p>
        </p:txBody>
      </p:sp>
      <p:pic>
        <p:nvPicPr>
          <p:cNvPr id="100355" name="Picture 5" descr="courbe_conso_electricite_hiver-Copie"/>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215680" y="980728"/>
            <a:ext cx="4958504" cy="1735476"/>
          </a:xfrm>
        </p:spPr>
      </p:pic>
      <p:pic>
        <p:nvPicPr>
          <p:cNvPr id="1003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576" y="2639507"/>
            <a:ext cx="7383463" cy="311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60" name="Text Box 4"/>
          <p:cNvSpPr txBox="1">
            <a:spLocks noChangeArrowheads="1"/>
          </p:cNvSpPr>
          <p:nvPr/>
        </p:nvSpPr>
        <p:spPr bwMode="auto">
          <a:xfrm>
            <a:off x="4079776" y="5751007"/>
            <a:ext cx="49065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2400" b="1" dirty="0">
                <a:latin typeface="Century Gothic" panose="020B0502020202020204" pitchFamily="34" charset="0"/>
              </a:rPr>
              <a:t>Une semaine en France</a:t>
            </a:r>
          </a:p>
        </p:txBody>
      </p:sp>
      <p:cxnSp>
        <p:nvCxnSpPr>
          <p:cNvPr id="3" name="Straight Arrow Connector 2"/>
          <p:cNvCxnSpPr/>
          <p:nvPr/>
        </p:nvCxnSpPr>
        <p:spPr>
          <a:xfrm>
            <a:off x="1679500" y="5303332"/>
            <a:ext cx="503238" cy="2159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 name="Oval 3"/>
          <p:cNvSpPr/>
          <p:nvPr/>
        </p:nvSpPr>
        <p:spPr>
          <a:xfrm>
            <a:off x="2201788" y="5479545"/>
            <a:ext cx="539750" cy="360362"/>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CA"/>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fr-FR" altLang="en-US"/>
              <a:t>Le cas de l’électricité</a:t>
            </a:r>
          </a:p>
        </p:txBody>
      </p:sp>
      <p:sp>
        <p:nvSpPr>
          <p:cNvPr id="102406" name="Text Box 4"/>
          <p:cNvSpPr txBox="1">
            <a:spLocks noChangeArrowheads="1"/>
          </p:cNvSpPr>
          <p:nvPr/>
        </p:nvSpPr>
        <p:spPr bwMode="auto">
          <a:xfrm>
            <a:off x="1500188" y="5737226"/>
            <a:ext cx="914400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2400" b="1" dirty="0">
                <a:latin typeface="Century Gothic" panose="020B0502020202020204" pitchFamily="34" charset="0"/>
              </a:rPr>
              <a:t>Une semaine en France (Eco2mix de RTE)</a:t>
            </a:r>
          </a:p>
        </p:txBody>
      </p:sp>
      <p:sp>
        <p:nvSpPr>
          <p:cNvPr id="102407" name="Text Box 4"/>
          <p:cNvSpPr txBox="1">
            <a:spLocks noChangeArrowheads="1"/>
          </p:cNvSpPr>
          <p:nvPr/>
        </p:nvSpPr>
        <p:spPr bwMode="auto">
          <a:xfrm>
            <a:off x="5764213" y="5084764"/>
            <a:ext cx="46148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a:t>Hiver</a:t>
            </a:r>
          </a:p>
        </p:txBody>
      </p:sp>
      <p:sp>
        <p:nvSpPr>
          <p:cNvPr id="102408" name="Text Box 4"/>
          <p:cNvSpPr txBox="1">
            <a:spLocks noChangeArrowheads="1"/>
          </p:cNvSpPr>
          <p:nvPr/>
        </p:nvSpPr>
        <p:spPr bwMode="auto">
          <a:xfrm>
            <a:off x="1641476" y="5070475"/>
            <a:ext cx="4613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a:t>Été</a:t>
            </a:r>
          </a:p>
        </p:txBody>
      </p:sp>
      <p:pic>
        <p:nvPicPr>
          <p:cNvPr id="10240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4351" y="1092200"/>
            <a:ext cx="8575675" cy="386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12"/>
          <p:cNvSpPr/>
          <p:nvPr/>
        </p:nvSpPr>
        <p:spPr>
          <a:xfrm>
            <a:off x="2319338" y="4348164"/>
            <a:ext cx="679450" cy="427037"/>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CA"/>
          </a:p>
        </p:txBody>
      </p:sp>
      <p:sp>
        <p:nvSpPr>
          <p:cNvPr id="17" name="Oval 16"/>
          <p:cNvSpPr/>
          <p:nvPr/>
        </p:nvSpPr>
        <p:spPr>
          <a:xfrm>
            <a:off x="6527800" y="4375150"/>
            <a:ext cx="679450" cy="42703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CA"/>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8"/>
          <p:cNvSpPr>
            <a:spLocks noGrp="1" noChangeArrowheads="1"/>
          </p:cNvSpPr>
          <p:nvPr>
            <p:ph type="title"/>
          </p:nvPr>
        </p:nvSpPr>
        <p:spPr/>
        <p:txBody>
          <a:bodyPr/>
          <a:lstStyle/>
          <a:p>
            <a:pPr eaLnBrk="1" hangingPunct="1"/>
            <a:r>
              <a:rPr lang="fr-FR" altLang="en-US"/>
              <a:t>Le cas du recyclage</a:t>
            </a:r>
          </a:p>
        </p:txBody>
      </p:sp>
      <p:sp>
        <p:nvSpPr>
          <p:cNvPr id="104451" name="Espace réservé du pied de page 3"/>
          <p:cNvSpPr>
            <a:spLocks noGrp="1"/>
          </p:cNvSpPr>
          <p:nvPr>
            <p:ph type="ftr" sz="quarter" idx="4294967295"/>
          </p:nvPr>
        </p:nvSpPr>
        <p:spPr>
          <a:xfrm>
            <a:off x="3648075" y="6453188"/>
            <a:ext cx="8543925" cy="4048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r>
              <a:rPr lang="fr-FR" altLang="en-US" sz="1400">
                <a:solidFill>
                  <a:schemeClr val="bg1"/>
                </a:solidFill>
              </a:rPr>
              <a:t>Projet Carbone Campus - III Phase préparatoire - www.avenirclimatique.org</a:t>
            </a:r>
          </a:p>
        </p:txBody>
      </p:sp>
      <p:sp>
        <p:nvSpPr>
          <p:cNvPr id="104452" name="Espace réservé du numéro de diapositive 4"/>
          <p:cNvSpPr>
            <a:spLocks noGrp="1"/>
          </p:cNvSpPr>
          <p:nvPr>
            <p:ph type="sldNum" sz="quarter" idx="4294967295"/>
          </p:nvPr>
        </p:nvSpPr>
        <p:spPr>
          <a:xfrm>
            <a:off x="10883900" y="6597650"/>
            <a:ext cx="1308100" cy="260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fld id="{CE05A7E2-51E3-4061-B764-3AE60537E475}" type="slidenum">
              <a:rPr lang="fr-FR" altLang="en-US" sz="1400">
                <a:solidFill>
                  <a:schemeClr val="bg1"/>
                </a:solidFill>
              </a:rPr>
              <a:pPr>
                <a:spcBef>
                  <a:spcPct val="0"/>
                </a:spcBef>
                <a:buClrTx/>
                <a:buFontTx/>
                <a:buNone/>
              </a:pPr>
              <a:t>179</a:t>
            </a:fld>
            <a:r>
              <a:rPr lang="fr-FR" altLang="en-US" sz="1400">
                <a:solidFill>
                  <a:schemeClr val="bg1"/>
                </a:solidFill>
              </a:rPr>
              <a:t>/56</a:t>
            </a:r>
          </a:p>
        </p:txBody>
      </p:sp>
      <p:graphicFrame>
        <p:nvGraphicFramePr>
          <p:cNvPr id="104453" name="Object 2"/>
          <p:cNvGraphicFramePr>
            <a:graphicFrameLocks noChangeAspect="1"/>
          </p:cNvGraphicFramePr>
          <p:nvPr/>
        </p:nvGraphicFramePr>
        <p:xfrm>
          <a:off x="4800601" y="3810000"/>
          <a:ext cx="1298575" cy="1638300"/>
        </p:xfrm>
        <a:graphic>
          <a:graphicData uri="http://schemas.openxmlformats.org/presentationml/2006/ole">
            <mc:AlternateContent xmlns:mc="http://schemas.openxmlformats.org/markup-compatibility/2006">
              <mc:Choice xmlns:v="urn:schemas-microsoft-com:vml" Requires="v">
                <p:oleObj spid="_x0000_s2050" name="Image bitmap" r:id="rId4" imgW="3533333" imgH="4458322" progId="Paint.Picture">
                  <p:embed/>
                </p:oleObj>
              </mc:Choice>
              <mc:Fallback>
                <p:oleObj name="Image bitmap" r:id="rId4" imgW="3533333" imgH="4458322" progId="Paint.Picture">
                  <p:embed/>
                  <p:pic>
                    <p:nvPicPr>
                      <p:cNvPr id="10445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3810000"/>
                        <a:ext cx="1298575" cy="163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054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0" y="48768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1752600"/>
            <a:ext cx="1346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1371600"/>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7" name="Picture 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9801" y="1447801"/>
            <a:ext cx="1089025"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3200400"/>
            <a:ext cx="1371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9"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1" y="4114800"/>
            <a:ext cx="1336675" cy="165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60" name="Line 9"/>
          <p:cNvSpPr>
            <a:spLocks noChangeShapeType="1"/>
          </p:cNvSpPr>
          <p:nvPr/>
        </p:nvSpPr>
        <p:spPr bwMode="auto">
          <a:xfrm>
            <a:off x="2743200" y="3200400"/>
            <a:ext cx="1524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4461" name="Line 10"/>
          <p:cNvSpPr>
            <a:spLocks noChangeShapeType="1"/>
          </p:cNvSpPr>
          <p:nvPr/>
        </p:nvSpPr>
        <p:spPr bwMode="auto">
          <a:xfrm flipV="1">
            <a:off x="3657600" y="4953000"/>
            <a:ext cx="10668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5483" name="Line 11"/>
          <p:cNvSpPr>
            <a:spLocks noChangeShapeType="1"/>
          </p:cNvSpPr>
          <p:nvPr/>
        </p:nvSpPr>
        <p:spPr bwMode="auto">
          <a:xfrm>
            <a:off x="6324600" y="5029200"/>
            <a:ext cx="21336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5484" name="Line 12"/>
          <p:cNvSpPr>
            <a:spLocks noChangeShapeType="1"/>
          </p:cNvSpPr>
          <p:nvPr/>
        </p:nvSpPr>
        <p:spPr bwMode="auto">
          <a:xfrm flipV="1">
            <a:off x="5562600" y="3276600"/>
            <a:ext cx="4572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5485" name="Line 13"/>
          <p:cNvSpPr>
            <a:spLocks noChangeShapeType="1"/>
          </p:cNvSpPr>
          <p:nvPr/>
        </p:nvSpPr>
        <p:spPr bwMode="auto">
          <a:xfrm>
            <a:off x="6553200" y="3124200"/>
            <a:ext cx="457200" cy="304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5486" name="Line 14"/>
          <p:cNvSpPr>
            <a:spLocks noChangeShapeType="1"/>
          </p:cNvSpPr>
          <p:nvPr/>
        </p:nvSpPr>
        <p:spPr bwMode="auto">
          <a:xfrm flipH="1">
            <a:off x="6172200" y="4114800"/>
            <a:ext cx="83820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5487" name="Line 15"/>
          <p:cNvSpPr>
            <a:spLocks noChangeShapeType="1"/>
          </p:cNvSpPr>
          <p:nvPr/>
        </p:nvSpPr>
        <p:spPr bwMode="auto">
          <a:xfrm flipV="1">
            <a:off x="8229600" y="3048000"/>
            <a:ext cx="91440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5488" name="Line 16"/>
          <p:cNvSpPr>
            <a:spLocks noChangeShapeType="1"/>
          </p:cNvSpPr>
          <p:nvPr/>
        </p:nvSpPr>
        <p:spPr bwMode="auto">
          <a:xfrm flipH="1">
            <a:off x="9220200" y="3352800"/>
            <a:ext cx="304800" cy="12954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4468" name="AutoShape 17"/>
          <p:cNvSpPr>
            <a:spLocks noChangeArrowheads="1"/>
          </p:cNvSpPr>
          <p:nvPr/>
        </p:nvSpPr>
        <p:spPr bwMode="auto">
          <a:xfrm>
            <a:off x="4495800" y="5334000"/>
            <a:ext cx="533400" cy="533400"/>
          </a:xfrm>
          <a:prstGeom prst="smileyFace">
            <a:avLst>
              <a:gd name="adj" fmla="val 4653"/>
            </a:avLst>
          </a:prstGeom>
          <a:solidFill>
            <a:srgbClr val="00FF00"/>
          </a:solidFill>
          <a:ln w="9525">
            <a:solidFill>
              <a:schemeClr val="tx1"/>
            </a:solidFill>
            <a:round/>
            <a:headEnd/>
            <a:tailEnd/>
          </a:ln>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FontTx/>
              <a:buNone/>
            </a:pPr>
            <a:endParaRPr lang="en-US" altLang="en-US" sz="1800">
              <a:solidFill>
                <a:srgbClr val="0000FF"/>
              </a:solidFill>
            </a:endParaRPr>
          </a:p>
        </p:txBody>
      </p:sp>
      <p:sp>
        <p:nvSpPr>
          <p:cNvPr id="105490" name="AutoShape 18"/>
          <p:cNvSpPr>
            <a:spLocks noChangeArrowheads="1"/>
          </p:cNvSpPr>
          <p:nvPr/>
        </p:nvSpPr>
        <p:spPr bwMode="auto">
          <a:xfrm>
            <a:off x="9372600" y="1295400"/>
            <a:ext cx="533400" cy="533400"/>
          </a:xfrm>
          <a:prstGeom prst="smileyFace">
            <a:avLst>
              <a:gd name="adj" fmla="val 4653"/>
            </a:avLst>
          </a:prstGeom>
          <a:solidFill>
            <a:srgbClr val="0000FF"/>
          </a:solidFill>
          <a:ln w="9525">
            <a:solidFill>
              <a:schemeClr val="tx1"/>
            </a:solidFill>
            <a:round/>
            <a:headEnd/>
            <a:tailEnd/>
          </a:ln>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FontTx/>
              <a:buNone/>
            </a:pPr>
            <a:endParaRPr lang="en-US" altLang="en-US" sz="1800">
              <a:solidFill>
                <a:srgbClr val="0000FF"/>
              </a:solidFill>
            </a:endParaRPr>
          </a:p>
        </p:txBody>
      </p:sp>
      <p:pic>
        <p:nvPicPr>
          <p:cNvPr id="104470" name="Picture 1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6200" y="4343400"/>
            <a:ext cx="685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92" name="Picture 2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53000" y="3276600"/>
            <a:ext cx="685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93" name="Picture 2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96000" y="3810000"/>
            <a:ext cx="685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94" name="Picture 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8000" y="2667000"/>
            <a:ext cx="685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95" name="Picture 2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29600" y="2743200"/>
            <a:ext cx="685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96" name="Picture 2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25000" y="3810000"/>
            <a:ext cx="685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97" name="Picture 2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34200" y="5334000"/>
            <a:ext cx="685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77" name="AutoShape 26"/>
          <p:cNvSpPr>
            <a:spLocks noChangeArrowheads="1"/>
          </p:cNvSpPr>
          <p:nvPr/>
        </p:nvSpPr>
        <p:spPr bwMode="auto">
          <a:xfrm>
            <a:off x="3429000" y="1524000"/>
            <a:ext cx="1066800" cy="609600"/>
          </a:xfrm>
          <a:prstGeom prst="cloudCallout">
            <a:avLst>
              <a:gd name="adj1" fmla="val -62204"/>
              <a:gd name="adj2" fmla="val 86981"/>
            </a:avLst>
          </a:prstGeom>
          <a:solidFill>
            <a:srgbClr val="878A82"/>
          </a:solidFill>
          <a:ln w="9525">
            <a:solidFill>
              <a:schemeClr val="tx1"/>
            </a:solidFill>
            <a:round/>
            <a:headEnd/>
            <a:tailEnd/>
          </a:ln>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FontTx/>
              <a:buNone/>
            </a:pPr>
            <a:endParaRPr lang="en-US" altLang="en-US" sz="1800"/>
          </a:p>
        </p:txBody>
      </p:sp>
      <p:sp>
        <p:nvSpPr>
          <p:cNvPr id="104478" name="AutoShape 27"/>
          <p:cNvSpPr>
            <a:spLocks noChangeArrowheads="1"/>
          </p:cNvSpPr>
          <p:nvPr/>
        </p:nvSpPr>
        <p:spPr bwMode="auto">
          <a:xfrm>
            <a:off x="3200400" y="3352800"/>
            <a:ext cx="914400" cy="762000"/>
          </a:xfrm>
          <a:prstGeom prst="cloudCallout">
            <a:avLst>
              <a:gd name="adj1" fmla="val -53125"/>
              <a:gd name="adj2" fmla="val 52083"/>
            </a:avLst>
          </a:prstGeom>
          <a:solidFill>
            <a:srgbClr val="878A82"/>
          </a:solidFill>
          <a:ln w="9525">
            <a:solidFill>
              <a:schemeClr val="tx1"/>
            </a:solidFill>
            <a:round/>
            <a:headEnd/>
            <a:tailEnd/>
          </a:ln>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FontTx/>
              <a:buNone/>
            </a:pPr>
            <a:endParaRPr lang="en-US" altLang="en-US" sz="1800"/>
          </a:p>
        </p:txBody>
      </p:sp>
      <p:sp>
        <p:nvSpPr>
          <p:cNvPr id="105500" name="AutoShape 28"/>
          <p:cNvSpPr>
            <a:spLocks noChangeArrowheads="1"/>
          </p:cNvSpPr>
          <p:nvPr/>
        </p:nvSpPr>
        <p:spPr bwMode="auto">
          <a:xfrm>
            <a:off x="7620000" y="1752600"/>
            <a:ext cx="1066800" cy="685800"/>
          </a:xfrm>
          <a:prstGeom prst="cloudCallout">
            <a:avLst>
              <a:gd name="adj1" fmla="val -36162"/>
              <a:gd name="adj2" fmla="val 133796"/>
            </a:avLst>
          </a:prstGeom>
          <a:solidFill>
            <a:srgbClr val="878A82"/>
          </a:solidFill>
          <a:ln w="9525">
            <a:solidFill>
              <a:schemeClr val="tx1"/>
            </a:solidFill>
            <a:round/>
            <a:headEnd/>
            <a:tailEnd/>
          </a:ln>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FontTx/>
              <a:buNone/>
            </a:pPr>
            <a:endParaRPr lang="en-US" altLang="en-US" sz="1800"/>
          </a:p>
        </p:txBody>
      </p:sp>
      <p:sp>
        <p:nvSpPr>
          <p:cNvPr id="105501" name="AutoShape 29"/>
          <p:cNvSpPr>
            <a:spLocks noChangeArrowheads="1"/>
          </p:cNvSpPr>
          <p:nvPr/>
        </p:nvSpPr>
        <p:spPr bwMode="auto">
          <a:xfrm>
            <a:off x="9906000" y="4419600"/>
            <a:ext cx="609600" cy="457200"/>
          </a:xfrm>
          <a:prstGeom prst="cloudCallout">
            <a:avLst>
              <a:gd name="adj1" fmla="val -111718"/>
              <a:gd name="adj2" fmla="val 45833"/>
            </a:avLst>
          </a:prstGeom>
          <a:solidFill>
            <a:srgbClr val="878A82"/>
          </a:solidFill>
          <a:ln w="9525">
            <a:solidFill>
              <a:schemeClr val="tx1"/>
            </a:solidFill>
            <a:round/>
            <a:headEnd/>
            <a:tailEnd/>
          </a:ln>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FontTx/>
              <a:buNone/>
            </a:pPr>
            <a:endParaRPr lang="en-US" altLang="en-US" sz="1800"/>
          </a:p>
        </p:txBody>
      </p:sp>
      <p:sp>
        <p:nvSpPr>
          <p:cNvPr id="105502" name="AutoShape 30"/>
          <p:cNvSpPr>
            <a:spLocks noChangeArrowheads="1"/>
          </p:cNvSpPr>
          <p:nvPr/>
        </p:nvSpPr>
        <p:spPr bwMode="auto">
          <a:xfrm>
            <a:off x="6096000" y="5334000"/>
            <a:ext cx="533400" cy="533400"/>
          </a:xfrm>
          <a:prstGeom prst="smileyFace">
            <a:avLst>
              <a:gd name="adj" fmla="val 4653"/>
            </a:avLst>
          </a:prstGeom>
          <a:solidFill>
            <a:srgbClr val="FF9900"/>
          </a:solidFill>
          <a:ln w="9525">
            <a:solidFill>
              <a:schemeClr val="tx1"/>
            </a:solidFill>
            <a:round/>
            <a:headEnd/>
            <a:tailEnd/>
          </a:ln>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FontTx/>
              <a:buNone/>
            </a:pPr>
            <a:endParaRPr lang="en-US" altLang="en-US" sz="1800">
              <a:solidFill>
                <a:srgbClr val="0000FF"/>
              </a:solidFill>
            </a:endParaRPr>
          </a:p>
        </p:txBody>
      </p:sp>
      <p:sp>
        <p:nvSpPr>
          <p:cNvPr id="105503" name="Freeform 31"/>
          <p:cNvSpPr>
            <a:spLocks/>
          </p:cNvSpPr>
          <p:nvPr/>
        </p:nvSpPr>
        <p:spPr bwMode="auto">
          <a:xfrm>
            <a:off x="1663700" y="863600"/>
            <a:ext cx="4573588" cy="5384800"/>
          </a:xfrm>
          <a:custGeom>
            <a:avLst/>
            <a:gdLst>
              <a:gd name="T0" fmla="*/ 2147483646 w 2881"/>
              <a:gd name="T1" fmla="*/ 2147483646 h 3392"/>
              <a:gd name="T2" fmla="*/ 2147483646 w 2881"/>
              <a:gd name="T3" fmla="*/ 2147483646 h 3392"/>
              <a:gd name="T4" fmla="*/ 2147483646 w 2881"/>
              <a:gd name="T5" fmla="*/ 2147483646 h 3392"/>
              <a:gd name="T6" fmla="*/ 2147483646 w 2881"/>
              <a:gd name="T7" fmla="*/ 2147483646 h 3392"/>
              <a:gd name="T8" fmla="*/ 2147483646 w 2881"/>
              <a:gd name="T9" fmla="*/ 2147483646 h 3392"/>
              <a:gd name="T10" fmla="*/ 2147483646 w 2881"/>
              <a:gd name="T11" fmla="*/ 2147483646 h 3392"/>
              <a:gd name="T12" fmla="*/ 2147483646 w 2881"/>
              <a:gd name="T13" fmla="*/ 2147483646 h 3392"/>
              <a:gd name="T14" fmla="*/ 2147483646 w 2881"/>
              <a:gd name="T15" fmla="*/ 2147483646 h 3392"/>
              <a:gd name="T16" fmla="*/ 2147483646 w 2881"/>
              <a:gd name="T17" fmla="*/ 2147483646 h 3392"/>
              <a:gd name="T18" fmla="*/ 2147483646 w 2881"/>
              <a:gd name="T19" fmla="*/ 2147483646 h 3392"/>
              <a:gd name="T20" fmla="*/ 2147483646 w 2881"/>
              <a:gd name="T21" fmla="*/ 2147483646 h 3392"/>
              <a:gd name="T22" fmla="*/ 2147483646 w 2881"/>
              <a:gd name="T23" fmla="*/ 2147483646 h 33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1"/>
              <a:gd name="T37" fmla="*/ 0 h 3392"/>
              <a:gd name="T38" fmla="*/ 2881 w 2881"/>
              <a:gd name="T39" fmla="*/ 3392 h 33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1" h="3392">
                <a:moveTo>
                  <a:pt x="2216" y="3008"/>
                </a:moveTo>
                <a:cubicBezTo>
                  <a:pt x="2064" y="3304"/>
                  <a:pt x="2104" y="3296"/>
                  <a:pt x="1928" y="3344"/>
                </a:cubicBezTo>
                <a:cubicBezTo>
                  <a:pt x="1752" y="3392"/>
                  <a:pt x="1440" y="3352"/>
                  <a:pt x="1160" y="3296"/>
                </a:cubicBezTo>
                <a:cubicBezTo>
                  <a:pt x="880" y="3240"/>
                  <a:pt x="432" y="3216"/>
                  <a:pt x="248" y="3008"/>
                </a:cubicBezTo>
                <a:cubicBezTo>
                  <a:pt x="64" y="2800"/>
                  <a:pt x="88" y="2336"/>
                  <a:pt x="56" y="2048"/>
                </a:cubicBezTo>
                <a:cubicBezTo>
                  <a:pt x="24" y="1760"/>
                  <a:pt x="0" y="1592"/>
                  <a:pt x="56" y="1280"/>
                </a:cubicBezTo>
                <a:cubicBezTo>
                  <a:pt x="112" y="968"/>
                  <a:pt x="184" y="352"/>
                  <a:pt x="392" y="176"/>
                </a:cubicBezTo>
                <a:cubicBezTo>
                  <a:pt x="600" y="0"/>
                  <a:pt x="1032" y="160"/>
                  <a:pt x="1304" y="224"/>
                </a:cubicBezTo>
                <a:cubicBezTo>
                  <a:pt x="1576" y="288"/>
                  <a:pt x="1831" y="429"/>
                  <a:pt x="2024" y="560"/>
                </a:cubicBezTo>
                <a:cubicBezTo>
                  <a:pt x="2217" y="691"/>
                  <a:pt x="2329" y="844"/>
                  <a:pt x="2465" y="1012"/>
                </a:cubicBezTo>
                <a:cubicBezTo>
                  <a:pt x="2601" y="1180"/>
                  <a:pt x="2881" y="1235"/>
                  <a:pt x="2840" y="1568"/>
                </a:cubicBezTo>
                <a:cubicBezTo>
                  <a:pt x="2799" y="1901"/>
                  <a:pt x="2368" y="2712"/>
                  <a:pt x="2216" y="3008"/>
                </a:cubicBezTo>
                <a:close/>
              </a:path>
            </a:pathLst>
          </a:custGeom>
          <a:noFill/>
          <a:ln w="76200" cmpd="sng">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05504" name="Freeform 32"/>
          <p:cNvSpPr>
            <a:spLocks/>
          </p:cNvSpPr>
          <p:nvPr/>
        </p:nvSpPr>
        <p:spPr bwMode="auto">
          <a:xfrm>
            <a:off x="5778500" y="1562100"/>
            <a:ext cx="3251200" cy="4622800"/>
          </a:xfrm>
          <a:custGeom>
            <a:avLst/>
            <a:gdLst>
              <a:gd name="T0" fmla="*/ 2147483646 w 2048"/>
              <a:gd name="T1" fmla="*/ 2147483646 h 2912"/>
              <a:gd name="T2" fmla="*/ 2147483646 w 2048"/>
              <a:gd name="T3" fmla="*/ 2147483646 h 2912"/>
              <a:gd name="T4" fmla="*/ 2147483646 w 2048"/>
              <a:gd name="T5" fmla="*/ 2147483646 h 2912"/>
              <a:gd name="T6" fmla="*/ 2147483646 w 2048"/>
              <a:gd name="T7" fmla="*/ 2147483646 h 2912"/>
              <a:gd name="T8" fmla="*/ 2147483646 w 2048"/>
              <a:gd name="T9" fmla="*/ 2147483646 h 2912"/>
              <a:gd name="T10" fmla="*/ 2147483646 w 2048"/>
              <a:gd name="T11" fmla="*/ 2147483646 h 2912"/>
              <a:gd name="T12" fmla="*/ 2147483646 w 2048"/>
              <a:gd name="T13" fmla="*/ 2147483646 h 2912"/>
              <a:gd name="T14" fmla="*/ 2147483646 w 2048"/>
              <a:gd name="T15" fmla="*/ 2147483646 h 2912"/>
              <a:gd name="T16" fmla="*/ 2147483646 w 2048"/>
              <a:gd name="T17" fmla="*/ 2147483646 h 2912"/>
              <a:gd name="T18" fmla="*/ 2147483646 w 2048"/>
              <a:gd name="T19" fmla="*/ 2147483646 h 2912"/>
              <a:gd name="T20" fmla="*/ 2147483646 w 2048"/>
              <a:gd name="T21" fmla="*/ 2147483646 h 2912"/>
              <a:gd name="T22" fmla="*/ 2147483646 w 2048"/>
              <a:gd name="T23" fmla="*/ 2147483646 h 2912"/>
              <a:gd name="T24" fmla="*/ 2147483646 w 2048"/>
              <a:gd name="T25" fmla="*/ 2147483646 h 29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8"/>
              <a:gd name="T40" fmla="*/ 0 h 2912"/>
              <a:gd name="T41" fmla="*/ 2048 w 2048"/>
              <a:gd name="T42" fmla="*/ 2912 h 29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8" h="2912">
                <a:moveTo>
                  <a:pt x="152" y="2808"/>
                </a:moveTo>
                <a:cubicBezTo>
                  <a:pt x="88" y="2720"/>
                  <a:pt x="0" y="2560"/>
                  <a:pt x="8" y="2328"/>
                </a:cubicBezTo>
                <a:cubicBezTo>
                  <a:pt x="16" y="2096"/>
                  <a:pt x="104" y="1712"/>
                  <a:pt x="200" y="1416"/>
                </a:cubicBezTo>
                <a:cubicBezTo>
                  <a:pt x="296" y="1120"/>
                  <a:pt x="440" y="776"/>
                  <a:pt x="584" y="552"/>
                </a:cubicBezTo>
                <a:cubicBezTo>
                  <a:pt x="728" y="328"/>
                  <a:pt x="840" y="144"/>
                  <a:pt x="1064" y="72"/>
                </a:cubicBezTo>
                <a:cubicBezTo>
                  <a:pt x="1288" y="0"/>
                  <a:pt x="1808" y="32"/>
                  <a:pt x="1928" y="120"/>
                </a:cubicBezTo>
                <a:cubicBezTo>
                  <a:pt x="2048" y="208"/>
                  <a:pt x="1864" y="456"/>
                  <a:pt x="1784" y="600"/>
                </a:cubicBezTo>
                <a:cubicBezTo>
                  <a:pt x="1704" y="744"/>
                  <a:pt x="1464" y="816"/>
                  <a:pt x="1448" y="984"/>
                </a:cubicBezTo>
                <a:cubicBezTo>
                  <a:pt x="1432" y="1152"/>
                  <a:pt x="1728" y="1440"/>
                  <a:pt x="1688" y="1608"/>
                </a:cubicBezTo>
                <a:cubicBezTo>
                  <a:pt x="1648" y="1776"/>
                  <a:pt x="1384" y="1848"/>
                  <a:pt x="1208" y="1992"/>
                </a:cubicBezTo>
                <a:cubicBezTo>
                  <a:pt x="1032" y="2136"/>
                  <a:pt x="768" y="2328"/>
                  <a:pt x="632" y="2472"/>
                </a:cubicBezTo>
                <a:cubicBezTo>
                  <a:pt x="496" y="2616"/>
                  <a:pt x="472" y="2800"/>
                  <a:pt x="392" y="2856"/>
                </a:cubicBezTo>
                <a:cubicBezTo>
                  <a:pt x="312" y="2912"/>
                  <a:pt x="216" y="2896"/>
                  <a:pt x="152" y="2808"/>
                </a:cubicBezTo>
                <a:close/>
              </a:path>
            </a:pathLst>
          </a:custGeom>
          <a:noFill/>
          <a:ln w="76200" cmpd="sng">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05505" name="Freeform 33"/>
          <p:cNvSpPr>
            <a:spLocks/>
          </p:cNvSpPr>
          <p:nvPr/>
        </p:nvSpPr>
        <p:spPr bwMode="auto">
          <a:xfrm>
            <a:off x="1587500" y="838200"/>
            <a:ext cx="9118600" cy="5562600"/>
          </a:xfrm>
          <a:custGeom>
            <a:avLst/>
            <a:gdLst>
              <a:gd name="T0" fmla="*/ 2147483646 w 5744"/>
              <a:gd name="T1" fmla="*/ 2147483646 h 3504"/>
              <a:gd name="T2" fmla="*/ 2147483646 w 5744"/>
              <a:gd name="T3" fmla="*/ 2147483646 h 3504"/>
              <a:gd name="T4" fmla="*/ 2147483646 w 5744"/>
              <a:gd name="T5" fmla="*/ 2147483646 h 3504"/>
              <a:gd name="T6" fmla="*/ 2147483646 w 5744"/>
              <a:gd name="T7" fmla="*/ 2147483646 h 3504"/>
              <a:gd name="T8" fmla="*/ 2147483646 w 5744"/>
              <a:gd name="T9" fmla="*/ 2147483646 h 3504"/>
              <a:gd name="T10" fmla="*/ 2147483646 w 5744"/>
              <a:gd name="T11" fmla="*/ 2147483646 h 3504"/>
              <a:gd name="T12" fmla="*/ 2147483646 w 5744"/>
              <a:gd name="T13" fmla="*/ 2147483646 h 3504"/>
              <a:gd name="T14" fmla="*/ 2147483646 w 5744"/>
              <a:gd name="T15" fmla="*/ 2147483646 h 3504"/>
              <a:gd name="T16" fmla="*/ 2147483646 w 5744"/>
              <a:gd name="T17" fmla="*/ 2147483646 h 3504"/>
              <a:gd name="T18" fmla="*/ 2147483646 w 5744"/>
              <a:gd name="T19" fmla="*/ 2147483646 h 3504"/>
              <a:gd name="T20" fmla="*/ 2147483646 w 5744"/>
              <a:gd name="T21" fmla="*/ 2147483646 h 3504"/>
              <a:gd name="T22" fmla="*/ 2147483646 w 5744"/>
              <a:gd name="T23" fmla="*/ 2147483646 h 3504"/>
              <a:gd name="T24" fmla="*/ 2147483646 w 5744"/>
              <a:gd name="T25" fmla="*/ 2147483646 h 3504"/>
              <a:gd name="T26" fmla="*/ 2147483646 w 5744"/>
              <a:gd name="T27" fmla="*/ 2147483646 h 3504"/>
              <a:gd name="T28" fmla="*/ 2147483646 w 5744"/>
              <a:gd name="T29" fmla="*/ 2147483646 h 3504"/>
              <a:gd name="T30" fmla="*/ 2147483646 w 5744"/>
              <a:gd name="T31" fmla="*/ 2147483646 h 35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44"/>
              <a:gd name="T49" fmla="*/ 0 h 3504"/>
              <a:gd name="T50" fmla="*/ 5744 w 5744"/>
              <a:gd name="T51" fmla="*/ 3504 h 35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44" h="3504">
                <a:moveTo>
                  <a:pt x="4424" y="3456"/>
                </a:moveTo>
                <a:cubicBezTo>
                  <a:pt x="4184" y="3456"/>
                  <a:pt x="3792" y="3456"/>
                  <a:pt x="3320" y="3456"/>
                </a:cubicBezTo>
                <a:cubicBezTo>
                  <a:pt x="2848" y="3456"/>
                  <a:pt x="2088" y="3504"/>
                  <a:pt x="1592" y="3456"/>
                </a:cubicBezTo>
                <a:cubicBezTo>
                  <a:pt x="1096" y="3408"/>
                  <a:pt x="592" y="3368"/>
                  <a:pt x="344" y="3168"/>
                </a:cubicBezTo>
                <a:cubicBezTo>
                  <a:pt x="96" y="2968"/>
                  <a:pt x="144" y="2624"/>
                  <a:pt x="104" y="2256"/>
                </a:cubicBezTo>
                <a:cubicBezTo>
                  <a:pt x="64" y="1888"/>
                  <a:pt x="0" y="1320"/>
                  <a:pt x="104" y="960"/>
                </a:cubicBezTo>
                <a:cubicBezTo>
                  <a:pt x="208" y="600"/>
                  <a:pt x="408" y="192"/>
                  <a:pt x="728" y="96"/>
                </a:cubicBezTo>
                <a:cubicBezTo>
                  <a:pt x="1048" y="0"/>
                  <a:pt x="1696" y="72"/>
                  <a:pt x="2024" y="384"/>
                </a:cubicBezTo>
                <a:cubicBezTo>
                  <a:pt x="2352" y="696"/>
                  <a:pt x="2392" y="1624"/>
                  <a:pt x="2696" y="1968"/>
                </a:cubicBezTo>
                <a:cubicBezTo>
                  <a:pt x="3000" y="2312"/>
                  <a:pt x="3440" y="2416"/>
                  <a:pt x="3848" y="2448"/>
                </a:cubicBezTo>
                <a:cubicBezTo>
                  <a:pt x="4256" y="2480"/>
                  <a:pt x="4840" y="2184"/>
                  <a:pt x="5144" y="2160"/>
                </a:cubicBezTo>
                <a:cubicBezTo>
                  <a:pt x="5448" y="2136"/>
                  <a:pt x="5600" y="2224"/>
                  <a:pt x="5672" y="2304"/>
                </a:cubicBezTo>
                <a:cubicBezTo>
                  <a:pt x="5744" y="2384"/>
                  <a:pt x="5632" y="2496"/>
                  <a:pt x="5576" y="2640"/>
                </a:cubicBezTo>
                <a:cubicBezTo>
                  <a:pt x="5520" y="2784"/>
                  <a:pt x="5472" y="3032"/>
                  <a:pt x="5336" y="3168"/>
                </a:cubicBezTo>
                <a:cubicBezTo>
                  <a:pt x="5200" y="3304"/>
                  <a:pt x="4912" y="3408"/>
                  <a:pt x="4760" y="3456"/>
                </a:cubicBezTo>
                <a:cubicBezTo>
                  <a:pt x="4608" y="3504"/>
                  <a:pt x="4664" y="3456"/>
                  <a:pt x="4424" y="3456"/>
                </a:cubicBezTo>
                <a:close/>
              </a:path>
            </a:pathLst>
          </a:custGeom>
          <a:noFill/>
          <a:ln w="76200" cmpd="sng">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05506" name="Freeform 34"/>
          <p:cNvSpPr>
            <a:spLocks/>
          </p:cNvSpPr>
          <p:nvPr/>
        </p:nvSpPr>
        <p:spPr bwMode="auto">
          <a:xfrm>
            <a:off x="6159500" y="1028700"/>
            <a:ext cx="4521200" cy="5511800"/>
          </a:xfrm>
          <a:custGeom>
            <a:avLst/>
            <a:gdLst>
              <a:gd name="T0" fmla="*/ 2147483646 w 2848"/>
              <a:gd name="T1" fmla="*/ 2147483646 h 3472"/>
              <a:gd name="T2" fmla="*/ 2147483646 w 2848"/>
              <a:gd name="T3" fmla="*/ 2147483646 h 3472"/>
              <a:gd name="T4" fmla="*/ 2147483646 w 2848"/>
              <a:gd name="T5" fmla="*/ 2147483646 h 3472"/>
              <a:gd name="T6" fmla="*/ 2147483646 w 2848"/>
              <a:gd name="T7" fmla="*/ 2147483646 h 3472"/>
              <a:gd name="T8" fmla="*/ 2147483646 w 2848"/>
              <a:gd name="T9" fmla="*/ 2147483646 h 3472"/>
              <a:gd name="T10" fmla="*/ 2147483646 w 2848"/>
              <a:gd name="T11" fmla="*/ 2147483646 h 3472"/>
              <a:gd name="T12" fmla="*/ 2147483646 w 2848"/>
              <a:gd name="T13" fmla="*/ 2147483646 h 3472"/>
              <a:gd name="T14" fmla="*/ 2147483646 w 2848"/>
              <a:gd name="T15" fmla="*/ 2147483646 h 3472"/>
              <a:gd name="T16" fmla="*/ 2147483646 w 2848"/>
              <a:gd name="T17" fmla="*/ 2147483646 h 3472"/>
              <a:gd name="T18" fmla="*/ 2147483646 w 2848"/>
              <a:gd name="T19" fmla="*/ 2147483646 h 3472"/>
              <a:gd name="T20" fmla="*/ 2147483646 w 2848"/>
              <a:gd name="T21" fmla="*/ 2147483646 h 34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48"/>
              <a:gd name="T34" fmla="*/ 0 h 3472"/>
              <a:gd name="T35" fmla="*/ 2848 w 2848"/>
              <a:gd name="T36" fmla="*/ 3472 h 34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48" h="3472">
                <a:moveTo>
                  <a:pt x="2168" y="24"/>
                </a:moveTo>
                <a:cubicBezTo>
                  <a:pt x="1856" y="0"/>
                  <a:pt x="1128" y="144"/>
                  <a:pt x="776" y="312"/>
                </a:cubicBezTo>
                <a:cubicBezTo>
                  <a:pt x="424" y="480"/>
                  <a:pt x="112" y="776"/>
                  <a:pt x="56" y="1032"/>
                </a:cubicBezTo>
                <a:cubicBezTo>
                  <a:pt x="0" y="1288"/>
                  <a:pt x="208" y="1568"/>
                  <a:pt x="440" y="1848"/>
                </a:cubicBezTo>
                <a:cubicBezTo>
                  <a:pt x="672" y="2128"/>
                  <a:pt x="1280" y="2496"/>
                  <a:pt x="1448" y="2712"/>
                </a:cubicBezTo>
                <a:cubicBezTo>
                  <a:pt x="1616" y="2928"/>
                  <a:pt x="1344" y="3024"/>
                  <a:pt x="1448" y="3144"/>
                </a:cubicBezTo>
                <a:cubicBezTo>
                  <a:pt x="1552" y="3264"/>
                  <a:pt x="1880" y="3472"/>
                  <a:pt x="2072" y="3432"/>
                </a:cubicBezTo>
                <a:cubicBezTo>
                  <a:pt x="2264" y="3392"/>
                  <a:pt x="2472" y="3120"/>
                  <a:pt x="2600" y="2904"/>
                </a:cubicBezTo>
                <a:cubicBezTo>
                  <a:pt x="2728" y="2688"/>
                  <a:pt x="2832" y="2544"/>
                  <a:pt x="2840" y="2136"/>
                </a:cubicBezTo>
                <a:cubicBezTo>
                  <a:pt x="2848" y="1728"/>
                  <a:pt x="2760" y="808"/>
                  <a:pt x="2648" y="456"/>
                </a:cubicBezTo>
                <a:cubicBezTo>
                  <a:pt x="2536" y="104"/>
                  <a:pt x="2480" y="48"/>
                  <a:pt x="2168" y="24"/>
                </a:cubicBezTo>
                <a:close/>
              </a:path>
            </a:pathLst>
          </a:custGeom>
          <a:noFill/>
          <a:ln w="76200" cmpd="sng">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05507" name="Freeform 35"/>
          <p:cNvSpPr>
            <a:spLocks/>
          </p:cNvSpPr>
          <p:nvPr/>
        </p:nvSpPr>
        <p:spPr bwMode="auto">
          <a:xfrm>
            <a:off x="1674813" y="838200"/>
            <a:ext cx="3517900" cy="5384800"/>
          </a:xfrm>
          <a:custGeom>
            <a:avLst/>
            <a:gdLst>
              <a:gd name="T0" fmla="*/ 2147483646 w 2216"/>
              <a:gd name="T1" fmla="*/ 2147483646 h 3392"/>
              <a:gd name="T2" fmla="*/ 2147483646 w 2216"/>
              <a:gd name="T3" fmla="*/ 2147483646 h 3392"/>
              <a:gd name="T4" fmla="*/ 2147483646 w 2216"/>
              <a:gd name="T5" fmla="*/ 2147483646 h 3392"/>
              <a:gd name="T6" fmla="*/ 2147483646 w 2216"/>
              <a:gd name="T7" fmla="*/ 2147483646 h 3392"/>
              <a:gd name="T8" fmla="*/ 2147483646 w 2216"/>
              <a:gd name="T9" fmla="*/ 2147483646 h 3392"/>
              <a:gd name="T10" fmla="*/ 2147483646 w 2216"/>
              <a:gd name="T11" fmla="*/ 2147483646 h 3392"/>
              <a:gd name="T12" fmla="*/ 2147483646 w 2216"/>
              <a:gd name="T13" fmla="*/ 2147483646 h 3392"/>
              <a:gd name="T14" fmla="*/ 2147483646 w 2216"/>
              <a:gd name="T15" fmla="*/ 2147483646 h 3392"/>
              <a:gd name="T16" fmla="*/ 2147483646 w 2216"/>
              <a:gd name="T17" fmla="*/ 2147483646 h 3392"/>
              <a:gd name="T18" fmla="*/ 2147483646 w 2216"/>
              <a:gd name="T19" fmla="*/ 2147483646 h 3392"/>
              <a:gd name="T20" fmla="*/ 2147483646 w 2216"/>
              <a:gd name="T21" fmla="*/ 2147483646 h 3392"/>
              <a:gd name="T22" fmla="*/ 2147483646 w 2216"/>
              <a:gd name="T23" fmla="*/ 2147483646 h 33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16"/>
              <a:gd name="T37" fmla="*/ 0 h 3392"/>
              <a:gd name="T38" fmla="*/ 2216 w 2216"/>
              <a:gd name="T39" fmla="*/ 3392 h 33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16" h="3392">
                <a:moveTo>
                  <a:pt x="2216" y="3008"/>
                </a:moveTo>
                <a:cubicBezTo>
                  <a:pt x="2064" y="3304"/>
                  <a:pt x="2104" y="3296"/>
                  <a:pt x="1928" y="3344"/>
                </a:cubicBezTo>
                <a:cubicBezTo>
                  <a:pt x="1752" y="3392"/>
                  <a:pt x="1440" y="3352"/>
                  <a:pt x="1160" y="3296"/>
                </a:cubicBezTo>
                <a:cubicBezTo>
                  <a:pt x="880" y="3240"/>
                  <a:pt x="432" y="3216"/>
                  <a:pt x="248" y="3008"/>
                </a:cubicBezTo>
                <a:cubicBezTo>
                  <a:pt x="64" y="2800"/>
                  <a:pt x="88" y="2336"/>
                  <a:pt x="56" y="2048"/>
                </a:cubicBezTo>
                <a:cubicBezTo>
                  <a:pt x="24" y="1760"/>
                  <a:pt x="0" y="1592"/>
                  <a:pt x="56" y="1280"/>
                </a:cubicBezTo>
                <a:cubicBezTo>
                  <a:pt x="112" y="968"/>
                  <a:pt x="184" y="352"/>
                  <a:pt x="392" y="176"/>
                </a:cubicBezTo>
                <a:cubicBezTo>
                  <a:pt x="600" y="0"/>
                  <a:pt x="1032" y="160"/>
                  <a:pt x="1304" y="224"/>
                </a:cubicBezTo>
                <a:cubicBezTo>
                  <a:pt x="1576" y="288"/>
                  <a:pt x="1912" y="277"/>
                  <a:pt x="2024" y="560"/>
                </a:cubicBezTo>
                <a:cubicBezTo>
                  <a:pt x="2136" y="843"/>
                  <a:pt x="1962" y="1636"/>
                  <a:pt x="1977" y="1922"/>
                </a:cubicBezTo>
                <a:cubicBezTo>
                  <a:pt x="1992" y="2208"/>
                  <a:pt x="2074" y="2094"/>
                  <a:pt x="2114" y="2275"/>
                </a:cubicBezTo>
                <a:cubicBezTo>
                  <a:pt x="2154" y="2456"/>
                  <a:pt x="2195" y="2855"/>
                  <a:pt x="2216" y="3008"/>
                </a:cubicBezTo>
                <a:close/>
              </a:path>
            </a:pathLst>
          </a:custGeom>
          <a:noFill/>
          <a:ln w="76200" cmpd="sng">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05508" name="Freeform 36"/>
          <p:cNvSpPr>
            <a:spLocks/>
          </p:cNvSpPr>
          <p:nvPr/>
        </p:nvSpPr>
        <p:spPr bwMode="auto">
          <a:xfrm>
            <a:off x="4919664" y="1497014"/>
            <a:ext cx="4122737" cy="4649787"/>
          </a:xfrm>
          <a:custGeom>
            <a:avLst/>
            <a:gdLst>
              <a:gd name="T0" fmla="*/ 2147483646 w 2597"/>
              <a:gd name="T1" fmla="*/ 2147483646 h 2929"/>
              <a:gd name="T2" fmla="*/ 2147483646 w 2597"/>
              <a:gd name="T3" fmla="*/ 2147483646 h 2929"/>
              <a:gd name="T4" fmla="*/ 2147483646 w 2597"/>
              <a:gd name="T5" fmla="*/ 2147483646 h 2929"/>
              <a:gd name="T6" fmla="*/ 2147483646 w 2597"/>
              <a:gd name="T7" fmla="*/ 2147483646 h 2929"/>
              <a:gd name="T8" fmla="*/ 2147483646 w 2597"/>
              <a:gd name="T9" fmla="*/ 2147483646 h 2929"/>
              <a:gd name="T10" fmla="*/ 2147483646 w 2597"/>
              <a:gd name="T11" fmla="*/ 2147483646 h 2929"/>
              <a:gd name="T12" fmla="*/ 2147483646 w 2597"/>
              <a:gd name="T13" fmla="*/ 2147483646 h 2929"/>
              <a:gd name="T14" fmla="*/ 2147483646 w 2597"/>
              <a:gd name="T15" fmla="*/ 2147483646 h 2929"/>
              <a:gd name="T16" fmla="*/ 2147483646 w 2597"/>
              <a:gd name="T17" fmla="*/ 2147483646 h 2929"/>
              <a:gd name="T18" fmla="*/ 2147483646 w 2597"/>
              <a:gd name="T19" fmla="*/ 2147483646 h 2929"/>
              <a:gd name="T20" fmla="*/ 2147483646 w 2597"/>
              <a:gd name="T21" fmla="*/ 2147483646 h 2929"/>
              <a:gd name="T22" fmla="*/ 2147483646 w 2597"/>
              <a:gd name="T23" fmla="*/ 2147483646 h 2929"/>
              <a:gd name="T24" fmla="*/ 2147483646 w 2597"/>
              <a:gd name="T25" fmla="*/ 2147483646 h 29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97"/>
              <a:gd name="T40" fmla="*/ 0 h 2929"/>
              <a:gd name="T41" fmla="*/ 2597 w 2597"/>
              <a:gd name="T42" fmla="*/ 2929 h 29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97" h="2929">
                <a:moveTo>
                  <a:pt x="701" y="2825"/>
                </a:moveTo>
                <a:cubicBezTo>
                  <a:pt x="637" y="2737"/>
                  <a:pt x="665" y="2566"/>
                  <a:pt x="557" y="2345"/>
                </a:cubicBezTo>
                <a:cubicBezTo>
                  <a:pt x="449" y="2124"/>
                  <a:pt x="102" y="1850"/>
                  <a:pt x="53" y="1499"/>
                </a:cubicBezTo>
                <a:cubicBezTo>
                  <a:pt x="4" y="1148"/>
                  <a:pt x="0" y="470"/>
                  <a:pt x="260" y="235"/>
                </a:cubicBezTo>
                <a:cubicBezTo>
                  <a:pt x="520" y="0"/>
                  <a:pt x="1244" y="105"/>
                  <a:pt x="1613" y="89"/>
                </a:cubicBezTo>
                <a:cubicBezTo>
                  <a:pt x="1982" y="73"/>
                  <a:pt x="2357" y="49"/>
                  <a:pt x="2477" y="137"/>
                </a:cubicBezTo>
                <a:cubicBezTo>
                  <a:pt x="2597" y="225"/>
                  <a:pt x="2413" y="473"/>
                  <a:pt x="2333" y="617"/>
                </a:cubicBezTo>
                <a:cubicBezTo>
                  <a:pt x="2253" y="761"/>
                  <a:pt x="2013" y="833"/>
                  <a:pt x="1997" y="1001"/>
                </a:cubicBezTo>
                <a:cubicBezTo>
                  <a:pt x="1981" y="1169"/>
                  <a:pt x="2277" y="1457"/>
                  <a:pt x="2237" y="1625"/>
                </a:cubicBezTo>
                <a:cubicBezTo>
                  <a:pt x="2197" y="1793"/>
                  <a:pt x="1933" y="1865"/>
                  <a:pt x="1757" y="2009"/>
                </a:cubicBezTo>
                <a:cubicBezTo>
                  <a:pt x="1581" y="2153"/>
                  <a:pt x="1317" y="2345"/>
                  <a:pt x="1181" y="2489"/>
                </a:cubicBezTo>
                <a:cubicBezTo>
                  <a:pt x="1045" y="2633"/>
                  <a:pt x="1021" y="2817"/>
                  <a:pt x="941" y="2873"/>
                </a:cubicBezTo>
                <a:cubicBezTo>
                  <a:pt x="861" y="2929"/>
                  <a:pt x="765" y="2913"/>
                  <a:pt x="701" y="2825"/>
                </a:cubicBezTo>
                <a:close/>
              </a:path>
            </a:pathLst>
          </a:custGeom>
          <a:noFill/>
          <a:ln w="76200" cmpd="sng">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fr-FR"/>
          </a:p>
        </p:txBody>
      </p:sp>
      <p:pic>
        <p:nvPicPr>
          <p:cNvPr id="104488" name="Picture 3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3429000"/>
            <a:ext cx="685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5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550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550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548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549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54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4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4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4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48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4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550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4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48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0547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0550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5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50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550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508"/>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0550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5504"/>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0550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05508"/>
                                        </p:tgtEl>
                                        <p:attrNameLst>
                                          <p:attrName>style.visibility</p:attrName>
                                        </p:attrNameLst>
                                      </p:cBhvr>
                                      <p:to>
                                        <p:strVal val="hidden"/>
                                      </p:to>
                                    </p:set>
                                  </p:childTnLst>
                                </p:cTn>
                              </p:par>
                              <p:par>
                                <p:cTn id="61" presetID="1" presetClass="entr" presetSubtype="0" fill="hold" grpId="2" nodeType="withEffect">
                                  <p:stCondLst>
                                    <p:cond delay="0"/>
                                  </p:stCondLst>
                                  <p:childTnLst>
                                    <p:set>
                                      <p:cBhvr>
                                        <p:cTn id="62" dur="1" fill="hold">
                                          <p:stCondLst>
                                            <p:cond delay="0"/>
                                          </p:stCondLst>
                                        </p:cTn>
                                        <p:tgtEl>
                                          <p:spTgt spid="105503"/>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105493"/>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0548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05502"/>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10550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0549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48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54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549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548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5496"/>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10550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50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5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3" grpId="0" animBg="1"/>
      <p:bldP spid="105484" grpId="0" animBg="1"/>
      <p:bldP spid="105485" grpId="0" animBg="1"/>
      <p:bldP spid="105486" grpId="0" animBg="1"/>
      <p:bldP spid="105486" grpId="1" animBg="1"/>
      <p:bldP spid="105487" grpId="0" animBg="1"/>
      <p:bldP spid="105488" grpId="0" animBg="1"/>
      <p:bldP spid="105490" grpId="0" animBg="1"/>
      <p:bldP spid="105500" grpId="0" animBg="1"/>
      <p:bldP spid="105501" grpId="0" animBg="1"/>
      <p:bldP spid="105501" grpId="1" animBg="1"/>
      <p:bldP spid="105502" grpId="0" animBg="1"/>
      <p:bldP spid="105502" grpId="1" animBg="1"/>
      <p:bldP spid="105503" grpId="0" animBg="1"/>
      <p:bldP spid="105503" grpId="1" animBg="1"/>
      <p:bldP spid="105503" grpId="2" animBg="1"/>
      <p:bldP spid="105504" grpId="0" animBg="1"/>
      <p:bldP spid="105504" grpId="1" animBg="1"/>
      <p:bldP spid="105504" grpId="2" animBg="1"/>
      <p:bldP spid="105505" grpId="0" animBg="1"/>
      <p:bldP spid="105505" grpId="1" animBg="1"/>
      <p:bldP spid="105506" grpId="0" animBg="1"/>
      <p:bldP spid="105507" grpId="0" animBg="1"/>
      <p:bldP spid="105507" grpId="1" animBg="1"/>
      <p:bldP spid="105508" grpId="0" animBg="1"/>
      <p:bldP spid="10550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6ADAB6-5391-4FCB-9066-619998B3B9E1}"/>
              </a:ext>
            </a:extLst>
          </p:cNvPr>
          <p:cNvSpPr/>
          <p:nvPr/>
        </p:nvSpPr>
        <p:spPr>
          <a:xfrm>
            <a:off x="4805193" y="2920748"/>
            <a:ext cx="718142" cy="959491"/>
          </a:xfrm>
          <a:prstGeom prst="rect">
            <a:avLst/>
          </a:prstGeom>
          <a:solidFill>
            <a:srgbClr val="EC792B">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L’équation de Kaya</a:t>
            </a:r>
          </a:p>
        </p:txBody>
      </p:sp>
      <mc:AlternateContent xmlns:mc="http://schemas.openxmlformats.org/markup-compatibility/2006" xmlns:a14="http://schemas.microsoft.com/office/drawing/2010/main">
        <mc:Choice Requires="a14">
          <p:sp>
            <p:nvSpPr>
              <p:cNvPr id="37" name="ZoneTexte 36"/>
              <p:cNvSpPr txBox="1"/>
              <p:nvPr/>
            </p:nvSpPr>
            <p:spPr>
              <a:xfrm>
                <a:off x="3863752" y="3037098"/>
                <a:ext cx="5189004"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f>
                        <m:fPr>
                          <m:ctrlPr>
                            <a:rPr lang="fr-FR" sz="2400" i="1" smtClean="0">
                              <a:solidFill>
                                <a:srgbClr val="085160"/>
                              </a:solidFill>
                              <a:latin typeface="Cambria Math" panose="02040503050406030204" pitchFamily="18" charset="0"/>
                            </a:rPr>
                          </m:ctrlPr>
                        </m:fPr>
                        <m:num>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m:rPr>
                              <m:nor/>
                            </m:rPr>
                            <a:rPr lang="en-US" sz="2400" dirty="0">
                              <a:solidFill>
                                <a:srgbClr val="085160"/>
                              </a:solidFill>
                            </a:rPr>
                            <m:t> </m:t>
                          </m:r>
                        </m:num>
                        <m:den>
                          <m:r>
                            <a:rPr lang="fr-FR" sz="2400" b="1" i="1" smtClean="0">
                              <a:solidFill>
                                <a:srgbClr val="085160"/>
                              </a:solidFill>
                              <a:latin typeface="Cambria Math" panose="02040503050406030204" pitchFamily="18" charset="0"/>
                            </a:rPr>
                            <m:t>𝑻𝑬𝑷</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𝑻𝑬𝑷</m:t>
                          </m:r>
                        </m:num>
                        <m:den>
                          <m:r>
                            <a:rPr lang="fr-FR" sz="2400" b="1" i="1" smtClean="0">
                              <a:solidFill>
                                <a:srgbClr val="085160"/>
                              </a:solidFill>
                              <a:latin typeface="Cambria Math" panose="02040503050406030204" pitchFamily="18" charset="0"/>
                            </a:rPr>
                            <m:t>𝑷𝑰𝑩</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𝑷𝑰𝑩</m:t>
                          </m:r>
                          <m:r>
                            <m:rPr>
                              <m:nor/>
                            </m:rPr>
                            <a:rPr lang="fr-FR" sz="2400" b="1" dirty="0"/>
                            <m:t> </m:t>
                          </m:r>
                        </m:num>
                        <m:den>
                          <m:r>
                            <a:rPr lang="fr-FR" sz="2400" b="1" i="1" smtClean="0">
                              <a:solidFill>
                                <a:srgbClr val="085160"/>
                              </a:solidFill>
                              <a:latin typeface="Cambria Math" panose="02040503050406030204" pitchFamily="18" charset="0"/>
                            </a:rPr>
                            <m:t>𝑷𝑶𝑷</m:t>
                          </m:r>
                        </m:den>
                      </m:f>
                      <m:r>
                        <a:rPr lang="fr-FR" sz="2400" b="0" i="1" smtClean="0">
                          <a:solidFill>
                            <a:srgbClr val="085160"/>
                          </a:solidFill>
                          <a:latin typeface="Cambria Math" panose="02040503050406030204" pitchFamily="18" charset="0"/>
                        </a:rPr>
                        <m:t>∗</m:t>
                      </m:r>
                      <m:r>
                        <a:rPr lang="fr-FR" sz="2400" b="1" i="1" smtClean="0">
                          <a:solidFill>
                            <a:srgbClr val="085160"/>
                          </a:solidFill>
                          <a:latin typeface="Cambria Math" panose="02040503050406030204" pitchFamily="18" charset="0"/>
                        </a:rPr>
                        <m:t>𝑷𝑶𝑷</m:t>
                      </m:r>
                    </m:oMath>
                  </m:oMathPara>
                </a14:m>
                <a:endParaRPr lang="fr-FR" sz="2400" b="1" dirty="0"/>
              </a:p>
            </p:txBody>
          </p:sp>
        </mc:Choice>
        <mc:Fallback xmlns="">
          <p:sp>
            <p:nvSpPr>
              <p:cNvPr id="37" name="ZoneTexte 36"/>
              <p:cNvSpPr txBox="1">
                <a:spLocks noRot="1" noChangeAspect="1" noMove="1" noResize="1" noEditPoints="1" noAdjustHandles="1" noChangeArrowheads="1" noChangeShapeType="1" noTextEdit="1"/>
              </p:cNvSpPr>
              <p:nvPr/>
            </p:nvSpPr>
            <p:spPr>
              <a:xfrm>
                <a:off x="3863752" y="3037098"/>
                <a:ext cx="5189004" cy="783804"/>
              </a:xfrm>
              <a:prstGeom prst="rect">
                <a:avLst/>
              </a:prstGeom>
              <a:blipFill>
                <a:blip r:embed="rId3"/>
                <a:stretch>
                  <a:fillRect/>
                </a:stretch>
              </a:blipFill>
            </p:spPr>
            <p:txBody>
              <a:bodyPr/>
              <a:lstStyle/>
              <a:p>
                <a:r>
                  <a:rPr lang="fr-FR">
                    <a:noFill/>
                  </a:rPr>
                  <a:t> </a:t>
                </a:r>
              </a:p>
            </p:txBody>
          </p:sp>
        </mc:Fallback>
      </mc:AlternateContent>
      <p:sp>
        <p:nvSpPr>
          <p:cNvPr id="8" name="Rectangle 7"/>
          <p:cNvSpPr/>
          <p:nvPr/>
        </p:nvSpPr>
        <p:spPr>
          <a:xfrm>
            <a:off x="158210" y="1304703"/>
            <a:ext cx="2961067" cy="369332"/>
          </a:xfrm>
          <a:prstGeom prst="rect">
            <a:avLst/>
          </a:prstGeom>
        </p:spPr>
        <p:txBody>
          <a:bodyPr wrap="none">
            <a:spAutoFit/>
          </a:bodyPr>
          <a:lstStyle/>
          <a:p>
            <a:r>
              <a:rPr lang="fr-FR" b="1" dirty="0">
                <a:solidFill>
                  <a:srgbClr val="2A6176"/>
                </a:solidFill>
                <a:latin typeface="Century Gothic" pitchFamily="34" charset="0"/>
                <a:cs typeface="+mn-cs"/>
              </a:rPr>
              <a:t>CO2 ~ Emissions de GES</a:t>
            </a:r>
          </a:p>
        </p:txBody>
      </p:sp>
      <p:sp>
        <p:nvSpPr>
          <p:cNvPr id="10" name="Rectangle 9"/>
          <p:cNvSpPr/>
          <p:nvPr/>
        </p:nvSpPr>
        <p:spPr>
          <a:xfrm>
            <a:off x="171907" y="1611509"/>
            <a:ext cx="1760418" cy="369332"/>
          </a:xfrm>
          <a:prstGeom prst="rect">
            <a:avLst/>
          </a:prstGeom>
        </p:spPr>
        <p:txBody>
          <a:bodyPr wrap="none">
            <a:spAutoFit/>
          </a:bodyPr>
          <a:lstStyle/>
          <a:p>
            <a:r>
              <a:rPr lang="fr-FR" b="1" dirty="0">
                <a:solidFill>
                  <a:srgbClr val="2A6176"/>
                </a:solidFill>
                <a:latin typeface="Century Gothic" pitchFamily="34" charset="0"/>
                <a:cs typeface="+mn-cs"/>
              </a:rPr>
              <a:t>TEP  ~  Energie</a:t>
            </a:r>
          </a:p>
        </p:txBody>
      </p:sp>
      <p:sp>
        <p:nvSpPr>
          <p:cNvPr id="14" name="Rectangle 13"/>
          <p:cNvSpPr/>
          <p:nvPr/>
        </p:nvSpPr>
        <p:spPr>
          <a:xfrm>
            <a:off x="188992" y="1919496"/>
            <a:ext cx="2028119" cy="369332"/>
          </a:xfrm>
          <a:prstGeom prst="rect">
            <a:avLst/>
          </a:prstGeom>
        </p:spPr>
        <p:txBody>
          <a:bodyPr wrap="none">
            <a:spAutoFit/>
          </a:bodyPr>
          <a:lstStyle/>
          <a:p>
            <a:r>
              <a:rPr lang="fr-FR" b="1" dirty="0">
                <a:solidFill>
                  <a:srgbClr val="2A6176"/>
                </a:solidFill>
                <a:latin typeface="Century Gothic" pitchFamily="34" charset="0"/>
                <a:cs typeface="+mn-cs"/>
              </a:rPr>
              <a:t>PIB  ~  Economie</a:t>
            </a:r>
          </a:p>
        </p:txBody>
      </p:sp>
      <p:sp>
        <p:nvSpPr>
          <p:cNvPr id="15" name="Rectangle 14"/>
          <p:cNvSpPr/>
          <p:nvPr/>
        </p:nvSpPr>
        <p:spPr>
          <a:xfrm>
            <a:off x="171907" y="2225122"/>
            <a:ext cx="2154757" cy="369332"/>
          </a:xfrm>
          <a:prstGeom prst="rect">
            <a:avLst/>
          </a:prstGeom>
        </p:spPr>
        <p:txBody>
          <a:bodyPr wrap="none">
            <a:spAutoFit/>
          </a:bodyPr>
          <a:lstStyle/>
          <a:p>
            <a:r>
              <a:rPr lang="fr-FR" b="1" dirty="0">
                <a:solidFill>
                  <a:srgbClr val="2A6176"/>
                </a:solidFill>
                <a:latin typeface="Century Gothic" pitchFamily="34" charset="0"/>
                <a:cs typeface="+mn-cs"/>
              </a:rPr>
              <a:t>POP ~ Population</a:t>
            </a:r>
          </a:p>
        </p:txBody>
      </p:sp>
      <p:grpSp>
        <p:nvGrpSpPr>
          <p:cNvPr id="12" name="Groupe 11">
            <a:extLst>
              <a:ext uri="{FF2B5EF4-FFF2-40B4-BE49-F238E27FC236}">
                <a16:creationId xmlns:a16="http://schemas.microsoft.com/office/drawing/2014/main" id="{03B3A313-EFC1-48B7-81D9-C635B0D8AA76}"/>
              </a:ext>
            </a:extLst>
          </p:cNvPr>
          <p:cNvGrpSpPr/>
          <p:nvPr/>
        </p:nvGrpSpPr>
        <p:grpSpPr>
          <a:xfrm>
            <a:off x="479376" y="3968385"/>
            <a:ext cx="4647961" cy="2700347"/>
            <a:chOff x="188813" y="3115574"/>
            <a:chExt cx="4647961" cy="2700347"/>
          </a:xfrm>
        </p:grpSpPr>
        <p:grpSp>
          <p:nvGrpSpPr>
            <p:cNvPr id="13" name="Groupe 12">
              <a:extLst>
                <a:ext uri="{FF2B5EF4-FFF2-40B4-BE49-F238E27FC236}">
                  <a16:creationId xmlns:a16="http://schemas.microsoft.com/office/drawing/2014/main" id="{F02B5381-7E42-4780-969D-B49094C7F58A}"/>
                </a:ext>
              </a:extLst>
            </p:cNvPr>
            <p:cNvGrpSpPr/>
            <p:nvPr/>
          </p:nvGrpSpPr>
          <p:grpSpPr>
            <a:xfrm>
              <a:off x="1127448" y="3115574"/>
              <a:ext cx="3709326" cy="2482958"/>
              <a:chOff x="1127448" y="3115574"/>
              <a:chExt cx="3709326" cy="2482958"/>
            </a:xfrm>
          </p:grpSpPr>
          <p:sp>
            <p:nvSpPr>
              <p:cNvPr id="17" name="ZoneTexte 16">
                <a:extLst>
                  <a:ext uri="{FF2B5EF4-FFF2-40B4-BE49-F238E27FC236}">
                    <a16:creationId xmlns:a16="http://schemas.microsoft.com/office/drawing/2014/main" id="{02964FB5-DC9A-4B21-BC65-18BA398A010B}"/>
                  </a:ext>
                </a:extLst>
              </p:cNvPr>
              <p:cNvSpPr txBox="1"/>
              <p:nvPr/>
            </p:nvSpPr>
            <p:spPr>
              <a:xfrm>
                <a:off x="1127448" y="5229200"/>
                <a:ext cx="3420380" cy="369332"/>
              </a:xfrm>
              <a:prstGeom prst="rect">
                <a:avLst/>
              </a:prstGeom>
              <a:noFill/>
            </p:spPr>
            <p:txBody>
              <a:bodyPr wrap="square" rtlCol="0">
                <a:spAutoFit/>
              </a:bodyPr>
              <a:lstStyle/>
              <a:p>
                <a:r>
                  <a:rPr lang="fr-FR" b="1" dirty="0"/>
                  <a:t>Intensité carbone de l’énergie</a:t>
                </a:r>
              </a:p>
            </p:txBody>
          </p:sp>
          <p:cxnSp>
            <p:nvCxnSpPr>
              <p:cNvPr id="18" name="Connecteur droit avec flèche 17">
                <a:extLst>
                  <a:ext uri="{FF2B5EF4-FFF2-40B4-BE49-F238E27FC236}">
                    <a16:creationId xmlns:a16="http://schemas.microsoft.com/office/drawing/2014/main" id="{60048AFE-FB24-4DCB-AD53-C5D14A39BE95}"/>
                  </a:ext>
                </a:extLst>
              </p:cNvPr>
              <p:cNvCxnSpPr/>
              <p:nvPr/>
            </p:nvCxnSpPr>
            <p:spPr>
              <a:xfrm flipV="1">
                <a:off x="2405924" y="3115574"/>
                <a:ext cx="2430850" cy="20622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pic>
          <p:nvPicPr>
            <p:cNvPr id="16" name="Image 15">
              <a:extLst>
                <a:ext uri="{FF2B5EF4-FFF2-40B4-BE49-F238E27FC236}">
                  <a16:creationId xmlns:a16="http://schemas.microsoft.com/office/drawing/2014/main" id="{BA4397EF-B02A-4F65-A544-91C6BFFA7F0A}"/>
                </a:ext>
              </a:extLst>
            </p:cNvPr>
            <p:cNvPicPr>
              <a:picLocks noChangeAspect="1"/>
            </p:cNvPicPr>
            <p:nvPr/>
          </p:nvPicPr>
          <p:blipFill rotWithShape="1">
            <a:blip r:embed="rId4">
              <a:extLst>
                <a:ext uri="{28A0092B-C50C-407E-A947-70E740481C1C}">
                  <a14:useLocalDpi xmlns:a14="http://schemas.microsoft.com/office/drawing/2010/main" val="0"/>
                </a:ext>
              </a:extLst>
            </a:blip>
            <a:srcRect t="1" b="6116"/>
            <a:stretch/>
          </p:blipFill>
          <p:spPr>
            <a:xfrm>
              <a:off x="188813" y="4802835"/>
              <a:ext cx="1085182" cy="1013086"/>
            </a:xfrm>
            <a:prstGeom prst="rect">
              <a:avLst/>
            </a:prstGeom>
          </p:spPr>
        </p:pic>
      </p:grpSp>
    </p:spTree>
    <p:extLst>
      <p:ext uri="{BB962C8B-B14F-4D97-AF65-F5344CB8AC3E}">
        <p14:creationId xmlns:p14="http://schemas.microsoft.com/office/powerpoint/2010/main" val="12135820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1"/>
          <p:cNvSpPr>
            <a:spLocks noGrp="1" noChangeArrowheads="1"/>
          </p:cNvSpPr>
          <p:nvPr>
            <p:ph type="title"/>
          </p:nvPr>
        </p:nvSpPr>
        <p:spPr/>
        <p:txBody>
          <a:bodyPr/>
          <a:lstStyle/>
          <a:p>
            <a:pPr eaLnBrk="1" hangingPunct="1"/>
            <a:r>
              <a:rPr lang="fr-FR" altLang="en-US"/>
              <a:t>Le cas du CO</a:t>
            </a:r>
            <a:r>
              <a:rPr lang="fr-FR" altLang="en-US" baseline="-25000"/>
              <a:t>2</a:t>
            </a:r>
            <a:r>
              <a:rPr lang="fr-FR" altLang="en-US"/>
              <a:t> biologique</a:t>
            </a:r>
          </a:p>
        </p:txBody>
      </p:sp>
      <p:sp>
        <p:nvSpPr>
          <p:cNvPr id="106499" name="Espace réservé du pied de page 3"/>
          <p:cNvSpPr>
            <a:spLocks noGrp="1"/>
          </p:cNvSpPr>
          <p:nvPr>
            <p:ph type="ftr" sz="quarter" idx="4294967295"/>
          </p:nvPr>
        </p:nvSpPr>
        <p:spPr>
          <a:xfrm>
            <a:off x="3648075" y="6453188"/>
            <a:ext cx="8543925" cy="4048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r>
              <a:rPr lang="fr-FR" altLang="en-US" sz="1400">
                <a:solidFill>
                  <a:schemeClr val="bg1"/>
                </a:solidFill>
              </a:rPr>
              <a:t>Projet Carbone Campus - III Phase préparatoire - www.avenirclimatique.org</a:t>
            </a:r>
          </a:p>
        </p:txBody>
      </p:sp>
      <p:sp>
        <p:nvSpPr>
          <p:cNvPr id="106500" name="Espace réservé du numéro de diapositive 4"/>
          <p:cNvSpPr>
            <a:spLocks noGrp="1"/>
          </p:cNvSpPr>
          <p:nvPr>
            <p:ph type="sldNum" sz="quarter" idx="4294967295"/>
          </p:nvPr>
        </p:nvSpPr>
        <p:spPr>
          <a:xfrm>
            <a:off x="10883900" y="6597650"/>
            <a:ext cx="1308100" cy="260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fld id="{FF8B2DBD-7B82-441A-B64F-E3ABD5C3BB21}" type="slidenum">
              <a:rPr lang="fr-FR" altLang="en-US" sz="1400">
                <a:solidFill>
                  <a:schemeClr val="bg1"/>
                </a:solidFill>
              </a:rPr>
              <a:pPr>
                <a:spcBef>
                  <a:spcPct val="0"/>
                </a:spcBef>
                <a:buClrTx/>
                <a:buFontTx/>
                <a:buNone/>
              </a:pPr>
              <a:t>180</a:t>
            </a:fld>
            <a:r>
              <a:rPr lang="fr-FR" altLang="en-US" sz="1400">
                <a:solidFill>
                  <a:schemeClr val="bg1"/>
                </a:solidFill>
              </a:rPr>
              <a:t>/56</a:t>
            </a:r>
          </a:p>
        </p:txBody>
      </p:sp>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00600"/>
            <a:ext cx="1447800"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1" y="4267201"/>
            <a:ext cx="1338263" cy="168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2819400"/>
            <a:ext cx="1143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5105400"/>
            <a:ext cx="990600"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2209801"/>
            <a:ext cx="1273175" cy="160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6" name="Picture 7"/>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48200" y="4419600"/>
            <a:ext cx="1143000"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5105400"/>
            <a:ext cx="91440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29" name="Picture 9"/>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14800" y="5410201"/>
            <a:ext cx="762000"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30" name="Picture 10"/>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981200" y="4419600"/>
            <a:ext cx="838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31" name="Picture 11"/>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25000" y="3429000"/>
            <a:ext cx="1143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11" name="Picture 12"/>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24600" y="4876800"/>
            <a:ext cx="10858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12" name="Oval 13"/>
          <p:cNvSpPr>
            <a:spLocks noChangeArrowheads="1"/>
          </p:cNvSpPr>
          <p:nvPr/>
        </p:nvSpPr>
        <p:spPr bwMode="auto">
          <a:xfrm>
            <a:off x="2971800" y="2590800"/>
            <a:ext cx="4572000" cy="914400"/>
          </a:xfrm>
          <a:prstGeom prst="ellipse">
            <a:avLst/>
          </a:prstGeom>
          <a:noFill/>
          <a:ln w="381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FontTx/>
              <a:buNone/>
            </a:pPr>
            <a:r>
              <a:rPr lang="fr-FR" altLang="en-US" sz="1800" b="1">
                <a:solidFill>
                  <a:srgbClr val="0000FF"/>
                </a:solidFill>
              </a:rPr>
              <a:t>Atmosphère</a:t>
            </a:r>
          </a:p>
        </p:txBody>
      </p:sp>
      <p:sp>
        <p:nvSpPr>
          <p:cNvPr id="106513" name="Line 14"/>
          <p:cNvSpPr>
            <a:spLocks noChangeShapeType="1"/>
          </p:cNvSpPr>
          <p:nvPr/>
        </p:nvSpPr>
        <p:spPr bwMode="auto">
          <a:xfrm>
            <a:off x="2895600" y="1295400"/>
            <a:ext cx="60960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6514" name="Text Box 15"/>
          <p:cNvSpPr txBox="1">
            <a:spLocks noChangeArrowheads="1"/>
          </p:cNvSpPr>
          <p:nvPr/>
        </p:nvSpPr>
        <p:spPr bwMode="auto">
          <a:xfrm>
            <a:off x="3505200" y="1143000"/>
            <a:ext cx="2209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1400" b="1"/>
              <a:t>carbone solide</a:t>
            </a:r>
          </a:p>
        </p:txBody>
      </p:sp>
      <p:sp>
        <p:nvSpPr>
          <p:cNvPr id="106515" name="Line 16"/>
          <p:cNvSpPr>
            <a:spLocks noChangeShapeType="1"/>
          </p:cNvSpPr>
          <p:nvPr/>
        </p:nvSpPr>
        <p:spPr bwMode="auto">
          <a:xfrm>
            <a:off x="2895600" y="1600200"/>
            <a:ext cx="609600" cy="0"/>
          </a:xfrm>
          <a:prstGeom prst="line">
            <a:avLst/>
          </a:prstGeom>
          <a:noFill/>
          <a:ln w="57150">
            <a:solidFill>
              <a:srgbClr val="00FF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6516" name="Text Box 17"/>
          <p:cNvSpPr txBox="1">
            <a:spLocks noChangeArrowheads="1"/>
          </p:cNvSpPr>
          <p:nvPr/>
        </p:nvSpPr>
        <p:spPr bwMode="auto">
          <a:xfrm>
            <a:off x="3505200" y="1447800"/>
            <a:ext cx="2209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1400" b="1"/>
              <a:t>Photosynthèse</a:t>
            </a:r>
          </a:p>
        </p:txBody>
      </p:sp>
      <p:sp>
        <p:nvSpPr>
          <p:cNvPr id="106517" name="Line 18"/>
          <p:cNvSpPr>
            <a:spLocks noChangeShapeType="1"/>
          </p:cNvSpPr>
          <p:nvPr/>
        </p:nvSpPr>
        <p:spPr bwMode="auto">
          <a:xfrm>
            <a:off x="2895600" y="1905000"/>
            <a:ext cx="609600" cy="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6518" name="Text Box 19"/>
          <p:cNvSpPr txBox="1">
            <a:spLocks noChangeArrowheads="1"/>
          </p:cNvSpPr>
          <p:nvPr/>
        </p:nvSpPr>
        <p:spPr bwMode="auto">
          <a:xfrm>
            <a:off x="3505200" y="1752600"/>
            <a:ext cx="2362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1400" b="1"/>
              <a:t>Respiration/combustion</a:t>
            </a:r>
          </a:p>
        </p:txBody>
      </p:sp>
      <p:sp>
        <p:nvSpPr>
          <p:cNvPr id="107540" name="Line 20"/>
          <p:cNvSpPr>
            <a:spLocks noChangeShapeType="1"/>
          </p:cNvSpPr>
          <p:nvPr/>
        </p:nvSpPr>
        <p:spPr bwMode="auto">
          <a:xfrm>
            <a:off x="2895600" y="2209800"/>
            <a:ext cx="609600"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41" name="Text Box 21"/>
          <p:cNvSpPr txBox="1">
            <a:spLocks noChangeArrowheads="1"/>
          </p:cNvSpPr>
          <p:nvPr/>
        </p:nvSpPr>
        <p:spPr bwMode="auto">
          <a:xfrm>
            <a:off x="3505200" y="2057400"/>
            <a:ext cx="2209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1400" b="1"/>
              <a:t>Fermentation (CH</a:t>
            </a:r>
            <a:r>
              <a:rPr lang="fr-FR" altLang="en-US" sz="1400" b="1" baseline="-25000"/>
              <a:t>4</a:t>
            </a:r>
            <a:r>
              <a:rPr lang="fr-FR" altLang="en-US" sz="1400" b="1"/>
              <a:t>)</a:t>
            </a:r>
          </a:p>
        </p:txBody>
      </p:sp>
      <p:sp>
        <p:nvSpPr>
          <p:cNvPr id="106521" name="AutoShape 22"/>
          <p:cNvSpPr>
            <a:spLocks/>
          </p:cNvSpPr>
          <p:nvPr/>
        </p:nvSpPr>
        <p:spPr bwMode="auto">
          <a:xfrm>
            <a:off x="2514600" y="1219200"/>
            <a:ext cx="381000" cy="1143000"/>
          </a:xfrm>
          <a:prstGeom prst="leftBrace">
            <a:avLst>
              <a:gd name="adj1" fmla="val 25000"/>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6522" name="Text Box 23"/>
          <p:cNvSpPr txBox="1">
            <a:spLocks noChangeArrowheads="1"/>
          </p:cNvSpPr>
          <p:nvPr/>
        </p:nvSpPr>
        <p:spPr bwMode="auto">
          <a:xfrm>
            <a:off x="1524000" y="1447800"/>
            <a:ext cx="1295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1800" b="1"/>
              <a:t>Flux de carbone</a:t>
            </a:r>
          </a:p>
        </p:txBody>
      </p:sp>
      <p:sp>
        <p:nvSpPr>
          <p:cNvPr id="107544" name="Line 24"/>
          <p:cNvSpPr>
            <a:spLocks noChangeShapeType="1"/>
          </p:cNvSpPr>
          <p:nvPr/>
        </p:nvSpPr>
        <p:spPr bwMode="auto">
          <a:xfrm>
            <a:off x="4953000" y="3429000"/>
            <a:ext cx="228600" cy="838200"/>
          </a:xfrm>
          <a:prstGeom prst="line">
            <a:avLst/>
          </a:prstGeom>
          <a:noFill/>
          <a:ln w="127000">
            <a:solidFill>
              <a:srgbClr val="00FF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45" name="Line 25"/>
          <p:cNvSpPr>
            <a:spLocks noChangeShapeType="1"/>
          </p:cNvSpPr>
          <p:nvPr/>
        </p:nvSpPr>
        <p:spPr bwMode="auto">
          <a:xfrm>
            <a:off x="5943600" y="3429000"/>
            <a:ext cx="685800" cy="1524000"/>
          </a:xfrm>
          <a:prstGeom prst="line">
            <a:avLst/>
          </a:prstGeom>
          <a:noFill/>
          <a:ln w="127000">
            <a:solidFill>
              <a:srgbClr val="00FF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46" name="Line 26"/>
          <p:cNvSpPr>
            <a:spLocks noChangeShapeType="1"/>
          </p:cNvSpPr>
          <p:nvPr/>
        </p:nvSpPr>
        <p:spPr bwMode="auto">
          <a:xfrm flipH="1" flipV="1">
            <a:off x="5257800" y="3429000"/>
            <a:ext cx="76200" cy="91440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47" name="Line 27"/>
          <p:cNvSpPr>
            <a:spLocks noChangeShapeType="1"/>
          </p:cNvSpPr>
          <p:nvPr/>
        </p:nvSpPr>
        <p:spPr bwMode="auto">
          <a:xfrm flipH="1" flipV="1">
            <a:off x="6248400" y="3352800"/>
            <a:ext cx="609600" cy="160020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48" name="Line 28"/>
          <p:cNvSpPr>
            <a:spLocks noChangeShapeType="1"/>
          </p:cNvSpPr>
          <p:nvPr/>
        </p:nvSpPr>
        <p:spPr bwMode="auto">
          <a:xfrm flipH="1">
            <a:off x="3886200" y="4876800"/>
            <a:ext cx="685800" cy="304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49" name="Line 29"/>
          <p:cNvSpPr>
            <a:spLocks noChangeShapeType="1"/>
          </p:cNvSpPr>
          <p:nvPr/>
        </p:nvSpPr>
        <p:spPr bwMode="auto">
          <a:xfrm flipV="1">
            <a:off x="7010400" y="5257800"/>
            <a:ext cx="304800" cy="76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50" name="Line 30"/>
          <p:cNvSpPr>
            <a:spLocks noChangeShapeType="1"/>
          </p:cNvSpPr>
          <p:nvPr/>
        </p:nvSpPr>
        <p:spPr bwMode="auto">
          <a:xfrm flipV="1">
            <a:off x="8534400" y="4953000"/>
            <a:ext cx="304800" cy="76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51" name="Freeform 31"/>
          <p:cNvSpPr>
            <a:spLocks/>
          </p:cNvSpPr>
          <p:nvPr/>
        </p:nvSpPr>
        <p:spPr bwMode="auto">
          <a:xfrm>
            <a:off x="4114800" y="5867400"/>
            <a:ext cx="3733800" cy="482600"/>
          </a:xfrm>
          <a:custGeom>
            <a:avLst/>
            <a:gdLst>
              <a:gd name="T0" fmla="*/ 0 w 2640"/>
              <a:gd name="T1" fmla="*/ 2147483646 h 304"/>
              <a:gd name="T2" fmla="*/ 2147483646 w 2640"/>
              <a:gd name="T3" fmla="*/ 2147483646 h 304"/>
              <a:gd name="T4" fmla="*/ 2147483646 w 2640"/>
              <a:gd name="T5" fmla="*/ 0 h 304"/>
              <a:gd name="T6" fmla="*/ 0 60000 65536"/>
              <a:gd name="T7" fmla="*/ 0 60000 65536"/>
              <a:gd name="T8" fmla="*/ 0 60000 65536"/>
              <a:gd name="T9" fmla="*/ 0 w 2640"/>
              <a:gd name="T10" fmla="*/ 0 h 304"/>
              <a:gd name="T11" fmla="*/ 2640 w 2640"/>
              <a:gd name="T12" fmla="*/ 304 h 304"/>
            </a:gdLst>
            <a:ahLst/>
            <a:cxnLst>
              <a:cxn ang="T6">
                <a:pos x="T0" y="T1"/>
              </a:cxn>
              <a:cxn ang="T7">
                <a:pos x="T2" y="T3"/>
              </a:cxn>
              <a:cxn ang="T8">
                <a:pos x="T4" y="T5"/>
              </a:cxn>
            </a:cxnLst>
            <a:rect l="T9" t="T10" r="T11" b="T12"/>
            <a:pathLst>
              <a:path w="2640" h="304">
                <a:moveTo>
                  <a:pt x="0" y="96"/>
                </a:moveTo>
                <a:cubicBezTo>
                  <a:pt x="500" y="200"/>
                  <a:pt x="1000" y="304"/>
                  <a:pt x="1440" y="288"/>
                </a:cubicBezTo>
                <a:cubicBezTo>
                  <a:pt x="1880" y="272"/>
                  <a:pt x="2260" y="136"/>
                  <a:pt x="2640" y="0"/>
                </a:cubicBezTo>
              </a:path>
            </a:pathLst>
          </a:custGeom>
          <a:noFill/>
          <a:ln w="3810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07552" name="Line 32"/>
          <p:cNvSpPr>
            <a:spLocks noChangeShapeType="1"/>
          </p:cNvSpPr>
          <p:nvPr/>
        </p:nvSpPr>
        <p:spPr bwMode="auto">
          <a:xfrm flipH="1" flipV="1">
            <a:off x="6553200" y="3276600"/>
            <a:ext cx="1295400" cy="144780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53" name="Line 33"/>
          <p:cNvSpPr>
            <a:spLocks noChangeShapeType="1"/>
          </p:cNvSpPr>
          <p:nvPr/>
        </p:nvSpPr>
        <p:spPr bwMode="auto">
          <a:xfrm flipH="1" flipV="1">
            <a:off x="6858000" y="3200400"/>
            <a:ext cx="1981200" cy="129540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54" name="Line 34"/>
          <p:cNvSpPr>
            <a:spLocks noChangeShapeType="1"/>
          </p:cNvSpPr>
          <p:nvPr/>
        </p:nvSpPr>
        <p:spPr bwMode="auto">
          <a:xfrm flipH="1" flipV="1">
            <a:off x="7086600" y="3124200"/>
            <a:ext cx="2362200" cy="68580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55" name="Line 35"/>
          <p:cNvSpPr>
            <a:spLocks noChangeShapeType="1"/>
          </p:cNvSpPr>
          <p:nvPr/>
        </p:nvSpPr>
        <p:spPr bwMode="auto">
          <a:xfrm flipV="1">
            <a:off x="2819400" y="3352800"/>
            <a:ext cx="1371600" cy="137160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56" name="Freeform 36"/>
          <p:cNvSpPr>
            <a:spLocks/>
          </p:cNvSpPr>
          <p:nvPr/>
        </p:nvSpPr>
        <p:spPr bwMode="auto">
          <a:xfrm>
            <a:off x="6629400" y="5943600"/>
            <a:ext cx="2438400" cy="381000"/>
          </a:xfrm>
          <a:custGeom>
            <a:avLst/>
            <a:gdLst>
              <a:gd name="T0" fmla="*/ 0 w 2640"/>
              <a:gd name="T1" fmla="*/ 2147483646 h 304"/>
              <a:gd name="T2" fmla="*/ 2147483646 w 2640"/>
              <a:gd name="T3" fmla="*/ 2147483646 h 304"/>
              <a:gd name="T4" fmla="*/ 2147483646 w 2640"/>
              <a:gd name="T5" fmla="*/ 0 h 304"/>
              <a:gd name="T6" fmla="*/ 0 60000 65536"/>
              <a:gd name="T7" fmla="*/ 0 60000 65536"/>
              <a:gd name="T8" fmla="*/ 0 60000 65536"/>
              <a:gd name="T9" fmla="*/ 0 w 2640"/>
              <a:gd name="T10" fmla="*/ 0 h 304"/>
              <a:gd name="T11" fmla="*/ 2640 w 2640"/>
              <a:gd name="T12" fmla="*/ 304 h 304"/>
            </a:gdLst>
            <a:ahLst/>
            <a:cxnLst>
              <a:cxn ang="T6">
                <a:pos x="T0" y="T1"/>
              </a:cxn>
              <a:cxn ang="T7">
                <a:pos x="T2" y="T3"/>
              </a:cxn>
              <a:cxn ang="T8">
                <a:pos x="T4" y="T5"/>
              </a:cxn>
            </a:cxnLst>
            <a:rect l="T9" t="T10" r="T11" b="T12"/>
            <a:pathLst>
              <a:path w="2640" h="304">
                <a:moveTo>
                  <a:pt x="0" y="96"/>
                </a:moveTo>
                <a:cubicBezTo>
                  <a:pt x="500" y="200"/>
                  <a:pt x="1000" y="304"/>
                  <a:pt x="1440" y="288"/>
                </a:cubicBezTo>
                <a:cubicBezTo>
                  <a:pt x="1880" y="272"/>
                  <a:pt x="2260" y="136"/>
                  <a:pt x="2640" y="0"/>
                </a:cubicBezTo>
              </a:path>
            </a:pathLst>
          </a:custGeom>
          <a:noFill/>
          <a:ln w="3810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07557" name="Freeform 37"/>
          <p:cNvSpPr>
            <a:spLocks/>
          </p:cNvSpPr>
          <p:nvPr/>
        </p:nvSpPr>
        <p:spPr bwMode="auto">
          <a:xfrm>
            <a:off x="6477000" y="4419600"/>
            <a:ext cx="3975100" cy="1917700"/>
          </a:xfrm>
          <a:custGeom>
            <a:avLst/>
            <a:gdLst>
              <a:gd name="T0" fmla="*/ 0 w 2504"/>
              <a:gd name="T1" fmla="*/ 2147483646 h 1208"/>
              <a:gd name="T2" fmla="*/ 2147483646 w 2504"/>
              <a:gd name="T3" fmla="*/ 2147483646 h 1208"/>
              <a:gd name="T4" fmla="*/ 2147483646 w 2504"/>
              <a:gd name="T5" fmla="*/ 2147483646 h 1208"/>
              <a:gd name="T6" fmla="*/ 2147483646 w 2504"/>
              <a:gd name="T7" fmla="*/ 2147483646 h 1208"/>
              <a:gd name="T8" fmla="*/ 2147483646 w 2504"/>
              <a:gd name="T9" fmla="*/ 0 h 1208"/>
              <a:gd name="T10" fmla="*/ 0 60000 65536"/>
              <a:gd name="T11" fmla="*/ 0 60000 65536"/>
              <a:gd name="T12" fmla="*/ 0 60000 65536"/>
              <a:gd name="T13" fmla="*/ 0 60000 65536"/>
              <a:gd name="T14" fmla="*/ 0 60000 65536"/>
              <a:gd name="T15" fmla="*/ 0 w 2504"/>
              <a:gd name="T16" fmla="*/ 0 h 1208"/>
              <a:gd name="T17" fmla="*/ 2504 w 2504"/>
              <a:gd name="T18" fmla="*/ 1208 h 1208"/>
            </a:gdLst>
            <a:ahLst/>
            <a:cxnLst>
              <a:cxn ang="T10">
                <a:pos x="T0" y="T1"/>
              </a:cxn>
              <a:cxn ang="T11">
                <a:pos x="T2" y="T3"/>
              </a:cxn>
              <a:cxn ang="T12">
                <a:pos x="T4" y="T5"/>
              </a:cxn>
              <a:cxn ang="T13">
                <a:pos x="T6" y="T7"/>
              </a:cxn>
              <a:cxn ang="T14">
                <a:pos x="T8" y="T9"/>
              </a:cxn>
            </a:cxnLst>
            <a:rect l="T15" t="T16" r="T17" b="T18"/>
            <a:pathLst>
              <a:path w="2504" h="1208">
                <a:moveTo>
                  <a:pt x="0" y="1008"/>
                </a:moveTo>
                <a:cubicBezTo>
                  <a:pt x="572" y="1108"/>
                  <a:pt x="1144" y="1208"/>
                  <a:pt x="1536" y="1200"/>
                </a:cubicBezTo>
                <a:cubicBezTo>
                  <a:pt x="1928" y="1192"/>
                  <a:pt x="2200" y="1128"/>
                  <a:pt x="2352" y="960"/>
                </a:cubicBezTo>
                <a:cubicBezTo>
                  <a:pt x="2504" y="792"/>
                  <a:pt x="2440" y="352"/>
                  <a:pt x="2448" y="192"/>
                </a:cubicBezTo>
                <a:cubicBezTo>
                  <a:pt x="2456" y="32"/>
                  <a:pt x="2408" y="32"/>
                  <a:pt x="2400" y="0"/>
                </a:cubicBezTo>
              </a:path>
            </a:pathLst>
          </a:custGeom>
          <a:noFill/>
          <a:ln w="3810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07558" name="Freeform 38"/>
          <p:cNvSpPr>
            <a:spLocks/>
          </p:cNvSpPr>
          <p:nvPr/>
        </p:nvSpPr>
        <p:spPr bwMode="auto">
          <a:xfrm>
            <a:off x="1689100" y="3733800"/>
            <a:ext cx="4483100" cy="2603500"/>
          </a:xfrm>
          <a:custGeom>
            <a:avLst/>
            <a:gdLst>
              <a:gd name="T0" fmla="*/ 2147483646 w 2824"/>
              <a:gd name="T1" fmla="*/ 2147483646 h 1640"/>
              <a:gd name="T2" fmla="*/ 2147483646 w 2824"/>
              <a:gd name="T3" fmla="*/ 2147483646 h 1640"/>
              <a:gd name="T4" fmla="*/ 2147483646 w 2824"/>
              <a:gd name="T5" fmla="*/ 2147483646 h 1640"/>
              <a:gd name="T6" fmla="*/ 2147483646 w 2824"/>
              <a:gd name="T7" fmla="*/ 2147483646 h 1640"/>
              <a:gd name="T8" fmla="*/ 2147483646 w 2824"/>
              <a:gd name="T9" fmla="*/ 0 h 1640"/>
              <a:gd name="T10" fmla="*/ 0 60000 65536"/>
              <a:gd name="T11" fmla="*/ 0 60000 65536"/>
              <a:gd name="T12" fmla="*/ 0 60000 65536"/>
              <a:gd name="T13" fmla="*/ 0 60000 65536"/>
              <a:gd name="T14" fmla="*/ 0 60000 65536"/>
              <a:gd name="T15" fmla="*/ 0 w 2824"/>
              <a:gd name="T16" fmla="*/ 0 h 1640"/>
              <a:gd name="T17" fmla="*/ 2824 w 2824"/>
              <a:gd name="T18" fmla="*/ 1640 h 1640"/>
            </a:gdLst>
            <a:ahLst/>
            <a:cxnLst>
              <a:cxn ang="T10">
                <a:pos x="T0" y="T1"/>
              </a:cxn>
              <a:cxn ang="T11">
                <a:pos x="T2" y="T3"/>
              </a:cxn>
              <a:cxn ang="T12">
                <a:pos x="T4" y="T5"/>
              </a:cxn>
              <a:cxn ang="T13">
                <a:pos x="T6" y="T7"/>
              </a:cxn>
              <a:cxn ang="T14">
                <a:pos x="T8" y="T9"/>
              </a:cxn>
            </a:cxnLst>
            <a:rect l="T15" t="T16" r="T17" b="T18"/>
            <a:pathLst>
              <a:path w="2824" h="1640">
                <a:moveTo>
                  <a:pt x="2824" y="1440"/>
                </a:moveTo>
                <a:cubicBezTo>
                  <a:pt x="2364" y="1540"/>
                  <a:pt x="1904" y="1640"/>
                  <a:pt x="1480" y="1632"/>
                </a:cubicBezTo>
                <a:cubicBezTo>
                  <a:pt x="1056" y="1624"/>
                  <a:pt x="520" y="1504"/>
                  <a:pt x="280" y="1392"/>
                </a:cubicBezTo>
                <a:cubicBezTo>
                  <a:pt x="40" y="1280"/>
                  <a:pt x="80" y="1192"/>
                  <a:pt x="40" y="960"/>
                </a:cubicBezTo>
                <a:cubicBezTo>
                  <a:pt x="0" y="728"/>
                  <a:pt x="20" y="364"/>
                  <a:pt x="40" y="0"/>
                </a:cubicBezTo>
              </a:path>
            </a:pathLst>
          </a:custGeom>
          <a:noFill/>
          <a:ln w="3810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07559" name="Line 39"/>
          <p:cNvSpPr>
            <a:spLocks noChangeShapeType="1"/>
          </p:cNvSpPr>
          <p:nvPr/>
        </p:nvSpPr>
        <p:spPr bwMode="auto">
          <a:xfrm flipH="1">
            <a:off x="2819400" y="4876800"/>
            <a:ext cx="16764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60" name="Text Box 40"/>
          <p:cNvSpPr txBox="1">
            <a:spLocks noChangeArrowheads="1"/>
          </p:cNvSpPr>
          <p:nvPr/>
        </p:nvSpPr>
        <p:spPr bwMode="auto">
          <a:xfrm rot="18792231">
            <a:off x="8550275" y="2498725"/>
            <a:ext cx="1371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3600" b="1">
                <a:solidFill>
                  <a:srgbClr val="FF00FF"/>
                </a:solidFill>
              </a:rPr>
              <a:t>= 0 !</a:t>
            </a:r>
          </a:p>
        </p:txBody>
      </p:sp>
      <p:sp>
        <p:nvSpPr>
          <p:cNvPr id="107561" name="Line 41"/>
          <p:cNvSpPr>
            <a:spLocks noChangeShapeType="1"/>
          </p:cNvSpPr>
          <p:nvPr/>
        </p:nvSpPr>
        <p:spPr bwMode="auto">
          <a:xfrm flipV="1">
            <a:off x="2362200" y="3048000"/>
            <a:ext cx="914400" cy="22860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62" name="Line 42"/>
          <p:cNvSpPr>
            <a:spLocks noChangeShapeType="1"/>
          </p:cNvSpPr>
          <p:nvPr/>
        </p:nvSpPr>
        <p:spPr bwMode="auto">
          <a:xfrm flipH="1" flipV="1">
            <a:off x="7391400" y="2971800"/>
            <a:ext cx="2133600" cy="60960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63" name="Line 43"/>
          <p:cNvSpPr>
            <a:spLocks noChangeShapeType="1"/>
          </p:cNvSpPr>
          <p:nvPr/>
        </p:nvSpPr>
        <p:spPr bwMode="auto">
          <a:xfrm>
            <a:off x="6553200" y="1524000"/>
            <a:ext cx="609600" cy="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64" name="Line 44"/>
          <p:cNvSpPr>
            <a:spLocks noChangeShapeType="1"/>
          </p:cNvSpPr>
          <p:nvPr/>
        </p:nvSpPr>
        <p:spPr bwMode="auto">
          <a:xfrm>
            <a:off x="7620000" y="1524000"/>
            <a:ext cx="609600" cy="0"/>
          </a:xfrm>
          <a:prstGeom prst="line">
            <a:avLst/>
          </a:prstGeom>
          <a:noFill/>
          <a:ln w="57150">
            <a:solidFill>
              <a:srgbClr val="00FF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65" name="Text Box 45"/>
          <p:cNvSpPr txBox="1">
            <a:spLocks noChangeArrowheads="1"/>
          </p:cNvSpPr>
          <p:nvPr/>
        </p:nvSpPr>
        <p:spPr bwMode="auto">
          <a:xfrm>
            <a:off x="7162800" y="1219200"/>
            <a:ext cx="457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3600" b="1">
                <a:solidFill>
                  <a:srgbClr val="FF00FF"/>
                </a:solidFill>
              </a:rPr>
              <a:t>+</a:t>
            </a:r>
          </a:p>
        </p:txBody>
      </p:sp>
      <p:sp>
        <p:nvSpPr>
          <p:cNvPr id="107566" name="Text Box 46"/>
          <p:cNvSpPr txBox="1">
            <a:spLocks noChangeArrowheads="1"/>
          </p:cNvSpPr>
          <p:nvPr/>
        </p:nvSpPr>
        <p:spPr bwMode="auto">
          <a:xfrm>
            <a:off x="8229600" y="1219200"/>
            <a:ext cx="1295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3600" b="1">
                <a:solidFill>
                  <a:srgbClr val="FF00FF"/>
                </a:solidFill>
              </a:rPr>
              <a:t>= 0 !</a:t>
            </a:r>
          </a:p>
        </p:txBody>
      </p:sp>
      <p:sp>
        <p:nvSpPr>
          <p:cNvPr id="107567" name="Line 47"/>
          <p:cNvSpPr>
            <a:spLocks noChangeShapeType="1"/>
          </p:cNvSpPr>
          <p:nvPr/>
        </p:nvSpPr>
        <p:spPr bwMode="auto">
          <a:xfrm flipV="1">
            <a:off x="3886200" y="3352800"/>
            <a:ext cx="533400" cy="167640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07568" name="Freeform 48"/>
          <p:cNvSpPr>
            <a:spLocks/>
          </p:cNvSpPr>
          <p:nvPr/>
        </p:nvSpPr>
        <p:spPr bwMode="auto">
          <a:xfrm>
            <a:off x="2843214" y="3340101"/>
            <a:ext cx="6097587" cy="1050925"/>
          </a:xfrm>
          <a:custGeom>
            <a:avLst/>
            <a:gdLst>
              <a:gd name="T0" fmla="*/ 2147483646 w 3841"/>
              <a:gd name="T1" fmla="*/ 2147483646 h 662"/>
              <a:gd name="T2" fmla="*/ 2147483646 w 3841"/>
              <a:gd name="T3" fmla="*/ 2147483646 h 662"/>
              <a:gd name="T4" fmla="*/ 2147483646 w 3841"/>
              <a:gd name="T5" fmla="*/ 2147483646 h 662"/>
              <a:gd name="T6" fmla="*/ 2147483646 w 3841"/>
              <a:gd name="T7" fmla="*/ 2147483646 h 662"/>
              <a:gd name="T8" fmla="*/ 2147483646 w 3841"/>
              <a:gd name="T9" fmla="*/ 2147483646 h 662"/>
              <a:gd name="T10" fmla="*/ 2147483646 w 3841"/>
              <a:gd name="T11" fmla="*/ 2147483646 h 662"/>
              <a:gd name="T12" fmla="*/ 2147483646 w 3841"/>
              <a:gd name="T13" fmla="*/ 2147483646 h 662"/>
              <a:gd name="T14" fmla="*/ 2147483646 w 3841"/>
              <a:gd name="T15" fmla="*/ 2147483646 h 662"/>
              <a:gd name="T16" fmla="*/ 2147483646 w 3841"/>
              <a:gd name="T17" fmla="*/ 2147483646 h 662"/>
              <a:gd name="T18" fmla="*/ 2147483646 w 3841"/>
              <a:gd name="T19" fmla="*/ 2147483646 h 662"/>
              <a:gd name="T20" fmla="*/ 2147483646 w 3841"/>
              <a:gd name="T21" fmla="*/ 2147483646 h 662"/>
              <a:gd name="T22" fmla="*/ 2147483646 w 3841"/>
              <a:gd name="T23" fmla="*/ 2147483646 h 662"/>
              <a:gd name="T24" fmla="*/ 2147483646 w 3841"/>
              <a:gd name="T25" fmla="*/ 2147483646 h 6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41"/>
              <a:gd name="T40" fmla="*/ 0 h 662"/>
              <a:gd name="T41" fmla="*/ 3841 w 3841"/>
              <a:gd name="T42" fmla="*/ 662 h 6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41" h="662">
                <a:moveTo>
                  <a:pt x="312" y="303"/>
                </a:moveTo>
                <a:cubicBezTo>
                  <a:pt x="281" y="324"/>
                  <a:pt x="0" y="385"/>
                  <a:pt x="129" y="440"/>
                </a:cubicBezTo>
                <a:cubicBezTo>
                  <a:pt x="258" y="495"/>
                  <a:pt x="769" y="602"/>
                  <a:pt x="1089" y="632"/>
                </a:cubicBezTo>
                <a:cubicBezTo>
                  <a:pt x="1409" y="662"/>
                  <a:pt x="1745" y="637"/>
                  <a:pt x="2049" y="621"/>
                </a:cubicBezTo>
                <a:cubicBezTo>
                  <a:pt x="2353" y="605"/>
                  <a:pt x="2673" y="574"/>
                  <a:pt x="2913" y="536"/>
                </a:cubicBezTo>
                <a:cubicBezTo>
                  <a:pt x="3153" y="498"/>
                  <a:pt x="3337" y="456"/>
                  <a:pt x="3489" y="392"/>
                </a:cubicBezTo>
                <a:cubicBezTo>
                  <a:pt x="3641" y="328"/>
                  <a:pt x="3809" y="216"/>
                  <a:pt x="3825" y="152"/>
                </a:cubicBezTo>
                <a:cubicBezTo>
                  <a:pt x="3841" y="88"/>
                  <a:pt x="3697" y="16"/>
                  <a:pt x="3585" y="8"/>
                </a:cubicBezTo>
                <a:cubicBezTo>
                  <a:pt x="3473" y="0"/>
                  <a:pt x="3306" y="69"/>
                  <a:pt x="3153" y="104"/>
                </a:cubicBezTo>
                <a:cubicBezTo>
                  <a:pt x="3000" y="139"/>
                  <a:pt x="2860" y="185"/>
                  <a:pt x="2668" y="217"/>
                </a:cubicBezTo>
                <a:cubicBezTo>
                  <a:pt x="2476" y="249"/>
                  <a:pt x="2247" y="279"/>
                  <a:pt x="2001" y="296"/>
                </a:cubicBezTo>
                <a:cubicBezTo>
                  <a:pt x="1755" y="313"/>
                  <a:pt x="1470" y="319"/>
                  <a:pt x="1189" y="320"/>
                </a:cubicBezTo>
                <a:cubicBezTo>
                  <a:pt x="908" y="321"/>
                  <a:pt x="495" y="307"/>
                  <a:pt x="312" y="303"/>
                </a:cubicBezTo>
              </a:path>
            </a:pathLst>
          </a:custGeom>
          <a:noFill/>
          <a:ln w="57150" cmpd="sng">
            <a:solidFill>
              <a:srgbClr val="FF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07569" name="Line 49"/>
          <p:cNvSpPr>
            <a:spLocks noChangeShapeType="1"/>
          </p:cNvSpPr>
          <p:nvPr/>
        </p:nvSpPr>
        <p:spPr bwMode="auto">
          <a:xfrm flipH="1">
            <a:off x="9677400" y="4343400"/>
            <a:ext cx="228600" cy="2286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pic>
        <p:nvPicPr>
          <p:cNvPr id="107570" name="Picture 50"/>
          <p:cNvPicPr>
            <a:picLocks noChangeAspect="1" noChangeArrowheads="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95600" y="5334001"/>
            <a:ext cx="762000" cy="74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5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75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54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75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75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75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5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75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75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75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75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753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75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75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756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75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75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75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75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75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5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75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755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7563"/>
                                        </p:tgtEl>
                                        <p:attrNameLst>
                                          <p:attrName>style.visibility</p:attrName>
                                        </p:attrNameLst>
                                      </p:cBhvr>
                                      <p:to>
                                        <p:strVal val="visible"/>
                                      </p:to>
                                    </p:set>
                                  </p:childTnLst>
                                </p:cTn>
                              </p:par>
                            </p:childTnLst>
                          </p:cTn>
                        </p:par>
                        <p:par>
                          <p:cTn id="63" fill="hold" nodeType="afterGroup">
                            <p:stCondLst>
                              <p:cond delay="0"/>
                            </p:stCondLst>
                            <p:childTnLst>
                              <p:par>
                                <p:cTn id="64" presetID="1" presetClass="entr" presetSubtype="0" fill="hold" grpId="0" nodeType="afterEffect">
                                  <p:stCondLst>
                                    <p:cond delay="200"/>
                                  </p:stCondLst>
                                  <p:childTnLst>
                                    <p:set>
                                      <p:cBhvr>
                                        <p:cTn id="65" dur="1" fill="hold">
                                          <p:stCondLst>
                                            <p:cond delay="0"/>
                                          </p:stCondLst>
                                        </p:cTn>
                                        <p:tgtEl>
                                          <p:spTgt spid="107565"/>
                                        </p:tgtEl>
                                        <p:attrNameLst>
                                          <p:attrName>style.visibility</p:attrName>
                                        </p:attrNameLst>
                                      </p:cBhvr>
                                      <p:to>
                                        <p:strVal val="visible"/>
                                      </p:to>
                                    </p:set>
                                  </p:childTnLst>
                                </p:cTn>
                              </p:par>
                            </p:childTnLst>
                          </p:cTn>
                        </p:par>
                        <p:par>
                          <p:cTn id="66" fill="hold" nodeType="afterGroup">
                            <p:stCondLst>
                              <p:cond delay="200"/>
                            </p:stCondLst>
                            <p:childTnLst>
                              <p:par>
                                <p:cTn id="67" presetID="1" presetClass="entr" presetSubtype="0" fill="hold" grpId="0" nodeType="afterEffect">
                                  <p:stCondLst>
                                    <p:cond delay="200"/>
                                  </p:stCondLst>
                                  <p:childTnLst>
                                    <p:set>
                                      <p:cBhvr>
                                        <p:cTn id="68" dur="1" fill="hold">
                                          <p:stCondLst>
                                            <p:cond delay="0"/>
                                          </p:stCondLst>
                                        </p:cTn>
                                        <p:tgtEl>
                                          <p:spTgt spid="107564"/>
                                        </p:tgtEl>
                                        <p:attrNameLst>
                                          <p:attrName>style.visibility</p:attrName>
                                        </p:attrNameLst>
                                      </p:cBhvr>
                                      <p:to>
                                        <p:strVal val="visible"/>
                                      </p:to>
                                    </p:set>
                                  </p:childTnLst>
                                </p:cTn>
                              </p:par>
                            </p:childTnLst>
                          </p:cTn>
                        </p:par>
                        <p:par>
                          <p:cTn id="69" fill="hold" nodeType="afterGroup">
                            <p:stCondLst>
                              <p:cond delay="400"/>
                            </p:stCondLst>
                            <p:childTnLst>
                              <p:par>
                                <p:cTn id="70" presetID="1" presetClass="entr" presetSubtype="0" fill="hold" grpId="0" nodeType="afterEffect">
                                  <p:stCondLst>
                                    <p:cond delay="200"/>
                                  </p:stCondLst>
                                  <p:childTnLst>
                                    <p:set>
                                      <p:cBhvr>
                                        <p:cTn id="71" dur="1" fill="hold">
                                          <p:stCondLst>
                                            <p:cond delay="0"/>
                                          </p:stCondLst>
                                        </p:cTn>
                                        <p:tgtEl>
                                          <p:spTgt spid="107566"/>
                                        </p:tgtEl>
                                        <p:attrNameLst>
                                          <p:attrName>style.visibility</p:attrName>
                                        </p:attrNameLst>
                                      </p:cBhvr>
                                      <p:to>
                                        <p:strVal val="visible"/>
                                      </p:to>
                                    </p:set>
                                  </p:childTnLst>
                                </p:cTn>
                              </p:par>
                            </p:childTnLst>
                          </p:cTn>
                        </p:par>
                        <p:par>
                          <p:cTn id="72" fill="hold" nodeType="afterGroup">
                            <p:stCondLst>
                              <p:cond delay="600"/>
                            </p:stCondLst>
                            <p:childTnLst>
                              <p:par>
                                <p:cTn id="73" presetID="1" presetClass="entr" presetSubtype="0" fill="hold" grpId="0" nodeType="afterEffect">
                                  <p:stCondLst>
                                    <p:cond delay="500"/>
                                  </p:stCondLst>
                                  <p:childTnLst>
                                    <p:set>
                                      <p:cBhvr>
                                        <p:cTn id="74" dur="1" fill="hold">
                                          <p:stCondLst>
                                            <p:cond delay="0"/>
                                          </p:stCondLst>
                                        </p:cTn>
                                        <p:tgtEl>
                                          <p:spTgt spid="107568"/>
                                        </p:tgtEl>
                                        <p:attrNameLst>
                                          <p:attrName>style.visibility</p:attrName>
                                        </p:attrNameLst>
                                      </p:cBhvr>
                                      <p:to>
                                        <p:strVal val="visible"/>
                                      </p:to>
                                    </p:set>
                                  </p:childTnLst>
                                </p:cTn>
                              </p:par>
                            </p:childTnLst>
                          </p:cTn>
                        </p:par>
                        <p:par>
                          <p:cTn id="75" fill="hold" nodeType="afterGroup">
                            <p:stCondLst>
                              <p:cond delay="1100"/>
                            </p:stCondLst>
                            <p:childTnLst>
                              <p:par>
                                <p:cTn id="76" presetID="1" presetClass="entr" presetSubtype="0" fill="hold" grpId="0" nodeType="afterEffect">
                                  <p:stCondLst>
                                    <p:cond delay="0"/>
                                  </p:stCondLst>
                                  <p:childTnLst>
                                    <p:set>
                                      <p:cBhvr>
                                        <p:cTn id="77" dur="1" fill="hold">
                                          <p:stCondLst>
                                            <p:cond delay="0"/>
                                          </p:stCondLst>
                                        </p:cTn>
                                        <p:tgtEl>
                                          <p:spTgt spid="107560"/>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107568"/>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07560"/>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0755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07553"/>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07552"/>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0754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07546"/>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07544"/>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07567"/>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107555"/>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107545"/>
                                        </p:tgtEl>
                                        <p:attrNameLst>
                                          <p:attrName>style.visibility</p:attrName>
                                        </p:attrNameLst>
                                      </p:cBhvr>
                                      <p:to>
                                        <p:strVal val="hidden"/>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07558"/>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07524"/>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107526"/>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07561"/>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07562"/>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107556"/>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7540"/>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07541"/>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107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40" grpId="0" animBg="1"/>
      <p:bldP spid="107541" grpId="0"/>
      <p:bldP spid="107544" grpId="0" animBg="1"/>
      <p:bldP spid="107544" grpId="1" animBg="1"/>
      <p:bldP spid="107545" grpId="0" animBg="1"/>
      <p:bldP spid="107545" grpId="1" animBg="1"/>
      <p:bldP spid="107546" grpId="0" animBg="1"/>
      <p:bldP spid="107546" grpId="1" animBg="1"/>
      <p:bldP spid="107547" grpId="0" animBg="1"/>
      <p:bldP spid="107547" grpId="1" animBg="1"/>
      <p:bldP spid="107548" grpId="0" animBg="1"/>
      <p:bldP spid="107549" grpId="0" animBg="1"/>
      <p:bldP spid="107550" grpId="0" animBg="1"/>
      <p:bldP spid="107551" grpId="0" animBg="1"/>
      <p:bldP spid="107552" grpId="0" animBg="1"/>
      <p:bldP spid="107552" grpId="1" animBg="1"/>
      <p:bldP spid="107553" grpId="0" animBg="1"/>
      <p:bldP spid="107553" grpId="1" animBg="1"/>
      <p:bldP spid="107554" grpId="0" animBg="1"/>
      <p:bldP spid="107554" grpId="1" animBg="1"/>
      <p:bldP spid="107555" grpId="0" animBg="1"/>
      <p:bldP spid="107555" grpId="1" animBg="1"/>
      <p:bldP spid="107556" grpId="0" animBg="1"/>
      <p:bldP spid="107556" grpId="1" animBg="1"/>
      <p:bldP spid="107557" grpId="0" animBg="1"/>
      <p:bldP spid="107558" grpId="0" animBg="1"/>
      <p:bldP spid="107559" grpId="0" animBg="1"/>
      <p:bldP spid="107560" grpId="0"/>
      <p:bldP spid="107560" grpId="1"/>
      <p:bldP spid="107561" grpId="0" animBg="1"/>
      <p:bldP spid="107562" grpId="0" animBg="1"/>
      <p:bldP spid="107563" grpId="0" animBg="1"/>
      <p:bldP spid="107564" grpId="0" animBg="1"/>
      <p:bldP spid="107565" grpId="0"/>
      <p:bldP spid="107566" grpId="0"/>
      <p:bldP spid="107567" grpId="0" animBg="1"/>
      <p:bldP spid="107567" grpId="1" animBg="1"/>
      <p:bldP spid="107568" grpId="0" animBg="1"/>
      <p:bldP spid="107568" grpId="1" animBg="1"/>
      <p:bldP spid="107569"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fr-FR" altLang="en-US"/>
              <a:t>Bilan Carbone®, quelques erreurs à éviter</a:t>
            </a:r>
          </a:p>
        </p:txBody>
      </p:sp>
      <p:sp>
        <p:nvSpPr>
          <p:cNvPr id="110595" name="Rectangle 3"/>
          <p:cNvSpPr>
            <a:spLocks noGrp="1" noChangeArrowheads="1"/>
          </p:cNvSpPr>
          <p:nvPr>
            <p:ph idx="1"/>
          </p:nvPr>
        </p:nvSpPr>
        <p:spPr>
          <a:xfrm>
            <a:off x="609600" y="1052736"/>
            <a:ext cx="10972800" cy="4857403"/>
          </a:xfrm>
        </p:spPr>
        <p:txBody>
          <a:bodyPr>
            <a:normAutofit fontScale="85000" lnSpcReduction="10000"/>
          </a:bodyPr>
          <a:lstStyle/>
          <a:p>
            <a:pPr eaLnBrk="1" hangingPunct="1"/>
            <a:endParaRPr lang="fr-FR" altLang="en-US" dirty="0"/>
          </a:p>
          <a:p>
            <a:pPr eaLnBrk="1" hangingPunct="1">
              <a:buFont typeface="Arial" panose="020B0604020202020204" pitchFamily="34" charset="0"/>
              <a:buChar char="•"/>
            </a:pPr>
            <a:r>
              <a:rPr lang="fr-FR" altLang="en-US" b="0" dirty="0">
                <a:solidFill>
                  <a:schemeClr val="tx1"/>
                </a:solidFill>
              </a:rPr>
              <a:t>Le Bilan Carbone® ne mesure pas les émissions dont on est responsable (qu’est ce que la responsabilité d’ailleurs ?). On ne cherche pas de coupable</a:t>
            </a:r>
          </a:p>
          <a:p>
            <a:pPr eaLnBrk="1" hangingPunct="1"/>
            <a:endParaRPr lang="fr-FR" altLang="en-US" dirty="0"/>
          </a:p>
          <a:p>
            <a:pPr eaLnBrk="1" hangingPunct="1">
              <a:buFont typeface="Arial" panose="020B0604020202020204" pitchFamily="34" charset="0"/>
              <a:buChar char="•"/>
            </a:pPr>
            <a:r>
              <a:rPr lang="fr-FR" altLang="en-US" b="0" dirty="0">
                <a:solidFill>
                  <a:schemeClr val="tx1"/>
                </a:solidFill>
              </a:rPr>
              <a:t>La seule bonne comparaison, c’est avec un nouveau Bilan Carbone® fait de manière identique (d’où l’importance du rapport)</a:t>
            </a:r>
          </a:p>
          <a:p>
            <a:pPr eaLnBrk="1" hangingPunct="1"/>
            <a:endParaRPr lang="fr-FR" altLang="en-US" b="0" dirty="0">
              <a:solidFill>
                <a:schemeClr val="tx1"/>
              </a:solidFill>
            </a:endParaRPr>
          </a:p>
          <a:p>
            <a:pPr eaLnBrk="1" hangingPunct="1">
              <a:buFont typeface="Arial" panose="020B0604020202020204" pitchFamily="34" charset="0"/>
              <a:buChar char="•"/>
            </a:pPr>
            <a:r>
              <a:rPr lang="fr-FR" altLang="en-US" b="0" dirty="0">
                <a:solidFill>
                  <a:schemeClr val="tx1"/>
                </a:solidFill>
              </a:rPr>
              <a:t>Dès que 2 entités partagent des émissions, leur Bilan Carbone® ne s’additionne plus. Attention aux doubles comptes !</a:t>
            </a:r>
          </a:p>
          <a:p>
            <a:pPr eaLnBrk="1" hangingPunct="1"/>
            <a:endParaRPr lang="fr-FR" altLang="en-US" b="0" dirty="0">
              <a:solidFill>
                <a:schemeClr val="tx1"/>
              </a:solidFill>
            </a:endParaRPr>
          </a:p>
          <a:p>
            <a:pPr eaLnBrk="1" hangingPunct="1">
              <a:buFont typeface="Arial" panose="020B0604020202020204" pitchFamily="34" charset="0"/>
              <a:buChar char="•"/>
            </a:pPr>
            <a:r>
              <a:rPr lang="fr-FR" altLang="en-US" b="0" dirty="0">
                <a:solidFill>
                  <a:schemeClr val="tx1"/>
                </a:solidFill>
              </a:rPr>
              <a:t>Toutes les « émissions négatives » et les compensations doivent être comptées à part</a:t>
            </a:r>
          </a:p>
          <a:p>
            <a:pPr eaLnBrk="1" hangingPunct="1"/>
            <a:endParaRPr lang="fr-FR" altLang="en-US" b="0" dirty="0">
              <a:solidFill>
                <a:schemeClr val="tx1"/>
              </a:solidFill>
            </a:endParaRPr>
          </a:p>
          <a:p>
            <a:pPr eaLnBrk="1" hangingPunct="1">
              <a:buFont typeface="Arial" panose="020B0604020202020204" pitchFamily="34" charset="0"/>
              <a:buChar char="•"/>
            </a:pPr>
            <a:r>
              <a:rPr lang="fr-FR" altLang="en-US" b="0" dirty="0">
                <a:solidFill>
                  <a:schemeClr val="tx1"/>
                </a:solidFill>
              </a:rPr>
              <a:t>Quand on hésite entre plusieurs facteurs d’émissions, on prend le plus élevé par défaut (mieux vaut surestimer et y revenir plus tard si c’est important, que sous-estimer et passer à côté)</a:t>
            </a:r>
          </a:p>
        </p:txBody>
      </p:sp>
      <p:sp>
        <p:nvSpPr>
          <p:cNvPr id="108549" name="Espace réservé du pied de page 4"/>
          <p:cNvSpPr>
            <a:spLocks noGrp="1"/>
          </p:cNvSpPr>
          <p:nvPr>
            <p:ph type="ftr" sz="quarter" idx="4294967295"/>
          </p:nvPr>
        </p:nvSpPr>
        <p:spPr>
          <a:xfrm>
            <a:off x="3648075" y="6453188"/>
            <a:ext cx="8543925" cy="4048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r>
              <a:rPr lang="fr-FR" altLang="en-US" sz="1400">
                <a:solidFill>
                  <a:schemeClr val="bg1"/>
                </a:solidFill>
              </a:rPr>
              <a:t>Projet Carbone Campus - III Phase préparatoire - www.avenirclimatique.org</a:t>
            </a:r>
          </a:p>
        </p:txBody>
      </p:sp>
      <p:sp>
        <p:nvSpPr>
          <p:cNvPr id="108550" name="Espace réservé du numéro de diapositive 5"/>
          <p:cNvSpPr>
            <a:spLocks noGrp="1"/>
          </p:cNvSpPr>
          <p:nvPr>
            <p:ph type="sldNum" sz="quarter" idx="4294967295"/>
          </p:nvPr>
        </p:nvSpPr>
        <p:spPr>
          <a:xfrm>
            <a:off x="10883900" y="6597650"/>
            <a:ext cx="1308100" cy="260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fld id="{E54F0CAC-CFF8-4331-98B9-0DD108053552}" type="slidenum">
              <a:rPr lang="fr-FR" altLang="en-US" sz="1400">
                <a:solidFill>
                  <a:schemeClr val="bg1"/>
                </a:solidFill>
              </a:rPr>
              <a:pPr>
                <a:spcBef>
                  <a:spcPct val="0"/>
                </a:spcBef>
                <a:buClrTx/>
                <a:buFontTx/>
                <a:buNone/>
              </a:pPr>
              <a:t>181</a:t>
            </a:fld>
            <a:r>
              <a:rPr lang="fr-FR" altLang="en-US" sz="1400">
                <a:solidFill>
                  <a:schemeClr val="bg1"/>
                </a:solidFill>
              </a:rPr>
              <a:t>/56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0595">
                                            <p:txEl>
                                              <p:pRg st="3" end="3"/>
                                            </p:txEl>
                                          </p:spTgt>
                                        </p:tgtEl>
                                        <p:attrNameLst>
                                          <p:attrName>style.visibility</p:attrName>
                                        </p:attrNameLst>
                                      </p:cBhvr>
                                      <p:to>
                                        <p:strVal val="visible"/>
                                      </p:to>
                                    </p:set>
                                    <p:animEffect transition="in" filter="wipe(left)">
                                      <p:cBhvr>
                                        <p:cTn id="7" dur="500"/>
                                        <p:tgtEl>
                                          <p:spTgt spid="11059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0595">
                                            <p:txEl>
                                              <p:pRg st="5" end="5"/>
                                            </p:txEl>
                                          </p:spTgt>
                                        </p:tgtEl>
                                        <p:attrNameLst>
                                          <p:attrName>style.visibility</p:attrName>
                                        </p:attrNameLst>
                                      </p:cBhvr>
                                      <p:to>
                                        <p:strVal val="visible"/>
                                      </p:to>
                                    </p:set>
                                    <p:animEffect transition="in" filter="wipe(left)">
                                      <p:cBhvr>
                                        <p:cTn id="12" dur="500"/>
                                        <p:tgtEl>
                                          <p:spTgt spid="110595">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0595">
                                            <p:txEl>
                                              <p:pRg st="7" end="7"/>
                                            </p:txEl>
                                          </p:spTgt>
                                        </p:tgtEl>
                                        <p:attrNameLst>
                                          <p:attrName>style.visibility</p:attrName>
                                        </p:attrNameLst>
                                      </p:cBhvr>
                                      <p:to>
                                        <p:strVal val="visible"/>
                                      </p:to>
                                    </p:set>
                                    <p:animEffect transition="in" filter="wipe(left)">
                                      <p:cBhvr>
                                        <p:cTn id="17" dur="500"/>
                                        <p:tgtEl>
                                          <p:spTgt spid="110595">
                                            <p:txEl>
                                              <p:pRg st="7" end="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10595">
                                            <p:txEl>
                                              <p:pRg st="9" end="9"/>
                                            </p:txEl>
                                          </p:spTgt>
                                        </p:tgtEl>
                                        <p:attrNameLst>
                                          <p:attrName>style.visibility</p:attrName>
                                        </p:attrNameLst>
                                      </p:cBhvr>
                                      <p:to>
                                        <p:strVal val="visible"/>
                                      </p:to>
                                    </p:set>
                                    <p:animEffect transition="in" filter="wipe(left)">
                                      <p:cBhvr>
                                        <p:cTn id="22" dur="500"/>
                                        <p:tgtEl>
                                          <p:spTgt spid="1105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fr-FR" altLang="en-US"/>
              <a:t>Résumé</a:t>
            </a:r>
          </a:p>
        </p:txBody>
      </p:sp>
      <p:sp>
        <p:nvSpPr>
          <p:cNvPr id="111619" name="Rectangle 3"/>
          <p:cNvSpPr>
            <a:spLocks noGrp="1" noChangeArrowheads="1"/>
          </p:cNvSpPr>
          <p:nvPr>
            <p:ph idx="1"/>
          </p:nvPr>
        </p:nvSpPr>
        <p:spPr/>
        <p:txBody>
          <a:bodyPr>
            <a:normAutofit lnSpcReduction="10000"/>
          </a:bodyPr>
          <a:lstStyle/>
          <a:p>
            <a:pPr marL="381000" indent="-381000" eaLnBrk="1" hangingPunct="1"/>
            <a:endParaRPr lang="fr-FR" altLang="en-US" sz="2400" dirty="0"/>
          </a:p>
          <a:p>
            <a:pPr marL="381000" indent="-381000" eaLnBrk="1" hangingPunct="1"/>
            <a:r>
              <a:rPr lang="fr-FR" altLang="en-US" sz="2400" dirty="0"/>
              <a:t>Le Bilan Carbone est</a:t>
            </a:r>
          </a:p>
          <a:p>
            <a:pPr marL="800100" lvl="1" indent="-342900" eaLnBrk="1" hangingPunct="1"/>
            <a:r>
              <a:rPr lang="fr-FR" altLang="en-US" sz="2000" dirty="0"/>
              <a:t>Un ordre de grandeur</a:t>
            </a:r>
          </a:p>
          <a:p>
            <a:pPr marL="800100" lvl="1" indent="-342900" eaLnBrk="1" hangingPunct="1"/>
            <a:r>
              <a:rPr lang="fr-FR" altLang="en-US" sz="2000" dirty="0"/>
              <a:t>Itératif dont la précision augmente autant que nécessaire</a:t>
            </a:r>
          </a:p>
          <a:p>
            <a:pPr marL="800100" lvl="1" indent="-342900" eaLnBrk="1" hangingPunct="1"/>
            <a:r>
              <a:rPr lang="fr-FR" altLang="en-US" sz="2000" dirty="0"/>
              <a:t>Un outil de quantification, d’aide à la décision, de suivi et de sensibilisation</a:t>
            </a:r>
          </a:p>
          <a:p>
            <a:pPr marL="800100" lvl="1" indent="-342900" eaLnBrk="1" hangingPunct="1"/>
            <a:r>
              <a:rPr lang="fr-FR" altLang="en-US" sz="2000" dirty="0"/>
              <a:t>Uniquement basé sur les émissions de GES</a:t>
            </a:r>
          </a:p>
          <a:p>
            <a:pPr marL="381000" indent="-381000" eaLnBrk="1" hangingPunct="1"/>
            <a:endParaRPr lang="fr-FR" altLang="en-US" sz="2400" dirty="0"/>
          </a:p>
          <a:p>
            <a:pPr marL="381000" indent="-381000" eaLnBrk="1" hangingPunct="1"/>
            <a:r>
              <a:rPr lang="fr-FR" altLang="en-US" sz="2400" dirty="0"/>
              <a:t>Quand on ne connaît pas un FE, on essaye successivement</a:t>
            </a:r>
          </a:p>
          <a:p>
            <a:pPr marL="800100" lvl="1" indent="-342900" eaLnBrk="1" hangingPunct="1">
              <a:buFont typeface="Wingdings 2" panose="05020102010507070707" pitchFamily="18" charset="2"/>
              <a:buAutoNum type="arabicPeriod"/>
            </a:pPr>
            <a:r>
              <a:rPr lang="fr-FR" altLang="en-US" sz="2000" dirty="0"/>
              <a:t>Le guide des FE de l’ADEME, la base carbone ADEME en ligne</a:t>
            </a:r>
          </a:p>
          <a:p>
            <a:pPr marL="800100" lvl="1" indent="-342900" eaLnBrk="1" hangingPunct="1">
              <a:buFont typeface="Wingdings 2" panose="05020102010507070707" pitchFamily="18" charset="2"/>
              <a:buAutoNum type="arabicPeriod"/>
            </a:pPr>
            <a:r>
              <a:rPr lang="fr-FR" altLang="en-US" sz="2000" dirty="0"/>
              <a:t>Internet</a:t>
            </a:r>
          </a:p>
          <a:p>
            <a:pPr marL="800100" lvl="1" indent="-342900" eaLnBrk="1" hangingPunct="1">
              <a:buFont typeface="Wingdings 2" panose="05020102010507070707" pitchFamily="18" charset="2"/>
              <a:buAutoNum type="arabicPeriod"/>
            </a:pPr>
            <a:r>
              <a:rPr lang="fr-FR" altLang="en-US" sz="2000" dirty="0"/>
              <a:t>Contacter le fournisseur, trouver un étiquetage carbone</a:t>
            </a:r>
          </a:p>
          <a:p>
            <a:pPr marL="800100" lvl="1" indent="-342900" eaLnBrk="1" hangingPunct="1">
              <a:buFont typeface="Wingdings 2" panose="05020102010507070707" pitchFamily="18" charset="2"/>
              <a:buAutoNum type="arabicPeriod"/>
            </a:pPr>
            <a:r>
              <a:rPr lang="fr-FR" altLang="en-US" sz="2000" dirty="0"/>
              <a:t>L’analogie</a:t>
            </a:r>
          </a:p>
          <a:p>
            <a:pPr marL="800100" lvl="1" indent="-342900" eaLnBrk="1" hangingPunct="1">
              <a:buFont typeface="Wingdings 2" panose="05020102010507070707" pitchFamily="18" charset="2"/>
              <a:buAutoNum type="arabicPeriod"/>
            </a:pPr>
            <a:r>
              <a:rPr lang="fr-FR" altLang="en-US" sz="2000" dirty="0"/>
              <a:t>L’analyse des matières premières</a:t>
            </a:r>
          </a:p>
        </p:txBody>
      </p:sp>
      <p:sp>
        <p:nvSpPr>
          <p:cNvPr id="109573" name="Espace réservé du pied de page 4"/>
          <p:cNvSpPr>
            <a:spLocks noGrp="1"/>
          </p:cNvSpPr>
          <p:nvPr>
            <p:ph type="ftr" sz="quarter" idx="4294967295"/>
          </p:nvPr>
        </p:nvSpPr>
        <p:spPr>
          <a:xfrm>
            <a:off x="3648075" y="6453188"/>
            <a:ext cx="8543925" cy="4048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r>
              <a:rPr lang="fr-FR" altLang="en-US" sz="1400">
                <a:solidFill>
                  <a:schemeClr val="bg1"/>
                </a:solidFill>
              </a:rPr>
              <a:t>Projet Carbone Campus - III Phase préparatoire - www.avenirclimatique.org</a:t>
            </a:r>
          </a:p>
        </p:txBody>
      </p:sp>
      <p:sp>
        <p:nvSpPr>
          <p:cNvPr id="109574" name="Espace réservé du numéro de diapositive 5"/>
          <p:cNvSpPr>
            <a:spLocks noGrp="1"/>
          </p:cNvSpPr>
          <p:nvPr>
            <p:ph type="sldNum" sz="quarter" idx="4294967295"/>
          </p:nvPr>
        </p:nvSpPr>
        <p:spPr>
          <a:xfrm>
            <a:off x="10883900" y="6597650"/>
            <a:ext cx="1308100" cy="260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fld id="{6FC47C62-7168-40D6-BECA-4C250699BFA7}" type="slidenum">
              <a:rPr lang="fr-FR" altLang="en-US" sz="1400">
                <a:solidFill>
                  <a:schemeClr val="bg1"/>
                </a:solidFill>
              </a:rPr>
              <a:pPr>
                <a:spcBef>
                  <a:spcPct val="0"/>
                </a:spcBef>
                <a:buClrTx/>
                <a:buFontTx/>
                <a:buNone/>
              </a:pPr>
              <a:t>182</a:t>
            </a:fld>
            <a:r>
              <a:rPr lang="fr-FR" altLang="en-US" sz="1400">
                <a:solidFill>
                  <a:schemeClr val="bg1"/>
                </a:solidFill>
              </a:rPr>
              <a:t>/56</a:t>
            </a:r>
          </a:p>
        </p:txBody>
      </p:sp>
      <p:sp>
        <p:nvSpPr>
          <p:cNvPr id="7" name="Espace réservé de la date 3"/>
          <p:cNvSpPr txBox="1">
            <a:spLocks/>
          </p:cNvSpPr>
          <p:nvPr/>
        </p:nvSpPr>
        <p:spPr bwMode="auto">
          <a:xfrm>
            <a:off x="0" y="6481018"/>
            <a:ext cx="1415480" cy="35651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fr-FR"/>
            </a:defPPr>
            <a:lvl1pPr algn="l" rtl="0" eaLnBrk="0" fontAlgn="base" hangingPunct="0">
              <a:spcBef>
                <a:spcPct val="20000"/>
              </a:spcBef>
              <a:spcAft>
                <a:spcPct val="0"/>
              </a:spcAft>
              <a:buClr>
                <a:srgbClr val="FFC000"/>
              </a:buClr>
              <a:buFont typeface="Wingdings" panose="05000000000000000000" pitchFamily="2" charset="2"/>
              <a:buChar char="§"/>
              <a:defRPr sz="20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C000"/>
              </a:buClr>
              <a:buFont typeface="Wingdings" panose="05000000000000000000" pitchFamily="2" charset="2"/>
              <a:buChar char="§"/>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C000"/>
              </a:buClr>
              <a:buFont typeface="Wingdings" panose="05000000000000000000" pitchFamily="2" charset="2"/>
              <a:buChar char="§"/>
              <a:defRPr sz="16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9pPr>
          </a:lstStyle>
          <a:p>
            <a:pPr eaLnBrk="1" hangingPunct="1">
              <a:spcBef>
                <a:spcPct val="0"/>
              </a:spcBef>
              <a:buClrTx/>
              <a:buFontTx/>
              <a:buNone/>
            </a:pPr>
            <a:r>
              <a:rPr lang="fr-FR" altLang="en-US" sz="1800" dirty="0"/>
              <a:t>10/11/2017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1619">
                                            <p:txEl>
                                              <p:pRg st="7" end="7"/>
                                            </p:txEl>
                                          </p:spTgt>
                                        </p:tgtEl>
                                        <p:attrNameLst>
                                          <p:attrName>style.visibility</p:attrName>
                                        </p:attrNameLst>
                                      </p:cBhvr>
                                      <p:to>
                                        <p:strVal val="visible"/>
                                      </p:to>
                                    </p:set>
                                    <p:animEffect transition="in" filter="wipe(left)">
                                      <p:cBhvr>
                                        <p:cTn id="7" dur="500"/>
                                        <p:tgtEl>
                                          <p:spTgt spid="111619">
                                            <p:txEl>
                                              <p:pRg st="7" end="7"/>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1619">
                                            <p:txEl>
                                              <p:pRg st="8" end="8"/>
                                            </p:txEl>
                                          </p:spTgt>
                                        </p:tgtEl>
                                        <p:attrNameLst>
                                          <p:attrName>style.visibility</p:attrName>
                                        </p:attrNameLst>
                                      </p:cBhvr>
                                      <p:to>
                                        <p:strVal val="visible"/>
                                      </p:to>
                                    </p:set>
                                    <p:animEffect transition="in" filter="wipe(left)">
                                      <p:cBhvr>
                                        <p:cTn id="12" dur="500"/>
                                        <p:tgtEl>
                                          <p:spTgt spid="111619">
                                            <p:txEl>
                                              <p:pRg st="8" end="8"/>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1619">
                                            <p:txEl>
                                              <p:pRg st="9" end="9"/>
                                            </p:txEl>
                                          </p:spTgt>
                                        </p:tgtEl>
                                        <p:attrNameLst>
                                          <p:attrName>style.visibility</p:attrName>
                                        </p:attrNameLst>
                                      </p:cBhvr>
                                      <p:to>
                                        <p:strVal val="visible"/>
                                      </p:to>
                                    </p:set>
                                    <p:animEffect transition="in" filter="wipe(left)">
                                      <p:cBhvr>
                                        <p:cTn id="17" dur="500"/>
                                        <p:tgtEl>
                                          <p:spTgt spid="111619">
                                            <p:txEl>
                                              <p:pRg st="9" end="9"/>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11619">
                                            <p:txEl>
                                              <p:pRg st="10" end="10"/>
                                            </p:txEl>
                                          </p:spTgt>
                                        </p:tgtEl>
                                        <p:attrNameLst>
                                          <p:attrName>style.visibility</p:attrName>
                                        </p:attrNameLst>
                                      </p:cBhvr>
                                      <p:to>
                                        <p:strVal val="visible"/>
                                      </p:to>
                                    </p:set>
                                    <p:animEffect transition="in" filter="wipe(left)">
                                      <p:cBhvr>
                                        <p:cTn id="22" dur="500"/>
                                        <p:tgtEl>
                                          <p:spTgt spid="111619">
                                            <p:txEl>
                                              <p:pRg st="10" end="1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11619">
                                            <p:txEl>
                                              <p:pRg st="11" end="11"/>
                                            </p:txEl>
                                          </p:spTgt>
                                        </p:tgtEl>
                                        <p:attrNameLst>
                                          <p:attrName>style.visibility</p:attrName>
                                        </p:attrNameLst>
                                      </p:cBhvr>
                                      <p:to>
                                        <p:strVal val="visible"/>
                                      </p:to>
                                    </p:set>
                                    <p:animEffect transition="in" filter="wipe(left)">
                                      <p:cBhvr>
                                        <p:cTn id="27" dur="500"/>
                                        <p:tgtEl>
                                          <p:spTgt spid="111619">
                                            <p:txEl>
                                              <p:pRg st="11" end="1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11619">
                                            <p:txEl>
                                              <p:pRg st="12" end="12"/>
                                            </p:txEl>
                                          </p:spTgt>
                                        </p:tgtEl>
                                        <p:attrNameLst>
                                          <p:attrName>style.visibility</p:attrName>
                                        </p:attrNameLst>
                                      </p:cBhvr>
                                      <p:to>
                                        <p:strVal val="visible"/>
                                      </p:to>
                                    </p:set>
                                    <p:animEffect transition="in" filter="wipe(left)">
                                      <p:cBhvr>
                                        <p:cTn id="32" dur="500"/>
                                        <p:tgtEl>
                                          <p:spTgt spid="11161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fr-FR" altLang="en-US"/>
              <a:t>Résultats de la première passe du tableur</a:t>
            </a:r>
          </a:p>
        </p:txBody>
      </p:sp>
      <p:sp>
        <p:nvSpPr>
          <p:cNvPr id="111619" name="Rectangle 16"/>
          <p:cNvSpPr>
            <a:spLocks noGrp="1" noChangeArrowheads="1"/>
          </p:cNvSpPr>
          <p:nvPr>
            <p:ph idx="1"/>
          </p:nvPr>
        </p:nvSpPr>
        <p:spPr>
          <a:xfrm>
            <a:off x="609600" y="1124744"/>
            <a:ext cx="10972800" cy="4857403"/>
          </a:xfrm>
        </p:spPr>
        <p:txBody>
          <a:bodyPr/>
          <a:lstStyle/>
          <a:p>
            <a:pPr eaLnBrk="1" hangingPunct="1"/>
            <a:r>
              <a:rPr lang="fr-FR" altLang="en-US" sz="2000" dirty="0"/>
              <a:t>Le corrigé est disponible en double-cliquant sur l’icône :</a:t>
            </a:r>
          </a:p>
          <a:p>
            <a:pPr eaLnBrk="1" hangingPunct="1"/>
            <a:r>
              <a:rPr lang="fr-FR" altLang="en-US" sz="2000" dirty="0"/>
              <a:t>Qu’est ce qu’on a oublié ?</a:t>
            </a:r>
          </a:p>
        </p:txBody>
      </p:sp>
      <p:sp>
        <p:nvSpPr>
          <p:cNvPr id="111621" name="Espace réservé du pied de page 4"/>
          <p:cNvSpPr>
            <a:spLocks noGrp="1"/>
          </p:cNvSpPr>
          <p:nvPr>
            <p:ph type="ftr" sz="quarter" idx="4294967295"/>
          </p:nvPr>
        </p:nvSpPr>
        <p:spPr>
          <a:xfrm>
            <a:off x="3648075" y="6453188"/>
            <a:ext cx="8543925" cy="4048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r>
              <a:rPr lang="fr-FR" altLang="en-US" sz="1400">
                <a:solidFill>
                  <a:schemeClr val="bg1"/>
                </a:solidFill>
              </a:rPr>
              <a:t>Projet Carbone Campus - III Phase préparatoire - www.avenirclimatique.org</a:t>
            </a:r>
          </a:p>
        </p:txBody>
      </p:sp>
      <p:sp>
        <p:nvSpPr>
          <p:cNvPr id="111622" name="Espace réservé du numéro de diapositive 5"/>
          <p:cNvSpPr>
            <a:spLocks noGrp="1"/>
          </p:cNvSpPr>
          <p:nvPr>
            <p:ph type="sldNum" sz="quarter" idx="4294967295"/>
          </p:nvPr>
        </p:nvSpPr>
        <p:spPr>
          <a:xfrm>
            <a:off x="10883900" y="6597650"/>
            <a:ext cx="1308100" cy="260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fld id="{346DDE92-F615-49AA-8972-FB27CC0A3637}" type="slidenum">
              <a:rPr lang="fr-FR" altLang="en-US" sz="1400">
                <a:solidFill>
                  <a:schemeClr val="bg1"/>
                </a:solidFill>
              </a:rPr>
              <a:pPr>
                <a:spcBef>
                  <a:spcPct val="0"/>
                </a:spcBef>
                <a:buClrTx/>
                <a:buFontTx/>
                <a:buNone/>
              </a:pPr>
              <a:t>183</a:t>
            </a:fld>
            <a:r>
              <a:rPr lang="fr-FR" altLang="en-US" sz="1400">
                <a:solidFill>
                  <a:schemeClr val="bg1"/>
                </a:solidFill>
              </a:rPr>
              <a:t>/56</a:t>
            </a:r>
          </a:p>
        </p:txBody>
      </p:sp>
      <p:pic>
        <p:nvPicPr>
          <p:cNvPr id="111623" name="Picture 3"/>
          <p:cNvPicPr>
            <a:picLocks noChangeAspect="1" noChangeArrowheads="1"/>
          </p:cNvPicPr>
          <p:nvPr/>
        </p:nvPicPr>
        <p:blipFill>
          <a:blip r:embed="rId4">
            <a:extLst>
              <a:ext uri="{28A0092B-C50C-407E-A947-70E740481C1C}">
                <a14:useLocalDpi xmlns:a14="http://schemas.microsoft.com/office/drawing/2010/main" val="0"/>
              </a:ext>
            </a:extLst>
          </a:blip>
          <a:srcRect l="12769" t="30579" r="15018" b="11493"/>
          <a:stretch>
            <a:fillRect/>
          </a:stretch>
        </p:blipFill>
        <p:spPr bwMode="auto">
          <a:xfrm>
            <a:off x="3503614" y="2708276"/>
            <a:ext cx="4968875"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4" name="Line 4"/>
          <p:cNvSpPr>
            <a:spLocks noChangeShapeType="1"/>
          </p:cNvSpPr>
          <p:nvPr/>
        </p:nvSpPr>
        <p:spPr bwMode="auto">
          <a:xfrm flipV="1">
            <a:off x="8183564" y="3203575"/>
            <a:ext cx="720725"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11625" name="Text Box 5"/>
          <p:cNvSpPr txBox="1">
            <a:spLocks noChangeArrowheads="1"/>
          </p:cNvSpPr>
          <p:nvPr/>
        </p:nvSpPr>
        <p:spPr bwMode="auto">
          <a:xfrm>
            <a:off x="8904289" y="2916238"/>
            <a:ext cx="130333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a:t>90% gaz</a:t>
            </a:r>
            <a:br>
              <a:rPr lang="fr-FR" altLang="en-US" sz="1800"/>
            </a:br>
            <a:r>
              <a:rPr lang="fr-FR" altLang="en-US" sz="1800"/>
              <a:t>10% élec</a:t>
            </a:r>
          </a:p>
        </p:txBody>
      </p:sp>
      <p:sp>
        <p:nvSpPr>
          <p:cNvPr id="111626" name="Line 6"/>
          <p:cNvSpPr>
            <a:spLocks noChangeShapeType="1"/>
          </p:cNvSpPr>
          <p:nvPr/>
        </p:nvSpPr>
        <p:spPr bwMode="auto">
          <a:xfrm flipV="1">
            <a:off x="8472489" y="5003800"/>
            <a:ext cx="503237"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11627" name="Text Box 7"/>
          <p:cNvSpPr txBox="1">
            <a:spLocks noChangeArrowheads="1"/>
          </p:cNvSpPr>
          <p:nvPr/>
        </p:nvSpPr>
        <p:spPr bwMode="auto">
          <a:xfrm>
            <a:off x="8939214" y="4572000"/>
            <a:ext cx="1728787" cy="85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a:t>68% voiture</a:t>
            </a:r>
            <a:br>
              <a:rPr lang="fr-FR" altLang="en-US" sz="1800"/>
            </a:br>
            <a:r>
              <a:rPr lang="fr-FR" altLang="en-US" sz="1800"/>
              <a:t>24% bus+moto</a:t>
            </a:r>
            <a:br>
              <a:rPr lang="fr-FR" altLang="en-US" sz="1800"/>
            </a:br>
            <a:r>
              <a:rPr lang="fr-FR" altLang="en-US" sz="1800"/>
              <a:t>8% train</a:t>
            </a:r>
          </a:p>
        </p:txBody>
      </p:sp>
      <p:sp>
        <p:nvSpPr>
          <p:cNvPr id="111628" name="Line 8"/>
          <p:cNvSpPr>
            <a:spLocks noChangeShapeType="1"/>
          </p:cNvSpPr>
          <p:nvPr/>
        </p:nvSpPr>
        <p:spPr bwMode="auto">
          <a:xfrm>
            <a:off x="7967663" y="5867400"/>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11629" name="Text Box 9"/>
          <p:cNvSpPr txBox="1">
            <a:spLocks noChangeArrowheads="1"/>
          </p:cNvSpPr>
          <p:nvPr/>
        </p:nvSpPr>
        <p:spPr bwMode="auto">
          <a:xfrm>
            <a:off x="8975726" y="5651501"/>
            <a:ext cx="1381125" cy="34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a:t>61% papier</a:t>
            </a:r>
          </a:p>
        </p:txBody>
      </p:sp>
      <p:sp>
        <p:nvSpPr>
          <p:cNvPr id="111630" name="Line 10"/>
          <p:cNvSpPr>
            <a:spLocks noChangeShapeType="1"/>
          </p:cNvSpPr>
          <p:nvPr/>
        </p:nvSpPr>
        <p:spPr bwMode="auto">
          <a:xfrm flipH="1">
            <a:off x="3287713" y="5724525"/>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11631" name="Text Box 11"/>
          <p:cNvSpPr txBox="1">
            <a:spLocks noChangeArrowheads="1"/>
          </p:cNvSpPr>
          <p:nvPr/>
        </p:nvSpPr>
        <p:spPr bwMode="auto">
          <a:xfrm>
            <a:off x="1524001" y="5364163"/>
            <a:ext cx="17637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a:t>99% simulation alimentation</a:t>
            </a:r>
          </a:p>
        </p:txBody>
      </p:sp>
      <p:sp>
        <p:nvSpPr>
          <p:cNvPr id="111632" name="Line 12"/>
          <p:cNvSpPr>
            <a:spLocks noChangeShapeType="1"/>
          </p:cNvSpPr>
          <p:nvPr/>
        </p:nvSpPr>
        <p:spPr bwMode="auto">
          <a:xfrm flipH="1">
            <a:off x="3071813" y="3995738"/>
            <a:ext cx="4318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11633" name="Text Box 13"/>
          <p:cNvSpPr txBox="1">
            <a:spLocks noChangeArrowheads="1"/>
          </p:cNvSpPr>
          <p:nvPr/>
        </p:nvSpPr>
        <p:spPr bwMode="auto">
          <a:xfrm>
            <a:off x="1524000" y="3563939"/>
            <a:ext cx="1619250" cy="858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a:t>Déchets du campus (hors alimentation)</a:t>
            </a:r>
          </a:p>
        </p:txBody>
      </p:sp>
      <p:sp>
        <p:nvSpPr>
          <p:cNvPr id="111634" name="Line 14"/>
          <p:cNvSpPr>
            <a:spLocks noChangeShapeType="1"/>
          </p:cNvSpPr>
          <p:nvPr/>
        </p:nvSpPr>
        <p:spPr bwMode="auto">
          <a:xfrm flipH="1" flipV="1">
            <a:off x="3503613" y="3059113"/>
            <a:ext cx="4318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111635" name="Text Box 15"/>
          <p:cNvSpPr txBox="1">
            <a:spLocks noChangeArrowheads="1"/>
          </p:cNvSpPr>
          <p:nvPr/>
        </p:nvSpPr>
        <p:spPr bwMode="auto">
          <a:xfrm>
            <a:off x="1524001" y="2771775"/>
            <a:ext cx="19796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a:t>62% bâtiments</a:t>
            </a:r>
            <a:br>
              <a:rPr lang="fr-FR" altLang="en-US" sz="1800"/>
            </a:br>
            <a:r>
              <a:rPr lang="fr-FR" altLang="en-US" sz="1800"/>
              <a:t>35% informatique</a:t>
            </a:r>
          </a:p>
        </p:txBody>
      </p:sp>
      <p:graphicFrame>
        <p:nvGraphicFramePr>
          <p:cNvPr id="111636" name="Object 17"/>
          <p:cNvGraphicFramePr>
            <a:graphicFrameLocks noChangeAspect="1"/>
          </p:cNvGraphicFramePr>
          <p:nvPr>
            <p:extLst/>
          </p:nvPr>
        </p:nvGraphicFramePr>
        <p:xfrm>
          <a:off x="8061325" y="1041151"/>
          <a:ext cx="914400" cy="714375"/>
        </p:xfrm>
        <a:graphic>
          <a:graphicData uri="http://schemas.openxmlformats.org/presentationml/2006/ole">
            <mc:AlternateContent xmlns:mc="http://schemas.openxmlformats.org/markup-compatibility/2006">
              <mc:Choice xmlns:v="urn:schemas-microsoft-com:vml" Requires="v">
                <p:oleObj spid="_x0000_s3074" name="Feuille de calcul" showAsIcon="1" r:id="rId5" imgW="914400" imgH="714375" progId="Excel.Sheet.8">
                  <p:embed/>
                </p:oleObj>
              </mc:Choice>
              <mc:Fallback>
                <p:oleObj name="Feuille de calcul" showAsIcon="1" r:id="rId5" imgW="914400" imgH="714375" progId="Excel.Sheet.8">
                  <p:embed/>
                  <p:pic>
                    <p:nvPicPr>
                      <p:cNvPr id="111636"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1325" y="1041151"/>
                        <a:ext cx="914400" cy="71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111637" name="Text Box 19"/>
          <p:cNvSpPr txBox="1">
            <a:spLocks noChangeArrowheads="1"/>
          </p:cNvSpPr>
          <p:nvPr/>
        </p:nvSpPr>
        <p:spPr bwMode="auto">
          <a:xfrm>
            <a:off x="1847850" y="2060576"/>
            <a:ext cx="84963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Répartition finale des différentes sources d’émissions de GES de l’étude de cas</a:t>
            </a:r>
          </a:p>
        </p:txBody>
      </p:sp>
      <p:sp>
        <p:nvSpPr>
          <p:cNvPr id="22" name="Espace réservé de la date 3"/>
          <p:cNvSpPr txBox="1">
            <a:spLocks/>
          </p:cNvSpPr>
          <p:nvPr/>
        </p:nvSpPr>
        <p:spPr bwMode="auto">
          <a:xfrm>
            <a:off x="0" y="6481018"/>
            <a:ext cx="1415480" cy="35651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fr-FR"/>
            </a:defPPr>
            <a:lvl1pPr algn="l" rtl="0" eaLnBrk="0" fontAlgn="base" hangingPunct="0">
              <a:spcBef>
                <a:spcPct val="20000"/>
              </a:spcBef>
              <a:spcAft>
                <a:spcPct val="0"/>
              </a:spcAft>
              <a:buClr>
                <a:srgbClr val="FFC000"/>
              </a:buClr>
              <a:buFont typeface="Wingdings" panose="05000000000000000000" pitchFamily="2" charset="2"/>
              <a:buChar char="§"/>
              <a:defRPr sz="20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C000"/>
              </a:buClr>
              <a:buFont typeface="Wingdings" panose="05000000000000000000" pitchFamily="2" charset="2"/>
              <a:buChar char="§"/>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C000"/>
              </a:buClr>
              <a:buFont typeface="Wingdings" panose="05000000000000000000" pitchFamily="2" charset="2"/>
              <a:buChar char="§"/>
              <a:defRPr sz="16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9pPr>
          </a:lstStyle>
          <a:p>
            <a:pPr eaLnBrk="1" hangingPunct="1">
              <a:spcBef>
                <a:spcPct val="0"/>
              </a:spcBef>
              <a:buClrTx/>
              <a:buFontTx/>
              <a:buNone/>
            </a:pPr>
            <a:r>
              <a:rPr lang="fr-FR" altLang="en-US" sz="1800" dirty="0"/>
              <a:t>10/11/2017</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fr-FR" altLang="en-US"/>
              <a:t>Résultats de la première passe du tableur</a:t>
            </a:r>
          </a:p>
        </p:txBody>
      </p:sp>
      <p:sp>
        <p:nvSpPr>
          <p:cNvPr id="113667" name="Rectangle 3"/>
          <p:cNvSpPr>
            <a:spLocks noGrp="1" noChangeArrowheads="1"/>
          </p:cNvSpPr>
          <p:nvPr>
            <p:ph idx="1"/>
          </p:nvPr>
        </p:nvSpPr>
        <p:spPr>
          <a:xfrm>
            <a:off x="609600" y="1052736"/>
            <a:ext cx="10972800" cy="4857403"/>
          </a:xfrm>
        </p:spPr>
        <p:txBody>
          <a:bodyPr/>
          <a:lstStyle/>
          <a:p>
            <a:pPr eaLnBrk="1" hangingPunct="1">
              <a:buFont typeface="Arial" panose="020B0604020202020204" pitchFamily="34" charset="0"/>
              <a:buChar char="•"/>
            </a:pPr>
            <a:r>
              <a:rPr lang="fr-FR" altLang="en-US" sz="2000" b="0" dirty="0"/>
              <a:t>Qu’est ce qu’on affine ?</a:t>
            </a:r>
          </a:p>
          <a:p>
            <a:pPr eaLnBrk="1" hangingPunct="1">
              <a:buFont typeface="Arial" panose="020B0604020202020204" pitchFamily="34" charset="0"/>
              <a:buChar char="•"/>
            </a:pPr>
            <a:r>
              <a:rPr lang="fr-FR" altLang="en-US" sz="2000" b="0" dirty="0"/>
              <a:t>Total : 238 t </a:t>
            </a:r>
            <a:r>
              <a:rPr lang="fr-FR" altLang="en-US" sz="2000" b="0" dirty="0" err="1"/>
              <a:t>éq</a:t>
            </a:r>
            <a:r>
              <a:rPr lang="fr-FR" altLang="en-US" sz="2000" b="0" dirty="0"/>
              <a:t>-C/an (1</a:t>
            </a:r>
            <a:r>
              <a:rPr lang="fr-FR" altLang="en-US" sz="2000" b="0" baseline="30000" dirty="0"/>
              <a:t>ère</a:t>
            </a:r>
            <a:r>
              <a:rPr lang="fr-FR" altLang="en-US" sz="2000" b="0" dirty="0"/>
              <a:t> itération : 542 – 2</a:t>
            </a:r>
            <a:r>
              <a:rPr lang="fr-FR" altLang="en-US" sz="2000" b="0" baseline="30000" dirty="0"/>
              <a:t>ème</a:t>
            </a:r>
            <a:r>
              <a:rPr lang="fr-FR" altLang="en-US" sz="2000" b="0" dirty="0"/>
              <a:t> itération : 312) </a:t>
            </a:r>
          </a:p>
        </p:txBody>
      </p:sp>
      <p:sp>
        <p:nvSpPr>
          <p:cNvPr id="113668" name="Espace réservé du pied de page 4"/>
          <p:cNvSpPr>
            <a:spLocks noGrp="1"/>
          </p:cNvSpPr>
          <p:nvPr>
            <p:ph type="ftr" sz="quarter" idx="4294967295"/>
          </p:nvPr>
        </p:nvSpPr>
        <p:spPr>
          <a:xfrm>
            <a:off x="3648075" y="6453188"/>
            <a:ext cx="8543925" cy="4048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r>
              <a:rPr lang="fr-FR" altLang="en-US" sz="1400">
                <a:solidFill>
                  <a:schemeClr val="bg1"/>
                </a:solidFill>
              </a:rPr>
              <a:t>Projet Carbone Campus - III Phase préparatoire - www.avenirclimatique.org</a:t>
            </a:r>
          </a:p>
        </p:txBody>
      </p:sp>
      <p:sp>
        <p:nvSpPr>
          <p:cNvPr id="113669" name="Espace réservé du numéro de diapositive 5"/>
          <p:cNvSpPr>
            <a:spLocks noGrp="1"/>
          </p:cNvSpPr>
          <p:nvPr>
            <p:ph type="sldNum" sz="quarter" idx="4294967295"/>
          </p:nvPr>
        </p:nvSpPr>
        <p:spPr>
          <a:xfrm>
            <a:off x="10883900" y="6597650"/>
            <a:ext cx="1308100" cy="260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fld id="{59F71A65-804E-412E-8814-238506997F9E}" type="slidenum">
              <a:rPr lang="fr-FR" altLang="en-US" sz="1400">
                <a:solidFill>
                  <a:schemeClr val="bg1"/>
                </a:solidFill>
              </a:rPr>
              <a:pPr>
                <a:spcBef>
                  <a:spcPct val="0"/>
                </a:spcBef>
                <a:buClrTx/>
                <a:buFontTx/>
                <a:buNone/>
              </a:pPr>
              <a:t>184</a:t>
            </a:fld>
            <a:r>
              <a:rPr lang="fr-FR" altLang="en-US" sz="1400">
                <a:solidFill>
                  <a:schemeClr val="bg1"/>
                </a:solidFill>
              </a:rPr>
              <a:t>/56</a:t>
            </a:r>
          </a:p>
        </p:txBody>
      </p:sp>
      <p:graphicFrame>
        <p:nvGraphicFramePr>
          <p:cNvPr id="114795" name="Group 107"/>
          <p:cNvGraphicFramePr>
            <a:graphicFrameLocks noGrp="1"/>
          </p:cNvGraphicFramePr>
          <p:nvPr>
            <p:extLst/>
          </p:nvPr>
        </p:nvGraphicFramePr>
        <p:xfrm>
          <a:off x="8035925" y="2240357"/>
          <a:ext cx="3816350" cy="3762378"/>
        </p:xfrm>
        <a:graphic>
          <a:graphicData uri="http://schemas.openxmlformats.org/drawingml/2006/table">
            <a:tbl>
              <a:tblPr/>
              <a:tblGrid>
                <a:gridCol w="1871663">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9287">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468313">
                <a:tc>
                  <a:txBody>
                    <a:bodyPr/>
                    <a:lstStyle/>
                    <a:p>
                      <a:pPr marL="0" marR="0" lvl="0" indent="0" algn="l"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dirty="0">
                          <a:ln>
                            <a:noFill/>
                          </a:ln>
                          <a:solidFill>
                            <a:schemeClr val="tx1"/>
                          </a:solidFill>
                          <a:effectLst/>
                          <a:latin typeface="Arial" charset="0"/>
                        </a:rPr>
                        <a:t>Itération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1</a:t>
                      </a:r>
                      <a:r>
                        <a:rPr kumimoji="0" lang="fr-FR" sz="1800" b="0" i="0" u="none" strike="noStrike" cap="none" normalizeH="0" baseline="30000">
                          <a:ln>
                            <a:noFill/>
                          </a:ln>
                          <a:solidFill>
                            <a:schemeClr val="tx1"/>
                          </a:solidFill>
                          <a:effectLst/>
                          <a:latin typeface="Arial" charset="0"/>
                        </a:rPr>
                        <a:t>ère</a:t>
                      </a:r>
                      <a:endParaRPr kumimoji="0" lang="fr-FR"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2</a:t>
                      </a:r>
                      <a:r>
                        <a:rPr kumimoji="0" lang="fr-FR" sz="1800" b="0" i="0" u="none" strike="noStrike" cap="none" normalizeH="0" baseline="30000">
                          <a:ln>
                            <a:noFill/>
                          </a:ln>
                          <a:solidFill>
                            <a:schemeClr val="tx1"/>
                          </a:solidFill>
                          <a:effectLst/>
                          <a:latin typeface="Arial" charset="0"/>
                        </a:rPr>
                        <a:t>ème</a:t>
                      </a:r>
                      <a:endParaRPr kumimoji="0" lang="fr-FR"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3</a:t>
                      </a:r>
                      <a:r>
                        <a:rPr kumimoji="0" lang="fr-FR" sz="1800" b="0" i="0" u="none" strike="noStrike" cap="none" normalizeH="0" baseline="30000">
                          <a:ln>
                            <a:noFill/>
                          </a:ln>
                          <a:solidFill>
                            <a:schemeClr val="tx1"/>
                          </a:solidFill>
                          <a:effectLst/>
                          <a:latin typeface="Arial" charset="0"/>
                        </a:rPr>
                        <a:t>ème</a:t>
                      </a:r>
                      <a:endParaRPr kumimoji="0" lang="fr-FR"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9900">
                <a:tc>
                  <a:txBody>
                    <a:bodyPr/>
                    <a:lstStyle/>
                    <a:p>
                      <a:pPr marL="0" marR="0" lvl="0" indent="0" algn="l"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Sources fixes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64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8313">
                <a:tc>
                  <a:txBody>
                    <a:bodyPr/>
                    <a:lstStyle/>
                    <a:p>
                      <a:pPr marL="0" marR="0" lvl="0" indent="0" algn="l"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Transports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8313">
                <a:tc>
                  <a:txBody>
                    <a:bodyPr/>
                    <a:lstStyle/>
                    <a:p>
                      <a:pPr marL="0" marR="0" lvl="0" indent="0" algn="l"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Consommables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9900">
                <a:tc>
                  <a:txBody>
                    <a:bodyPr/>
                    <a:lstStyle/>
                    <a:p>
                      <a:pPr marL="0" marR="0" lvl="0" indent="0" algn="l"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Restauration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81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1013">
                <a:tc>
                  <a:txBody>
                    <a:bodyPr/>
                    <a:lstStyle/>
                    <a:p>
                      <a:pPr marL="0" marR="0" lvl="0" indent="0" algn="l"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Déchets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8313">
                <a:tc>
                  <a:txBody>
                    <a:bodyPr/>
                    <a:lstStyle/>
                    <a:p>
                      <a:pPr marL="0" marR="0" lvl="0" indent="0" algn="l"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Immobilisations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68313">
                <a:tc>
                  <a:txBody>
                    <a:bodyPr/>
                    <a:lstStyle/>
                    <a:p>
                      <a:pPr marL="0" marR="0" lvl="0" indent="0" algn="l"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dirty="0">
                          <a:ln>
                            <a:noFill/>
                          </a:ln>
                          <a:solidFill>
                            <a:schemeClr val="tx1"/>
                          </a:solidFill>
                          <a:effectLst/>
                          <a:latin typeface="Arial"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542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a:ln>
                            <a:noFill/>
                          </a:ln>
                          <a:solidFill>
                            <a:schemeClr val="tx1"/>
                          </a:solidFill>
                          <a:effectLst/>
                          <a:latin typeface="Arial" charset="0"/>
                        </a:rPr>
                        <a:t>312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000"/>
                        </a:buClr>
                        <a:buSzTx/>
                        <a:buFont typeface="Wingdings" pitchFamily="2" charset="2"/>
                        <a:buNone/>
                        <a:tabLst/>
                      </a:pPr>
                      <a:r>
                        <a:rPr kumimoji="0" lang="fr-FR" sz="1800" b="0" i="0" u="none" strike="noStrike" cap="none" normalizeH="0" baseline="0" dirty="0">
                          <a:ln>
                            <a:noFill/>
                          </a:ln>
                          <a:solidFill>
                            <a:schemeClr val="tx1"/>
                          </a:solidFill>
                          <a:effectLst/>
                          <a:latin typeface="Arial" charset="0"/>
                        </a:rPr>
                        <a:t>238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1146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1790577"/>
            <a:ext cx="7426325" cy="456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Espace réservé de la date 3"/>
          <p:cNvSpPr txBox="1">
            <a:spLocks/>
          </p:cNvSpPr>
          <p:nvPr/>
        </p:nvSpPr>
        <p:spPr bwMode="auto">
          <a:xfrm>
            <a:off x="0" y="6481018"/>
            <a:ext cx="1415480" cy="35651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fr-FR"/>
            </a:defPPr>
            <a:lvl1pPr algn="l" rtl="0" eaLnBrk="0" fontAlgn="base" hangingPunct="0">
              <a:spcBef>
                <a:spcPct val="20000"/>
              </a:spcBef>
              <a:spcAft>
                <a:spcPct val="0"/>
              </a:spcAft>
              <a:buClr>
                <a:srgbClr val="FFC000"/>
              </a:buClr>
              <a:buFont typeface="Wingdings" panose="05000000000000000000" pitchFamily="2" charset="2"/>
              <a:buChar char="§"/>
              <a:defRPr sz="20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C000"/>
              </a:buClr>
              <a:buFont typeface="Wingdings" panose="05000000000000000000" pitchFamily="2" charset="2"/>
              <a:buChar char="§"/>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C000"/>
              </a:buClr>
              <a:buFont typeface="Wingdings" panose="05000000000000000000" pitchFamily="2" charset="2"/>
              <a:buChar char="§"/>
              <a:defRPr sz="16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9pPr>
          </a:lstStyle>
          <a:p>
            <a:pPr eaLnBrk="1" hangingPunct="1">
              <a:spcBef>
                <a:spcPct val="0"/>
              </a:spcBef>
              <a:buClrTx/>
              <a:buFontTx/>
              <a:buNone/>
            </a:pPr>
            <a:r>
              <a:rPr lang="fr-FR" altLang="en-US" sz="1800" dirty="0"/>
              <a:t>10/11/2017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title"/>
          </p:nvPr>
        </p:nvSpPr>
        <p:spPr/>
        <p:txBody>
          <a:bodyPr/>
          <a:lstStyle/>
          <a:p>
            <a:pPr eaLnBrk="1" hangingPunct="1"/>
            <a:r>
              <a:rPr lang="fr-FR" altLang="en-US"/>
              <a:t>Et pour les plus courageux…</a:t>
            </a:r>
          </a:p>
        </p:txBody>
      </p:sp>
      <p:sp>
        <p:nvSpPr>
          <p:cNvPr id="115715" name="Espace réservé du pied de page 4"/>
          <p:cNvSpPr>
            <a:spLocks noGrp="1"/>
          </p:cNvSpPr>
          <p:nvPr>
            <p:ph type="ftr" sz="quarter" idx="4294967295"/>
          </p:nvPr>
        </p:nvSpPr>
        <p:spPr>
          <a:xfrm>
            <a:off x="3648075" y="6453188"/>
            <a:ext cx="8543925" cy="4048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r>
              <a:rPr lang="fr-FR" altLang="en-US" sz="1400">
                <a:solidFill>
                  <a:schemeClr val="bg1"/>
                </a:solidFill>
              </a:rPr>
              <a:t>Projet Carbone Campus - III Phase préparatoire - www.avenirclimatique.org</a:t>
            </a:r>
          </a:p>
        </p:txBody>
      </p:sp>
      <p:sp>
        <p:nvSpPr>
          <p:cNvPr id="115716" name="Espace réservé du numéro de diapositive 5"/>
          <p:cNvSpPr>
            <a:spLocks noGrp="1"/>
          </p:cNvSpPr>
          <p:nvPr>
            <p:ph type="sldNum" sz="quarter" idx="4294967295"/>
          </p:nvPr>
        </p:nvSpPr>
        <p:spPr>
          <a:xfrm>
            <a:off x="10883900" y="6597650"/>
            <a:ext cx="1308100" cy="260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fld id="{64822F1D-CF70-4DCD-A313-330FACF50B35}" type="slidenum">
              <a:rPr lang="fr-FR" altLang="en-US" sz="1400">
                <a:solidFill>
                  <a:schemeClr val="bg1"/>
                </a:solidFill>
              </a:rPr>
              <a:pPr>
                <a:spcBef>
                  <a:spcPct val="0"/>
                </a:spcBef>
                <a:buClrTx/>
                <a:buFontTx/>
                <a:buNone/>
              </a:pPr>
              <a:t>185</a:t>
            </a:fld>
            <a:r>
              <a:rPr lang="fr-FR" altLang="en-US" sz="1400">
                <a:solidFill>
                  <a:schemeClr val="bg1"/>
                </a:solidFill>
              </a:rPr>
              <a:t>/56</a:t>
            </a:r>
          </a:p>
        </p:txBody>
      </p:sp>
      <p:sp>
        <p:nvSpPr>
          <p:cNvPr id="115717" name="Slide Number Placeholder 1"/>
          <p:cNvSpPr txBox="1">
            <a:spLocks noGrp="1"/>
          </p:cNvSpPr>
          <p:nvPr/>
        </p:nvSpPr>
        <p:spPr bwMode="auto">
          <a:xfrm>
            <a:off x="8578850" y="6694489"/>
            <a:ext cx="18034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lvl1pPr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1pPr>
            <a:lvl2pPr marL="742950" indent="-28575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3pPr>
            <a:lvl4pPr marL="16002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4pPr>
            <a:lvl5pPr marL="20574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9pPr>
          </a:lstStyle>
          <a:p>
            <a:pPr algn="r" eaLnBrk="1">
              <a:lnSpc>
                <a:spcPct val="93000"/>
              </a:lnSpc>
              <a:spcBef>
                <a:spcPct val="0"/>
              </a:spcBef>
              <a:buClrTx/>
              <a:buFontTx/>
              <a:buNone/>
            </a:pPr>
            <a:fld id="{1B8DFB71-EA69-4043-B1CF-8639A8FAC3D6}" type="slidenum">
              <a:rPr lang="fr-FR" altLang="en-US" sz="1200" b="1">
                <a:solidFill>
                  <a:schemeClr val="bg1"/>
                </a:solidFill>
              </a:rPr>
              <a:pPr algn="r" eaLnBrk="1">
                <a:lnSpc>
                  <a:spcPct val="93000"/>
                </a:lnSpc>
                <a:spcBef>
                  <a:spcPct val="0"/>
                </a:spcBef>
                <a:buClrTx/>
                <a:buFontTx/>
                <a:buNone/>
              </a:pPr>
              <a:t>185</a:t>
            </a:fld>
            <a:endParaRPr lang="fr-FR" altLang="en-US" sz="1200" b="1">
              <a:solidFill>
                <a:schemeClr val="bg1"/>
              </a:solidFill>
            </a:endParaRPr>
          </a:p>
        </p:txBody>
      </p:sp>
      <p:pic>
        <p:nvPicPr>
          <p:cNvPr id="1157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977286"/>
            <a:ext cx="5616624" cy="5295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15719" name="Text Box 3"/>
          <p:cNvSpPr txBox="1">
            <a:spLocks noChangeArrowheads="1"/>
          </p:cNvSpPr>
          <p:nvPr/>
        </p:nvSpPr>
        <p:spPr bwMode="auto">
          <a:xfrm>
            <a:off x="7824192" y="1456464"/>
            <a:ext cx="2987674" cy="1468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1pPr>
            <a:lvl2pPr marL="742950" indent="-28575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3pPr>
            <a:lvl4pPr marL="16002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4pPr>
            <a:lvl5pPr marL="20574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9pPr>
          </a:lstStyle>
          <a:p>
            <a:pPr eaLnBrk="1">
              <a:lnSpc>
                <a:spcPct val="93000"/>
              </a:lnSpc>
              <a:spcBef>
                <a:spcPts val="1500"/>
              </a:spcBef>
              <a:buClr>
                <a:srgbClr val="000000"/>
              </a:buClr>
              <a:buNone/>
            </a:pPr>
            <a:r>
              <a:rPr lang="fr-FR" altLang="en-US" sz="2400" dirty="0">
                <a:solidFill>
                  <a:srgbClr val="000000"/>
                </a:solidFill>
                <a:latin typeface="Century Gothic" panose="020B0502020202020204" pitchFamily="34" charset="0"/>
              </a:rPr>
              <a:t>Un bon argument de vente pour des actions de réduction !</a:t>
            </a:r>
          </a:p>
        </p:txBody>
      </p:sp>
      <p:sp>
        <p:nvSpPr>
          <p:cNvPr id="115720" name="Text Box 4"/>
          <p:cNvSpPr txBox="1">
            <a:spLocks noChangeArrowheads="1"/>
          </p:cNvSpPr>
          <p:nvPr/>
        </p:nvSpPr>
        <p:spPr bwMode="auto">
          <a:xfrm rot="1200000">
            <a:off x="6363420" y="3895816"/>
            <a:ext cx="3660775" cy="796925"/>
          </a:xfrm>
          <a:prstGeom prst="rect">
            <a:avLst/>
          </a:prstGeom>
          <a:noFill/>
          <a:ln w="25560">
            <a:solidFill>
              <a:srgbClr val="FF0000"/>
            </a:solidFill>
            <a:miter lim="800000"/>
            <a:headEnd/>
            <a:tailEnd/>
          </a:ln>
          <a:effectLst>
            <a:outerShdw dist="114543" dir="4232399" algn="ctr" rotWithShape="0">
              <a:srgbClr val="000000">
                <a:alpha val="40033"/>
              </a:srgbClr>
            </a:outerShdw>
          </a:effectLst>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1pPr>
            <a:lvl2pPr marL="742950" indent="-28575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3pPr>
            <a:lvl4pPr marL="16002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4pPr>
            <a:lvl5pPr marL="20574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9pPr>
          </a:lstStyle>
          <a:p>
            <a:pPr eaLnBrk="1">
              <a:lnSpc>
                <a:spcPct val="93000"/>
              </a:lnSpc>
              <a:spcBef>
                <a:spcPts val="1500"/>
              </a:spcBef>
              <a:buClr>
                <a:srgbClr val="000000"/>
              </a:buClr>
              <a:buNone/>
            </a:pPr>
            <a:r>
              <a:rPr lang="fr-FR" altLang="en-US" sz="2400" dirty="0">
                <a:solidFill>
                  <a:srgbClr val="FF0000"/>
                </a:solidFill>
                <a:cs typeface="DejaVu Sans" panose="020B0603030804020204" pitchFamily="34" charset="0"/>
              </a:rPr>
              <a:t>Surcoût [€] = f(cours du baril [$])</a:t>
            </a:r>
          </a:p>
        </p:txBody>
      </p:sp>
      <p:sp>
        <p:nvSpPr>
          <p:cNvPr id="10" name="Espace réservé de la date 3"/>
          <p:cNvSpPr txBox="1">
            <a:spLocks/>
          </p:cNvSpPr>
          <p:nvPr/>
        </p:nvSpPr>
        <p:spPr bwMode="auto">
          <a:xfrm>
            <a:off x="0" y="6481018"/>
            <a:ext cx="1415480" cy="35651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fr-FR"/>
            </a:defPPr>
            <a:lvl1pPr algn="l" rtl="0" eaLnBrk="0" fontAlgn="base" hangingPunct="0">
              <a:spcBef>
                <a:spcPct val="20000"/>
              </a:spcBef>
              <a:spcAft>
                <a:spcPct val="0"/>
              </a:spcAft>
              <a:buClr>
                <a:srgbClr val="FFC000"/>
              </a:buClr>
              <a:buFont typeface="Wingdings" panose="05000000000000000000" pitchFamily="2" charset="2"/>
              <a:buChar char="§"/>
              <a:defRPr sz="20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C000"/>
              </a:buClr>
              <a:buFont typeface="Wingdings" panose="05000000000000000000" pitchFamily="2" charset="2"/>
              <a:buChar char="§"/>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C000"/>
              </a:buClr>
              <a:buFont typeface="Wingdings" panose="05000000000000000000" pitchFamily="2" charset="2"/>
              <a:buChar char="§"/>
              <a:defRPr sz="16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9pPr>
          </a:lstStyle>
          <a:p>
            <a:pPr eaLnBrk="1" hangingPunct="1">
              <a:spcBef>
                <a:spcPct val="0"/>
              </a:spcBef>
              <a:buClrTx/>
              <a:buFontTx/>
              <a:buNone/>
            </a:pPr>
            <a:r>
              <a:rPr lang="fr-FR" altLang="en-US" sz="1800" dirty="0"/>
              <a:t>10/11/2017</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fr-FR" altLang="en-US"/>
              <a:t>Après le Bilan Carbone® Campus, que fait-on ?</a:t>
            </a:r>
          </a:p>
        </p:txBody>
      </p:sp>
      <p:sp>
        <p:nvSpPr>
          <p:cNvPr id="117763" name="Espace réservé du pied de page 4"/>
          <p:cNvSpPr>
            <a:spLocks noGrp="1"/>
          </p:cNvSpPr>
          <p:nvPr>
            <p:ph type="ftr" sz="quarter" idx="4294967295"/>
          </p:nvPr>
        </p:nvSpPr>
        <p:spPr>
          <a:xfrm>
            <a:off x="3648075" y="6453188"/>
            <a:ext cx="8543925" cy="4048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r>
              <a:rPr lang="fr-FR" altLang="en-US" sz="1400">
                <a:solidFill>
                  <a:schemeClr val="bg1"/>
                </a:solidFill>
              </a:rPr>
              <a:t>Projet Carbone Campus - III Phase préparatoire - www.avenirclimatique.org</a:t>
            </a:r>
          </a:p>
        </p:txBody>
      </p:sp>
      <p:sp>
        <p:nvSpPr>
          <p:cNvPr id="117764" name="Espace réservé du numéro de diapositive 5"/>
          <p:cNvSpPr>
            <a:spLocks noGrp="1"/>
          </p:cNvSpPr>
          <p:nvPr>
            <p:ph type="sldNum" sz="quarter" idx="4294967295"/>
          </p:nvPr>
        </p:nvSpPr>
        <p:spPr>
          <a:xfrm>
            <a:off x="10883900" y="6597650"/>
            <a:ext cx="1308100" cy="260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spcBef>
                <a:spcPct val="0"/>
              </a:spcBef>
              <a:buClrTx/>
              <a:buFontTx/>
              <a:buNone/>
            </a:pPr>
            <a:fld id="{4745C8E9-1941-4ACA-A80F-EC8D572B9685}" type="slidenum">
              <a:rPr lang="fr-FR" altLang="en-US" sz="1400">
                <a:solidFill>
                  <a:schemeClr val="bg1"/>
                </a:solidFill>
              </a:rPr>
              <a:pPr>
                <a:spcBef>
                  <a:spcPct val="0"/>
                </a:spcBef>
                <a:buClrTx/>
                <a:buFontTx/>
                <a:buNone/>
              </a:pPr>
              <a:t>186</a:t>
            </a:fld>
            <a:r>
              <a:rPr lang="fr-FR" altLang="en-US" sz="1400">
                <a:solidFill>
                  <a:schemeClr val="bg1"/>
                </a:solidFill>
              </a:rPr>
              <a:t>/56</a:t>
            </a:r>
          </a:p>
        </p:txBody>
      </p:sp>
      <p:pic>
        <p:nvPicPr>
          <p:cNvPr id="121861" name="Picture 5" descr="Gantt ty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7" y="1003598"/>
            <a:ext cx="9217493" cy="4945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Espace réservé de la date 3"/>
          <p:cNvSpPr txBox="1">
            <a:spLocks/>
          </p:cNvSpPr>
          <p:nvPr/>
        </p:nvSpPr>
        <p:spPr bwMode="auto">
          <a:xfrm>
            <a:off x="0" y="6481018"/>
            <a:ext cx="1415480" cy="35651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fr-FR"/>
            </a:defPPr>
            <a:lvl1pPr algn="l" rtl="0" eaLnBrk="0" fontAlgn="base" hangingPunct="0">
              <a:spcBef>
                <a:spcPct val="20000"/>
              </a:spcBef>
              <a:spcAft>
                <a:spcPct val="0"/>
              </a:spcAft>
              <a:buClr>
                <a:srgbClr val="FFC000"/>
              </a:buClr>
              <a:buFont typeface="Wingdings" panose="05000000000000000000" pitchFamily="2" charset="2"/>
              <a:buChar char="§"/>
              <a:defRPr sz="20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C000"/>
              </a:buClr>
              <a:buFont typeface="Wingdings" panose="05000000000000000000" pitchFamily="2" charset="2"/>
              <a:buChar char="§"/>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C000"/>
              </a:buClr>
              <a:buFont typeface="Wingdings" panose="05000000000000000000" pitchFamily="2" charset="2"/>
              <a:buChar char="§"/>
              <a:defRPr sz="16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C000"/>
              </a:buClr>
              <a:buFont typeface="Wingdings" panose="05000000000000000000" pitchFamily="2" charset="2"/>
              <a:buChar char="§"/>
              <a:defRPr sz="1400" kern="1200">
                <a:solidFill>
                  <a:schemeClr val="tx1"/>
                </a:solidFill>
                <a:latin typeface="Arial" panose="020B0604020202020204" pitchFamily="34" charset="0"/>
                <a:ea typeface="+mn-ea"/>
                <a:cs typeface="+mn-cs"/>
              </a:defRPr>
            </a:lvl9pPr>
          </a:lstStyle>
          <a:p>
            <a:pPr eaLnBrk="1" hangingPunct="1">
              <a:spcBef>
                <a:spcPct val="0"/>
              </a:spcBef>
              <a:buClrTx/>
              <a:buFontTx/>
              <a:buNone/>
            </a:pPr>
            <a:r>
              <a:rPr lang="fr-FR" altLang="en-US" sz="1800" dirty="0"/>
              <a:t>10/11/2017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wipe(down)">
                                      <p:cBhvr>
                                        <p:cTn id="7"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3878BC9-91FF-4464-87E9-AD27B3EDE700}"/>
              </a:ext>
            </a:extLst>
          </p:cNvPr>
          <p:cNvSpPr/>
          <p:nvPr/>
        </p:nvSpPr>
        <p:spPr>
          <a:xfrm>
            <a:off x="5736929" y="2920748"/>
            <a:ext cx="718142" cy="959491"/>
          </a:xfrm>
          <a:prstGeom prst="rect">
            <a:avLst/>
          </a:prstGeom>
          <a:solidFill>
            <a:srgbClr val="08516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E6ADAB6-5391-4FCB-9066-619998B3B9E1}"/>
              </a:ext>
            </a:extLst>
          </p:cNvPr>
          <p:cNvSpPr/>
          <p:nvPr/>
        </p:nvSpPr>
        <p:spPr>
          <a:xfrm>
            <a:off x="4805193" y="2920748"/>
            <a:ext cx="718142" cy="959491"/>
          </a:xfrm>
          <a:prstGeom prst="rect">
            <a:avLst/>
          </a:prstGeom>
          <a:solidFill>
            <a:srgbClr val="EC792B">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L’équation de Kaya</a:t>
            </a:r>
          </a:p>
        </p:txBody>
      </p:sp>
      <mc:AlternateContent xmlns:mc="http://schemas.openxmlformats.org/markup-compatibility/2006" xmlns:a14="http://schemas.microsoft.com/office/drawing/2010/main">
        <mc:Choice Requires="a14">
          <p:sp>
            <p:nvSpPr>
              <p:cNvPr id="37" name="ZoneTexte 36"/>
              <p:cNvSpPr txBox="1"/>
              <p:nvPr/>
            </p:nvSpPr>
            <p:spPr>
              <a:xfrm>
                <a:off x="3863752" y="3037098"/>
                <a:ext cx="5189004"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f>
                        <m:fPr>
                          <m:ctrlPr>
                            <a:rPr lang="fr-FR" sz="2400" i="1" smtClean="0">
                              <a:solidFill>
                                <a:srgbClr val="085160"/>
                              </a:solidFill>
                              <a:latin typeface="Cambria Math" panose="02040503050406030204" pitchFamily="18" charset="0"/>
                            </a:rPr>
                          </m:ctrlPr>
                        </m:fPr>
                        <m:num>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m:rPr>
                              <m:nor/>
                            </m:rPr>
                            <a:rPr lang="en-US" sz="2400" dirty="0">
                              <a:solidFill>
                                <a:srgbClr val="085160"/>
                              </a:solidFill>
                            </a:rPr>
                            <m:t> </m:t>
                          </m:r>
                        </m:num>
                        <m:den>
                          <m:r>
                            <a:rPr lang="fr-FR" sz="2400" b="1" i="1" smtClean="0">
                              <a:solidFill>
                                <a:srgbClr val="085160"/>
                              </a:solidFill>
                              <a:latin typeface="Cambria Math" panose="02040503050406030204" pitchFamily="18" charset="0"/>
                            </a:rPr>
                            <m:t>𝑻𝑬𝑷</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𝑻𝑬𝑷</m:t>
                          </m:r>
                        </m:num>
                        <m:den>
                          <m:r>
                            <a:rPr lang="fr-FR" sz="2400" b="1" i="1" smtClean="0">
                              <a:solidFill>
                                <a:srgbClr val="085160"/>
                              </a:solidFill>
                              <a:latin typeface="Cambria Math" panose="02040503050406030204" pitchFamily="18" charset="0"/>
                            </a:rPr>
                            <m:t>𝑷𝑰𝑩</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𝑷𝑰𝑩</m:t>
                          </m:r>
                          <m:r>
                            <m:rPr>
                              <m:nor/>
                            </m:rPr>
                            <a:rPr lang="fr-FR" sz="2400" b="1" dirty="0"/>
                            <m:t> </m:t>
                          </m:r>
                        </m:num>
                        <m:den>
                          <m:r>
                            <a:rPr lang="fr-FR" sz="2400" b="1" i="1" smtClean="0">
                              <a:solidFill>
                                <a:srgbClr val="085160"/>
                              </a:solidFill>
                              <a:latin typeface="Cambria Math" panose="02040503050406030204" pitchFamily="18" charset="0"/>
                            </a:rPr>
                            <m:t>𝑷𝑶𝑷</m:t>
                          </m:r>
                        </m:den>
                      </m:f>
                      <m:r>
                        <a:rPr lang="fr-FR" sz="2400" b="0" i="1" smtClean="0">
                          <a:solidFill>
                            <a:srgbClr val="085160"/>
                          </a:solidFill>
                          <a:latin typeface="Cambria Math" panose="02040503050406030204" pitchFamily="18" charset="0"/>
                        </a:rPr>
                        <m:t>∗</m:t>
                      </m:r>
                      <m:r>
                        <a:rPr lang="fr-FR" sz="2400" b="1" i="1" smtClean="0">
                          <a:solidFill>
                            <a:srgbClr val="085160"/>
                          </a:solidFill>
                          <a:latin typeface="Cambria Math" panose="02040503050406030204" pitchFamily="18" charset="0"/>
                        </a:rPr>
                        <m:t>𝑷𝑶𝑷</m:t>
                      </m:r>
                    </m:oMath>
                  </m:oMathPara>
                </a14:m>
                <a:endParaRPr lang="fr-FR" sz="2400" b="1" dirty="0"/>
              </a:p>
            </p:txBody>
          </p:sp>
        </mc:Choice>
        <mc:Fallback xmlns="">
          <p:sp>
            <p:nvSpPr>
              <p:cNvPr id="37" name="ZoneTexte 36"/>
              <p:cNvSpPr txBox="1">
                <a:spLocks noRot="1" noChangeAspect="1" noMove="1" noResize="1" noEditPoints="1" noAdjustHandles="1" noChangeArrowheads="1" noChangeShapeType="1" noTextEdit="1"/>
              </p:cNvSpPr>
              <p:nvPr/>
            </p:nvSpPr>
            <p:spPr>
              <a:xfrm>
                <a:off x="3863752" y="3037098"/>
                <a:ext cx="5189004" cy="783804"/>
              </a:xfrm>
              <a:prstGeom prst="rect">
                <a:avLst/>
              </a:prstGeom>
              <a:blipFill>
                <a:blip r:embed="rId3"/>
                <a:stretch>
                  <a:fillRect/>
                </a:stretch>
              </a:blipFill>
            </p:spPr>
            <p:txBody>
              <a:bodyPr/>
              <a:lstStyle/>
              <a:p>
                <a:r>
                  <a:rPr lang="fr-FR">
                    <a:noFill/>
                  </a:rPr>
                  <a:t> </a:t>
                </a:r>
              </a:p>
            </p:txBody>
          </p:sp>
        </mc:Fallback>
      </mc:AlternateContent>
      <p:sp>
        <p:nvSpPr>
          <p:cNvPr id="8" name="Rectangle 7"/>
          <p:cNvSpPr/>
          <p:nvPr/>
        </p:nvSpPr>
        <p:spPr>
          <a:xfrm>
            <a:off x="158210" y="1304703"/>
            <a:ext cx="2961067" cy="369332"/>
          </a:xfrm>
          <a:prstGeom prst="rect">
            <a:avLst/>
          </a:prstGeom>
        </p:spPr>
        <p:txBody>
          <a:bodyPr wrap="none">
            <a:spAutoFit/>
          </a:bodyPr>
          <a:lstStyle/>
          <a:p>
            <a:r>
              <a:rPr lang="fr-FR" b="1" dirty="0">
                <a:solidFill>
                  <a:srgbClr val="2A6176"/>
                </a:solidFill>
                <a:latin typeface="Century Gothic" pitchFamily="34" charset="0"/>
                <a:cs typeface="+mn-cs"/>
              </a:rPr>
              <a:t>CO2 ~ Emissions de GES</a:t>
            </a:r>
          </a:p>
        </p:txBody>
      </p:sp>
      <p:sp>
        <p:nvSpPr>
          <p:cNvPr id="10" name="Rectangle 9"/>
          <p:cNvSpPr/>
          <p:nvPr/>
        </p:nvSpPr>
        <p:spPr>
          <a:xfrm>
            <a:off x="171907" y="1611509"/>
            <a:ext cx="1760418" cy="369332"/>
          </a:xfrm>
          <a:prstGeom prst="rect">
            <a:avLst/>
          </a:prstGeom>
        </p:spPr>
        <p:txBody>
          <a:bodyPr wrap="none">
            <a:spAutoFit/>
          </a:bodyPr>
          <a:lstStyle/>
          <a:p>
            <a:r>
              <a:rPr lang="fr-FR" b="1" dirty="0">
                <a:solidFill>
                  <a:srgbClr val="2A6176"/>
                </a:solidFill>
                <a:latin typeface="Century Gothic" pitchFamily="34" charset="0"/>
                <a:cs typeface="+mn-cs"/>
              </a:rPr>
              <a:t>TEP  ~  Energie</a:t>
            </a:r>
          </a:p>
        </p:txBody>
      </p:sp>
      <p:sp>
        <p:nvSpPr>
          <p:cNvPr id="14" name="Rectangle 13"/>
          <p:cNvSpPr/>
          <p:nvPr/>
        </p:nvSpPr>
        <p:spPr>
          <a:xfrm>
            <a:off x="188992" y="1919496"/>
            <a:ext cx="2028119" cy="369332"/>
          </a:xfrm>
          <a:prstGeom prst="rect">
            <a:avLst/>
          </a:prstGeom>
        </p:spPr>
        <p:txBody>
          <a:bodyPr wrap="none">
            <a:spAutoFit/>
          </a:bodyPr>
          <a:lstStyle/>
          <a:p>
            <a:r>
              <a:rPr lang="fr-FR" b="1" dirty="0">
                <a:solidFill>
                  <a:srgbClr val="2A6176"/>
                </a:solidFill>
                <a:latin typeface="Century Gothic" pitchFamily="34" charset="0"/>
                <a:cs typeface="+mn-cs"/>
              </a:rPr>
              <a:t>PIB  ~  Economie</a:t>
            </a:r>
          </a:p>
        </p:txBody>
      </p:sp>
      <p:sp>
        <p:nvSpPr>
          <p:cNvPr id="15" name="Rectangle 14"/>
          <p:cNvSpPr/>
          <p:nvPr/>
        </p:nvSpPr>
        <p:spPr>
          <a:xfrm>
            <a:off x="171907" y="2225122"/>
            <a:ext cx="2154757" cy="369332"/>
          </a:xfrm>
          <a:prstGeom prst="rect">
            <a:avLst/>
          </a:prstGeom>
        </p:spPr>
        <p:txBody>
          <a:bodyPr wrap="none">
            <a:spAutoFit/>
          </a:bodyPr>
          <a:lstStyle/>
          <a:p>
            <a:r>
              <a:rPr lang="fr-FR" b="1" dirty="0">
                <a:solidFill>
                  <a:srgbClr val="2A6176"/>
                </a:solidFill>
                <a:latin typeface="Century Gothic" pitchFamily="34" charset="0"/>
                <a:cs typeface="+mn-cs"/>
              </a:rPr>
              <a:t>POP ~ Population</a:t>
            </a:r>
          </a:p>
        </p:txBody>
      </p:sp>
      <p:grpSp>
        <p:nvGrpSpPr>
          <p:cNvPr id="12" name="Groupe 11">
            <a:extLst>
              <a:ext uri="{FF2B5EF4-FFF2-40B4-BE49-F238E27FC236}">
                <a16:creationId xmlns:a16="http://schemas.microsoft.com/office/drawing/2014/main" id="{03B3A313-EFC1-48B7-81D9-C635B0D8AA76}"/>
              </a:ext>
            </a:extLst>
          </p:cNvPr>
          <p:cNvGrpSpPr/>
          <p:nvPr/>
        </p:nvGrpSpPr>
        <p:grpSpPr>
          <a:xfrm>
            <a:off x="479376" y="3968385"/>
            <a:ext cx="4647961" cy="2700347"/>
            <a:chOff x="188813" y="3115574"/>
            <a:chExt cx="4647961" cy="2700347"/>
          </a:xfrm>
        </p:grpSpPr>
        <p:grpSp>
          <p:nvGrpSpPr>
            <p:cNvPr id="13" name="Groupe 12">
              <a:extLst>
                <a:ext uri="{FF2B5EF4-FFF2-40B4-BE49-F238E27FC236}">
                  <a16:creationId xmlns:a16="http://schemas.microsoft.com/office/drawing/2014/main" id="{F02B5381-7E42-4780-969D-B49094C7F58A}"/>
                </a:ext>
              </a:extLst>
            </p:cNvPr>
            <p:cNvGrpSpPr/>
            <p:nvPr/>
          </p:nvGrpSpPr>
          <p:grpSpPr>
            <a:xfrm>
              <a:off x="1127448" y="3115574"/>
              <a:ext cx="3709326" cy="2482958"/>
              <a:chOff x="1127448" y="3115574"/>
              <a:chExt cx="3709326" cy="2482958"/>
            </a:xfrm>
          </p:grpSpPr>
          <p:sp>
            <p:nvSpPr>
              <p:cNvPr id="17" name="ZoneTexte 16">
                <a:extLst>
                  <a:ext uri="{FF2B5EF4-FFF2-40B4-BE49-F238E27FC236}">
                    <a16:creationId xmlns:a16="http://schemas.microsoft.com/office/drawing/2014/main" id="{02964FB5-DC9A-4B21-BC65-18BA398A010B}"/>
                  </a:ext>
                </a:extLst>
              </p:cNvPr>
              <p:cNvSpPr txBox="1"/>
              <p:nvPr/>
            </p:nvSpPr>
            <p:spPr>
              <a:xfrm>
                <a:off x="1127448" y="5229200"/>
                <a:ext cx="3420380" cy="369332"/>
              </a:xfrm>
              <a:prstGeom prst="rect">
                <a:avLst/>
              </a:prstGeom>
              <a:noFill/>
            </p:spPr>
            <p:txBody>
              <a:bodyPr wrap="square" rtlCol="0">
                <a:spAutoFit/>
              </a:bodyPr>
              <a:lstStyle/>
              <a:p>
                <a:r>
                  <a:rPr lang="fr-FR" b="1" dirty="0"/>
                  <a:t>Intensité carbone de l’énergie</a:t>
                </a:r>
              </a:p>
            </p:txBody>
          </p:sp>
          <p:cxnSp>
            <p:nvCxnSpPr>
              <p:cNvPr id="18" name="Connecteur droit avec flèche 17">
                <a:extLst>
                  <a:ext uri="{FF2B5EF4-FFF2-40B4-BE49-F238E27FC236}">
                    <a16:creationId xmlns:a16="http://schemas.microsoft.com/office/drawing/2014/main" id="{60048AFE-FB24-4DCB-AD53-C5D14A39BE95}"/>
                  </a:ext>
                </a:extLst>
              </p:cNvPr>
              <p:cNvCxnSpPr/>
              <p:nvPr/>
            </p:nvCxnSpPr>
            <p:spPr>
              <a:xfrm flipV="1">
                <a:off x="2405924" y="3115574"/>
                <a:ext cx="2430850" cy="20622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pic>
          <p:nvPicPr>
            <p:cNvPr id="16" name="Image 15">
              <a:extLst>
                <a:ext uri="{FF2B5EF4-FFF2-40B4-BE49-F238E27FC236}">
                  <a16:creationId xmlns:a16="http://schemas.microsoft.com/office/drawing/2014/main" id="{BA4397EF-B02A-4F65-A544-91C6BFFA7F0A}"/>
                </a:ext>
              </a:extLst>
            </p:cNvPr>
            <p:cNvPicPr>
              <a:picLocks noChangeAspect="1"/>
            </p:cNvPicPr>
            <p:nvPr/>
          </p:nvPicPr>
          <p:blipFill rotWithShape="1">
            <a:blip r:embed="rId4">
              <a:extLst>
                <a:ext uri="{28A0092B-C50C-407E-A947-70E740481C1C}">
                  <a14:useLocalDpi xmlns:a14="http://schemas.microsoft.com/office/drawing/2010/main" val="0"/>
                </a:ext>
              </a:extLst>
            </a:blip>
            <a:srcRect t="1" b="6116"/>
            <a:stretch/>
          </p:blipFill>
          <p:spPr>
            <a:xfrm>
              <a:off x="188813" y="4802835"/>
              <a:ext cx="1085182" cy="1013086"/>
            </a:xfrm>
            <a:prstGeom prst="rect">
              <a:avLst/>
            </a:prstGeom>
          </p:spPr>
        </p:pic>
      </p:grpSp>
      <p:grpSp>
        <p:nvGrpSpPr>
          <p:cNvPr id="20" name="Groupe 19">
            <a:extLst>
              <a:ext uri="{FF2B5EF4-FFF2-40B4-BE49-F238E27FC236}">
                <a16:creationId xmlns:a16="http://schemas.microsoft.com/office/drawing/2014/main" id="{59772644-932F-463D-962D-31EECFB61F56}"/>
              </a:ext>
            </a:extLst>
          </p:cNvPr>
          <p:cNvGrpSpPr/>
          <p:nvPr/>
        </p:nvGrpSpPr>
        <p:grpSpPr>
          <a:xfrm>
            <a:off x="5179048" y="3940614"/>
            <a:ext cx="3742478" cy="2620330"/>
            <a:chOff x="5124556" y="3429001"/>
            <a:chExt cx="3742478" cy="2620330"/>
          </a:xfrm>
        </p:grpSpPr>
        <p:grpSp>
          <p:nvGrpSpPr>
            <p:cNvPr id="21" name="Groupe 20">
              <a:extLst>
                <a:ext uri="{FF2B5EF4-FFF2-40B4-BE49-F238E27FC236}">
                  <a16:creationId xmlns:a16="http://schemas.microsoft.com/office/drawing/2014/main" id="{82681B16-9E78-4E7D-B462-B5AF59125F4C}"/>
                </a:ext>
              </a:extLst>
            </p:cNvPr>
            <p:cNvGrpSpPr/>
            <p:nvPr/>
          </p:nvGrpSpPr>
          <p:grpSpPr>
            <a:xfrm>
              <a:off x="5446654" y="3429001"/>
              <a:ext cx="3420380" cy="2620330"/>
              <a:chOff x="552720" y="3429001"/>
              <a:chExt cx="3420380" cy="2620330"/>
            </a:xfrm>
          </p:grpSpPr>
          <p:sp>
            <p:nvSpPr>
              <p:cNvPr id="23" name="ZoneTexte 22">
                <a:extLst>
                  <a:ext uri="{FF2B5EF4-FFF2-40B4-BE49-F238E27FC236}">
                    <a16:creationId xmlns:a16="http://schemas.microsoft.com/office/drawing/2014/main" id="{C8ECD064-2CB5-41B5-8A34-332278340AEE}"/>
                  </a:ext>
                </a:extLst>
              </p:cNvPr>
              <p:cNvSpPr txBox="1"/>
              <p:nvPr/>
            </p:nvSpPr>
            <p:spPr>
              <a:xfrm>
                <a:off x="552720" y="5126001"/>
                <a:ext cx="3420380" cy="923330"/>
              </a:xfrm>
              <a:prstGeom prst="rect">
                <a:avLst/>
              </a:prstGeom>
              <a:noFill/>
            </p:spPr>
            <p:txBody>
              <a:bodyPr wrap="square" rtlCol="0">
                <a:spAutoFit/>
              </a:bodyPr>
              <a:lstStyle/>
              <a:p>
                <a:pPr algn="ctr"/>
                <a:r>
                  <a:rPr lang="fr-FR" b="1" dirty="0"/>
                  <a:t>Intensité énergétique de l’économie (=efficacité énergétique)</a:t>
                </a:r>
              </a:p>
            </p:txBody>
          </p:sp>
          <p:cxnSp>
            <p:nvCxnSpPr>
              <p:cNvPr id="24" name="Connecteur droit avec flèche 23">
                <a:extLst>
                  <a:ext uri="{FF2B5EF4-FFF2-40B4-BE49-F238E27FC236}">
                    <a16:creationId xmlns:a16="http://schemas.microsoft.com/office/drawing/2014/main" id="{AE1B068C-CF1C-451F-8BA7-B2118736BEDE}"/>
                  </a:ext>
                </a:extLst>
              </p:cNvPr>
              <p:cNvCxnSpPr/>
              <p:nvPr/>
            </p:nvCxnSpPr>
            <p:spPr>
              <a:xfrm flipH="1" flipV="1">
                <a:off x="1217116" y="3429001"/>
                <a:ext cx="847117" cy="1697000"/>
              </a:xfrm>
              <a:prstGeom prst="straightConnector1">
                <a:avLst/>
              </a:prstGeom>
              <a:ln>
                <a:solidFill>
                  <a:srgbClr val="085160"/>
                </a:solidFill>
                <a:tailEnd type="triangle"/>
              </a:ln>
            </p:spPr>
            <p:style>
              <a:lnRef idx="1">
                <a:schemeClr val="accent2"/>
              </a:lnRef>
              <a:fillRef idx="0">
                <a:schemeClr val="accent2"/>
              </a:fillRef>
              <a:effectRef idx="0">
                <a:schemeClr val="accent2"/>
              </a:effectRef>
              <a:fontRef idx="minor">
                <a:schemeClr val="tx1"/>
              </a:fontRef>
            </p:style>
          </p:cxnSp>
        </p:grpSp>
        <p:pic>
          <p:nvPicPr>
            <p:cNvPr id="22" name="Image 21">
              <a:extLst>
                <a:ext uri="{FF2B5EF4-FFF2-40B4-BE49-F238E27FC236}">
                  <a16:creationId xmlns:a16="http://schemas.microsoft.com/office/drawing/2014/main" id="{111E74E9-58CB-4852-9FA5-C466727021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556" y="5309766"/>
              <a:ext cx="644196" cy="644196"/>
            </a:xfrm>
            <a:prstGeom prst="rect">
              <a:avLst/>
            </a:prstGeom>
          </p:spPr>
        </p:pic>
      </p:grpSp>
    </p:spTree>
    <p:extLst>
      <p:ext uri="{BB962C8B-B14F-4D97-AF65-F5344CB8AC3E}">
        <p14:creationId xmlns:p14="http://schemas.microsoft.com/office/powerpoint/2010/main" val="6683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rme libre 15"/>
          <p:cNvSpPr/>
          <p:nvPr/>
        </p:nvSpPr>
        <p:spPr>
          <a:xfrm>
            <a:off x="1274325" y="2770108"/>
            <a:ext cx="9536147" cy="2277983"/>
          </a:xfrm>
          <a:custGeom>
            <a:avLst/>
            <a:gdLst>
              <a:gd name="connsiteX0" fmla="*/ 0 w 9221822"/>
              <a:gd name="connsiteY0" fmla="*/ 798588 h 3181858"/>
              <a:gd name="connsiteX1" fmla="*/ 2062264 w 9221822"/>
              <a:gd name="connsiteY1" fmla="*/ 3172137 h 3181858"/>
              <a:gd name="connsiteX2" fmla="*/ 4357992 w 9221822"/>
              <a:gd name="connsiteY2" fmla="*/ 920 h 3181858"/>
              <a:gd name="connsiteX3" fmla="*/ 6750996 w 9221822"/>
              <a:gd name="connsiteY3" fmla="*/ 2821941 h 3181858"/>
              <a:gd name="connsiteX4" fmla="*/ 9221822 w 9221822"/>
              <a:gd name="connsiteY4" fmla="*/ 856954 h 3181858"/>
              <a:gd name="connsiteX0" fmla="*/ 0 w 9221822"/>
              <a:gd name="connsiteY0" fmla="*/ 298689 h 2673760"/>
              <a:gd name="connsiteX1" fmla="*/ 2062264 w 9221822"/>
              <a:gd name="connsiteY1" fmla="*/ 2672238 h 2673760"/>
              <a:gd name="connsiteX2" fmla="*/ 4357992 w 9221822"/>
              <a:gd name="connsiteY2" fmla="*/ 1083 h 2673760"/>
              <a:gd name="connsiteX3" fmla="*/ 6750996 w 9221822"/>
              <a:gd name="connsiteY3" fmla="*/ 2322042 h 2673760"/>
              <a:gd name="connsiteX4" fmla="*/ 9221822 w 9221822"/>
              <a:gd name="connsiteY4" fmla="*/ 357055 h 2673760"/>
              <a:gd name="connsiteX0" fmla="*/ 0 w 9221822"/>
              <a:gd name="connsiteY0" fmla="*/ 297685 h 2672756"/>
              <a:gd name="connsiteX1" fmla="*/ 2062264 w 9221822"/>
              <a:gd name="connsiteY1" fmla="*/ 2671234 h 2672756"/>
              <a:gd name="connsiteX2" fmla="*/ 4357992 w 9221822"/>
              <a:gd name="connsiteY2" fmla="*/ 79 h 2672756"/>
              <a:gd name="connsiteX3" fmla="*/ 6750996 w 9221822"/>
              <a:gd name="connsiteY3" fmla="*/ 2321038 h 2672756"/>
              <a:gd name="connsiteX4" fmla="*/ 9221822 w 9221822"/>
              <a:gd name="connsiteY4" fmla="*/ 356051 h 2672756"/>
              <a:gd name="connsiteX0" fmla="*/ 0 w 9221822"/>
              <a:gd name="connsiteY0" fmla="*/ 840596 h 3224837"/>
              <a:gd name="connsiteX1" fmla="*/ 2062264 w 9221822"/>
              <a:gd name="connsiteY1" fmla="*/ 3214145 h 3224837"/>
              <a:gd name="connsiteX2" fmla="*/ 4400855 w 9221822"/>
              <a:gd name="connsiteY2" fmla="*/ 65 h 3224837"/>
              <a:gd name="connsiteX3" fmla="*/ 6750996 w 9221822"/>
              <a:gd name="connsiteY3" fmla="*/ 2863949 h 3224837"/>
              <a:gd name="connsiteX4" fmla="*/ 9221822 w 9221822"/>
              <a:gd name="connsiteY4" fmla="*/ 898962 h 3224837"/>
              <a:gd name="connsiteX0" fmla="*/ 0 w 9221822"/>
              <a:gd name="connsiteY0" fmla="*/ 841653 h 2874343"/>
              <a:gd name="connsiteX1" fmla="*/ 2005114 w 9221822"/>
              <a:gd name="connsiteY1" fmla="*/ 2500827 h 2874343"/>
              <a:gd name="connsiteX2" fmla="*/ 4400855 w 9221822"/>
              <a:gd name="connsiteY2" fmla="*/ 1122 h 2874343"/>
              <a:gd name="connsiteX3" fmla="*/ 6750996 w 9221822"/>
              <a:gd name="connsiteY3" fmla="*/ 2865006 h 2874343"/>
              <a:gd name="connsiteX4" fmla="*/ 9221822 w 9221822"/>
              <a:gd name="connsiteY4" fmla="*/ 900019 h 2874343"/>
              <a:gd name="connsiteX0" fmla="*/ 0 w 9221822"/>
              <a:gd name="connsiteY0" fmla="*/ 843848 h 3146782"/>
              <a:gd name="connsiteX1" fmla="*/ 2005114 w 9221822"/>
              <a:gd name="connsiteY1" fmla="*/ 2503022 h 3146782"/>
              <a:gd name="connsiteX2" fmla="*/ 4400855 w 9221822"/>
              <a:gd name="connsiteY2" fmla="*/ 3317 h 3146782"/>
              <a:gd name="connsiteX3" fmla="*/ 6622408 w 9221822"/>
              <a:gd name="connsiteY3" fmla="*/ 3138664 h 3146782"/>
              <a:gd name="connsiteX4" fmla="*/ 9221822 w 9221822"/>
              <a:gd name="connsiteY4" fmla="*/ 902214 h 3146782"/>
              <a:gd name="connsiteX0" fmla="*/ 0 w 9221822"/>
              <a:gd name="connsiteY0" fmla="*/ 0 h 2297247"/>
              <a:gd name="connsiteX1" fmla="*/ 2005114 w 9221822"/>
              <a:gd name="connsiteY1" fmla="*/ 1659174 h 2297247"/>
              <a:gd name="connsiteX2" fmla="*/ 4343705 w 9221822"/>
              <a:gd name="connsiteY2" fmla="*/ 516781 h 2297247"/>
              <a:gd name="connsiteX3" fmla="*/ 6622408 w 9221822"/>
              <a:gd name="connsiteY3" fmla="*/ 2294816 h 2297247"/>
              <a:gd name="connsiteX4" fmla="*/ 9221822 w 9221822"/>
              <a:gd name="connsiteY4" fmla="*/ 58366 h 2297247"/>
              <a:gd name="connsiteX0" fmla="*/ 0 w 9221822"/>
              <a:gd name="connsiteY0" fmla="*/ 196762 h 1861599"/>
              <a:gd name="connsiteX1" fmla="*/ 2005114 w 9221822"/>
              <a:gd name="connsiteY1" fmla="*/ 1855936 h 1861599"/>
              <a:gd name="connsiteX2" fmla="*/ 4343705 w 9221822"/>
              <a:gd name="connsiteY2" fmla="*/ 713543 h 1861599"/>
              <a:gd name="connsiteX3" fmla="*/ 6522395 w 9221822"/>
              <a:gd name="connsiteY3" fmla="*/ 5553 h 1861599"/>
              <a:gd name="connsiteX4" fmla="*/ 9221822 w 9221822"/>
              <a:gd name="connsiteY4" fmla="*/ 255128 h 1861599"/>
              <a:gd name="connsiteX0" fmla="*/ 0 w 9536147"/>
              <a:gd name="connsiteY0" fmla="*/ 613146 h 2277983"/>
              <a:gd name="connsiteX1" fmla="*/ 2005114 w 9536147"/>
              <a:gd name="connsiteY1" fmla="*/ 2272320 h 2277983"/>
              <a:gd name="connsiteX2" fmla="*/ 4343705 w 9536147"/>
              <a:gd name="connsiteY2" fmla="*/ 1129927 h 2277983"/>
              <a:gd name="connsiteX3" fmla="*/ 6522395 w 9536147"/>
              <a:gd name="connsiteY3" fmla="*/ 421937 h 2277983"/>
              <a:gd name="connsiteX4" fmla="*/ 9536147 w 9536147"/>
              <a:gd name="connsiteY4" fmla="*/ 0 h 2277983"/>
              <a:gd name="connsiteX0" fmla="*/ 0 w 9536147"/>
              <a:gd name="connsiteY0" fmla="*/ 613146 h 2277983"/>
              <a:gd name="connsiteX1" fmla="*/ 2005114 w 9536147"/>
              <a:gd name="connsiteY1" fmla="*/ 2272320 h 2277983"/>
              <a:gd name="connsiteX2" fmla="*/ 4343705 w 9536147"/>
              <a:gd name="connsiteY2" fmla="*/ 1129927 h 2277983"/>
              <a:gd name="connsiteX3" fmla="*/ 6522395 w 9536147"/>
              <a:gd name="connsiteY3" fmla="*/ 421937 h 2277983"/>
              <a:gd name="connsiteX4" fmla="*/ 9536147 w 9536147"/>
              <a:gd name="connsiteY4" fmla="*/ 0 h 2277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6147" h="2277983">
                <a:moveTo>
                  <a:pt x="0" y="613146"/>
                </a:moveTo>
                <a:cubicBezTo>
                  <a:pt x="667966" y="1866393"/>
                  <a:pt x="1281163" y="2186190"/>
                  <a:pt x="2005114" y="2272320"/>
                </a:cubicBezTo>
                <a:cubicBezTo>
                  <a:pt x="2729065" y="2358450"/>
                  <a:pt x="3590825" y="1438324"/>
                  <a:pt x="4343705" y="1129927"/>
                </a:cubicBezTo>
                <a:cubicBezTo>
                  <a:pt x="5096585" y="821530"/>
                  <a:pt x="5656988" y="610258"/>
                  <a:pt x="6522395" y="421937"/>
                </a:cubicBezTo>
                <a:cubicBezTo>
                  <a:pt x="7387802" y="233616"/>
                  <a:pt x="7607335" y="1032652"/>
                  <a:pt x="9536147" y="0"/>
                </a:cubicBezTo>
              </a:path>
            </a:pathLst>
          </a:custGeom>
          <a:noFill/>
          <a:ln w="57150">
            <a:solidFill>
              <a:srgbClr val="F6AB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p:txBody>
          <a:bodyPr/>
          <a:lstStyle/>
          <a:p>
            <a:r>
              <a:rPr lang="fr-FR" dirty="0"/>
              <a:t>Au programme de la formation</a:t>
            </a:r>
          </a:p>
        </p:txBody>
      </p:sp>
      <p:grpSp>
        <p:nvGrpSpPr>
          <p:cNvPr id="15" name="Groupe 14"/>
          <p:cNvGrpSpPr/>
          <p:nvPr/>
        </p:nvGrpSpPr>
        <p:grpSpPr>
          <a:xfrm>
            <a:off x="296768" y="2193415"/>
            <a:ext cx="1800000" cy="1800000"/>
            <a:chOff x="-5318834" y="-430517"/>
            <a:chExt cx="1800000" cy="1800000"/>
          </a:xfrm>
        </p:grpSpPr>
        <p:sp>
          <p:nvSpPr>
            <p:cNvPr id="14" name="Ellipse 13"/>
            <p:cNvSpPr/>
            <p:nvPr/>
          </p:nvSpPr>
          <p:spPr>
            <a:xfrm>
              <a:off x="-5318834" y="-430517"/>
              <a:ext cx="1800000" cy="1800000"/>
            </a:xfrm>
            <a:prstGeom prst="ellipse">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671" y="-293332"/>
              <a:ext cx="1440000" cy="1440000"/>
            </a:xfrm>
            <a:prstGeom prst="rect">
              <a:avLst/>
            </a:prstGeom>
          </p:spPr>
        </p:pic>
      </p:grpSp>
      <p:sp>
        <p:nvSpPr>
          <p:cNvPr id="20" name="Ellipse 19"/>
          <p:cNvSpPr/>
          <p:nvPr/>
        </p:nvSpPr>
        <p:spPr>
          <a:xfrm>
            <a:off x="10057756" y="1581762"/>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e 5">
            <a:extLst>
              <a:ext uri="{FF2B5EF4-FFF2-40B4-BE49-F238E27FC236}">
                <a16:creationId xmlns:a16="http://schemas.microsoft.com/office/drawing/2014/main" id="{BB0E5702-0189-48B1-827A-272810B2700C}"/>
              </a:ext>
            </a:extLst>
          </p:cNvPr>
          <p:cNvGrpSpPr/>
          <p:nvPr/>
        </p:nvGrpSpPr>
        <p:grpSpPr>
          <a:xfrm>
            <a:off x="7291200" y="2359407"/>
            <a:ext cx="1800000" cy="1818857"/>
            <a:chOff x="7291200" y="2359407"/>
            <a:chExt cx="1800000" cy="1818857"/>
          </a:xfrm>
        </p:grpSpPr>
        <p:sp>
          <p:nvSpPr>
            <p:cNvPr id="19" name="Ellipse 18"/>
            <p:cNvSpPr/>
            <p:nvPr/>
          </p:nvSpPr>
          <p:spPr>
            <a:xfrm>
              <a:off x="7291200" y="2359407"/>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3"/>
            <a:stretch>
              <a:fillRect/>
            </a:stretch>
          </p:blipFill>
          <p:spPr>
            <a:xfrm>
              <a:off x="7350153" y="2435131"/>
              <a:ext cx="1667984" cy="1743133"/>
            </a:xfrm>
            <a:prstGeom prst="rect">
              <a:avLst/>
            </a:prstGeom>
          </p:spPr>
        </p:pic>
      </p:grpSp>
      <p:grpSp>
        <p:nvGrpSpPr>
          <p:cNvPr id="5" name="Groupe 4">
            <a:extLst>
              <a:ext uri="{FF2B5EF4-FFF2-40B4-BE49-F238E27FC236}">
                <a16:creationId xmlns:a16="http://schemas.microsoft.com/office/drawing/2014/main" id="{4F4F2943-EF31-4118-A2D0-2FAFB578AA65}"/>
              </a:ext>
            </a:extLst>
          </p:cNvPr>
          <p:cNvGrpSpPr/>
          <p:nvPr/>
        </p:nvGrpSpPr>
        <p:grpSpPr>
          <a:xfrm>
            <a:off x="4563565" y="3050600"/>
            <a:ext cx="1800000" cy="1800000"/>
            <a:chOff x="4563565" y="3050600"/>
            <a:chExt cx="1800000" cy="1800000"/>
          </a:xfrm>
        </p:grpSpPr>
        <p:sp>
          <p:nvSpPr>
            <p:cNvPr id="17" name="Ellipse 16"/>
            <p:cNvSpPr/>
            <p:nvPr/>
          </p:nvSpPr>
          <p:spPr>
            <a:xfrm>
              <a:off x="4563565" y="3050600"/>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p:cNvPicPr>
              <a:picLocks noChangeAspect="1"/>
            </p:cNvPicPr>
            <p:nvPr/>
          </p:nvPicPr>
          <p:blipFill>
            <a:blip r:embed="rId4"/>
            <a:stretch>
              <a:fillRect/>
            </a:stretch>
          </p:blipFill>
          <p:spPr>
            <a:xfrm>
              <a:off x="4698781" y="3161115"/>
              <a:ext cx="1578969" cy="1578969"/>
            </a:xfrm>
            <a:prstGeom prst="rect">
              <a:avLst/>
            </a:prstGeom>
          </p:spPr>
        </p:pic>
      </p:grpSp>
      <p:pic>
        <p:nvPicPr>
          <p:cNvPr id="26" name="Imag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6600" y="1708006"/>
            <a:ext cx="1562311" cy="1562311"/>
          </a:xfrm>
          <a:prstGeom prst="rect">
            <a:avLst/>
          </a:prstGeom>
        </p:spPr>
      </p:pic>
      <p:sp>
        <p:nvSpPr>
          <p:cNvPr id="27" name="Rectangle 26"/>
          <p:cNvSpPr/>
          <p:nvPr/>
        </p:nvSpPr>
        <p:spPr>
          <a:xfrm>
            <a:off x="1602466" y="5945515"/>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Apprenons à compter le CO2 ! (1/2)</a:t>
            </a:r>
          </a:p>
        </p:txBody>
      </p:sp>
      <p:sp>
        <p:nvSpPr>
          <p:cNvPr id="28" name="Rectangle 27"/>
          <p:cNvSpPr/>
          <p:nvPr/>
        </p:nvSpPr>
        <p:spPr>
          <a:xfrm>
            <a:off x="-26451" y="980728"/>
            <a:ext cx="3257834" cy="1200329"/>
          </a:xfrm>
          <a:prstGeom prst="rect">
            <a:avLst/>
          </a:prstGeom>
        </p:spPr>
        <p:txBody>
          <a:bodyPr wrap="square">
            <a:spAutoFit/>
          </a:bodyPr>
          <a:lstStyle/>
          <a:p>
            <a:pPr algn="ctr"/>
            <a:r>
              <a:rPr lang="fr-FR" sz="2400" b="1" dirty="0">
                <a:solidFill>
                  <a:srgbClr val="2A6176"/>
                </a:solidFill>
                <a:latin typeface="Century Gothic" panose="020B0502020202020204" pitchFamily="34" charset="0"/>
              </a:rPr>
              <a:t>Pourquoi se lancer dans un Bilan Carbone® ?</a:t>
            </a:r>
          </a:p>
        </p:txBody>
      </p:sp>
      <p:sp>
        <p:nvSpPr>
          <p:cNvPr id="29" name="Rectangle 28"/>
          <p:cNvSpPr/>
          <p:nvPr/>
        </p:nvSpPr>
        <p:spPr>
          <a:xfrm>
            <a:off x="4129877" y="2222878"/>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Apprenons à compter le CO2 ! (2/2)</a:t>
            </a:r>
          </a:p>
        </p:txBody>
      </p:sp>
      <p:sp>
        <p:nvSpPr>
          <p:cNvPr id="30" name="Rectangle 29"/>
          <p:cNvSpPr/>
          <p:nvPr/>
        </p:nvSpPr>
        <p:spPr>
          <a:xfrm>
            <a:off x="6867666" y="4204269"/>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Construire son plan d’action</a:t>
            </a:r>
          </a:p>
        </p:txBody>
      </p:sp>
      <p:sp>
        <p:nvSpPr>
          <p:cNvPr id="31" name="Rectangle 30"/>
          <p:cNvSpPr/>
          <p:nvPr/>
        </p:nvSpPr>
        <p:spPr>
          <a:xfrm>
            <a:off x="9619566" y="3485772"/>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Réussir son projet et voir plus loin que le carbone</a:t>
            </a:r>
          </a:p>
        </p:txBody>
      </p:sp>
      <p:grpSp>
        <p:nvGrpSpPr>
          <p:cNvPr id="32" name="Groupe 31">
            <a:extLst>
              <a:ext uri="{FF2B5EF4-FFF2-40B4-BE49-F238E27FC236}">
                <a16:creationId xmlns:a16="http://schemas.microsoft.com/office/drawing/2014/main" id="{60CABA04-736B-4EAA-B96F-57E4F7EBF0F2}"/>
              </a:ext>
            </a:extLst>
          </p:cNvPr>
          <p:cNvGrpSpPr/>
          <p:nvPr/>
        </p:nvGrpSpPr>
        <p:grpSpPr>
          <a:xfrm>
            <a:off x="2353367" y="4111359"/>
            <a:ext cx="1800698" cy="1800000"/>
            <a:chOff x="1248117" y="3875707"/>
            <a:chExt cx="1800698" cy="1800000"/>
          </a:xfrm>
        </p:grpSpPr>
        <p:sp>
          <p:nvSpPr>
            <p:cNvPr id="33" name="Ellipse 32">
              <a:extLst>
                <a:ext uri="{FF2B5EF4-FFF2-40B4-BE49-F238E27FC236}">
                  <a16:creationId xmlns:a16="http://schemas.microsoft.com/office/drawing/2014/main" id="{E36E93EA-5A1A-440D-97E7-D9A6CDEE11B6}"/>
                </a:ext>
              </a:extLst>
            </p:cNvPr>
            <p:cNvSpPr/>
            <p:nvPr/>
          </p:nvSpPr>
          <p:spPr>
            <a:xfrm>
              <a:off x="1248815" y="3875707"/>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a:extLst>
                <a:ext uri="{FF2B5EF4-FFF2-40B4-BE49-F238E27FC236}">
                  <a16:creationId xmlns:a16="http://schemas.microsoft.com/office/drawing/2014/main" id="{4399A15D-F4C0-4B0E-BEB8-900BEFB7ECCA}"/>
                </a:ext>
              </a:extLst>
            </p:cNvPr>
            <p:cNvPicPr>
              <a:picLocks noChangeAspect="1"/>
            </p:cNvPicPr>
            <p:nvPr/>
          </p:nvPicPr>
          <p:blipFill>
            <a:blip r:embed="rId6"/>
            <a:stretch>
              <a:fillRect/>
            </a:stretch>
          </p:blipFill>
          <p:spPr>
            <a:xfrm>
              <a:off x="1248117" y="3977505"/>
              <a:ext cx="1698202" cy="1698202"/>
            </a:xfrm>
            <a:prstGeom prst="rect">
              <a:avLst/>
            </a:prstGeom>
          </p:spPr>
        </p:pic>
      </p:grpSp>
      <p:sp>
        <p:nvSpPr>
          <p:cNvPr id="23" name="Espace réservé du texte 7">
            <a:extLst>
              <a:ext uri="{FF2B5EF4-FFF2-40B4-BE49-F238E27FC236}">
                <a16:creationId xmlns:a16="http://schemas.microsoft.com/office/drawing/2014/main" id="{D9947A3E-4224-48AE-89FA-7DE390AB0A58}"/>
              </a:ext>
            </a:extLst>
          </p:cNvPr>
          <p:cNvSpPr txBox="1">
            <a:spLocks/>
          </p:cNvSpPr>
          <p:nvPr/>
        </p:nvSpPr>
        <p:spPr>
          <a:xfrm>
            <a:off x="6960096" y="5240366"/>
            <a:ext cx="5159896" cy="352049"/>
          </a:xfrm>
          <a:prstGeom prst="rect">
            <a:avLst/>
          </a:prstGeom>
          <a:solidFill>
            <a:srgbClr val="F6AB38"/>
          </a:solidFill>
          <a:ln>
            <a:noFill/>
          </a:ln>
        </p:spPr>
        <p:txBody>
          <a:bodyPr vert="horz" lIns="0" tIns="0" rIns="0" bIns="0" rtlCol="0" anchor="ctr">
            <a:normAutofit/>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fr-FR" sz="2400" dirty="0">
                <a:solidFill>
                  <a:schemeClr val="bg1"/>
                </a:solidFill>
              </a:rPr>
              <a:t>Jour 2</a:t>
            </a:r>
          </a:p>
        </p:txBody>
      </p:sp>
    </p:spTree>
    <p:extLst>
      <p:ext uri="{BB962C8B-B14F-4D97-AF65-F5344CB8AC3E}">
        <p14:creationId xmlns:p14="http://schemas.microsoft.com/office/powerpoint/2010/main" val="929157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AF0E00-21B8-45A0-B347-D444B3BF1A4E}"/>
              </a:ext>
            </a:extLst>
          </p:cNvPr>
          <p:cNvSpPr/>
          <p:nvPr/>
        </p:nvSpPr>
        <p:spPr>
          <a:xfrm>
            <a:off x="6611994" y="2917386"/>
            <a:ext cx="718142" cy="959491"/>
          </a:xfrm>
          <a:prstGeom prst="rect">
            <a:avLst/>
          </a:prstGeom>
          <a:solidFill>
            <a:srgbClr val="6E777C">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13878BC9-91FF-4464-87E9-AD27B3EDE700}"/>
              </a:ext>
            </a:extLst>
          </p:cNvPr>
          <p:cNvSpPr/>
          <p:nvPr/>
        </p:nvSpPr>
        <p:spPr>
          <a:xfrm>
            <a:off x="5736929" y="2920748"/>
            <a:ext cx="718142" cy="959491"/>
          </a:xfrm>
          <a:prstGeom prst="rect">
            <a:avLst/>
          </a:prstGeom>
          <a:solidFill>
            <a:srgbClr val="08516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E6ADAB6-5391-4FCB-9066-619998B3B9E1}"/>
              </a:ext>
            </a:extLst>
          </p:cNvPr>
          <p:cNvSpPr/>
          <p:nvPr/>
        </p:nvSpPr>
        <p:spPr>
          <a:xfrm>
            <a:off x="4805193" y="2920748"/>
            <a:ext cx="718142" cy="959491"/>
          </a:xfrm>
          <a:prstGeom prst="rect">
            <a:avLst/>
          </a:prstGeom>
          <a:solidFill>
            <a:srgbClr val="EC792B">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L’équation de Kaya</a:t>
            </a:r>
          </a:p>
        </p:txBody>
      </p:sp>
      <mc:AlternateContent xmlns:mc="http://schemas.openxmlformats.org/markup-compatibility/2006" xmlns:a14="http://schemas.microsoft.com/office/drawing/2010/main">
        <mc:Choice Requires="a14">
          <p:sp>
            <p:nvSpPr>
              <p:cNvPr id="37" name="ZoneTexte 36"/>
              <p:cNvSpPr txBox="1"/>
              <p:nvPr/>
            </p:nvSpPr>
            <p:spPr>
              <a:xfrm>
                <a:off x="3863752" y="3037098"/>
                <a:ext cx="5189004"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f>
                        <m:fPr>
                          <m:ctrlPr>
                            <a:rPr lang="fr-FR" sz="2400" i="1" smtClean="0">
                              <a:solidFill>
                                <a:srgbClr val="085160"/>
                              </a:solidFill>
                              <a:latin typeface="Cambria Math" panose="02040503050406030204" pitchFamily="18" charset="0"/>
                            </a:rPr>
                          </m:ctrlPr>
                        </m:fPr>
                        <m:num>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m:rPr>
                              <m:nor/>
                            </m:rPr>
                            <a:rPr lang="en-US" sz="2400" dirty="0">
                              <a:solidFill>
                                <a:srgbClr val="085160"/>
                              </a:solidFill>
                            </a:rPr>
                            <m:t> </m:t>
                          </m:r>
                        </m:num>
                        <m:den>
                          <m:r>
                            <a:rPr lang="fr-FR" sz="2400" b="1" i="1" smtClean="0">
                              <a:solidFill>
                                <a:srgbClr val="085160"/>
                              </a:solidFill>
                              <a:latin typeface="Cambria Math" panose="02040503050406030204" pitchFamily="18" charset="0"/>
                            </a:rPr>
                            <m:t>𝑻𝑬𝑷</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𝑻𝑬𝑷</m:t>
                          </m:r>
                        </m:num>
                        <m:den>
                          <m:r>
                            <a:rPr lang="fr-FR" sz="2400" b="1" i="1" smtClean="0">
                              <a:solidFill>
                                <a:srgbClr val="085160"/>
                              </a:solidFill>
                              <a:latin typeface="Cambria Math" panose="02040503050406030204" pitchFamily="18" charset="0"/>
                            </a:rPr>
                            <m:t>𝑷𝑰𝑩</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𝑷𝑰𝑩</m:t>
                          </m:r>
                          <m:r>
                            <m:rPr>
                              <m:nor/>
                            </m:rPr>
                            <a:rPr lang="fr-FR" sz="2400" b="1" dirty="0"/>
                            <m:t> </m:t>
                          </m:r>
                        </m:num>
                        <m:den>
                          <m:r>
                            <a:rPr lang="fr-FR" sz="2400" b="1" i="1" smtClean="0">
                              <a:solidFill>
                                <a:srgbClr val="085160"/>
                              </a:solidFill>
                              <a:latin typeface="Cambria Math" panose="02040503050406030204" pitchFamily="18" charset="0"/>
                            </a:rPr>
                            <m:t>𝑷𝑶𝑷</m:t>
                          </m:r>
                        </m:den>
                      </m:f>
                      <m:r>
                        <a:rPr lang="fr-FR" sz="2400" b="0" i="1" smtClean="0">
                          <a:solidFill>
                            <a:srgbClr val="085160"/>
                          </a:solidFill>
                          <a:latin typeface="Cambria Math" panose="02040503050406030204" pitchFamily="18" charset="0"/>
                        </a:rPr>
                        <m:t>∗</m:t>
                      </m:r>
                      <m:r>
                        <a:rPr lang="fr-FR" sz="2400" b="1" i="1" smtClean="0">
                          <a:solidFill>
                            <a:srgbClr val="085160"/>
                          </a:solidFill>
                          <a:latin typeface="Cambria Math" panose="02040503050406030204" pitchFamily="18" charset="0"/>
                        </a:rPr>
                        <m:t>𝑷𝑶𝑷</m:t>
                      </m:r>
                    </m:oMath>
                  </m:oMathPara>
                </a14:m>
                <a:endParaRPr lang="fr-FR" sz="2400" b="1" dirty="0"/>
              </a:p>
            </p:txBody>
          </p:sp>
        </mc:Choice>
        <mc:Fallback xmlns="">
          <p:sp>
            <p:nvSpPr>
              <p:cNvPr id="37" name="ZoneTexte 36"/>
              <p:cNvSpPr txBox="1">
                <a:spLocks noRot="1" noChangeAspect="1" noMove="1" noResize="1" noEditPoints="1" noAdjustHandles="1" noChangeArrowheads="1" noChangeShapeType="1" noTextEdit="1"/>
              </p:cNvSpPr>
              <p:nvPr/>
            </p:nvSpPr>
            <p:spPr>
              <a:xfrm>
                <a:off x="3863752" y="3037098"/>
                <a:ext cx="5189004" cy="783804"/>
              </a:xfrm>
              <a:prstGeom prst="rect">
                <a:avLst/>
              </a:prstGeom>
              <a:blipFill>
                <a:blip r:embed="rId3"/>
                <a:stretch>
                  <a:fillRect/>
                </a:stretch>
              </a:blipFill>
            </p:spPr>
            <p:txBody>
              <a:bodyPr/>
              <a:lstStyle/>
              <a:p>
                <a:r>
                  <a:rPr lang="fr-FR">
                    <a:noFill/>
                  </a:rPr>
                  <a:t> </a:t>
                </a:r>
              </a:p>
            </p:txBody>
          </p:sp>
        </mc:Fallback>
      </mc:AlternateContent>
      <p:sp>
        <p:nvSpPr>
          <p:cNvPr id="8" name="Rectangle 7"/>
          <p:cNvSpPr/>
          <p:nvPr/>
        </p:nvSpPr>
        <p:spPr>
          <a:xfrm>
            <a:off x="158210" y="1304703"/>
            <a:ext cx="2961067" cy="369332"/>
          </a:xfrm>
          <a:prstGeom prst="rect">
            <a:avLst/>
          </a:prstGeom>
        </p:spPr>
        <p:txBody>
          <a:bodyPr wrap="none">
            <a:spAutoFit/>
          </a:bodyPr>
          <a:lstStyle/>
          <a:p>
            <a:r>
              <a:rPr lang="fr-FR" b="1" dirty="0">
                <a:solidFill>
                  <a:srgbClr val="2A6176"/>
                </a:solidFill>
                <a:latin typeface="Century Gothic" pitchFamily="34" charset="0"/>
                <a:cs typeface="+mn-cs"/>
              </a:rPr>
              <a:t>CO2 ~ Emissions de GES</a:t>
            </a:r>
          </a:p>
        </p:txBody>
      </p:sp>
      <p:sp>
        <p:nvSpPr>
          <p:cNvPr id="10" name="Rectangle 9"/>
          <p:cNvSpPr/>
          <p:nvPr/>
        </p:nvSpPr>
        <p:spPr>
          <a:xfrm>
            <a:off x="171907" y="1611509"/>
            <a:ext cx="1760418" cy="369332"/>
          </a:xfrm>
          <a:prstGeom prst="rect">
            <a:avLst/>
          </a:prstGeom>
        </p:spPr>
        <p:txBody>
          <a:bodyPr wrap="none">
            <a:spAutoFit/>
          </a:bodyPr>
          <a:lstStyle/>
          <a:p>
            <a:r>
              <a:rPr lang="fr-FR" b="1" dirty="0">
                <a:solidFill>
                  <a:srgbClr val="2A6176"/>
                </a:solidFill>
                <a:latin typeface="Century Gothic" pitchFamily="34" charset="0"/>
                <a:cs typeface="+mn-cs"/>
              </a:rPr>
              <a:t>TEP  ~  Energie</a:t>
            </a:r>
          </a:p>
        </p:txBody>
      </p:sp>
      <p:sp>
        <p:nvSpPr>
          <p:cNvPr id="14" name="Rectangle 13"/>
          <p:cNvSpPr/>
          <p:nvPr/>
        </p:nvSpPr>
        <p:spPr>
          <a:xfrm>
            <a:off x="188992" y="1919496"/>
            <a:ext cx="2028119" cy="369332"/>
          </a:xfrm>
          <a:prstGeom prst="rect">
            <a:avLst/>
          </a:prstGeom>
        </p:spPr>
        <p:txBody>
          <a:bodyPr wrap="none">
            <a:spAutoFit/>
          </a:bodyPr>
          <a:lstStyle/>
          <a:p>
            <a:r>
              <a:rPr lang="fr-FR" b="1" dirty="0">
                <a:solidFill>
                  <a:srgbClr val="2A6176"/>
                </a:solidFill>
                <a:latin typeface="Century Gothic" pitchFamily="34" charset="0"/>
                <a:cs typeface="+mn-cs"/>
              </a:rPr>
              <a:t>PIB  ~  Economie</a:t>
            </a:r>
          </a:p>
        </p:txBody>
      </p:sp>
      <p:sp>
        <p:nvSpPr>
          <p:cNvPr id="15" name="Rectangle 14"/>
          <p:cNvSpPr/>
          <p:nvPr/>
        </p:nvSpPr>
        <p:spPr>
          <a:xfrm>
            <a:off x="171907" y="2225122"/>
            <a:ext cx="2154757" cy="369332"/>
          </a:xfrm>
          <a:prstGeom prst="rect">
            <a:avLst/>
          </a:prstGeom>
        </p:spPr>
        <p:txBody>
          <a:bodyPr wrap="none">
            <a:spAutoFit/>
          </a:bodyPr>
          <a:lstStyle/>
          <a:p>
            <a:r>
              <a:rPr lang="fr-FR" b="1" dirty="0">
                <a:solidFill>
                  <a:srgbClr val="2A6176"/>
                </a:solidFill>
                <a:latin typeface="Century Gothic" pitchFamily="34" charset="0"/>
                <a:cs typeface="+mn-cs"/>
              </a:rPr>
              <a:t>POP ~ Population</a:t>
            </a:r>
          </a:p>
        </p:txBody>
      </p:sp>
      <p:grpSp>
        <p:nvGrpSpPr>
          <p:cNvPr id="12" name="Groupe 11">
            <a:extLst>
              <a:ext uri="{FF2B5EF4-FFF2-40B4-BE49-F238E27FC236}">
                <a16:creationId xmlns:a16="http://schemas.microsoft.com/office/drawing/2014/main" id="{03B3A313-EFC1-48B7-81D9-C635B0D8AA76}"/>
              </a:ext>
            </a:extLst>
          </p:cNvPr>
          <p:cNvGrpSpPr/>
          <p:nvPr/>
        </p:nvGrpSpPr>
        <p:grpSpPr>
          <a:xfrm>
            <a:off x="479376" y="3968385"/>
            <a:ext cx="4647961" cy="2700347"/>
            <a:chOff x="188813" y="3115574"/>
            <a:chExt cx="4647961" cy="2700347"/>
          </a:xfrm>
        </p:grpSpPr>
        <p:grpSp>
          <p:nvGrpSpPr>
            <p:cNvPr id="13" name="Groupe 12">
              <a:extLst>
                <a:ext uri="{FF2B5EF4-FFF2-40B4-BE49-F238E27FC236}">
                  <a16:creationId xmlns:a16="http://schemas.microsoft.com/office/drawing/2014/main" id="{F02B5381-7E42-4780-969D-B49094C7F58A}"/>
                </a:ext>
              </a:extLst>
            </p:cNvPr>
            <p:cNvGrpSpPr/>
            <p:nvPr/>
          </p:nvGrpSpPr>
          <p:grpSpPr>
            <a:xfrm>
              <a:off x="1127448" y="3115574"/>
              <a:ext cx="3709326" cy="2482958"/>
              <a:chOff x="1127448" y="3115574"/>
              <a:chExt cx="3709326" cy="2482958"/>
            </a:xfrm>
          </p:grpSpPr>
          <p:sp>
            <p:nvSpPr>
              <p:cNvPr id="17" name="ZoneTexte 16">
                <a:extLst>
                  <a:ext uri="{FF2B5EF4-FFF2-40B4-BE49-F238E27FC236}">
                    <a16:creationId xmlns:a16="http://schemas.microsoft.com/office/drawing/2014/main" id="{02964FB5-DC9A-4B21-BC65-18BA398A010B}"/>
                  </a:ext>
                </a:extLst>
              </p:cNvPr>
              <p:cNvSpPr txBox="1"/>
              <p:nvPr/>
            </p:nvSpPr>
            <p:spPr>
              <a:xfrm>
                <a:off x="1127448" y="5229200"/>
                <a:ext cx="3420380" cy="369332"/>
              </a:xfrm>
              <a:prstGeom prst="rect">
                <a:avLst/>
              </a:prstGeom>
              <a:noFill/>
            </p:spPr>
            <p:txBody>
              <a:bodyPr wrap="square" rtlCol="0">
                <a:spAutoFit/>
              </a:bodyPr>
              <a:lstStyle/>
              <a:p>
                <a:r>
                  <a:rPr lang="fr-FR" b="1" dirty="0"/>
                  <a:t>Intensité carbone de l’énergie</a:t>
                </a:r>
              </a:p>
            </p:txBody>
          </p:sp>
          <p:cxnSp>
            <p:nvCxnSpPr>
              <p:cNvPr id="18" name="Connecteur droit avec flèche 17">
                <a:extLst>
                  <a:ext uri="{FF2B5EF4-FFF2-40B4-BE49-F238E27FC236}">
                    <a16:creationId xmlns:a16="http://schemas.microsoft.com/office/drawing/2014/main" id="{60048AFE-FB24-4DCB-AD53-C5D14A39BE95}"/>
                  </a:ext>
                </a:extLst>
              </p:cNvPr>
              <p:cNvCxnSpPr/>
              <p:nvPr/>
            </p:nvCxnSpPr>
            <p:spPr>
              <a:xfrm flipV="1">
                <a:off x="2405924" y="3115574"/>
                <a:ext cx="2430850" cy="20622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pic>
          <p:nvPicPr>
            <p:cNvPr id="16" name="Image 15">
              <a:extLst>
                <a:ext uri="{FF2B5EF4-FFF2-40B4-BE49-F238E27FC236}">
                  <a16:creationId xmlns:a16="http://schemas.microsoft.com/office/drawing/2014/main" id="{BA4397EF-B02A-4F65-A544-91C6BFFA7F0A}"/>
                </a:ext>
              </a:extLst>
            </p:cNvPr>
            <p:cNvPicPr>
              <a:picLocks noChangeAspect="1"/>
            </p:cNvPicPr>
            <p:nvPr/>
          </p:nvPicPr>
          <p:blipFill rotWithShape="1">
            <a:blip r:embed="rId4">
              <a:extLst>
                <a:ext uri="{28A0092B-C50C-407E-A947-70E740481C1C}">
                  <a14:useLocalDpi xmlns:a14="http://schemas.microsoft.com/office/drawing/2010/main" val="0"/>
                </a:ext>
              </a:extLst>
            </a:blip>
            <a:srcRect t="1" b="6116"/>
            <a:stretch/>
          </p:blipFill>
          <p:spPr>
            <a:xfrm>
              <a:off x="188813" y="4802835"/>
              <a:ext cx="1085182" cy="1013086"/>
            </a:xfrm>
            <a:prstGeom prst="rect">
              <a:avLst/>
            </a:prstGeom>
          </p:spPr>
        </p:pic>
      </p:grpSp>
      <p:grpSp>
        <p:nvGrpSpPr>
          <p:cNvPr id="20" name="Groupe 19">
            <a:extLst>
              <a:ext uri="{FF2B5EF4-FFF2-40B4-BE49-F238E27FC236}">
                <a16:creationId xmlns:a16="http://schemas.microsoft.com/office/drawing/2014/main" id="{59772644-932F-463D-962D-31EECFB61F56}"/>
              </a:ext>
            </a:extLst>
          </p:cNvPr>
          <p:cNvGrpSpPr/>
          <p:nvPr/>
        </p:nvGrpSpPr>
        <p:grpSpPr>
          <a:xfrm>
            <a:off x="5179048" y="3940614"/>
            <a:ext cx="3742478" cy="2620330"/>
            <a:chOff x="5124556" y="3429001"/>
            <a:chExt cx="3742478" cy="2620330"/>
          </a:xfrm>
        </p:grpSpPr>
        <p:grpSp>
          <p:nvGrpSpPr>
            <p:cNvPr id="21" name="Groupe 20">
              <a:extLst>
                <a:ext uri="{FF2B5EF4-FFF2-40B4-BE49-F238E27FC236}">
                  <a16:creationId xmlns:a16="http://schemas.microsoft.com/office/drawing/2014/main" id="{82681B16-9E78-4E7D-B462-B5AF59125F4C}"/>
                </a:ext>
              </a:extLst>
            </p:cNvPr>
            <p:cNvGrpSpPr/>
            <p:nvPr/>
          </p:nvGrpSpPr>
          <p:grpSpPr>
            <a:xfrm>
              <a:off x="5446654" y="3429001"/>
              <a:ext cx="3420380" cy="2620330"/>
              <a:chOff x="552720" y="3429001"/>
              <a:chExt cx="3420380" cy="2620330"/>
            </a:xfrm>
          </p:grpSpPr>
          <p:sp>
            <p:nvSpPr>
              <p:cNvPr id="23" name="ZoneTexte 22">
                <a:extLst>
                  <a:ext uri="{FF2B5EF4-FFF2-40B4-BE49-F238E27FC236}">
                    <a16:creationId xmlns:a16="http://schemas.microsoft.com/office/drawing/2014/main" id="{C8ECD064-2CB5-41B5-8A34-332278340AEE}"/>
                  </a:ext>
                </a:extLst>
              </p:cNvPr>
              <p:cNvSpPr txBox="1"/>
              <p:nvPr/>
            </p:nvSpPr>
            <p:spPr>
              <a:xfrm>
                <a:off x="552720" y="5126001"/>
                <a:ext cx="3420380" cy="923330"/>
              </a:xfrm>
              <a:prstGeom prst="rect">
                <a:avLst/>
              </a:prstGeom>
              <a:noFill/>
            </p:spPr>
            <p:txBody>
              <a:bodyPr wrap="square" rtlCol="0">
                <a:spAutoFit/>
              </a:bodyPr>
              <a:lstStyle/>
              <a:p>
                <a:pPr algn="ctr"/>
                <a:r>
                  <a:rPr lang="fr-FR" b="1" dirty="0"/>
                  <a:t>Intensité énergétique de l’économie (=efficacité énergétique)</a:t>
                </a:r>
              </a:p>
            </p:txBody>
          </p:sp>
          <p:cxnSp>
            <p:nvCxnSpPr>
              <p:cNvPr id="24" name="Connecteur droit avec flèche 23">
                <a:extLst>
                  <a:ext uri="{FF2B5EF4-FFF2-40B4-BE49-F238E27FC236}">
                    <a16:creationId xmlns:a16="http://schemas.microsoft.com/office/drawing/2014/main" id="{AE1B068C-CF1C-451F-8BA7-B2118736BEDE}"/>
                  </a:ext>
                </a:extLst>
              </p:cNvPr>
              <p:cNvCxnSpPr/>
              <p:nvPr/>
            </p:nvCxnSpPr>
            <p:spPr>
              <a:xfrm flipH="1" flipV="1">
                <a:off x="1217116" y="3429001"/>
                <a:ext cx="847117" cy="1697000"/>
              </a:xfrm>
              <a:prstGeom prst="straightConnector1">
                <a:avLst/>
              </a:prstGeom>
              <a:ln>
                <a:solidFill>
                  <a:srgbClr val="085160"/>
                </a:solidFill>
                <a:tailEnd type="triangle"/>
              </a:ln>
            </p:spPr>
            <p:style>
              <a:lnRef idx="1">
                <a:schemeClr val="accent2"/>
              </a:lnRef>
              <a:fillRef idx="0">
                <a:schemeClr val="accent2"/>
              </a:fillRef>
              <a:effectRef idx="0">
                <a:schemeClr val="accent2"/>
              </a:effectRef>
              <a:fontRef idx="minor">
                <a:schemeClr val="tx1"/>
              </a:fontRef>
            </p:style>
          </p:cxnSp>
        </p:grpSp>
        <p:pic>
          <p:nvPicPr>
            <p:cNvPr id="22" name="Image 21">
              <a:extLst>
                <a:ext uri="{FF2B5EF4-FFF2-40B4-BE49-F238E27FC236}">
                  <a16:creationId xmlns:a16="http://schemas.microsoft.com/office/drawing/2014/main" id="{111E74E9-58CB-4852-9FA5-C466727021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556" y="5309766"/>
              <a:ext cx="644196" cy="644196"/>
            </a:xfrm>
            <a:prstGeom prst="rect">
              <a:avLst/>
            </a:prstGeom>
          </p:spPr>
        </p:pic>
      </p:grpSp>
      <p:grpSp>
        <p:nvGrpSpPr>
          <p:cNvPr id="26" name="Groupe 25">
            <a:extLst>
              <a:ext uri="{FF2B5EF4-FFF2-40B4-BE49-F238E27FC236}">
                <a16:creationId xmlns:a16="http://schemas.microsoft.com/office/drawing/2014/main" id="{0855EDC2-11DA-47F8-B832-F44312143D07}"/>
              </a:ext>
            </a:extLst>
          </p:cNvPr>
          <p:cNvGrpSpPr/>
          <p:nvPr/>
        </p:nvGrpSpPr>
        <p:grpSpPr>
          <a:xfrm>
            <a:off x="7330136" y="3907064"/>
            <a:ext cx="5091648" cy="1887671"/>
            <a:chOff x="7066816" y="3238330"/>
            <a:chExt cx="5091648" cy="1887671"/>
          </a:xfrm>
        </p:grpSpPr>
        <p:grpSp>
          <p:nvGrpSpPr>
            <p:cNvPr id="27" name="Groupe 26">
              <a:extLst>
                <a:ext uri="{FF2B5EF4-FFF2-40B4-BE49-F238E27FC236}">
                  <a16:creationId xmlns:a16="http://schemas.microsoft.com/office/drawing/2014/main" id="{6EF7F1F6-6F06-4F51-A791-92BEDC99E4E5}"/>
                </a:ext>
              </a:extLst>
            </p:cNvPr>
            <p:cNvGrpSpPr/>
            <p:nvPr/>
          </p:nvGrpSpPr>
          <p:grpSpPr>
            <a:xfrm>
              <a:off x="7066816" y="3238330"/>
              <a:ext cx="5091648" cy="1887671"/>
              <a:chOff x="-1545402" y="3895527"/>
              <a:chExt cx="5091648" cy="1887671"/>
            </a:xfrm>
          </p:grpSpPr>
          <p:sp>
            <p:nvSpPr>
              <p:cNvPr id="29" name="ZoneTexte 28">
                <a:extLst>
                  <a:ext uri="{FF2B5EF4-FFF2-40B4-BE49-F238E27FC236}">
                    <a16:creationId xmlns:a16="http://schemas.microsoft.com/office/drawing/2014/main" id="{934117EB-B8E4-4AA2-8A49-7210EB9CC481}"/>
                  </a:ext>
                </a:extLst>
              </p:cNvPr>
              <p:cNvSpPr txBox="1"/>
              <p:nvPr/>
            </p:nvSpPr>
            <p:spPr>
              <a:xfrm>
                <a:off x="1012174" y="5136867"/>
                <a:ext cx="2534072" cy="646331"/>
              </a:xfrm>
              <a:prstGeom prst="rect">
                <a:avLst/>
              </a:prstGeom>
              <a:noFill/>
            </p:spPr>
            <p:txBody>
              <a:bodyPr wrap="square" rtlCol="0">
                <a:spAutoFit/>
              </a:bodyPr>
              <a:lstStyle/>
              <a:p>
                <a:pPr algn="ctr"/>
                <a:r>
                  <a:rPr lang="fr-FR" b="1" dirty="0"/>
                  <a:t>Revenu moyen par habitant</a:t>
                </a:r>
              </a:p>
            </p:txBody>
          </p:sp>
          <p:cxnSp>
            <p:nvCxnSpPr>
              <p:cNvPr id="30" name="Connecteur droit avec flèche 29">
                <a:extLst>
                  <a:ext uri="{FF2B5EF4-FFF2-40B4-BE49-F238E27FC236}">
                    <a16:creationId xmlns:a16="http://schemas.microsoft.com/office/drawing/2014/main" id="{B26995CF-15C4-4457-AAF1-F451524DDDA5}"/>
                  </a:ext>
                </a:extLst>
              </p:cNvPr>
              <p:cNvCxnSpPr/>
              <p:nvPr/>
            </p:nvCxnSpPr>
            <p:spPr>
              <a:xfrm flipH="1" flipV="1">
                <a:off x="-1545402" y="3895527"/>
                <a:ext cx="3500527" cy="1266608"/>
              </a:xfrm>
              <a:prstGeom prst="straightConnector1">
                <a:avLst/>
              </a:prstGeom>
              <a:ln>
                <a:solidFill>
                  <a:schemeClr val="bg1">
                    <a:lumMod val="65000"/>
                  </a:schemeClr>
                </a:solidFill>
                <a:tailEnd type="triangle"/>
              </a:ln>
            </p:spPr>
            <p:style>
              <a:lnRef idx="1">
                <a:schemeClr val="accent2"/>
              </a:lnRef>
              <a:fillRef idx="0">
                <a:schemeClr val="accent2"/>
              </a:fillRef>
              <a:effectRef idx="0">
                <a:schemeClr val="accent2"/>
              </a:effectRef>
              <a:fontRef idx="minor">
                <a:schemeClr val="tx1"/>
              </a:fontRef>
            </p:style>
          </p:cxnSp>
        </p:grpSp>
        <p:pic>
          <p:nvPicPr>
            <p:cNvPr id="28" name="Image 27">
              <a:extLst>
                <a:ext uri="{FF2B5EF4-FFF2-40B4-BE49-F238E27FC236}">
                  <a16:creationId xmlns:a16="http://schemas.microsoft.com/office/drawing/2014/main" id="{FA4162D3-0075-4C91-97FE-2A1CF016A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0719" y="4490436"/>
              <a:ext cx="624798" cy="624798"/>
            </a:xfrm>
            <a:prstGeom prst="rect">
              <a:avLst/>
            </a:prstGeom>
          </p:spPr>
        </p:pic>
      </p:grpSp>
    </p:spTree>
    <p:extLst>
      <p:ext uri="{BB962C8B-B14F-4D97-AF65-F5344CB8AC3E}">
        <p14:creationId xmlns:p14="http://schemas.microsoft.com/office/powerpoint/2010/main" val="1369720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6D2F529-01C7-4243-A345-963102272A1F}"/>
              </a:ext>
            </a:extLst>
          </p:cNvPr>
          <p:cNvSpPr/>
          <p:nvPr/>
        </p:nvSpPr>
        <p:spPr>
          <a:xfrm>
            <a:off x="7543730" y="2911501"/>
            <a:ext cx="718142" cy="959491"/>
          </a:xfrm>
          <a:prstGeom prst="rect">
            <a:avLst/>
          </a:prstGeom>
          <a:solidFill>
            <a:schemeClr val="accent6">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92AF0E00-21B8-45A0-B347-D444B3BF1A4E}"/>
              </a:ext>
            </a:extLst>
          </p:cNvPr>
          <p:cNvSpPr/>
          <p:nvPr/>
        </p:nvSpPr>
        <p:spPr>
          <a:xfrm>
            <a:off x="6611994" y="2917386"/>
            <a:ext cx="718142" cy="959491"/>
          </a:xfrm>
          <a:prstGeom prst="rect">
            <a:avLst/>
          </a:prstGeom>
          <a:solidFill>
            <a:srgbClr val="6E777C">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13878BC9-91FF-4464-87E9-AD27B3EDE700}"/>
              </a:ext>
            </a:extLst>
          </p:cNvPr>
          <p:cNvSpPr/>
          <p:nvPr/>
        </p:nvSpPr>
        <p:spPr>
          <a:xfrm>
            <a:off x="5736929" y="2920748"/>
            <a:ext cx="718142" cy="959491"/>
          </a:xfrm>
          <a:prstGeom prst="rect">
            <a:avLst/>
          </a:prstGeom>
          <a:solidFill>
            <a:srgbClr val="08516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E6ADAB6-5391-4FCB-9066-619998B3B9E1}"/>
              </a:ext>
            </a:extLst>
          </p:cNvPr>
          <p:cNvSpPr/>
          <p:nvPr/>
        </p:nvSpPr>
        <p:spPr>
          <a:xfrm>
            <a:off x="4805193" y="2920748"/>
            <a:ext cx="718142" cy="959491"/>
          </a:xfrm>
          <a:prstGeom prst="rect">
            <a:avLst/>
          </a:prstGeom>
          <a:solidFill>
            <a:srgbClr val="EC792B">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L’équation de Kaya</a:t>
            </a:r>
          </a:p>
        </p:txBody>
      </p:sp>
      <mc:AlternateContent xmlns:mc="http://schemas.openxmlformats.org/markup-compatibility/2006" xmlns:a14="http://schemas.microsoft.com/office/drawing/2010/main">
        <mc:Choice Requires="a14">
          <p:sp>
            <p:nvSpPr>
              <p:cNvPr id="37" name="ZoneTexte 36"/>
              <p:cNvSpPr txBox="1"/>
              <p:nvPr/>
            </p:nvSpPr>
            <p:spPr>
              <a:xfrm>
                <a:off x="3863752" y="3037098"/>
                <a:ext cx="5189004"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f>
                        <m:fPr>
                          <m:ctrlPr>
                            <a:rPr lang="fr-FR" sz="2400" i="1" smtClean="0">
                              <a:solidFill>
                                <a:srgbClr val="085160"/>
                              </a:solidFill>
                              <a:latin typeface="Cambria Math" panose="02040503050406030204" pitchFamily="18" charset="0"/>
                            </a:rPr>
                          </m:ctrlPr>
                        </m:fPr>
                        <m:num>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m:rPr>
                              <m:nor/>
                            </m:rPr>
                            <a:rPr lang="en-US" sz="2400" dirty="0">
                              <a:solidFill>
                                <a:srgbClr val="085160"/>
                              </a:solidFill>
                            </a:rPr>
                            <m:t> </m:t>
                          </m:r>
                        </m:num>
                        <m:den>
                          <m:r>
                            <a:rPr lang="fr-FR" sz="2400" b="1" i="1" smtClean="0">
                              <a:solidFill>
                                <a:srgbClr val="085160"/>
                              </a:solidFill>
                              <a:latin typeface="Cambria Math" panose="02040503050406030204" pitchFamily="18" charset="0"/>
                            </a:rPr>
                            <m:t>𝑻𝑬𝑷</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𝑻𝑬𝑷</m:t>
                          </m:r>
                        </m:num>
                        <m:den>
                          <m:r>
                            <a:rPr lang="fr-FR" sz="2400" b="1" i="1" smtClean="0">
                              <a:solidFill>
                                <a:srgbClr val="085160"/>
                              </a:solidFill>
                              <a:latin typeface="Cambria Math" panose="02040503050406030204" pitchFamily="18" charset="0"/>
                            </a:rPr>
                            <m:t>𝑷𝑰𝑩</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𝑷𝑰𝑩</m:t>
                          </m:r>
                          <m:r>
                            <m:rPr>
                              <m:nor/>
                            </m:rPr>
                            <a:rPr lang="fr-FR" sz="2400" b="1" dirty="0"/>
                            <m:t> </m:t>
                          </m:r>
                        </m:num>
                        <m:den>
                          <m:r>
                            <a:rPr lang="fr-FR" sz="2400" b="1" i="1" smtClean="0">
                              <a:solidFill>
                                <a:srgbClr val="085160"/>
                              </a:solidFill>
                              <a:latin typeface="Cambria Math" panose="02040503050406030204" pitchFamily="18" charset="0"/>
                            </a:rPr>
                            <m:t>𝑷𝑶𝑷</m:t>
                          </m:r>
                        </m:den>
                      </m:f>
                      <m:r>
                        <a:rPr lang="fr-FR" sz="2400" b="0" i="1" smtClean="0">
                          <a:solidFill>
                            <a:srgbClr val="085160"/>
                          </a:solidFill>
                          <a:latin typeface="Cambria Math" panose="02040503050406030204" pitchFamily="18" charset="0"/>
                        </a:rPr>
                        <m:t>∗</m:t>
                      </m:r>
                      <m:r>
                        <a:rPr lang="fr-FR" sz="2400" b="1" i="1" smtClean="0">
                          <a:solidFill>
                            <a:srgbClr val="085160"/>
                          </a:solidFill>
                          <a:latin typeface="Cambria Math" panose="02040503050406030204" pitchFamily="18" charset="0"/>
                        </a:rPr>
                        <m:t>𝑷𝑶𝑷</m:t>
                      </m:r>
                    </m:oMath>
                  </m:oMathPara>
                </a14:m>
                <a:endParaRPr lang="fr-FR" sz="2400" b="1" dirty="0"/>
              </a:p>
            </p:txBody>
          </p:sp>
        </mc:Choice>
        <mc:Fallback xmlns="">
          <p:sp>
            <p:nvSpPr>
              <p:cNvPr id="37" name="ZoneTexte 36"/>
              <p:cNvSpPr txBox="1">
                <a:spLocks noRot="1" noChangeAspect="1" noMove="1" noResize="1" noEditPoints="1" noAdjustHandles="1" noChangeArrowheads="1" noChangeShapeType="1" noTextEdit="1"/>
              </p:cNvSpPr>
              <p:nvPr/>
            </p:nvSpPr>
            <p:spPr>
              <a:xfrm>
                <a:off x="3863752" y="3037098"/>
                <a:ext cx="5189004" cy="783804"/>
              </a:xfrm>
              <a:prstGeom prst="rect">
                <a:avLst/>
              </a:prstGeom>
              <a:blipFill>
                <a:blip r:embed="rId3"/>
                <a:stretch>
                  <a:fillRect/>
                </a:stretch>
              </a:blipFill>
            </p:spPr>
            <p:txBody>
              <a:bodyPr/>
              <a:lstStyle/>
              <a:p>
                <a:r>
                  <a:rPr lang="fr-FR">
                    <a:noFill/>
                  </a:rPr>
                  <a:t> </a:t>
                </a:r>
              </a:p>
            </p:txBody>
          </p:sp>
        </mc:Fallback>
      </mc:AlternateContent>
      <p:sp>
        <p:nvSpPr>
          <p:cNvPr id="8" name="Rectangle 7"/>
          <p:cNvSpPr/>
          <p:nvPr/>
        </p:nvSpPr>
        <p:spPr>
          <a:xfrm>
            <a:off x="158210" y="1304703"/>
            <a:ext cx="2961067" cy="369332"/>
          </a:xfrm>
          <a:prstGeom prst="rect">
            <a:avLst/>
          </a:prstGeom>
        </p:spPr>
        <p:txBody>
          <a:bodyPr wrap="none">
            <a:spAutoFit/>
          </a:bodyPr>
          <a:lstStyle/>
          <a:p>
            <a:r>
              <a:rPr lang="fr-FR" b="1" dirty="0">
                <a:solidFill>
                  <a:srgbClr val="2A6176"/>
                </a:solidFill>
                <a:latin typeface="Century Gothic" pitchFamily="34" charset="0"/>
                <a:cs typeface="+mn-cs"/>
              </a:rPr>
              <a:t>CO2 ~ Emissions de GES</a:t>
            </a:r>
          </a:p>
        </p:txBody>
      </p:sp>
      <p:sp>
        <p:nvSpPr>
          <p:cNvPr id="10" name="Rectangle 9"/>
          <p:cNvSpPr/>
          <p:nvPr/>
        </p:nvSpPr>
        <p:spPr>
          <a:xfrm>
            <a:off x="171907" y="1611509"/>
            <a:ext cx="1760418" cy="369332"/>
          </a:xfrm>
          <a:prstGeom prst="rect">
            <a:avLst/>
          </a:prstGeom>
        </p:spPr>
        <p:txBody>
          <a:bodyPr wrap="none">
            <a:spAutoFit/>
          </a:bodyPr>
          <a:lstStyle/>
          <a:p>
            <a:r>
              <a:rPr lang="fr-FR" b="1" dirty="0">
                <a:solidFill>
                  <a:srgbClr val="2A6176"/>
                </a:solidFill>
                <a:latin typeface="Century Gothic" pitchFamily="34" charset="0"/>
                <a:cs typeface="+mn-cs"/>
              </a:rPr>
              <a:t>TEP  ~  Energie</a:t>
            </a:r>
          </a:p>
        </p:txBody>
      </p:sp>
      <p:sp>
        <p:nvSpPr>
          <p:cNvPr id="14" name="Rectangle 13"/>
          <p:cNvSpPr/>
          <p:nvPr/>
        </p:nvSpPr>
        <p:spPr>
          <a:xfrm>
            <a:off x="188992" y="1919496"/>
            <a:ext cx="2028119" cy="369332"/>
          </a:xfrm>
          <a:prstGeom prst="rect">
            <a:avLst/>
          </a:prstGeom>
        </p:spPr>
        <p:txBody>
          <a:bodyPr wrap="none">
            <a:spAutoFit/>
          </a:bodyPr>
          <a:lstStyle/>
          <a:p>
            <a:r>
              <a:rPr lang="fr-FR" b="1" dirty="0">
                <a:solidFill>
                  <a:srgbClr val="2A6176"/>
                </a:solidFill>
                <a:latin typeface="Century Gothic" pitchFamily="34" charset="0"/>
                <a:cs typeface="+mn-cs"/>
              </a:rPr>
              <a:t>PIB  ~  Economie</a:t>
            </a:r>
          </a:p>
        </p:txBody>
      </p:sp>
      <p:sp>
        <p:nvSpPr>
          <p:cNvPr id="15" name="Rectangle 14"/>
          <p:cNvSpPr/>
          <p:nvPr/>
        </p:nvSpPr>
        <p:spPr>
          <a:xfrm>
            <a:off x="171907" y="2225122"/>
            <a:ext cx="2154757" cy="369332"/>
          </a:xfrm>
          <a:prstGeom prst="rect">
            <a:avLst/>
          </a:prstGeom>
        </p:spPr>
        <p:txBody>
          <a:bodyPr wrap="none">
            <a:spAutoFit/>
          </a:bodyPr>
          <a:lstStyle/>
          <a:p>
            <a:r>
              <a:rPr lang="fr-FR" b="1" dirty="0">
                <a:solidFill>
                  <a:srgbClr val="2A6176"/>
                </a:solidFill>
                <a:latin typeface="Century Gothic" pitchFamily="34" charset="0"/>
                <a:cs typeface="+mn-cs"/>
              </a:rPr>
              <a:t>POP ~ Population</a:t>
            </a:r>
          </a:p>
        </p:txBody>
      </p:sp>
      <p:grpSp>
        <p:nvGrpSpPr>
          <p:cNvPr id="12" name="Groupe 11">
            <a:extLst>
              <a:ext uri="{FF2B5EF4-FFF2-40B4-BE49-F238E27FC236}">
                <a16:creationId xmlns:a16="http://schemas.microsoft.com/office/drawing/2014/main" id="{03B3A313-EFC1-48B7-81D9-C635B0D8AA76}"/>
              </a:ext>
            </a:extLst>
          </p:cNvPr>
          <p:cNvGrpSpPr/>
          <p:nvPr/>
        </p:nvGrpSpPr>
        <p:grpSpPr>
          <a:xfrm>
            <a:off x="479376" y="3968385"/>
            <a:ext cx="4647961" cy="2700347"/>
            <a:chOff x="188813" y="3115574"/>
            <a:chExt cx="4647961" cy="2700347"/>
          </a:xfrm>
        </p:grpSpPr>
        <p:grpSp>
          <p:nvGrpSpPr>
            <p:cNvPr id="13" name="Groupe 12">
              <a:extLst>
                <a:ext uri="{FF2B5EF4-FFF2-40B4-BE49-F238E27FC236}">
                  <a16:creationId xmlns:a16="http://schemas.microsoft.com/office/drawing/2014/main" id="{F02B5381-7E42-4780-969D-B49094C7F58A}"/>
                </a:ext>
              </a:extLst>
            </p:cNvPr>
            <p:cNvGrpSpPr/>
            <p:nvPr/>
          </p:nvGrpSpPr>
          <p:grpSpPr>
            <a:xfrm>
              <a:off x="1127448" y="3115574"/>
              <a:ext cx="3709326" cy="2482958"/>
              <a:chOff x="1127448" y="3115574"/>
              <a:chExt cx="3709326" cy="2482958"/>
            </a:xfrm>
          </p:grpSpPr>
          <p:sp>
            <p:nvSpPr>
              <p:cNvPr id="17" name="ZoneTexte 16">
                <a:extLst>
                  <a:ext uri="{FF2B5EF4-FFF2-40B4-BE49-F238E27FC236}">
                    <a16:creationId xmlns:a16="http://schemas.microsoft.com/office/drawing/2014/main" id="{02964FB5-DC9A-4B21-BC65-18BA398A010B}"/>
                  </a:ext>
                </a:extLst>
              </p:cNvPr>
              <p:cNvSpPr txBox="1"/>
              <p:nvPr/>
            </p:nvSpPr>
            <p:spPr>
              <a:xfrm>
                <a:off x="1127448" y="5229200"/>
                <a:ext cx="3420380" cy="369332"/>
              </a:xfrm>
              <a:prstGeom prst="rect">
                <a:avLst/>
              </a:prstGeom>
              <a:noFill/>
            </p:spPr>
            <p:txBody>
              <a:bodyPr wrap="square" rtlCol="0">
                <a:spAutoFit/>
              </a:bodyPr>
              <a:lstStyle/>
              <a:p>
                <a:r>
                  <a:rPr lang="fr-FR" b="1" dirty="0"/>
                  <a:t>Intensité carbone de l’énergie</a:t>
                </a:r>
              </a:p>
            </p:txBody>
          </p:sp>
          <p:cxnSp>
            <p:nvCxnSpPr>
              <p:cNvPr id="18" name="Connecteur droit avec flèche 17">
                <a:extLst>
                  <a:ext uri="{FF2B5EF4-FFF2-40B4-BE49-F238E27FC236}">
                    <a16:creationId xmlns:a16="http://schemas.microsoft.com/office/drawing/2014/main" id="{60048AFE-FB24-4DCB-AD53-C5D14A39BE95}"/>
                  </a:ext>
                </a:extLst>
              </p:cNvPr>
              <p:cNvCxnSpPr/>
              <p:nvPr/>
            </p:nvCxnSpPr>
            <p:spPr>
              <a:xfrm flipV="1">
                <a:off x="2405924" y="3115574"/>
                <a:ext cx="2430850" cy="20622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pic>
          <p:nvPicPr>
            <p:cNvPr id="16" name="Image 15">
              <a:extLst>
                <a:ext uri="{FF2B5EF4-FFF2-40B4-BE49-F238E27FC236}">
                  <a16:creationId xmlns:a16="http://schemas.microsoft.com/office/drawing/2014/main" id="{BA4397EF-B02A-4F65-A544-91C6BFFA7F0A}"/>
                </a:ext>
              </a:extLst>
            </p:cNvPr>
            <p:cNvPicPr>
              <a:picLocks noChangeAspect="1"/>
            </p:cNvPicPr>
            <p:nvPr/>
          </p:nvPicPr>
          <p:blipFill rotWithShape="1">
            <a:blip r:embed="rId4">
              <a:extLst>
                <a:ext uri="{28A0092B-C50C-407E-A947-70E740481C1C}">
                  <a14:useLocalDpi xmlns:a14="http://schemas.microsoft.com/office/drawing/2010/main" val="0"/>
                </a:ext>
              </a:extLst>
            </a:blip>
            <a:srcRect t="1" b="6116"/>
            <a:stretch/>
          </p:blipFill>
          <p:spPr>
            <a:xfrm>
              <a:off x="188813" y="4802835"/>
              <a:ext cx="1085182" cy="1013086"/>
            </a:xfrm>
            <a:prstGeom prst="rect">
              <a:avLst/>
            </a:prstGeom>
          </p:spPr>
        </p:pic>
      </p:grpSp>
      <p:grpSp>
        <p:nvGrpSpPr>
          <p:cNvPr id="20" name="Groupe 19">
            <a:extLst>
              <a:ext uri="{FF2B5EF4-FFF2-40B4-BE49-F238E27FC236}">
                <a16:creationId xmlns:a16="http://schemas.microsoft.com/office/drawing/2014/main" id="{59772644-932F-463D-962D-31EECFB61F56}"/>
              </a:ext>
            </a:extLst>
          </p:cNvPr>
          <p:cNvGrpSpPr/>
          <p:nvPr/>
        </p:nvGrpSpPr>
        <p:grpSpPr>
          <a:xfrm>
            <a:off x="5179048" y="3940614"/>
            <a:ext cx="3742478" cy="2620330"/>
            <a:chOff x="5124556" y="3429001"/>
            <a:chExt cx="3742478" cy="2620330"/>
          </a:xfrm>
        </p:grpSpPr>
        <p:grpSp>
          <p:nvGrpSpPr>
            <p:cNvPr id="21" name="Groupe 20">
              <a:extLst>
                <a:ext uri="{FF2B5EF4-FFF2-40B4-BE49-F238E27FC236}">
                  <a16:creationId xmlns:a16="http://schemas.microsoft.com/office/drawing/2014/main" id="{82681B16-9E78-4E7D-B462-B5AF59125F4C}"/>
                </a:ext>
              </a:extLst>
            </p:cNvPr>
            <p:cNvGrpSpPr/>
            <p:nvPr/>
          </p:nvGrpSpPr>
          <p:grpSpPr>
            <a:xfrm>
              <a:off x="5446654" y="3429001"/>
              <a:ext cx="3420380" cy="2620330"/>
              <a:chOff x="552720" y="3429001"/>
              <a:chExt cx="3420380" cy="2620330"/>
            </a:xfrm>
          </p:grpSpPr>
          <p:sp>
            <p:nvSpPr>
              <p:cNvPr id="23" name="ZoneTexte 22">
                <a:extLst>
                  <a:ext uri="{FF2B5EF4-FFF2-40B4-BE49-F238E27FC236}">
                    <a16:creationId xmlns:a16="http://schemas.microsoft.com/office/drawing/2014/main" id="{C8ECD064-2CB5-41B5-8A34-332278340AEE}"/>
                  </a:ext>
                </a:extLst>
              </p:cNvPr>
              <p:cNvSpPr txBox="1"/>
              <p:nvPr/>
            </p:nvSpPr>
            <p:spPr>
              <a:xfrm>
                <a:off x="552720" y="5126001"/>
                <a:ext cx="3420380" cy="923330"/>
              </a:xfrm>
              <a:prstGeom prst="rect">
                <a:avLst/>
              </a:prstGeom>
              <a:noFill/>
            </p:spPr>
            <p:txBody>
              <a:bodyPr wrap="square" rtlCol="0">
                <a:spAutoFit/>
              </a:bodyPr>
              <a:lstStyle/>
              <a:p>
                <a:pPr algn="ctr"/>
                <a:r>
                  <a:rPr lang="fr-FR" b="1" dirty="0"/>
                  <a:t>Intensité énergétique de l’économie (=efficacité énergétique)</a:t>
                </a:r>
              </a:p>
            </p:txBody>
          </p:sp>
          <p:cxnSp>
            <p:nvCxnSpPr>
              <p:cNvPr id="24" name="Connecteur droit avec flèche 23">
                <a:extLst>
                  <a:ext uri="{FF2B5EF4-FFF2-40B4-BE49-F238E27FC236}">
                    <a16:creationId xmlns:a16="http://schemas.microsoft.com/office/drawing/2014/main" id="{AE1B068C-CF1C-451F-8BA7-B2118736BEDE}"/>
                  </a:ext>
                </a:extLst>
              </p:cNvPr>
              <p:cNvCxnSpPr/>
              <p:nvPr/>
            </p:nvCxnSpPr>
            <p:spPr>
              <a:xfrm flipH="1" flipV="1">
                <a:off x="1217116" y="3429001"/>
                <a:ext cx="847117" cy="1697000"/>
              </a:xfrm>
              <a:prstGeom prst="straightConnector1">
                <a:avLst/>
              </a:prstGeom>
              <a:ln>
                <a:solidFill>
                  <a:srgbClr val="085160"/>
                </a:solidFill>
                <a:tailEnd type="triangle"/>
              </a:ln>
            </p:spPr>
            <p:style>
              <a:lnRef idx="1">
                <a:schemeClr val="accent2"/>
              </a:lnRef>
              <a:fillRef idx="0">
                <a:schemeClr val="accent2"/>
              </a:fillRef>
              <a:effectRef idx="0">
                <a:schemeClr val="accent2"/>
              </a:effectRef>
              <a:fontRef idx="minor">
                <a:schemeClr val="tx1"/>
              </a:fontRef>
            </p:style>
          </p:cxnSp>
        </p:grpSp>
        <p:pic>
          <p:nvPicPr>
            <p:cNvPr id="22" name="Image 21">
              <a:extLst>
                <a:ext uri="{FF2B5EF4-FFF2-40B4-BE49-F238E27FC236}">
                  <a16:creationId xmlns:a16="http://schemas.microsoft.com/office/drawing/2014/main" id="{111E74E9-58CB-4852-9FA5-C466727021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556" y="5309766"/>
              <a:ext cx="644196" cy="644196"/>
            </a:xfrm>
            <a:prstGeom prst="rect">
              <a:avLst/>
            </a:prstGeom>
          </p:spPr>
        </p:pic>
      </p:grpSp>
      <p:grpSp>
        <p:nvGrpSpPr>
          <p:cNvPr id="26" name="Groupe 25">
            <a:extLst>
              <a:ext uri="{FF2B5EF4-FFF2-40B4-BE49-F238E27FC236}">
                <a16:creationId xmlns:a16="http://schemas.microsoft.com/office/drawing/2014/main" id="{0855EDC2-11DA-47F8-B832-F44312143D07}"/>
              </a:ext>
            </a:extLst>
          </p:cNvPr>
          <p:cNvGrpSpPr/>
          <p:nvPr/>
        </p:nvGrpSpPr>
        <p:grpSpPr>
          <a:xfrm>
            <a:off x="7330136" y="3907064"/>
            <a:ext cx="5091648" cy="1887671"/>
            <a:chOff x="7066816" y="3238330"/>
            <a:chExt cx="5091648" cy="1887671"/>
          </a:xfrm>
        </p:grpSpPr>
        <p:grpSp>
          <p:nvGrpSpPr>
            <p:cNvPr id="27" name="Groupe 26">
              <a:extLst>
                <a:ext uri="{FF2B5EF4-FFF2-40B4-BE49-F238E27FC236}">
                  <a16:creationId xmlns:a16="http://schemas.microsoft.com/office/drawing/2014/main" id="{6EF7F1F6-6F06-4F51-A791-92BEDC99E4E5}"/>
                </a:ext>
              </a:extLst>
            </p:cNvPr>
            <p:cNvGrpSpPr/>
            <p:nvPr/>
          </p:nvGrpSpPr>
          <p:grpSpPr>
            <a:xfrm>
              <a:off x="7066816" y="3238330"/>
              <a:ext cx="5091648" cy="1887671"/>
              <a:chOff x="-1545402" y="3895527"/>
              <a:chExt cx="5091648" cy="1887671"/>
            </a:xfrm>
          </p:grpSpPr>
          <p:sp>
            <p:nvSpPr>
              <p:cNvPr id="29" name="ZoneTexte 28">
                <a:extLst>
                  <a:ext uri="{FF2B5EF4-FFF2-40B4-BE49-F238E27FC236}">
                    <a16:creationId xmlns:a16="http://schemas.microsoft.com/office/drawing/2014/main" id="{934117EB-B8E4-4AA2-8A49-7210EB9CC481}"/>
                  </a:ext>
                </a:extLst>
              </p:cNvPr>
              <p:cNvSpPr txBox="1"/>
              <p:nvPr/>
            </p:nvSpPr>
            <p:spPr>
              <a:xfrm>
                <a:off x="1012174" y="5136867"/>
                <a:ext cx="2534072" cy="646331"/>
              </a:xfrm>
              <a:prstGeom prst="rect">
                <a:avLst/>
              </a:prstGeom>
              <a:noFill/>
            </p:spPr>
            <p:txBody>
              <a:bodyPr wrap="square" rtlCol="0">
                <a:spAutoFit/>
              </a:bodyPr>
              <a:lstStyle/>
              <a:p>
                <a:pPr algn="ctr"/>
                <a:r>
                  <a:rPr lang="fr-FR" b="1" dirty="0"/>
                  <a:t>Revenu moyen par habitant</a:t>
                </a:r>
              </a:p>
            </p:txBody>
          </p:sp>
          <p:cxnSp>
            <p:nvCxnSpPr>
              <p:cNvPr id="30" name="Connecteur droit avec flèche 29">
                <a:extLst>
                  <a:ext uri="{FF2B5EF4-FFF2-40B4-BE49-F238E27FC236}">
                    <a16:creationId xmlns:a16="http://schemas.microsoft.com/office/drawing/2014/main" id="{B26995CF-15C4-4457-AAF1-F451524DDDA5}"/>
                  </a:ext>
                </a:extLst>
              </p:cNvPr>
              <p:cNvCxnSpPr/>
              <p:nvPr/>
            </p:nvCxnSpPr>
            <p:spPr>
              <a:xfrm flipH="1" flipV="1">
                <a:off x="-1545402" y="3895527"/>
                <a:ext cx="3500527" cy="1266608"/>
              </a:xfrm>
              <a:prstGeom prst="straightConnector1">
                <a:avLst/>
              </a:prstGeom>
              <a:ln>
                <a:solidFill>
                  <a:schemeClr val="bg1">
                    <a:lumMod val="65000"/>
                  </a:schemeClr>
                </a:solidFill>
                <a:tailEnd type="triangle"/>
              </a:ln>
            </p:spPr>
            <p:style>
              <a:lnRef idx="1">
                <a:schemeClr val="accent2"/>
              </a:lnRef>
              <a:fillRef idx="0">
                <a:schemeClr val="accent2"/>
              </a:fillRef>
              <a:effectRef idx="0">
                <a:schemeClr val="accent2"/>
              </a:effectRef>
              <a:fontRef idx="minor">
                <a:schemeClr val="tx1"/>
              </a:fontRef>
            </p:style>
          </p:cxnSp>
        </p:grpSp>
        <p:pic>
          <p:nvPicPr>
            <p:cNvPr id="28" name="Image 27">
              <a:extLst>
                <a:ext uri="{FF2B5EF4-FFF2-40B4-BE49-F238E27FC236}">
                  <a16:creationId xmlns:a16="http://schemas.microsoft.com/office/drawing/2014/main" id="{FA4162D3-0075-4C91-97FE-2A1CF016A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0719" y="4490436"/>
              <a:ext cx="624798" cy="624798"/>
            </a:xfrm>
            <a:prstGeom prst="rect">
              <a:avLst/>
            </a:prstGeom>
          </p:spPr>
        </p:pic>
      </p:grpSp>
      <p:grpSp>
        <p:nvGrpSpPr>
          <p:cNvPr id="32" name="Groupe 31">
            <a:extLst>
              <a:ext uri="{FF2B5EF4-FFF2-40B4-BE49-F238E27FC236}">
                <a16:creationId xmlns:a16="http://schemas.microsoft.com/office/drawing/2014/main" id="{FA09E64E-5E4B-4DA9-BEDD-A07313314EC9}"/>
              </a:ext>
            </a:extLst>
          </p:cNvPr>
          <p:cNvGrpSpPr/>
          <p:nvPr/>
        </p:nvGrpSpPr>
        <p:grpSpPr>
          <a:xfrm>
            <a:off x="8368800" y="1678140"/>
            <a:ext cx="2880320" cy="1484716"/>
            <a:chOff x="8129936" y="1350798"/>
            <a:chExt cx="2880320" cy="1484716"/>
          </a:xfrm>
        </p:grpSpPr>
        <p:grpSp>
          <p:nvGrpSpPr>
            <p:cNvPr id="33" name="Groupe 32">
              <a:extLst>
                <a:ext uri="{FF2B5EF4-FFF2-40B4-BE49-F238E27FC236}">
                  <a16:creationId xmlns:a16="http://schemas.microsoft.com/office/drawing/2014/main" id="{84003F4B-A812-4EB5-B6B5-DD376BE9D199}"/>
                </a:ext>
              </a:extLst>
            </p:cNvPr>
            <p:cNvGrpSpPr/>
            <p:nvPr/>
          </p:nvGrpSpPr>
          <p:grpSpPr>
            <a:xfrm>
              <a:off x="8129936" y="1504851"/>
              <a:ext cx="2880320" cy="1330663"/>
              <a:chOff x="641104" y="5249267"/>
              <a:chExt cx="2880320" cy="1330663"/>
            </a:xfrm>
          </p:grpSpPr>
          <p:sp>
            <p:nvSpPr>
              <p:cNvPr id="35" name="ZoneTexte 34">
                <a:extLst>
                  <a:ext uri="{FF2B5EF4-FFF2-40B4-BE49-F238E27FC236}">
                    <a16:creationId xmlns:a16="http://schemas.microsoft.com/office/drawing/2014/main" id="{0B2B3B65-CCA7-480B-AA8E-5AEBB39B6E54}"/>
                  </a:ext>
                </a:extLst>
              </p:cNvPr>
              <p:cNvSpPr txBox="1"/>
              <p:nvPr/>
            </p:nvSpPr>
            <p:spPr>
              <a:xfrm>
                <a:off x="2009256" y="5249267"/>
                <a:ext cx="1512168" cy="369332"/>
              </a:xfrm>
              <a:prstGeom prst="rect">
                <a:avLst/>
              </a:prstGeom>
              <a:noFill/>
            </p:spPr>
            <p:txBody>
              <a:bodyPr wrap="square" rtlCol="0">
                <a:spAutoFit/>
              </a:bodyPr>
              <a:lstStyle/>
              <a:p>
                <a:r>
                  <a:rPr lang="fr-FR" b="1" dirty="0"/>
                  <a:t>Population</a:t>
                </a:r>
              </a:p>
            </p:txBody>
          </p:sp>
          <p:cxnSp>
            <p:nvCxnSpPr>
              <p:cNvPr id="36" name="Connecteur droit avec flèche 35">
                <a:extLst>
                  <a:ext uri="{FF2B5EF4-FFF2-40B4-BE49-F238E27FC236}">
                    <a16:creationId xmlns:a16="http://schemas.microsoft.com/office/drawing/2014/main" id="{80D75CE3-8182-4CE8-AB5C-9AA3396EC2CF}"/>
                  </a:ext>
                </a:extLst>
              </p:cNvPr>
              <p:cNvCxnSpPr/>
              <p:nvPr/>
            </p:nvCxnSpPr>
            <p:spPr>
              <a:xfrm flipH="1">
                <a:off x="641104" y="5649553"/>
                <a:ext cx="1920244" cy="930377"/>
              </a:xfrm>
              <a:prstGeom prst="straightConnector1">
                <a:avLst/>
              </a:prstGeom>
              <a:ln>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grpSp>
        <p:pic>
          <p:nvPicPr>
            <p:cNvPr id="34" name="Image 33">
              <a:extLst>
                <a:ext uri="{FF2B5EF4-FFF2-40B4-BE49-F238E27FC236}">
                  <a16:creationId xmlns:a16="http://schemas.microsoft.com/office/drawing/2014/main" id="{3CEA6F60-3BCD-4F93-B53A-F433F9A585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4766" y="1350798"/>
              <a:ext cx="576100" cy="576004"/>
            </a:xfrm>
            <a:prstGeom prst="rect">
              <a:avLst/>
            </a:prstGeom>
          </p:spPr>
        </p:pic>
      </p:grpSp>
    </p:spTree>
    <p:extLst>
      <p:ext uri="{BB962C8B-B14F-4D97-AF65-F5344CB8AC3E}">
        <p14:creationId xmlns:p14="http://schemas.microsoft.com/office/powerpoint/2010/main" val="1632342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a:xfrm>
            <a:off x="-15935" y="1052736"/>
            <a:ext cx="10363200" cy="1500187"/>
          </a:xfrm>
        </p:spPr>
        <p:txBody>
          <a:bodyPr/>
          <a:lstStyle/>
          <a:p>
            <a:r>
              <a:rPr lang="fr-FR" dirty="0"/>
              <a:t>Calculer ses émissions de gaz à effet de serre ? </a:t>
            </a:r>
            <a:endParaRPr lang="fr-FR" baseline="30000" dirty="0"/>
          </a:p>
        </p:txBody>
      </p:sp>
      <p:sp>
        <p:nvSpPr>
          <p:cNvPr id="14" name="Text Box 19">
            <a:extLst>
              <a:ext uri="{FF2B5EF4-FFF2-40B4-BE49-F238E27FC236}">
                <a16:creationId xmlns:a16="http://schemas.microsoft.com/office/drawing/2014/main" id="{49DAB4F5-9CDB-40B8-ABC3-5F43C0BBC9CF}"/>
              </a:ext>
            </a:extLst>
          </p:cNvPr>
          <p:cNvSpPr txBox="1">
            <a:spLocks noChangeArrowheads="1"/>
          </p:cNvSpPr>
          <p:nvPr/>
        </p:nvSpPr>
        <p:spPr bwMode="auto">
          <a:xfrm>
            <a:off x="1703512" y="5733256"/>
            <a:ext cx="4203759"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Immobilisations</a:t>
            </a:r>
            <a:br>
              <a:rPr lang="fr-FR" altLang="en-US" sz="1600" b="1" dirty="0">
                <a:latin typeface="Century Gothic" panose="020B0502020202020204" pitchFamily="34" charset="0"/>
              </a:rPr>
            </a:br>
            <a:endParaRPr lang="fr-FR" altLang="en-US" sz="1600" dirty="0">
              <a:latin typeface="Century Gothic" panose="020B0502020202020204" pitchFamily="34" charset="0"/>
            </a:endParaRPr>
          </a:p>
        </p:txBody>
      </p:sp>
      <p:sp>
        <p:nvSpPr>
          <p:cNvPr id="15" name="Text Box 20">
            <a:extLst>
              <a:ext uri="{FF2B5EF4-FFF2-40B4-BE49-F238E27FC236}">
                <a16:creationId xmlns:a16="http://schemas.microsoft.com/office/drawing/2014/main" id="{46F0B455-7258-46A3-A929-81FD70ADB162}"/>
              </a:ext>
            </a:extLst>
          </p:cNvPr>
          <p:cNvSpPr txBox="1">
            <a:spLocks noChangeArrowheads="1"/>
          </p:cNvSpPr>
          <p:nvPr/>
        </p:nvSpPr>
        <p:spPr bwMode="auto">
          <a:xfrm>
            <a:off x="2418125" y="2915291"/>
            <a:ext cx="4398541"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Sources fixes</a:t>
            </a:r>
            <a:br>
              <a:rPr lang="fr-FR" altLang="en-US" sz="1600" b="1" dirty="0">
                <a:latin typeface="Century Gothic" panose="020B0502020202020204" pitchFamily="34" charset="0"/>
              </a:rPr>
            </a:br>
            <a:endParaRPr lang="fr-FR" altLang="en-US" sz="1600" dirty="0">
              <a:latin typeface="Century Gothic" panose="020B0502020202020204" pitchFamily="34" charset="0"/>
            </a:endParaRPr>
          </a:p>
        </p:txBody>
      </p:sp>
      <p:sp>
        <p:nvSpPr>
          <p:cNvPr id="16" name="Text Box 21">
            <a:extLst>
              <a:ext uri="{FF2B5EF4-FFF2-40B4-BE49-F238E27FC236}">
                <a16:creationId xmlns:a16="http://schemas.microsoft.com/office/drawing/2014/main" id="{623E7DC4-8D09-4690-93D2-D745E6258E40}"/>
              </a:ext>
            </a:extLst>
          </p:cNvPr>
          <p:cNvSpPr txBox="1">
            <a:spLocks noChangeArrowheads="1"/>
          </p:cNvSpPr>
          <p:nvPr/>
        </p:nvSpPr>
        <p:spPr bwMode="auto">
          <a:xfrm>
            <a:off x="7594552" y="5579447"/>
            <a:ext cx="3002620"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Alimentation</a:t>
            </a:r>
            <a:br>
              <a:rPr lang="fr-FR" altLang="en-US" sz="1600" b="1" dirty="0">
                <a:latin typeface="Century Gothic" panose="020B0502020202020204" pitchFamily="34" charset="0"/>
              </a:rPr>
            </a:br>
            <a:endParaRPr lang="fr-FR" altLang="en-US" sz="1600" dirty="0">
              <a:latin typeface="Century Gothic" panose="020B0502020202020204" pitchFamily="34" charset="0"/>
            </a:endParaRPr>
          </a:p>
        </p:txBody>
      </p:sp>
      <p:sp>
        <p:nvSpPr>
          <p:cNvPr id="17" name="Text Box 24">
            <a:extLst>
              <a:ext uri="{FF2B5EF4-FFF2-40B4-BE49-F238E27FC236}">
                <a16:creationId xmlns:a16="http://schemas.microsoft.com/office/drawing/2014/main" id="{30AB0CCD-4147-4884-B494-DAE5F3D713FC}"/>
              </a:ext>
            </a:extLst>
          </p:cNvPr>
          <p:cNvSpPr txBox="1">
            <a:spLocks noChangeArrowheads="1"/>
          </p:cNvSpPr>
          <p:nvPr/>
        </p:nvSpPr>
        <p:spPr bwMode="auto">
          <a:xfrm>
            <a:off x="7536160" y="2807923"/>
            <a:ext cx="3974266"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endParaRPr lang="fr-FR" altLang="en-US" sz="1600" dirty="0">
              <a:latin typeface="Century Gothic" panose="020B0502020202020204" pitchFamily="34" charset="0"/>
            </a:endParaRPr>
          </a:p>
        </p:txBody>
      </p:sp>
      <p:sp>
        <p:nvSpPr>
          <p:cNvPr id="18" name="Text Box 25">
            <a:extLst>
              <a:ext uri="{FF2B5EF4-FFF2-40B4-BE49-F238E27FC236}">
                <a16:creationId xmlns:a16="http://schemas.microsoft.com/office/drawing/2014/main" id="{876DC0CA-E246-4B7A-B9E7-14EB4F71D98D}"/>
              </a:ext>
            </a:extLst>
          </p:cNvPr>
          <p:cNvSpPr txBox="1">
            <a:spLocks noChangeArrowheads="1"/>
          </p:cNvSpPr>
          <p:nvPr/>
        </p:nvSpPr>
        <p:spPr bwMode="auto">
          <a:xfrm>
            <a:off x="945592" y="4232475"/>
            <a:ext cx="3624610"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Consommables &amp; matériaux</a:t>
            </a:r>
            <a:br>
              <a:rPr lang="fr-FR" altLang="en-US" sz="1600" dirty="0">
                <a:latin typeface="Century Gothic" panose="020B0502020202020204" pitchFamily="34" charset="0"/>
              </a:rPr>
            </a:br>
            <a:endParaRPr lang="fr-FR" altLang="en-US" sz="1600" dirty="0">
              <a:latin typeface="Century Gothic" panose="020B0502020202020204" pitchFamily="34" charset="0"/>
            </a:endParaRPr>
          </a:p>
        </p:txBody>
      </p:sp>
      <p:sp>
        <p:nvSpPr>
          <p:cNvPr id="19" name="Text Box 27">
            <a:extLst>
              <a:ext uri="{FF2B5EF4-FFF2-40B4-BE49-F238E27FC236}">
                <a16:creationId xmlns:a16="http://schemas.microsoft.com/office/drawing/2014/main" id="{3D05990D-5AD7-4A7E-9F96-FB0F7C209E0E}"/>
              </a:ext>
            </a:extLst>
          </p:cNvPr>
          <p:cNvSpPr txBox="1">
            <a:spLocks noChangeArrowheads="1"/>
          </p:cNvSpPr>
          <p:nvPr/>
        </p:nvSpPr>
        <p:spPr bwMode="auto">
          <a:xfrm>
            <a:off x="10031345" y="4498284"/>
            <a:ext cx="1079500" cy="33855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Déchets</a:t>
            </a:r>
          </a:p>
        </p:txBody>
      </p:sp>
      <p:pic>
        <p:nvPicPr>
          <p:cNvPr id="20" name="Image 19">
            <a:extLst>
              <a:ext uri="{FF2B5EF4-FFF2-40B4-BE49-F238E27FC236}">
                <a16:creationId xmlns:a16="http://schemas.microsoft.com/office/drawing/2014/main" id="{36BDF56C-8AC7-42AA-8E8A-00D91D1C7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7421" y="3905894"/>
            <a:ext cx="2011349" cy="2011349"/>
          </a:xfrm>
          <a:prstGeom prst="rect">
            <a:avLst/>
          </a:prstGeom>
        </p:spPr>
      </p:pic>
      <p:pic>
        <p:nvPicPr>
          <p:cNvPr id="21" name="Image 20">
            <a:extLst>
              <a:ext uri="{FF2B5EF4-FFF2-40B4-BE49-F238E27FC236}">
                <a16:creationId xmlns:a16="http://schemas.microsoft.com/office/drawing/2014/main" id="{FECA003C-BCB8-48F7-91BF-67958F51E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825" y="3048561"/>
            <a:ext cx="720000" cy="720000"/>
          </a:xfrm>
          <a:prstGeom prst="rect">
            <a:avLst/>
          </a:prstGeom>
        </p:spPr>
      </p:pic>
      <p:pic>
        <p:nvPicPr>
          <p:cNvPr id="22" name="Image 21">
            <a:extLst>
              <a:ext uri="{FF2B5EF4-FFF2-40B4-BE49-F238E27FC236}">
                <a16:creationId xmlns:a16="http://schemas.microsoft.com/office/drawing/2014/main" id="{82EBA9E3-A53F-409A-9A4F-9929D4189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9425" y="4387597"/>
            <a:ext cx="720000" cy="720000"/>
          </a:xfrm>
          <a:prstGeom prst="rect">
            <a:avLst/>
          </a:prstGeom>
        </p:spPr>
      </p:pic>
      <p:pic>
        <p:nvPicPr>
          <p:cNvPr id="23" name="Image 22">
            <a:extLst>
              <a:ext uri="{FF2B5EF4-FFF2-40B4-BE49-F238E27FC236}">
                <a16:creationId xmlns:a16="http://schemas.microsoft.com/office/drawing/2014/main" id="{BB121C4B-5376-4133-83D1-E1F756B06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200" y="5958031"/>
            <a:ext cx="720000" cy="720000"/>
          </a:xfrm>
          <a:prstGeom prst="rect">
            <a:avLst/>
          </a:prstGeom>
        </p:spPr>
      </p:pic>
      <p:pic>
        <p:nvPicPr>
          <p:cNvPr id="24" name="Image 23">
            <a:extLst>
              <a:ext uri="{FF2B5EF4-FFF2-40B4-BE49-F238E27FC236}">
                <a16:creationId xmlns:a16="http://schemas.microsoft.com/office/drawing/2014/main" id="{263A63D6-3B4F-4237-B686-F0BA96C16A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1745" y="4667561"/>
            <a:ext cx="720000" cy="720000"/>
          </a:xfrm>
          <a:prstGeom prst="rect">
            <a:avLst/>
          </a:prstGeom>
        </p:spPr>
      </p:pic>
      <p:pic>
        <p:nvPicPr>
          <p:cNvPr id="25" name="Image 24">
            <a:extLst>
              <a:ext uri="{FF2B5EF4-FFF2-40B4-BE49-F238E27FC236}">
                <a16:creationId xmlns:a16="http://schemas.microsoft.com/office/drawing/2014/main" id="{F08AA135-21B4-4BED-A58E-CDB6B224DE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7568" y="6138000"/>
            <a:ext cx="720000" cy="720000"/>
          </a:xfrm>
          <a:prstGeom prst="rect">
            <a:avLst/>
          </a:prstGeom>
        </p:spPr>
      </p:pic>
      <p:pic>
        <p:nvPicPr>
          <p:cNvPr id="26" name="Image 25">
            <a:extLst>
              <a:ext uri="{FF2B5EF4-FFF2-40B4-BE49-F238E27FC236}">
                <a16:creationId xmlns:a16="http://schemas.microsoft.com/office/drawing/2014/main" id="{2C0A4AFD-4E7E-43EB-B8F3-E0B2C206FA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6766" y="3260247"/>
            <a:ext cx="720000" cy="720000"/>
          </a:xfrm>
          <a:prstGeom prst="rect">
            <a:avLst/>
          </a:prstGeom>
        </p:spPr>
      </p:pic>
    </p:spTree>
    <p:extLst>
      <p:ext uri="{BB962C8B-B14F-4D97-AF65-F5344CB8AC3E}">
        <p14:creationId xmlns:p14="http://schemas.microsoft.com/office/powerpoint/2010/main" val="78176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fr-FR" altLang="en-US" dirty="0"/>
              <a:t>Pourquoi calculer des émissions de gaz à effet de serre ?</a:t>
            </a:r>
          </a:p>
        </p:txBody>
      </p:sp>
      <p:sp>
        <p:nvSpPr>
          <p:cNvPr id="49155" name="Rectangle 3"/>
          <p:cNvSpPr>
            <a:spLocks noGrp="1" noChangeArrowheads="1"/>
          </p:cNvSpPr>
          <p:nvPr>
            <p:ph idx="1"/>
          </p:nvPr>
        </p:nvSpPr>
        <p:spPr>
          <a:xfrm>
            <a:off x="609600" y="980728"/>
            <a:ext cx="10972800" cy="4857403"/>
          </a:xfrm>
        </p:spPr>
        <p:txBody>
          <a:bodyPr/>
          <a:lstStyle/>
          <a:p>
            <a:pPr marL="342900">
              <a:buFont typeface="Wingdings" panose="05000000000000000000" pitchFamily="2" charset="2"/>
              <a:buChar char="è"/>
            </a:pPr>
            <a:r>
              <a:rPr lang="fr-FR" altLang="en-US" sz="2000" b="0" u="sng" dirty="0">
                <a:solidFill>
                  <a:schemeClr val="tx1"/>
                </a:solidFill>
              </a:rPr>
              <a:t>ordre de grandeur</a:t>
            </a:r>
            <a:r>
              <a:rPr lang="fr-FR" altLang="en-US" sz="2000" b="0" dirty="0">
                <a:solidFill>
                  <a:schemeClr val="tx1"/>
                </a:solidFill>
              </a:rPr>
              <a:t> des gaz à effet de serre (=GES) émis par chaque source pour les hiérarchiser et quantifier les améliorations</a:t>
            </a:r>
          </a:p>
          <a:p>
            <a:pPr marL="342900">
              <a:buFont typeface="Wingdings" panose="05000000000000000000" pitchFamily="2" charset="2"/>
              <a:buChar char="è"/>
            </a:pPr>
            <a:r>
              <a:rPr lang="fr-FR" altLang="en-US" sz="2000" b="0" dirty="0">
                <a:solidFill>
                  <a:schemeClr val="tx1"/>
                </a:solidFill>
              </a:rPr>
              <a:t>Mettre en place et suivre un plan d’actions éclairé et efficace</a:t>
            </a:r>
          </a:p>
          <a:p>
            <a:pPr marL="457200" lvl="1" indent="0" eaLnBrk="1" hangingPunct="1">
              <a:buNone/>
            </a:pPr>
            <a:endParaRPr lang="fr-FR" altLang="en-US" sz="2000" dirty="0"/>
          </a:p>
        </p:txBody>
      </p:sp>
    </p:spTree>
    <p:extLst>
      <p:ext uri="{BB962C8B-B14F-4D97-AF65-F5344CB8AC3E}">
        <p14:creationId xmlns:p14="http://schemas.microsoft.com/office/powerpoint/2010/main" val="1885164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fr-FR" altLang="en-US" dirty="0"/>
              <a:t>Pourquoi calculer des émissions de gaz à effet de serre ?</a:t>
            </a:r>
          </a:p>
        </p:txBody>
      </p:sp>
      <p:sp>
        <p:nvSpPr>
          <p:cNvPr id="49155" name="Rectangle 3"/>
          <p:cNvSpPr>
            <a:spLocks noGrp="1" noChangeArrowheads="1"/>
          </p:cNvSpPr>
          <p:nvPr>
            <p:ph idx="1"/>
          </p:nvPr>
        </p:nvSpPr>
        <p:spPr>
          <a:xfrm>
            <a:off x="609600" y="980728"/>
            <a:ext cx="10972800" cy="4857403"/>
          </a:xfrm>
        </p:spPr>
        <p:txBody>
          <a:bodyPr/>
          <a:lstStyle/>
          <a:p>
            <a:pPr marL="342900">
              <a:buFont typeface="Wingdings" panose="05000000000000000000" pitchFamily="2" charset="2"/>
              <a:buChar char="è"/>
            </a:pPr>
            <a:r>
              <a:rPr lang="fr-FR" altLang="en-US" sz="2000" b="0" u="sng" dirty="0">
                <a:solidFill>
                  <a:schemeClr val="tx1"/>
                </a:solidFill>
              </a:rPr>
              <a:t>ordre de grandeur</a:t>
            </a:r>
            <a:r>
              <a:rPr lang="fr-FR" altLang="en-US" sz="2000" b="0" dirty="0">
                <a:solidFill>
                  <a:schemeClr val="tx1"/>
                </a:solidFill>
              </a:rPr>
              <a:t> des gaz à effet de serre (=GES) émis par chaque source pour les hiérarchiser et quantifier les améliorations</a:t>
            </a:r>
          </a:p>
          <a:p>
            <a:pPr marL="342900">
              <a:buFont typeface="Wingdings" panose="05000000000000000000" pitchFamily="2" charset="2"/>
              <a:buChar char="è"/>
            </a:pPr>
            <a:r>
              <a:rPr lang="fr-FR" altLang="en-US" sz="2000" b="0" dirty="0">
                <a:solidFill>
                  <a:schemeClr val="tx1"/>
                </a:solidFill>
              </a:rPr>
              <a:t>Mettre en place et suivre un plan d’actions éclairé et efficace</a:t>
            </a:r>
          </a:p>
          <a:p>
            <a:pPr indent="0"/>
            <a:endParaRPr lang="fr-FR" altLang="en-US" sz="2000" b="0" dirty="0">
              <a:solidFill>
                <a:schemeClr val="tx1"/>
              </a:solidFill>
            </a:endParaRPr>
          </a:p>
          <a:p>
            <a:pPr indent="0"/>
            <a:r>
              <a:rPr lang="fr-FR" altLang="en-US" sz="2000" dirty="0"/>
              <a:t> 	Pour réduire les émissions de GES, il vaut </a:t>
            </a:r>
            <a:r>
              <a:rPr lang="fr-FR" altLang="en-US" sz="2000" dirty="0">
                <a:solidFill>
                  <a:srgbClr val="F6AB38"/>
                </a:solidFill>
              </a:rPr>
              <a:t>mieux</a:t>
            </a:r>
            <a:r>
              <a:rPr lang="fr-FR" altLang="en-US" sz="2000" dirty="0"/>
              <a:t> par exemple :</a:t>
            </a:r>
          </a:p>
          <a:p>
            <a:pPr indent="0"/>
            <a:endParaRPr lang="fr-FR" altLang="en-US" dirty="0"/>
          </a:p>
          <a:p>
            <a:pPr lvl="1" eaLnBrk="1" hangingPunct="1"/>
            <a:endParaRPr lang="fr-FR" altLang="en-US" sz="2000" dirty="0"/>
          </a:p>
          <a:p>
            <a:pPr lvl="1" eaLnBrk="1" hangingPunct="1"/>
            <a:endParaRPr lang="fr-FR" altLang="en-US" sz="2000" dirty="0"/>
          </a:p>
          <a:p>
            <a:pPr marL="457200" lvl="1" indent="0" eaLnBrk="1" hangingPunct="1">
              <a:buNone/>
            </a:pPr>
            <a:endParaRPr lang="fr-FR" altLang="en-US" sz="20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684" y="2985862"/>
            <a:ext cx="1512169" cy="1512169"/>
          </a:xfrm>
          <a:prstGeom prst="rect">
            <a:avLst/>
          </a:prstGeom>
        </p:spPr>
      </p:pic>
      <p:sp>
        <p:nvSpPr>
          <p:cNvPr id="7" name="Rectangle 6"/>
          <p:cNvSpPr/>
          <p:nvPr/>
        </p:nvSpPr>
        <p:spPr>
          <a:xfrm>
            <a:off x="1343472" y="5040682"/>
            <a:ext cx="3888432" cy="707886"/>
          </a:xfrm>
          <a:prstGeom prst="rect">
            <a:avLst/>
          </a:prstGeom>
        </p:spPr>
        <p:txBody>
          <a:bodyPr wrap="square">
            <a:spAutoFit/>
          </a:bodyPr>
          <a:lstStyle/>
          <a:p>
            <a:pPr algn="ctr"/>
            <a:r>
              <a:rPr lang="fr-FR" altLang="en-US" sz="2000" dirty="0">
                <a:latin typeface="Century Gothic" panose="020B0502020202020204" pitchFamily="34" charset="0"/>
              </a:rPr>
              <a:t>Eteindre tous les appareils en veille et lampes inutiles ?</a:t>
            </a:r>
          </a:p>
        </p:txBody>
      </p:sp>
      <p:pic>
        <p:nvPicPr>
          <p:cNvPr id="3" name="Image 2">
            <a:extLst>
              <a:ext uri="{FF2B5EF4-FFF2-40B4-BE49-F238E27FC236}">
                <a16:creationId xmlns:a16="http://schemas.microsoft.com/office/drawing/2014/main" id="{19488231-9216-45D0-8DA8-FA7A0434D5B4}"/>
              </a:ext>
            </a:extLst>
          </p:cNvPr>
          <p:cNvPicPr>
            <a:picLocks noChangeAspect="1"/>
          </p:cNvPicPr>
          <p:nvPr/>
        </p:nvPicPr>
        <p:blipFill>
          <a:blip r:embed="rId4"/>
          <a:stretch>
            <a:fillRect/>
          </a:stretch>
        </p:blipFill>
        <p:spPr>
          <a:xfrm>
            <a:off x="577636" y="2348880"/>
            <a:ext cx="447567" cy="447567"/>
          </a:xfrm>
          <a:prstGeom prst="rect">
            <a:avLst/>
          </a:prstGeom>
        </p:spPr>
      </p:pic>
    </p:spTree>
    <p:extLst>
      <p:ext uri="{BB962C8B-B14F-4D97-AF65-F5344CB8AC3E}">
        <p14:creationId xmlns:p14="http://schemas.microsoft.com/office/powerpoint/2010/main" val="2596414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fr-FR" altLang="en-US" dirty="0"/>
              <a:t>Pourquoi calculer des émissions de gaz à effet de serre ?</a:t>
            </a:r>
          </a:p>
        </p:txBody>
      </p:sp>
      <p:sp>
        <p:nvSpPr>
          <p:cNvPr id="49155" name="Rectangle 3"/>
          <p:cNvSpPr>
            <a:spLocks noGrp="1" noChangeArrowheads="1"/>
          </p:cNvSpPr>
          <p:nvPr>
            <p:ph idx="1"/>
          </p:nvPr>
        </p:nvSpPr>
        <p:spPr>
          <a:xfrm>
            <a:off x="609600" y="980728"/>
            <a:ext cx="10972800" cy="4857403"/>
          </a:xfrm>
        </p:spPr>
        <p:txBody>
          <a:bodyPr/>
          <a:lstStyle/>
          <a:p>
            <a:pPr marL="342900">
              <a:buFont typeface="Wingdings" panose="05000000000000000000" pitchFamily="2" charset="2"/>
              <a:buChar char="è"/>
            </a:pPr>
            <a:r>
              <a:rPr lang="fr-FR" altLang="en-US" sz="2000" b="0" u="sng" dirty="0">
                <a:solidFill>
                  <a:schemeClr val="tx1"/>
                </a:solidFill>
              </a:rPr>
              <a:t>ordre de grandeur</a:t>
            </a:r>
            <a:r>
              <a:rPr lang="fr-FR" altLang="en-US" sz="2000" b="0" dirty="0">
                <a:solidFill>
                  <a:schemeClr val="tx1"/>
                </a:solidFill>
              </a:rPr>
              <a:t> des GES émis par chaque source pour les hiérarchiser et quantifier les améliorations</a:t>
            </a:r>
          </a:p>
          <a:p>
            <a:pPr marL="342900">
              <a:buFont typeface="Wingdings" panose="05000000000000000000" pitchFamily="2" charset="2"/>
              <a:buChar char="è"/>
            </a:pPr>
            <a:r>
              <a:rPr lang="fr-FR" altLang="en-US" sz="2000" b="0" dirty="0">
                <a:solidFill>
                  <a:schemeClr val="tx1"/>
                </a:solidFill>
              </a:rPr>
              <a:t>Mettre en place et suivre un plan d’actions éclairé et efficace</a:t>
            </a:r>
          </a:p>
          <a:p>
            <a:pPr indent="0"/>
            <a:endParaRPr lang="fr-FR" altLang="en-US" sz="2000" b="0" dirty="0">
              <a:solidFill>
                <a:schemeClr val="tx1"/>
              </a:solidFill>
            </a:endParaRPr>
          </a:p>
          <a:p>
            <a:pPr indent="0"/>
            <a:r>
              <a:rPr lang="fr-FR" altLang="en-US" sz="2000" dirty="0"/>
              <a:t> 	Pour réduire les émissions de GES, il vaut </a:t>
            </a:r>
            <a:r>
              <a:rPr lang="fr-FR" altLang="en-US" sz="2000" dirty="0">
                <a:solidFill>
                  <a:srgbClr val="F6AB38"/>
                </a:solidFill>
              </a:rPr>
              <a:t>mieux</a:t>
            </a:r>
            <a:r>
              <a:rPr lang="fr-FR" altLang="en-US" sz="2000" dirty="0"/>
              <a:t> par exemple :</a:t>
            </a:r>
          </a:p>
          <a:p>
            <a:pPr indent="0"/>
            <a:endParaRPr lang="fr-FR" altLang="en-US" dirty="0"/>
          </a:p>
          <a:p>
            <a:pPr lvl="1" eaLnBrk="1" hangingPunct="1"/>
            <a:endParaRPr lang="fr-FR" altLang="en-US" sz="2000" dirty="0"/>
          </a:p>
          <a:p>
            <a:pPr lvl="1" eaLnBrk="1" hangingPunct="1"/>
            <a:endParaRPr lang="fr-FR" altLang="en-US" sz="2000" dirty="0"/>
          </a:p>
          <a:p>
            <a:pPr marL="457200" lvl="1" indent="0" eaLnBrk="1" hangingPunct="1">
              <a:buNone/>
            </a:pPr>
            <a:endParaRPr lang="fr-FR" altLang="en-US" sz="20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684" y="2985862"/>
            <a:ext cx="1512169" cy="1512169"/>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0255" y="2985862"/>
            <a:ext cx="1512169" cy="1512169"/>
          </a:xfrm>
          <a:prstGeom prst="rect">
            <a:avLst/>
          </a:prstGeom>
        </p:spPr>
      </p:pic>
      <p:sp>
        <p:nvSpPr>
          <p:cNvPr id="6" name="Rectangle 5"/>
          <p:cNvSpPr/>
          <p:nvPr/>
        </p:nvSpPr>
        <p:spPr>
          <a:xfrm>
            <a:off x="7324761" y="5040682"/>
            <a:ext cx="3663156" cy="707886"/>
          </a:xfrm>
          <a:prstGeom prst="rect">
            <a:avLst/>
          </a:prstGeom>
        </p:spPr>
        <p:txBody>
          <a:bodyPr wrap="square">
            <a:spAutoFit/>
          </a:bodyPr>
          <a:lstStyle/>
          <a:p>
            <a:pPr algn="ctr"/>
            <a:r>
              <a:rPr lang="fr-FR" altLang="en-US" sz="2000" dirty="0">
                <a:latin typeface="Century Gothic" panose="020B0502020202020204" pitchFamily="34" charset="0"/>
              </a:rPr>
              <a:t>Baisser la consigne de chauffage d’1°C ?</a:t>
            </a:r>
            <a:endParaRPr lang="fr-FR" sz="2000" dirty="0">
              <a:latin typeface="Century Gothic" panose="020B0502020202020204" pitchFamily="34" charset="0"/>
            </a:endParaRPr>
          </a:p>
        </p:txBody>
      </p:sp>
      <p:sp>
        <p:nvSpPr>
          <p:cNvPr id="13" name="Rectangle 12"/>
          <p:cNvSpPr/>
          <p:nvPr/>
        </p:nvSpPr>
        <p:spPr>
          <a:xfrm>
            <a:off x="4079776" y="3573016"/>
            <a:ext cx="3663156" cy="646331"/>
          </a:xfrm>
          <a:prstGeom prst="rect">
            <a:avLst/>
          </a:prstGeom>
        </p:spPr>
        <p:txBody>
          <a:bodyPr wrap="square">
            <a:spAutoFit/>
          </a:bodyPr>
          <a:lstStyle/>
          <a:p>
            <a:pPr algn="ctr"/>
            <a:r>
              <a:rPr lang="fr-FR" altLang="en-US" sz="3600" b="1" dirty="0">
                <a:latin typeface="Century Gothic" panose="020B0502020202020204" pitchFamily="34" charset="0"/>
              </a:rPr>
              <a:t>OU</a:t>
            </a:r>
            <a:endParaRPr lang="fr-FR" sz="3600" b="1" dirty="0">
              <a:latin typeface="Century Gothic" panose="020B0502020202020204" pitchFamily="34" charset="0"/>
            </a:endParaRPr>
          </a:p>
        </p:txBody>
      </p:sp>
      <p:sp>
        <p:nvSpPr>
          <p:cNvPr id="7" name="Rectangle 6"/>
          <p:cNvSpPr/>
          <p:nvPr/>
        </p:nvSpPr>
        <p:spPr>
          <a:xfrm>
            <a:off x="1343472" y="5040682"/>
            <a:ext cx="3888432" cy="707886"/>
          </a:xfrm>
          <a:prstGeom prst="rect">
            <a:avLst/>
          </a:prstGeom>
        </p:spPr>
        <p:txBody>
          <a:bodyPr wrap="square">
            <a:spAutoFit/>
          </a:bodyPr>
          <a:lstStyle/>
          <a:p>
            <a:pPr algn="ctr"/>
            <a:r>
              <a:rPr lang="fr-FR" altLang="en-US" sz="2000" dirty="0">
                <a:latin typeface="Century Gothic" panose="020B0502020202020204" pitchFamily="34" charset="0"/>
              </a:rPr>
              <a:t>Eteindre tous les appareils en veille et lampes inutiles ?</a:t>
            </a:r>
          </a:p>
        </p:txBody>
      </p:sp>
      <p:pic>
        <p:nvPicPr>
          <p:cNvPr id="3" name="Image 2">
            <a:extLst>
              <a:ext uri="{FF2B5EF4-FFF2-40B4-BE49-F238E27FC236}">
                <a16:creationId xmlns:a16="http://schemas.microsoft.com/office/drawing/2014/main" id="{19488231-9216-45D0-8DA8-FA7A0434D5B4}"/>
              </a:ext>
            </a:extLst>
          </p:cNvPr>
          <p:cNvPicPr>
            <a:picLocks noChangeAspect="1"/>
          </p:cNvPicPr>
          <p:nvPr/>
        </p:nvPicPr>
        <p:blipFill>
          <a:blip r:embed="rId5"/>
          <a:stretch>
            <a:fillRect/>
          </a:stretch>
        </p:blipFill>
        <p:spPr>
          <a:xfrm>
            <a:off x="577636" y="2348880"/>
            <a:ext cx="447567" cy="447567"/>
          </a:xfrm>
          <a:prstGeom prst="rect">
            <a:avLst/>
          </a:prstGeom>
        </p:spPr>
      </p:pic>
    </p:spTree>
    <p:extLst>
      <p:ext uri="{BB962C8B-B14F-4D97-AF65-F5344CB8AC3E}">
        <p14:creationId xmlns:p14="http://schemas.microsoft.com/office/powerpoint/2010/main" val="1341934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Pourquoi calculer ses émissions de GES </a:t>
            </a:r>
            <a:r>
              <a:rPr lang="fr-FR" altLang="en-US" dirty="0"/>
              <a:t>?</a:t>
            </a:r>
            <a:endParaRPr lang="fr-FR" dirty="0"/>
          </a:p>
        </p:txBody>
      </p:sp>
      <p:sp>
        <p:nvSpPr>
          <p:cNvPr id="3" name="Espace réservé du contenu 2"/>
          <p:cNvSpPr>
            <a:spLocks noGrp="1"/>
          </p:cNvSpPr>
          <p:nvPr>
            <p:ph idx="1"/>
          </p:nvPr>
        </p:nvSpPr>
        <p:spPr>
          <a:xfrm>
            <a:off x="1027856" y="998107"/>
            <a:ext cx="10972800" cy="5361459"/>
          </a:xfrm>
        </p:spPr>
        <p:txBody>
          <a:bodyPr/>
          <a:lstStyle/>
          <a:p>
            <a:pPr marL="457200" lvl="1" indent="0">
              <a:lnSpc>
                <a:spcPct val="250000"/>
              </a:lnSpc>
              <a:buNone/>
            </a:pPr>
            <a:r>
              <a:rPr lang="fr-FR" altLang="en-US" sz="2200" dirty="0"/>
              <a:t>Comprendre comment réduire ses émissions de gaz à effet de serre</a:t>
            </a:r>
          </a:p>
          <a:p>
            <a:pPr marL="457200" lvl="1" indent="0" eaLnBrk="1" hangingPunct="1">
              <a:lnSpc>
                <a:spcPct val="250000"/>
              </a:lnSpc>
              <a:buNone/>
            </a:pPr>
            <a:r>
              <a:rPr lang="fr-FR" altLang="en-US" sz="2200" dirty="0"/>
              <a:t>Développer ses compétences personnelles et professionnelles</a:t>
            </a:r>
          </a:p>
          <a:p>
            <a:pPr marL="457200" lvl="1" indent="0" eaLnBrk="1" hangingPunct="1">
              <a:lnSpc>
                <a:spcPct val="250000"/>
              </a:lnSpc>
              <a:buNone/>
            </a:pPr>
            <a:r>
              <a:rPr lang="fr-FR" altLang="en-US" sz="2200" dirty="0"/>
              <a:t>Communiquer</a:t>
            </a:r>
          </a:p>
          <a:p>
            <a:pPr marL="457200" lvl="1" indent="0" eaLnBrk="1" hangingPunct="1">
              <a:lnSpc>
                <a:spcPct val="250000"/>
              </a:lnSpc>
              <a:buNone/>
            </a:pPr>
            <a:r>
              <a:rPr lang="fr-FR" altLang="en-US" sz="2200" dirty="0"/>
              <a:t>Répondre à la réglementation</a:t>
            </a:r>
          </a:p>
          <a:p>
            <a:pPr marL="457200" lvl="1" indent="0">
              <a:lnSpc>
                <a:spcPct val="250000"/>
              </a:lnSpc>
              <a:buNone/>
            </a:pPr>
            <a:r>
              <a:rPr lang="fr-FR" altLang="en-US" sz="2200" dirty="0"/>
              <a:t>Anticiper les changements sectoriels et innover</a:t>
            </a:r>
          </a:p>
          <a:p>
            <a:pPr marL="457200" lvl="1" indent="0" eaLnBrk="1" hangingPunct="1">
              <a:lnSpc>
                <a:spcPct val="250000"/>
              </a:lnSpc>
              <a:buNone/>
            </a:pPr>
            <a:r>
              <a:rPr lang="fr-FR" altLang="en-US" sz="2200" dirty="0"/>
              <a:t>Faire des économies</a:t>
            </a:r>
          </a:p>
          <a:p>
            <a:pPr indent="0"/>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606" y="1213454"/>
            <a:ext cx="720000" cy="720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06" y="2098335"/>
            <a:ext cx="720000" cy="7200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06" y="2958837"/>
            <a:ext cx="720000" cy="7200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606" y="3901270"/>
            <a:ext cx="720000" cy="72000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606" y="5722424"/>
            <a:ext cx="720000" cy="72000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955" y="4833178"/>
            <a:ext cx="720000" cy="720000"/>
          </a:xfrm>
          <a:prstGeom prst="rect">
            <a:avLst/>
          </a:prstGeom>
        </p:spPr>
      </p:pic>
    </p:spTree>
    <p:extLst>
      <p:ext uri="{BB962C8B-B14F-4D97-AF65-F5344CB8AC3E}">
        <p14:creationId xmlns:p14="http://schemas.microsoft.com/office/powerpoint/2010/main" val="39347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2027548" y="0"/>
            <a:ext cx="8028892" cy="9807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2400" b="1" i="0" u="none" strike="noStrike" cap="none" dirty="0">
                <a:solidFill>
                  <a:srgbClr val="085160"/>
                </a:solidFill>
                <a:latin typeface="Century Gothic"/>
                <a:ea typeface="Century Gothic"/>
                <a:cs typeface="Century Gothic"/>
                <a:sym typeface="Century Gothic"/>
              </a:rPr>
              <a:t>La méthodologie Bilan Carbone</a:t>
            </a:r>
            <a:r>
              <a:rPr lang="fr-FR" sz="2400" b="1" i="0" u="none" strike="noStrike" cap="none" baseline="30000" dirty="0">
                <a:solidFill>
                  <a:srgbClr val="085160"/>
                </a:solidFill>
                <a:sym typeface="Century Gothic"/>
              </a:rPr>
              <a:t>®</a:t>
            </a:r>
            <a:endParaRPr baseline="30000" dirty="0"/>
          </a:p>
        </p:txBody>
      </p:sp>
      <p:sp>
        <p:nvSpPr>
          <p:cNvPr id="260" name="Shape 260"/>
          <p:cNvSpPr txBox="1">
            <a:spLocks noGrp="1"/>
          </p:cNvSpPr>
          <p:nvPr>
            <p:ph type="body" idx="1"/>
          </p:nvPr>
        </p:nvSpPr>
        <p:spPr>
          <a:xfrm>
            <a:off x="609600" y="944910"/>
            <a:ext cx="11535072" cy="485740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79124"/>
              </a:buClr>
              <a:buSzPts val="2040"/>
              <a:buFont typeface="Arial"/>
              <a:buNone/>
            </a:pPr>
            <a:endParaRPr sz="2040" b="1" i="0" u="none" strike="noStrike" cap="none" dirty="0">
              <a:solidFill>
                <a:srgbClr val="085160"/>
              </a:solidFill>
              <a:latin typeface="Century Gothic"/>
              <a:ea typeface="Century Gothic"/>
              <a:cs typeface="Century Gothic"/>
              <a:sym typeface="Century Gothic"/>
            </a:endParaRPr>
          </a:p>
          <a:p>
            <a:pPr marL="0" marR="0" lvl="0" indent="0" algn="l" rtl="0">
              <a:lnSpc>
                <a:spcPct val="80000"/>
              </a:lnSpc>
              <a:spcBef>
                <a:spcPts val="408"/>
              </a:spcBef>
              <a:spcAft>
                <a:spcPts val="0"/>
              </a:spcAft>
              <a:buClr>
                <a:srgbClr val="F79124"/>
              </a:buClr>
              <a:buSzPts val="2040"/>
              <a:buFont typeface="Arial"/>
              <a:buNone/>
            </a:pPr>
            <a:r>
              <a:rPr lang="fr-FR" sz="2040" b="1" i="0" u="none" strike="noStrike" cap="none" dirty="0">
                <a:solidFill>
                  <a:srgbClr val="085160"/>
                </a:solidFill>
                <a:latin typeface="Century Gothic"/>
                <a:ea typeface="Century Gothic"/>
                <a:cs typeface="Century Gothic"/>
                <a:sym typeface="Century Gothic"/>
              </a:rPr>
              <a:t>Création et diffusion en 2004 par l’ADEME, développement par l’ABC</a:t>
            </a:r>
            <a:r>
              <a:rPr lang="fr-FR" sz="2040" dirty="0"/>
              <a:t> </a:t>
            </a:r>
            <a:r>
              <a:rPr lang="fr-FR" sz="2040" b="1" i="0" u="none" strike="noStrike" cap="none" dirty="0">
                <a:solidFill>
                  <a:srgbClr val="085160"/>
                </a:solidFill>
                <a:latin typeface="Century Gothic"/>
                <a:ea typeface="Century Gothic"/>
                <a:cs typeface="Century Gothic"/>
                <a:sym typeface="Century Gothic"/>
              </a:rPr>
              <a:t>(</a:t>
            </a:r>
            <a:r>
              <a:rPr lang="fr-FR" sz="2040" b="1" i="0" u="sng" strike="noStrike" cap="none" dirty="0">
                <a:solidFill>
                  <a:schemeClr val="hlink"/>
                </a:solidFill>
                <a:latin typeface="Century Gothic"/>
                <a:ea typeface="Century Gothic"/>
                <a:cs typeface="Century Gothic"/>
                <a:sym typeface="Century Gothic"/>
                <a:hlinkClick r:id="rId3"/>
              </a:rPr>
              <a:t>www.associationbilancarbone.fr</a:t>
            </a:r>
            <a:r>
              <a:rPr lang="fr-FR" sz="2040" b="1" i="0" u="none" strike="noStrike" cap="none" dirty="0">
                <a:solidFill>
                  <a:srgbClr val="085160"/>
                </a:solidFill>
                <a:latin typeface="Century Gothic"/>
                <a:ea typeface="Century Gothic"/>
                <a:cs typeface="Century Gothic"/>
                <a:sym typeface="Century Gothic"/>
              </a:rPr>
              <a:t>)</a:t>
            </a:r>
            <a:endParaRPr sz="2040" b="1" i="0" u="none" strike="noStrike" cap="none" dirty="0">
              <a:solidFill>
                <a:srgbClr val="085160"/>
              </a:solidFill>
              <a:latin typeface="Century Gothic"/>
              <a:ea typeface="Century Gothic"/>
              <a:cs typeface="Century Gothic"/>
              <a:sym typeface="Century Gothic"/>
            </a:endParaRPr>
          </a:p>
          <a:p>
            <a:pPr marL="0" marR="0" lvl="0" indent="0" algn="l" rtl="0">
              <a:lnSpc>
                <a:spcPct val="80000"/>
              </a:lnSpc>
              <a:spcBef>
                <a:spcPts val="408"/>
              </a:spcBef>
              <a:spcAft>
                <a:spcPts val="0"/>
              </a:spcAft>
              <a:buClr>
                <a:srgbClr val="F79124"/>
              </a:buClr>
              <a:buSzPts val="2040"/>
              <a:buFont typeface="Arial"/>
              <a:buNone/>
            </a:pPr>
            <a:endParaRPr lang="fr-FR" sz="2040" b="1" i="0" u="none" strike="noStrike" cap="none" dirty="0">
              <a:solidFill>
                <a:srgbClr val="085160"/>
              </a:solidFill>
              <a:latin typeface="Century Gothic"/>
              <a:ea typeface="Century Gothic"/>
              <a:cs typeface="Century Gothic"/>
              <a:sym typeface="Century Gothic"/>
            </a:endParaRPr>
          </a:p>
          <a:p>
            <a:pPr marL="342900" marR="0" lvl="0" indent="-342900" algn="l" rtl="0">
              <a:lnSpc>
                <a:spcPct val="80000"/>
              </a:lnSpc>
              <a:spcBef>
                <a:spcPts val="408"/>
              </a:spcBef>
              <a:spcAft>
                <a:spcPts val="0"/>
              </a:spcAft>
              <a:buClr>
                <a:srgbClr val="F79124"/>
              </a:buClr>
              <a:buSzPts val="2040"/>
              <a:buFont typeface="Wingdings" panose="05000000000000000000" pitchFamily="2" charset="2"/>
              <a:buChar char="è"/>
            </a:pPr>
            <a:r>
              <a:rPr lang="fr-FR" sz="2040" dirty="0">
                <a:sym typeface="Wingdings" panose="05000000000000000000" pitchFamily="2" charset="2"/>
              </a:rPr>
              <a:t>Utilisation professionnelle</a:t>
            </a:r>
          </a:p>
          <a:p>
            <a:pPr marL="342900" marR="0" lvl="0" indent="-342900" algn="l" rtl="0">
              <a:lnSpc>
                <a:spcPct val="80000"/>
              </a:lnSpc>
              <a:spcBef>
                <a:spcPts val="408"/>
              </a:spcBef>
              <a:spcAft>
                <a:spcPts val="0"/>
              </a:spcAft>
              <a:buClr>
                <a:srgbClr val="F79124"/>
              </a:buClr>
              <a:buSzPts val="2040"/>
              <a:buFont typeface="Wingdings" panose="05000000000000000000" pitchFamily="2" charset="2"/>
              <a:buChar char="è"/>
            </a:pPr>
            <a:r>
              <a:rPr lang="fr-FR" sz="2040" dirty="0">
                <a:sym typeface="Wingdings" panose="05000000000000000000" pitchFamily="2" charset="2"/>
              </a:rPr>
              <a:t>Formations, méthode et outils</a:t>
            </a:r>
          </a:p>
          <a:p>
            <a:pPr marL="342900" marR="0" lvl="0" indent="-342900" algn="l" rtl="0">
              <a:lnSpc>
                <a:spcPct val="80000"/>
              </a:lnSpc>
              <a:spcBef>
                <a:spcPts val="408"/>
              </a:spcBef>
              <a:spcAft>
                <a:spcPts val="0"/>
              </a:spcAft>
              <a:buClr>
                <a:srgbClr val="F79124"/>
              </a:buClr>
              <a:buSzPts val="2040"/>
              <a:buFont typeface="Wingdings" panose="05000000000000000000" pitchFamily="2" charset="2"/>
              <a:buChar char="è"/>
            </a:pPr>
            <a:r>
              <a:rPr lang="fr-FR" sz="2040" dirty="0">
                <a:sym typeface="Wingdings" panose="05000000000000000000" pitchFamily="2" charset="2"/>
              </a:rPr>
              <a:t>Développement communautaire</a:t>
            </a:r>
          </a:p>
          <a:p>
            <a:pPr marL="342900" marR="0" lvl="0" indent="-342900" algn="l" rtl="0">
              <a:lnSpc>
                <a:spcPct val="80000"/>
              </a:lnSpc>
              <a:spcBef>
                <a:spcPts val="408"/>
              </a:spcBef>
              <a:spcAft>
                <a:spcPts val="0"/>
              </a:spcAft>
              <a:buClr>
                <a:srgbClr val="F79124"/>
              </a:buClr>
              <a:buSzPts val="2040"/>
              <a:buFont typeface="Wingdings" panose="05000000000000000000" pitchFamily="2" charset="2"/>
              <a:buChar char="è"/>
            </a:pPr>
            <a:r>
              <a:rPr lang="fr-FR" sz="2040" b="1" i="0" u="none" strike="noStrike" cap="none" dirty="0">
                <a:solidFill>
                  <a:srgbClr val="085160"/>
                </a:solidFill>
                <a:latin typeface="Century Gothic"/>
                <a:ea typeface="Century Gothic"/>
                <a:cs typeface="Century Gothic"/>
                <a:sym typeface="Wingdings" panose="05000000000000000000" pitchFamily="2" charset="2"/>
              </a:rPr>
              <a:t>Un référentiel pour le suivi des plan d’actions :</a:t>
            </a:r>
          </a:p>
          <a:p>
            <a:pPr marL="457200" lvl="1" indent="0">
              <a:lnSpc>
                <a:spcPct val="80000"/>
              </a:lnSpc>
              <a:spcBef>
                <a:spcPts val="408"/>
              </a:spcBef>
              <a:buClr>
                <a:srgbClr val="F79124"/>
              </a:buClr>
              <a:buSzPts val="2040"/>
              <a:buNone/>
            </a:pPr>
            <a:r>
              <a:rPr lang="fr-FR" sz="2040" b="1" dirty="0">
                <a:solidFill>
                  <a:srgbClr val="085160"/>
                </a:solidFill>
                <a:sym typeface="Wingdings" panose="05000000000000000000" pitchFamily="2" charset="2"/>
              </a:rPr>
              <a:t>Le SM-GES !</a:t>
            </a:r>
            <a:endParaRPr lang="fr-FR" sz="2040" b="1" dirty="0">
              <a:solidFill>
                <a:srgbClr val="085160"/>
              </a:solidFill>
            </a:endParaRPr>
          </a:p>
          <a:p>
            <a:pPr marL="342900" marR="0" lvl="0" indent="-342900" algn="l" rtl="0">
              <a:lnSpc>
                <a:spcPct val="80000"/>
              </a:lnSpc>
              <a:spcBef>
                <a:spcPts val="408"/>
              </a:spcBef>
              <a:spcAft>
                <a:spcPts val="0"/>
              </a:spcAft>
              <a:buClr>
                <a:srgbClr val="F79124"/>
              </a:buClr>
              <a:buSzPts val="2040"/>
              <a:buFont typeface="Wingdings" panose="05000000000000000000" pitchFamily="2" charset="2"/>
              <a:buChar char="è"/>
            </a:pPr>
            <a:r>
              <a:rPr lang="fr-FR" sz="2040" dirty="0">
                <a:sym typeface="Wingdings" panose="05000000000000000000" pitchFamily="2" charset="2"/>
              </a:rPr>
              <a:t>Un outil pour l’évaluation des émissions d’un territoire</a:t>
            </a:r>
          </a:p>
          <a:p>
            <a:pPr marL="0" marR="0" lvl="0" indent="0" algn="l" rtl="0">
              <a:lnSpc>
                <a:spcPct val="80000"/>
              </a:lnSpc>
              <a:spcBef>
                <a:spcPts val="408"/>
              </a:spcBef>
              <a:spcAft>
                <a:spcPts val="0"/>
              </a:spcAft>
              <a:buClr>
                <a:srgbClr val="F79124"/>
              </a:buClr>
              <a:buSzPts val="2040"/>
              <a:buFont typeface="Arial"/>
              <a:buNone/>
            </a:pPr>
            <a:endParaRPr sz="2040" b="1" i="0" u="none" strike="noStrike" cap="none" dirty="0">
              <a:solidFill>
                <a:srgbClr val="085160"/>
              </a:solidFill>
              <a:latin typeface="Century Gothic"/>
              <a:ea typeface="Century Gothic"/>
              <a:cs typeface="Century Gothic"/>
              <a:sym typeface="Century Gothic"/>
            </a:endParaRPr>
          </a:p>
          <a:p>
            <a:pPr marL="0" marR="0" lvl="0" indent="0" algn="l" rtl="0">
              <a:lnSpc>
                <a:spcPct val="80000"/>
              </a:lnSpc>
              <a:spcBef>
                <a:spcPts val="408"/>
              </a:spcBef>
              <a:spcAft>
                <a:spcPts val="0"/>
              </a:spcAft>
              <a:buClr>
                <a:srgbClr val="F79124"/>
              </a:buClr>
              <a:buSzPts val="2040"/>
              <a:buFont typeface="Arial"/>
              <a:buNone/>
            </a:pPr>
            <a:endParaRPr sz="2040" b="1" i="0" u="none" strike="noStrike" cap="none" dirty="0">
              <a:solidFill>
                <a:srgbClr val="085160"/>
              </a:solidFill>
              <a:latin typeface="Century Gothic"/>
              <a:ea typeface="Century Gothic"/>
              <a:cs typeface="Century Gothic"/>
              <a:sym typeface="Century Gothic"/>
            </a:endParaRPr>
          </a:p>
          <a:p>
            <a:pPr marL="0" marR="0" lvl="0" indent="0" algn="l" rtl="0">
              <a:lnSpc>
                <a:spcPct val="80000"/>
              </a:lnSpc>
              <a:spcBef>
                <a:spcPts val="408"/>
              </a:spcBef>
              <a:spcAft>
                <a:spcPts val="0"/>
              </a:spcAft>
              <a:buClr>
                <a:srgbClr val="F79124"/>
              </a:buClr>
              <a:buSzPts val="2040"/>
              <a:buFont typeface="Arial"/>
              <a:buNone/>
            </a:pPr>
            <a:r>
              <a:rPr lang="fr-FR" sz="2040" dirty="0"/>
              <a:t>D’autres</a:t>
            </a:r>
            <a:r>
              <a:rPr lang="fr-FR" sz="2040" b="1" i="0" u="none" strike="noStrike" cap="none" dirty="0">
                <a:solidFill>
                  <a:srgbClr val="085160"/>
                </a:solidFill>
                <a:latin typeface="Century Gothic"/>
                <a:ea typeface="Century Gothic"/>
                <a:cs typeface="Century Gothic"/>
                <a:sym typeface="Century Gothic"/>
              </a:rPr>
              <a:t> versions plus « grand public »</a:t>
            </a:r>
            <a:endParaRPr dirty="0"/>
          </a:p>
          <a:p>
            <a:pPr lvl="1">
              <a:lnSpc>
                <a:spcPct val="80000"/>
              </a:lnSpc>
              <a:spcBef>
                <a:spcPts val="408"/>
              </a:spcBef>
              <a:spcAft>
                <a:spcPts val="0"/>
              </a:spcAft>
              <a:buClr>
                <a:schemeClr val="dk1"/>
              </a:buClr>
              <a:buSzPts val="2040"/>
              <a:buFont typeface="Arial"/>
              <a:buChar char="•"/>
            </a:pPr>
            <a:r>
              <a:rPr lang="fr-FR" sz="2040" b="0" i="0" u="none" strike="noStrike" cap="none" dirty="0">
                <a:solidFill>
                  <a:schemeClr val="dk1"/>
                </a:solidFill>
                <a:latin typeface="Century Gothic"/>
                <a:ea typeface="Century Gothic"/>
                <a:cs typeface="Century Gothic"/>
                <a:sym typeface="Century Gothic"/>
              </a:rPr>
              <a:t>Mon Impact Carbone, Mes Actions Concrètes </a:t>
            </a:r>
          </a:p>
          <a:p>
            <a:pPr marL="457200" lvl="1" indent="0">
              <a:lnSpc>
                <a:spcPct val="80000"/>
              </a:lnSpc>
              <a:spcBef>
                <a:spcPts val="408"/>
              </a:spcBef>
              <a:spcAft>
                <a:spcPts val="0"/>
              </a:spcAft>
              <a:buClr>
                <a:schemeClr val="dk1"/>
              </a:buClr>
              <a:buSzPts val="2040"/>
              <a:buNone/>
            </a:pPr>
            <a:r>
              <a:rPr lang="fr-FR" sz="2040" b="0" i="0" u="sng" strike="noStrike" cap="none" dirty="0">
                <a:solidFill>
                  <a:schemeClr val="hlink"/>
                </a:solidFill>
                <a:latin typeface="Century Gothic"/>
                <a:ea typeface="Century Gothic"/>
                <a:cs typeface="Century Gothic"/>
                <a:sym typeface="Century Gothic"/>
                <a:hlinkClick r:id="rId4"/>
              </a:rPr>
              <a:t>www</a:t>
            </a:r>
            <a:r>
              <a:rPr lang="fr-FR" sz="2040" u="sng" dirty="0">
                <a:solidFill>
                  <a:schemeClr val="hlink"/>
                </a:solidFill>
                <a:latin typeface="Century Gothic"/>
                <a:ea typeface="Century Gothic"/>
                <a:cs typeface="Century Gothic"/>
                <a:sym typeface="Century Gothic"/>
                <a:hlinkClick r:id="rId4"/>
              </a:rPr>
              <a:t>. http://avenirclimatique.org/micmac.</a:t>
            </a:r>
            <a:r>
              <a:rPr lang="fr-FR" sz="2040" b="0" i="0" u="sng" strike="noStrike" cap="none" dirty="0">
                <a:solidFill>
                  <a:schemeClr val="hlink"/>
                </a:solidFill>
                <a:latin typeface="Century Gothic"/>
                <a:ea typeface="Century Gothic"/>
                <a:cs typeface="Century Gothic"/>
                <a:sym typeface="Century Gothic"/>
                <a:hlinkClick r:id="rId4"/>
              </a:rPr>
              <a:t>org</a:t>
            </a:r>
            <a:endParaRPr dirty="0"/>
          </a:p>
          <a:p>
            <a:pPr lvl="1">
              <a:lnSpc>
                <a:spcPct val="80000"/>
              </a:lnSpc>
              <a:spcBef>
                <a:spcPts val="408"/>
              </a:spcBef>
              <a:spcAft>
                <a:spcPts val="0"/>
              </a:spcAft>
              <a:buClr>
                <a:schemeClr val="dk1"/>
              </a:buClr>
              <a:buSzPts val="2040"/>
              <a:buFont typeface="Arial"/>
              <a:buChar char="•"/>
            </a:pPr>
            <a:r>
              <a:rPr lang="fr-FR" sz="2040" b="0" i="0" u="none" strike="noStrike" cap="none" dirty="0">
                <a:solidFill>
                  <a:schemeClr val="dk1"/>
                </a:solidFill>
                <a:latin typeface="Century Gothic"/>
                <a:ea typeface="Century Gothic"/>
                <a:cs typeface="Century Gothic"/>
                <a:sym typeface="Century Gothic"/>
              </a:rPr>
              <a:t>Bilan Carbone</a:t>
            </a:r>
            <a:r>
              <a:rPr lang="fr-FR" sz="2040" b="0" i="0" u="none" strike="noStrike" cap="none" baseline="30000" dirty="0">
                <a:solidFill>
                  <a:schemeClr val="dk1"/>
                </a:solidFill>
                <a:latin typeface="Century Gothic"/>
                <a:ea typeface="Century Gothic"/>
                <a:cs typeface="Century Gothic"/>
                <a:sym typeface="Century Gothic"/>
              </a:rPr>
              <a:t>®</a:t>
            </a:r>
            <a:r>
              <a:rPr lang="fr-FR" sz="2040" b="0" i="0" u="none" strike="noStrike" cap="none" dirty="0">
                <a:solidFill>
                  <a:schemeClr val="dk1"/>
                </a:solidFill>
                <a:latin typeface="Century Gothic"/>
                <a:ea typeface="Century Gothic"/>
                <a:cs typeface="Century Gothic"/>
                <a:sym typeface="Century Gothic"/>
              </a:rPr>
              <a:t> Campus </a:t>
            </a:r>
          </a:p>
          <a:p>
            <a:pPr marL="457200" lvl="1" indent="0">
              <a:lnSpc>
                <a:spcPct val="80000"/>
              </a:lnSpc>
              <a:spcBef>
                <a:spcPts val="408"/>
              </a:spcBef>
              <a:spcAft>
                <a:spcPts val="0"/>
              </a:spcAft>
              <a:buClr>
                <a:schemeClr val="dk1"/>
              </a:buClr>
              <a:buSzPts val="2040"/>
              <a:buNone/>
            </a:pPr>
            <a:r>
              <a:rPr lang="fr-FR" sz="2040" b="0" i="0" u="sng" strike="noStrike" cap="none" dirty="0">
                <a:solidFill>
                  <a:schemeClr val="hlink"/>
                </a:solidFill>
                <a:latin typeface="Century Gothic"/>
                <a:ea typeface="Century Gothic"/>
                <a:cs typeface="Century Gothic"/>
                <a:sym typeface="Century Gothic"/>
                <a:hlinkClick r:id="rId5"/>
              </a:rPr>
              <a:t>www.</a:t>
            </a:r>
            <a:r>
              <a:rPr lang="fr-FR" sz="2040" u="sng" dirty="0">
                <a:solidFill>
                  <a:schemeClr val="hlink"/>
                </a:solidFill>
                <a:latin typeface="Century Gothic"/>
                <a:ea typeface="Century Gothic"/>
                <a:cs typeface="Century Gothic"/>
                <a:sym typeface="Century Gothic"/>
              </a:rPr>
              <a:t> avenirclimatique.org/le-projet-carbone-campus/</a:t>
            </a:r>
            <a:endParaRPr dirty="0"/>
          </a:p>
          <a:p>
            <a:pPr marL="0" marR="0" lvl="0" indent="0" algn="l" rtl="0">
              <a:lnSpc>
                <a:spcPct val="80000"/>
              </a:lnSpc>
              <a:spcBef>
                <a:spcPts val="408"/>
              </a:spcBef>
              <a:spcAft>
                <a:spcPts val="0"/>
              </a:spcAft>
              <a:buClr>
                <a:srgbClr val="F79124"/>
              </a:buClr>
              <a:buSzPts val="2040"/>
              <a:buFont typeface="Arial"/>
              <a:buNone/>
            </a:pPr>
            <a:endParaRPr sz="2040" b="1" i="0" u="none" strike="noStrike" cap="none" dirty="0">
              <a:solidFill>
                <a:srgbClr val="085160"/>
              </a:solidFill>
              <a:latin typeface="Century Gothic"/>
              <a:ea typeface="Century Gothic"/>
              <a:cs typeface="Century Gothic"/>
              <a:sym typeface="Century Gothic"/>
            </a:endParaRPr>
          </a:p>
          <a:p>
            <a:pPr marL="0" marR="0" lvl="0" indent="0" algn="l" rtl="0">
              <a:lnSpc>
                <a:spcPct val="80000"/>
              </a:lnSpc>
              <a:spcBef>
                <a:spcPts val="408"/>
              </a:spcBef>
              <a:spcAft>
                <a:spcPts val="0"/>
              </a:spcAft>
              <a:buClr>
                <a:srgbClr val="F79124"/>
              </a:buClr>
              <a:buSzPts val="2040"/>
              <a:buFont typeface="Arial"/>
              <a:buNone/>
            </a:pPr>
            <a:endParaRPr sz="2040" b="1" i="0" u="none" strike="noStrike" cap="none" dirty="0">
              <a:solidFill>
                <a:srgbClr val="085160"/>
              </a:solidFill>
              <a:latin typeface="Century Gothic"/>
              <a:ea typeface="Century Gothic"/>
              <a:cs typeface="Century Gothic"/>
              <a:sym typeface="Century Gothic"/>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1294" y="2782822"/>
            <a:ext cx="2420117" cy="646177"/>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294" y="1755141"/>
            <a:ext cx="2221997" cy="710185"/>
          </a:xfrm>
          <a:prstGeom prst="rect">
            <a:avLst/>
          </a:prstGeom>
        </p:spPr>
      </p:pic>
      <p:pic>
        <p:nvPicPr>
          <p:cNvPr id="4" name="Image 3"/>
          <p:cNvPicPr>
            <a:picLocks noChangeAspect="1"/>
          </p:cNvPicPr>
          <p:nvPr/>
        </p:nvPicPr>
        <p:blipFill rotWithShape="1">
          <a:blip r:embed="rId8">
            <a:extLst>
              <a:ext uri="{28A0092B-C50C-407E-A947-70E740481C1C}">
                <a14:useLocalDpi xmlns:a14="http://schemas.microsoft.com/office/drawing/2010/main" val="0"/>
              </a:ext>
            </a:extLst>
          </a:blip>
          <a:srcRect l="2890" t="35833" r="3085" b="28611"/>
          <a:stretch/>
        </p:blipFill>
        <p:spPr>
          <a:xfrm>
            <a:off x="8061294" y="3799680"/>
            <a:ext cx="3053536" cy="815976"/>
          </a:xfrm>
          <a:prstGeom prst="rect">
            <a:avLst/>
          </a:prstGeom>
        </p:spPr>
      </p:pic>
    </p:spTree>
    <p:extLst>
      <p:ext uri="{BB962C8B-B14F-4D97-AF65-F5344CB8AC3E}">
        <p14:creationId xmlns:p14="http://schemas.microsoft.com/office/powerpoint/2010/main" val="3884915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particularités du Bilan Carbone</a:t>
            </a:r>
            <a:r>
              <a:rPr lang="fr-FR" baseline="30000" dirty="0"/>
              <a:t>®</a:t>
            </a:r>
          </a:p>
        </p:txBody>
      </p:sp>
      <p:sp>
        <p:nvSpPr>
          <p:cNvPr id="3" name="Espace réservé du contenu 2"/>
          <p:cNvSpPr>
            <a:spLocks noGrp="1"/>
          </p:cNvSpPr>
          <p:nvPr>
            <p:ph idx="1"/>
          </p:nvPr>
        </p:nvSpPr>
        <p:spPr>
          <a:xfrm>
            <a:off x="555594" y="980728"/>
            <a:ext cx="10972800" cy="4857403"/>
          </a:xfrm>
        </p:spPr>
        <p:txBody>
          <a:bodyPr/>
          <a:lstStyle/>
          <a:p>
            <a:pPr indent="0"/>
            <a:r>
              <a:rPr lang="fr-FR" dirty="0"/>
              <a:t>La méthode</a:t>
            </a:r>
          </a:p>
          <a:p>
            <a:pPr marL="857250" lvl="1" indent="-457200"/>
            <a:r>
              <a:rPr lang="fr-FR" dirty="0"/>
              <a:t>Une démarche en 5 étapes</a:t>
            </a:r>
          </a:p>
          <a:p>
            <a:pPr marL="857250" lvl="1" indent="-457200"/>
            <a:r>
              <a:rPr lang="fr-FR" dirty="0"/>
              <a:t>Une sensibilisation des parties prenantes tout au long du projet</a:t>
            </a:r>
          </a:p>
          <a:p>
            <a:pPr marL="857250" lvl="1" indent="-457200"/>
            <a:r>
              <a:rPr lang="fr-FR" dirty="0"/>
              <a:t>Des modules optionnels adaptant la démarche à la maturité de l’organisation</a:t>
            </a:r>
          </a:p>
          <a:p>
            <a:pPr marL="857250" lvl="1" indent="-457200"/>
            <a:r>
              <a:rPr lang="fr-FR" dirty="0"/>
              <a:t>Réponds à 100% aux normes internationales et réglementaires</a:t>
            </a:r>
          </a:p>
          <a:p>
            <a:pPr marL="857250" lvl="1" indent="-457200">
              <a:buFont typeface="Wingdings" panose="05000000000000000000" pitchFamily="2" charset="2"/>
              <a:buChar char="v"/>
            </a:pPr>
            <a:endParaRPr lang="fr-FR" dirty="0"/>
          </a:p>
          <a:p>
            <a:pPr indent="0"/>
            <a:r>
              <a:rPr lang="fr-FR" dirty="0"/>
              <a:t>Les outils</a:t>
            </a:r>
          </a:p>
          <a:p>
            <a:pPr marL="857250" lvl="1" indent="-457200"/>
            <a:r>
              <a:rPr lang="fr-FR" dirty="0"/>
              <a:t>Un tableur maître utilisant la Base Carbone de l’ADEME</a:t>
            </a:r>
          </a:p>
          <a:p>
            <a:pPr marL="857250" lvl="1" indent="-457200"/>
            <a:r>
              <a:rPr lang="fr-FR" dirty="0"/>
              <a:t>7 utilitaires périphériques, aidant à la gestion des données et à l’élaboration du plan d’actions</a:t>
            </a:r>
          </a:p>
          <a:p>
            <a:pPr marL="857250" lvl="1" indent="-457200">
              <a:buFont typeface="Wingdings" panose="05000000000000000000" pitchFamily="2" charset="2"/>
              <a:buChar char="v"/>
            </a:pPr>
            <a:endParaRPr lang="fr-FR" dirty="0"/>
          </a:p>
          <a:p>
            <a:pPr indent="0"/>
            <a:r>
              <a:rPr lang="fr-FR" dirty="0"/>
              <a:t>Des formations assurant la qualité de la démarche</a:t>
            </a:r>
          </a:p>
          <a:p>
            <a:pPr marL="857250" lvl="1" indent="-457200">
              <a:buFont typeface="Wingdings" panose="05000000000000000000" pitchFamily="2" charset="2"/>
              <a:buChar char="v"/>
            </a:pP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136" y="980728"/>
            <a:ext cx="2435357" cy="646177"/>
          </a:xfrm>
          <a:prstGeom prst="rect">
            <a:avLst/>
          </a:prstGeom>
        </p:spPr>
      </p:pic>
    </p:spTree>
    <p:extLst>
      <p:ext uri="{BB962C8B-B14F-4D97-AF65-F5344CB8AC3E}">
        <p14:creationId xmlns:p14="http://schemas.microsoft.com/office/powerpoint/2010/main" val="1010171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exemple pratique : les campus</a:t>
            </a:r>
          </a:p>
        </p:txBody>
      </p:sp>
      <p:sp>
        <p:nvSpPr>
          <p:cNvPr id="14" name="Espace réservé du contenu 13"/>
          <p:cNvSpPr>
            <a:spLocks noGrp="1"/>
          </p:cNvSpPr>
          <p:nvPr>
            <p:ph idx="1"/>
          </p:nvPr>
        </p:nvSpPr>
        <p:spPr/>
        <p:txBody>
          <a:bodyPr/>
          <a:lstStyle/>
          <a:p>
            <a:r>
              <a:rPr lang="fr-FR" sz="2000" dirty="0"/>
              <a:t>Toute activité émettrice de gaz à effet de serre est concernée</a:t>
            </a:r>
          </a:p>
          <a:p>
            <a:r>
              <a:rPr lang="fr-FR" sz="2000" dirty="0"/>
              <a:t>Un </a:t>
            </a:r>
            <a:r>
              <a:rPr lang="fr-FR" sz="2000" dirty="0">
                <a:solidFill>
                  <a:srgbClr val="F6AB38"/>
                </a:solidFill>
              </a:rPr>
              <a:t>campus</a:t>
            </a:r>
            <a:r>
              <a:rPr lang="fr-FR" sz="2000" dirty="0"/>
              <a:t> est un terrain de jeu idéal pour mettre en œuvre un Bilan Carbone®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650" y="3441288"/>
            <a:ext cx="2011349" cy="2011349"/>
          </a:xfrm>
          <a:prstGeom prst="rect">
            <a:avLst/>
          </a:prstGeom>
        </p:spPr>
      </p:pic>
    </p:spTree>
    <p:extLst>
      <p:ext uri="{BB962C8B-B14F-4D97-AF65-F5344CB8AC3E}">
        <p14:creationId xmlns:p14="http://schemas.microsoft.com/office/powerpoint/2010/main" val="2326100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L’ABC accompagne les organisations</a:t>
            </a:r>
          </a:p>
        </p:txBody>
      </p:sp>
      <p:pic>
        <p:nvPicPr>
          <p:cNvPr id="4" name="Image 3" descr="\\GOFLEX_HOME\GoFlex Home Public\00_Documents communs\06_Communication\5. Identité visuelle\Logos\logo-AB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1220" y="5168234"/>
            <a:ext cx="3024899" cy="964526"/>
          </a:xfrm>
          <a:prstGeom prst="rect">
            <a:avLst/>
          </a:prstGeom>
          <a:noFill/>
          <a:ln>
            <a:noFill/>
          </a:ln>
        </p:spPr>
      </p:pic>
      <p:sp>
        <p:nvSpPr>
          <p:cNvPr id="5" name="Espace réservé du contenu 5"/>
          <p:cNvSpPr txBox="1">
            <a:spLocks/>
          </p:cNvSpPr>
          <p:nvPr/>
        </p:nvSpPr>
        <p:spPr>
          <a:xfrm>
            <a:off x="609600" y="1340768"/>
            <a:ext cx="11391056" cy="4824536"/>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dirty="0" smtClean="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0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dirty="0" smtClean="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r>
              <a:rPr lang="fr-FR" sz="2000" dirty="0">
                <a:solidFill>
                  <a:srgbClr val="F6AB38"/>
                </a:solidFill>
              </a:rPr>
              <a:t>L’Association Bilan Carbone </a:t>
            </a:r>
            <a:r>
              <a:rPr lang="fr-FR" sz="2000" dirty="0"/>
              <a:t>favorise la transition énergie-climat des organisations à l’échelle nationale et internationale. Ses missions sont  :</a:t>
            </a:r>
          </a:p>
          <a:p>
            <a:pPr marL="342900">
              <a:spcBef>
                <a:spcPts val="0"/>
              </a:spcBef>
              <a:buFont typeface="Arial" panose="020B0604020202020204" pitchFamily="34" charset="0"/>
              <a:buChar char="•"/>
            </a:pPr>
            <a:endParaRPr lang="fr-FR" b="0" dirty="0"/>
          </a:p>
          <a:p>
            <a:pPr marL="342900">
              <a:spcBef>
                <a:spcPts val="0"/>
              </a:spcBef>
              <a:buFont typeface="Arial" panose="020B0604020202020204" pitchFamily="34" charset="0"/>
              <a:buChar char="•"/>
            </a:pPr>
            <a:r>
              <a:rPr lang="fr-FR" sz="2000" b="0" dirty="0"/>
              <a:t>Développer des </a:t>
            </a:r>
            <a:r>
              <a:rPr lang="fr-FR" sz="2000" dirty="0">
                <a:solidFill>
                  <a:srgbClr val="F6AB38"/>
                </a:solidFill>
              </a:rPr>
              <a:t>méthodologies</a:t>
            </a:r>
            <a:r>
              <a:rPr lang="fr-FR" sz="2000" b="0" dirty="0">
                <a:solidFill>
                  <a:srgbClr val="F6AB38"/>
                </a:solidFill>
              </a:rPr>
              <a:t> </a:t>
            </a:r>
            <a:r>
              <a:rPr lang="fr-FR" sz="2000" b="0" dirty="0"/>
              <a:t>d’excellence relatives aux émissions de gaz à effet de serre</a:t>
            </a:r>
          </a:p>
          <a:p>
            <a:pPr marL="342900">
              <a:spcBef>
                <a:spcPts val="0"/>
              </a:spcBef>
              <a:buFont typeface="Arial" panose="020B0604020202020204" pitchFamily="34" charset="0"/>
              <a:buChar char="•"/>
            </a:pPr>
            <a:endParaRPr lang="fr-FR" sz="2000" b="0" dirty="0"/>
          </a:p>
          <a:p>
            <a:pPr marL="342900">
              <a:spcBef>
                <a:spcPts val="0"/>
              </a:spcBef>
              <a:buFont typeface="Arial" panose="020B0604020202020204" pitchFamily="34" charset="0"/>
              <a:buChar char="•"/>
            </a:pPr>
            <a:r>
              <a:rPr lang="fr-FR" sz="2000" b="0" dirty="0"/>
              <a:t>Mettre à disposition des organisations les </a:t>
            </a:r>
            <a:r>
              <a:rPr lang="fr-FR" sz="2000" dirty="0">
                <a:solidFill>
                  <a:srgbClr val="F6AB38"/>
                </a:solidFill>
              </a:rPr>
              <a:t>solutions</a:t>
            </a:r>
            <a:r>
              <a:rPr lang="fr-FR" sz="2000" b="0" dirty="0">
                <a:solidFill>
                  <a:srgbClr val="F6AB38"/>
                </a:solidFill>
              </a:rPr>
              <a:t> </a:t>
            </a:r>
            <a:r>
              <a:rPr lang="fr-FR" sz="2000" b="0" dirty="0"/>
              <a:t>adéquates pour réussir leur transition énergie-climat</a:t>
            </a:r>
          </a:p>
          <a:p>
            <a:pPr marL="342900">
              <a:spcBef>
                <a:spcPts val="0"/>
              </a:spcBef>
              <a:buFont typeface="Arial" panose="020B0604020202020204" pitchFamily="34" charset="0"/>
              <a:buChar char="•"/>
            </a:pPr>
            <a:endParaRPr lang="fr-FR" sz="2000" b="0" dirty="0"/>
          </a:p>
          <a:p>
            <a:pPr marL="342900">
              <a:spcBef>
                <a:spcPts val="0"/>
              </a:spcBef>
              <a:buFont typeface="Arial" panose="020B0604020202020204" pitchFamily="34" charset="0"/>
              <a:buChar char="•"/>
            </a:pPr>
            <a:r>
              <a:rPr lang="fr-FR" sz="2000" b="0" dirty="0"/>
              <a:t>Donner accès à un maximum d’actualités et </a:t>
            </a:r>
            <a:r>
              <a:rPr lang="fr-FR" sz="2000" dirty="0">
                <a:solidFill>
                  <a:srgbClr val="F6AB38"/>
                </a:solidFill>
              </a:rPr>
              <a:t>sensibiliser</a:t>
            </a:r>
            <a:r>
              <a:rPr lang="fr-FR" sz="2000" b="0" dirty="0">
                <a:solidFill>
                  <a:srgbClr val="F6AB38"/>
                </a:solidFill>
              </a:rPr>
              <a:t> </a:t>
            </a:r>
            <a:r>
              <a:rPr lang="fr-FR" sz="2000" b="0" dirty="0"/>
              <a:t>sur les enjeux carbone</a:t>
            </a:r>
          </a:p>
          <a:p>
            <a:pPr marL="342900">
              <a:spcBef>
                <a:spcPts val="0"/>
              </a:spcBef>
              <a:buFont typeface="Arial" panose="020B0604020202020204" pitchFamily="34" charset="0"/>
              <a:buChar char="•"/>
            </a:pPr>
            <a:endParaRPr lang="fr-FR" sz="2000" b="0" dirty="0"/>
          </a:p>
          <a:p>
            <a:pPr marL="342900">
              <a:spcBef>
                <a:spcPts val="0"/>
              </a:spcBef>
              <a:buFont typeface="Arial" panose="020B0604020202020204" pitchFamily="34" charset="0"/>
              <a:buChar char="•"/>
            </a:pPr>
            <a:r>
              <a:rPr lang="fr-FR" sz="2000" b="0" dirty="0"/>
              <a:t>Agir au niveau </a:t>
            </a:r>
            <a:r>
              <a:rPr lang="fr-FR" sz="2000" dirty="0">
                <a:solidFill>
                  <a:srgbClr val="F6AB38"/>
                </a:solidFill>
              </a:rPr>
              <a:t>international</a:t>
            </a:r>
            <a:endParaRPr lang="fr-FR" sz="2000" i="1" dirty="0">
              <a:solidFill>
                <a:srgbClr val="F6AB38"/>
              </a:solidFill>
            </a:endParaRPr>
          </a:p>
        </p:txBody>
      </p:sp>
      <p:sp>
        <p:nvSpPr>
          <p:cNvPr id="6" name="Rectangle 5"/>
          <p:cNvSpPr/>
          <p:nvPr/>
        </p:nvSpPr>
        <p:spPr>
          <a:xfrm>
            <a:off x="2849388" y="5342712"/>
            <a:ext cx="6096000" cy="707886"/>
          </a:xfrm>
          <a:prstGeom prst="rect">
            <a:avLst/>
          </a:prstGeom>
        </p:spPr>
        <p:txBody>
          <a:bodyPr>
            <a:spAutoFit/>
          </a:bodyPr>
          <a:lstStyle/>
          <a:p>
            <a:pPr indent="0" algn="r">
              <a:buClr>
                <a:srgbClr val="085160"/>
              </a:buClr>
            </a:pPr>
            <a:r>
              <a:rPr lang="fr-FR" sz="2000" dirty="0">
                <a:solidFill>
                  <a:srgbClr val="085160"/>
                </a:solidFill>
                <a:latin typeface="Century Gothic" panose="020B0502020202020204" pitchFamily="34" charset="0"/>
              </a:rPr>
              <a:t>Rendez-vous sur :</a:t>
            </a:r>
            <a:r>
              <a:rPr lang="fr-FR" sz="2000" i="1" dirty="0">
                <a:solidFill>
                  <a:srgbClr val="085160"/>
                </a:solidFill>
                <a:latin typeface="Century Gothic" panose="020B0502020202020204" pitchFamily="34" charset="0"/>
              </a:rPr>
              <a:t> </a:t>
            </a:r>
          </a:p>
          <a:p>
            <a:pPr indent="0" algn="r">
              <a:buClr>
                <a:srgbClr val="085160"/>
              </a:buClr>
            </a:pPr>
            <a:r>
              <a:rPr lang="fr-FR" sz="2000" b="1" u="sng" dirty="0">
                <a:solidFill>
                  <a:srgbClr val="F6AB38"/>
                </a:solidFill>
                <a:latin typeface="Century Gothic" panose="020B0502020202020204" pitchFamily="34" charset="0"/>
              </a:rPr>
              <a:t>www.associationbilancarbone.fr</a:t>
            </a:r>
          </a:p>
        </p:txBody>
      </p:sp>
    </p:spTree>
    <p:extLst>
      <p:ext uri="{BB962C8B-B14F-4D97-AF65-F5344CB8AC3E}">
        <p14:creationId xmlns:p14="http://schemas.microsoft.com/office/powerpoint/2010/main" val="3957311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exemple pratique : les campus</a:t>
            </a:r>
          </a:p>
        </p:txBody>
      </p:sp>
      <p:sp>
        <p:nvSpPr>
          <p:cNvPr id="14" name="Espace réservé du contenu 13"/>
          <p:cNvSpPr>
            <a:spLocks noGrp="1"/>
          </p:cNvSpPr>
          <p:nvPr>
            <p:ph idx="1"/>
          </p:nvPr>
        </p:nvSpPr>
        <p:spPr/>
        <p:txBody>
          <a:bodyPr/>
          <a:lstStyle/>
          <a:p>
            <a:r>
              <a:rPr lang="fr-FR" sz="2000" dirty="0"/>
              <a:t>Toute activité émettrice de gaz à effet de serre est concernée</a:t>
            </a:r>
          </a:p>
          <a:p>
            <a:r>
              <a:rPr lang="fr-FR" sz="2000" dirty="0"/>
              <a:t>Un </a:t>
            </a:r>
            <a:r>
              <a:rPr lang="fr-FR" sz="2000" dirty="0">
                <a:solidFill>
                  <a:srgbClr val="F6AB38"/>
                </a:solidFill>
              </a:rPr>
              <a:t>campus</a:t>
            </a:r>
            <a:r>
              <a:rPr lang="fr-FR" sz="2000" dirty="0"/>
              <a:t> est un terrain de jeu idéal pour mettre en œuvre un Bilan Carbone®</a:t>
            </a:r>
          </a:p>
        </p:txBody>
      </p:sp>
      <p:sp>
        <p:nvSpPr>
          <p:cNvPr id="9" name="Text Box 20"/>
          <p:cNvSpPr txBox="1">
            <a:spLocks noChangeArrowheads="1"/>
          </p:cNvSpPr>
          <p:nvPr/>
        </p:nvSpPr>
        <p:spPr bwMode="auto">
          <a:xfrm>
            <a:off x="2365354" y="2450685"/>
            <a:ext cx="4398541"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Sources fixes</a:t>
            </a:r>
            <a:br>
              <a:rPr lang="fr-FR" altLang="en-US" sz="1600" b="1" dirty="0">
                <a:latin typeface="Century Gothic" panose="020B0502020202020204" pitchFamily="34" charset="0"/>
              </a:rPr>
            </a:br>
            <a:r>
              <a:rPr lang="fr-FR" altLang="en-US" sz="1600" dirty="0">
                <a:latin typeface="Century Gothic" panose="020B0502020202020204" pitchFamily="34" charset="0"/>
              </a:rPr>
              <a:t>Chauffage, électricité, climatisation</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650" y="3441288"/>
            <a:ext cx="2011349" cy="2011349"/>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974" y="2425108"/>
            <a:ext cx="720000" cy="720000"/>
          </a:xfrm>
          <a:prstGeom prst="rect">
            <a:avLst/>
          </a:prstGeom>
        </p:spPr>
      </p:pic>
    </p:spTree>
    <p:extLst>
      <p:ext uri="{BB962C8B-B14F-4D97-AF65-F5344CB8AC3E}">
        <p14:creationId xmlns:p14="http://schemas.microsoft.com/office/powerpoint/2010/main" val="1621284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exemple pratique : les campus</a:t>
            </a:r>
          </a:p>
        </p:txBody>
      </p:sp>
      <p:sp>
        <p:nvSpPr>
          <p:cNvPr id="14" name="Espace réservé du contenu 13"/>
          <p:cNvSpPr>
            <a:spLocks noGrp="1"/>
          </p:cNvSpPr>
          <p:nvPr>
            <p:ph idx="1"/>
          </p:nvPr>
        </p:nvSpPr>
        <p:spPr/>
        <p:txBody>
          <a:bodyPr/>
          <a:lstStyle/>
          <a:p>
            <a:r>
              <a:rPr lang="fr-FR" sz="2000" dirty="0"/>
              <a:t>Toute activité émettrice de gaz à effet de serre est concernée</a:t>
            </a:r>
          </a:p>
          <a:p>
            <a:r>
              <a:rPr lang="fr-FR" sz="2000" dirty="0"/>
              <a:t>Un </a:t>
            </a:r>
            <a:r>
              <a:rPr lang="fr-FR" sz="2000" dirty="0">
                <a:solidFill>
                  <a:srgbClr val="F6AB38"/>
                </a:solidFill>
              </a:rPr>
              <a:t>campus</a:t>
            </a:r>
            <a:r>
              <a:rPr lang="fr-FR" sz="2000" dirty="0"/>
              <a:t> est un terrain de jeu idéal pour mettre en œuvre un Bilan Carbone®</a:t>
            </a:r>
          </a:p>
        </p:txBody>
      </p:sp>
      <p:sp>
        <p:nvSpPr>
          <p:cNvPr id="9" name="Text Box 20"/>
          <p:cNvSpPr txBox="1">
            <a:spLocks noChangeArrowheads="1"/>
          </p:cNvSpPr>
          <p:nvPr/>
        </p:nvSpPr>
        <p:spPr bwMode="auto">
          <a:xfrm>
            <a:off x="2365354" y="2450685"/>
            <a:ext cx="4398541"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Sources fixes</a:t>
            </a:r>
            <a:br>
              <a:rPr lang="fr-FR" altLang="en-US" sz="1600" b="1" dirty="0">
                <a:latin typeface="Century Gothic" panose="020B0502020202020204" pitchFamily="34" charset="0"/>
              </a:rPr>
            </a:br>
            <a:r>
              <a:rPr lang="fr-FR" altLang="en-US" sz="1600" dirty="0">
                <a:latin typeface="Century Gothic" panose="020B0502020202020204" pitchFamily="34" charset="0"/>
              </a:rPr>
              <a:t>Chauffage, électricité, climatisation</a:t>
            </a:r>
          </a:p>
        </p:txBody>
      </p:sp>
      <p:sp>
        <p:nvSpPr>
          <p:cNvPr id="11" name="Text Box 24"/>
          <p:cNvSpPr txBox="1">
            <a:spLocks noChangeArrowheads="1"/>
          </p:cNvSpPr>
          <p:nvPr/>
        </p:nvSpPr>
        <p:spPr bwMode="auto">
          <a:xfrm>
            <a:off x="8402814" y="2573978"/>
            <a:ext cx="3974266"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Des élèves et personnels, Fret de marchandises…</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650" y="3441288"/>
            <a:ext cx="2011349" cy="201134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054" y="2583955"/>
            <a:ext cx="720000" cy="720000"/>
          </a:xfrm>
          <a:prstGeom prst="rect">
            <a:avLst/>
          </a:prstGeom>
        </p:spPr>
      </p:pic>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8974" y="2425108"/>
            <a:ext cx="720000" cy="720000"/>
          </a:xfrm>
          <a:prstGeom prst="rect">
            <a:avLst/>
          </a:prstGeom>
        </p:spPr>
      </p:pic>
    </p:spTree>
    <p:extLst>
      <p:ext uri="{BB962C8B-B14F-4D97-AF65-F5344CB8AC3E}">
        <p14:creationId xmlns:p14="http://schemas.microsoft.com/office/powerpoint/2010/main" val="2449290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exemple pratique : les campus</a:t>
            </a:r>
          </a:p>
        </p:txBody>
      </p:sp>
      <p:sp>
        <p:nvSpPr>
          <p:cNvPr id="14" name="Espace réservé du contenu 13"/>
          <p:cNvSpPr>
            <a:spLocks noGrp="1"/>
          </p:cNvSpPr>
          <p:nvPr>
            <p:ph idx="1"/>
          </p:nvPr>
        </p:nvSpPr>
        <p:spPr/>
        <p:txBody>
          <a:bodyPr/>
          <a:lstStyle/>
          <a:p>
            <a:r>
              <a:rPr lang="fr-FR" sz="2000" dirty="0"/>
              <a:t>Toute activité émettrice de gaz à effet de serre est concernée</a:t>
            </a:r>
          </a:p>
          <a:p>
            <a:r>
              <a:rPr lang="fr-FR" sz="2000" dirty="0"/>
              <a:t>Un </a:t>
            </a:r>
            <a:r>
              <a:rPr lang="fr-FR" sz="2000" dirty="0">
                <a:solidFill>
                  <a:srgbClr val="F6AB38"/>
                </a:solidFill>
              </a:rPr>
              <a:t>campus</a:t>
            </a:r>
            <a:r>
              <a:rPr lang="fr-FR" sz="2000" dirty="0"/>
              <a:t> est un terrain de jeu idéal pour mettre en œuvre un Bilan Carbone®</a:t>
            </a:r>
          </a:p>
        </p:txBody>
      </p:sp>
      <p:sp>
        <p:nvSpPr>
          <p:cNvPr id="9" name="Text Box 20"/>
          <p:cNvSpPr txBox="1">
            <a:spLocks noChangeArrowheads="1"/>
          </p:cNvSpPr>
          <p:nvPr/>
        </p:nvSpPr>
        <p:spPr bwMode="auto">
          <a:xfrm>
            <a:off x="2365354" y="2450685"/>
            <a:ext cx="4398541"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Sources fixes</a:t>
            </a:r>
            <a:br>
              <a:rPr lang="fr-FR" altLang="en-US" sz="1600" b="1" dirty="0">
                <a:latin typeface="Century Gothic" panose="020B0502020202020204" pitchFamily="34" charset="0"/>
              </a:rPr>
            </a:br>
            <a:r>
              <a:rPr lang="fr-FR" altLang="en-US" sz="1600" dirty="0">
                <a:latin typeface="Century Gothic" panose="020B0502020202020204" pitchFamily="34" charset="0"/>
              </a:rPr>
              <a:t>Chauffage, électricité, climatisation</a:t>
            </a:r>
          </a:p>
        </p:txBody>
      </p:sp>
      <p:sp>
        <p:nvSpPr>
          <p:cNvPr id="11" name="Text Box 24"/>
          <p:cNvSpPr txBox="1">
            <a:spLocks noChangeArrowheads="1"/>
          </p:cNvSpPr>
          <p:nvPr/>
        </p:nvSpPr>
        <p:spPr bwMode="auto">
          <a:xfrm>
            <a:off x="8402814" y="2573978"/>
            <a:ext cx="3974266"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Des élèves et personnels, Fret de marchandises…</a:t>
            </a:r>
          </a:p>
        </p:txBody>
      </p:sp>
      <p:sp>
        <p:nvSpPr>
          <p:cNvPr id="13" name="Text Box 27"/>
          <p:cNvSpPr txBox="1">
            <a:spLocks noChangeArrowheads="1"/>
          </p:cNvSpPr>
          <p:nvPr/>
        </p:nvSpPr>
        <p:spPr bwMode="auto">
          <a:xfrm>
            <a:off x="9978574" y="4033678"/>
            <a:ext cx="1079500" cy="33855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Déchets</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650" y="3441288"/>
            <a:ext cx="2011349" cy="201134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054" y="2583955"/>
            <a:ext cx="720000" cy="7200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654" y="3922991"/>
            <a:ext cx="720000" cy="720000"/>
          </a:xfrm>
          <a:prstGeom prst="rect">
            <a:avLst/>
          </a:prstGeom>
        </p:spPr>
      </p:pic>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8974" y="2425108"/>
            <a:ext cx="720000" cy="720000"/>
          </a:xfrm>
          <a:prstGeom prst="rect">
            <a:avLst/>
          </a:prstGeom>
        </p:spPr>
      </p:pic>
    </p:spTree>
    <p:extLst>
      <p:ext uri="{BB962C8B-B14F-4D97-AF65-F5344CB8AC3E}">
        <p14:creationId xmlns:p14="http://schemas.microsoft.com/office/powerpoint/2010/main" val="3463962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exemple pratique : les campus</a:t>
            </a:r>
          </a:p>
        </p:txBody>
      </p:sp>
      <p:sp>
        <p:nvSpPr>
          <p:cNvPr id="14" name="Espace réservé du contenu 13"/>
          <p:cNvSpPr>
            <a:spLocks noGrp="1"/>
          </p:cNvSpPr>
          <p:nvPr>
            <p:ph idx="1"/>
          </p:nvPr>
        </p:nvSpPr>
        <p:spPr/>
        <p:txBody>
          <a:bodyPr/>
          <a:lstStyle/>
          <a:p>
            <a:r>
              <a:rPr lang="fr-FR" sz="2000" dirty="0"/>
              <a:t>Toute activité émettrice de gaz à effet de serre est concernée</a:t>
            </a:r>
          </a:p>
          <a:p>
            <a:r>
              <a:rPr lang="fr-FR" sz="2000" dirty="0"/>
              <a:t>Un </a:t>
            </a:r>
            <a:r>
              <a:rPr lang="fr-FR" sz="2000" dirty="0">
                <a:solidFill>
                  <a:srgbClr val="F6AB38"/>
                </a:solidFill>
              </a:rPr>
              <a:t>campus</a:t>
            </a:r>
            <a:r>
              <a:rPr lang="fr-FR" sz="2000" dirty="0"/>
              <a:t> est un terrain de jeu idéal pour mettre en œuvre un Bilan Carbone®</a:t>
            </a:r>
          </a:p>
        </p:txBody>
      </p:sp>
      <p:sp>
        <p:nvSpPr>
          <p:cNvPr id="9" name="Text Box 20"/>
          <p:cNvSpPr txBox="1">
            <a:spLocks noChangeArrowheads="1"/>
          </p:cNvSpPr>
          <p:nvPr/>
        </p:nvSpPr>
        <p:spPr bwMode="auto">
          <a:xfrm>
            <a:off x="2365354" y="2450685"/>
            <a:ext cx="4398541"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Sources fixes</a:t>
            </a:r>
            <a:br>
              <a:rPr lang="fr-FR" altLang="en-US" sz="1600" b="1" dirty="0">
                <a:latin typeface="Century Gothic" panose="020B0502020202020204" pitchFamily="34" charset="0"/>
              </a:rPr>
            </a:br>
            <a:r>
              <a:rPr lang="fr-FR" altLang="en-US" sz="1600" dirty="0">
                <a:latin typeface="Century Gothic" panose="020B0502020202020204" pitchFamily="34" charset="0"/>
              </a:rPr>
              <a:t>Chauffage, électricité, climatisation</a:t>
            </a:r>
          </a:p>
        </p:txBody>
      </p:sp>
      <p:sp>
        <p:nvSpPr>
          <p:cNvPr id="10" name="Text Box 21"/>
          <p:cNvSpPr txBox="1">
            <a:spLocks noChangeArrowheads="1"/>
          </p:cNvSpPr>
          <p:nvPr/>
        </p:nvSpPr>
        <p:spPr bwMode="auto">
          <a:xfrm>
            <a:off x="7813209" y="5382382"/>
            <a:ext cx="3002620"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Alimentation</a:t>
            </a:r>
            <a:br>
              <a:rPr lang="fr-FR" altLang="en-US" sz="1600" b="1" dirty="0">
                <a:latin typeface="Century Gothic" panose="020B0502020202020204" pitchFamily="34" charset="0"/>
              </a:rPr>
            </a:br>
            <a:r>
              <a:rPr lang="fr-FR" altLang="en-US" sz="1600" dirty="0">
                <a:latin typeface="Century Gothic" panose="020B0502020202020204" pitchFamily="34" charset="0"/>
              </a:rPr>
              <a:t>Restaurant universitaire, habitudes alimentaires</a:t>
            </a:r>
          </a:p>
        </p:txBody>
      </p:sp>
      <p:sp>
        <p:nvSpPr>
          <p:cNvPr id="11" name="Text Box 24"/>
          <p:cNvSpPr txBox="1">
            <a:spLocks noChangeArrowheads="1"/>
          </p:cNvSpPr>
          <p:nvPr/>
        </p:nvSpPr>
        <p:spPr bwMode="auto">
          <a:xfrm>
            <a:off x="8402814" y="2573978"/>
            <a:ext cx="3974266"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Des élèves et personnels, Fret de marchandises…</a:t>
            </a:r>
          </a:p>
        </p:txBody>
      </p:sp>
      <p:sp>
        <p:nvSpPr>
          <p:cNvPr id="13" name="Text Box 27"/>
          <p:cNvSpPr txBox="1">
            <a:spLocks noChangeArrowheads="1"/>
          </p:cNvSpPr>
          <p:nvPr/>
        </p:nvSpPr>
        <p:spPr bwMode="auto">
          <a:xfrm>
            <a:off x="9978574" y="4033678"/>
            <a:ext cx="1079500" cy="33855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Déchets</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650" y="3441288"/>
            <a:ext cx="2011349" cy="201134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054" y="2583955"/>
            <a:ext cx="720000" cy="7200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654" y="3922991"/>
            <a:ext cx="720000" cy="720000"/>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29" y="5449771"/>
            <a:ext cx="720000" cy="720000"/>
          </a:xfrm>
          <a:prstGeom prst="rect">
            <a:avLst/>
          </a:prstGeom>
        </p:spPr>
      </p:pic>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8974" y="2425108"/>
            <a:ext cx="720000" cy="720000"/>
          </a:xfrm>
          <a:prstGeom prst="rect">
            <a:avLst/>
          </a:prstGeom>
        </p:spPr>
      </p:pic>
    </p:spTree>
    <p:extLst>
      <p:ext uri="{BB962C8B-B14F-4D97-AF65-F5344CB8AC3E}">
        <p14:creationId xmlns:p14="http://schemas.microsoft.com/office/powerpoint/2010/main" val="3632002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exemple pratique : les campus</a:t>
            </a:r>
          </a:p>
        </p:txBody>
      </p:sp>
      <p:sp>
        <p:nvSpPr>
          <p:cNvPr id="14" name="Espace réservé du contenu 13"/>
          <p:cNvSpPr>
            <a:spLocks noGrp="1"/>
          </p:cNvSpPr>
          <p:nvPr>
            <p:ph idx="1"/>
          </p:nvPr>
        </p:nvSpPr>
        <p:spPr/>
        <p:txBody>
          <a:bodyPr/>
          <a:lstStyle/>
          <a:p>
            <a:r>
              <a:rPr lang="fr-FR" sz="2000" dirty="0"/>
              <a:t>Toute activité émettrice de gaz à effet de serre est concernée</a:t>
            </a:r>
          </a:p>
          <a:p>
            <a:r>
              <a:rPr lang="fr-FR" sz="2000" dirty="0"/>
              <a:t>Un </a:t>
            </a:r>
            <a:r>
              <a:rPr lang="fr-FR" sz="2000" dirty="0">
                <a:solidFill>
                  <a:srgbClr val="F6AB38"/>
                </a:solidFill>
              </a:rPr>
              <a:t>campus</a:t>
            </a:r>
            <a:r>
              <a:rPr lang="fr-FR" sz="2000" dirty="0"/>
              <a:t> est un terrain de jeu idéal pour mettre en œuvre un Bilan Carbone®</a:t>
            </a:r>
          </a:p>
        </p:txBody>
      </p:sp>
      <p:sp>
        <p:nvSpPr>
          <p:cNvPr id="8" name="Text Box 19"/>
          <p:cNvSpPr txBox="1">
            <a:spLocks noChangeArrowheads="1"/>
          </p:cNvSpPr>
          <p:nvPr/>
        </p:nvSpPr>
        <p:spPr bwMode="auto">
          <a:xfrm>
            <a:off x="1650741" y="5268650"/>
            <a:ext cx="4203759"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Immobilisations</a:t>
            </a:r>
            <a:br>
              <a:rPr lang="fr-FR" altLang="en-US" sz="1600" b="1" dirty="0">
                <a:latin typeface="Century Gothic" panose="020B0502020202020204" pitchFamily="34" charset="0"/>
              </a:rPr>
            </a:br>
            <a:r>
              <a:rPr lang="fr-FR" altLang="en-US" sz="1600" dirty="0">
                <a:latin typeface="Century Gothic" panose="020B0502020202020204" pitchFamily="34" charset="0"/>
              </a:rPr>
              <a:t>Fabrication des bâtiments, du matériel informatique, du mobilier, etc.</a:t>
            </a:r>
          </a:p>
        </p:txBody>
      </p:sp>
      <p:sp>
        <p:nvSpPr>
          <p:cNvPr id="9" name="Text Box 20"/>
          <p:cNvSpPr txBox="1">
            <a:spLocks noChangeArrowheads="1"/>
          </p:cNvSpPr>
          <p:nvPr/>
        </p:nvSpPr>
        <p:spPr bwMode="auto">
          <a:xfrm>
            <a:off x="2365354" y="2450685"/>
            <a:ext cx="4398541"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Sources fixes</a:t>
            </a:r>
            <a:br>
              <a:rPr lang="fr-FR" altLang="en-US" sz="1600" b="1" dirty="0">
                <a:latin typeface="Century Gothic" panose="020B0502020202020204" pitchFamily="34" charset="0"/>
              </a:rPr>
            </a:br>
            <a:r>
              <a:rPr lang="fr-FR" altLang="en-US" sz="1600" dirty="0">
                <a:latin typeface="Century Gothic" panose="020B0502020202020204" pitchFamily="34" charset="0"/>
              </a:rPr>
              <a:t>Chauffage, électricité, climatisation</a:t>
            </a:r>
          </a:p>
        </p:txBody>
      </p:sp>
      <p:sp>
        <p:nvSpPr>
          <p:cNvPr id="10" name="Text Box 21"/>
          <p:cNvSpPr txBox="1">
            <a:spLocks noChangeArrowheads="1"/>
          </p:cNvSpPr>
          <p:nvPr/>
        </p:nvSpPr>
        <p:spPr bwMode="auto">
          <a:xfrm>
            <a:off x="7813209" y="5382382"/>
            <a:ext cx="3002620"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Alimentation</a:t>
            </a:r>
            <a:br>
              <a:rPr lang="fr-FR" altLang="en-US" sz="1600" b="1" dirty="0">
                <a:latin typeface="Century Gothic" panose="020B0502020202020204" pitchFamily="34" charset="0"/>
              </a:rPr>
            </a:br>
            <a:r>
              <a:rPr lang="fr-FR" altLang="en-US" sz="1600" dirty="0">
                <a:latin typeface="Century Gothic" panose="020B0502020202020204" pitchFamily="34" charset="0"/>
              </a:rPr>
              <a:t>Restaurant universitaire, habitudes alimentaires</a:t>
            </a:r>
          </a:p>
        </p:txBody>
      </p:sp>
      <p:sp>
        <p:nvSpPr>
          <p:cNvPr id="11" name="Text Box 24"/>
          <p:cNvSpPr txBox="1">
            <a:spLocks noChangeArrowheads="1"/>
          </p:cNvSpPr>
          <p:nvPr/>
        </p:nvSpPr>
        <p:spPr bwMode="auto">
          <a:xfrm>
            <a:off x="8402814" y="2573978"/>
            <a:ext cx="3974266"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Des élèves et personnels, Fret de marchandises…</a:t>
            </a:r>
          </a:p>
        </p:txBody>
      </p:sp>
      <p:sp>
        <p:nvSpPr>
          <p:cNvPr id="13" name="Text Box 27"/>
          <p:cNvSpPr txBox="1">
            <a:spLocks noChangeArrowheads="1"/>
          </p:cNvSpPr>
          <p:nvPr/>
        </p:nvSpPr>
        <p:spPr bwMode="auto">
          <a:xfrm>
            <a:off x="9978574" y="4033678"/>
            <a:ext cx="1079500" cy="33855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Déchets</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650" y="3441288"/>
            <a:ext cx="2011349" cy="201134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054" y="2583955"/>
            <a:ext cx="720000" cy="7200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654" y="3922991"/>
            <a:ext cx="720000" cy="720000"/>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29" y="5449771"/>
            <a:ext cx="720000" cy="720000"/>
          </a:xfrm>
          <a:prstGeom prst="rect">
            <a:avLst/>
          </a:prstGeom>
        </p:spPr>
      </p:pic>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680" y="5317636"/>
            <a:ext cx="720000" cy="720000"/>
          </a:xfrm>
          <a:prstGeom prst="rect">
            <a:avLst/>
          </a:prstGeom>
        </p:spPr>
      </p:pic>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8974" y="2425108"/>
            <a:ext cx="720000" cy="720000"/>
          </a:xfrm>
          <a:prstGeom prst="rect">
            <a:avLst/>
          </a:prstGeom>
        </p:spPr>
      </p:pic>
    </p:spTree>
    <p:extLst>
      <p:ext uri="{BB962C8B-B14F-4D97-AF65-F5344CB8AC3E}">
        <p14:creationId xmlns:p14="http://schemas.microsoft.com/office/powerpoint/2010/main" val="2538545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exemple pratique : les campus</a:t>
            </a:r>
          </a:p>
        </p:txBody>
      </p:sp>
      <p:sp>
        <p:nvSpPr>
          <p:cNvPr id="14" name="Espace réservé du contenu 13"/>
          <p:cNvSpPr>
            <a:spLocks noGrp="1"/>
          </p:cNvSpPr>
          <p:nvPr>
            <p:ph idx="1"/>
          </p:nvPr>
        </p:nvSpPr>
        <p:spPr/>
        <p:txBody>
          <a:bodyPr/>
          <a:lstStyle/>
          <a:p>
            <a:r>
              <a:rPr lang="fr-FR" sz="2000" dirty="0"/>
              <a:t>Toute activité émettrice de gaz à effet de serre est concernée</a:t>
            </a:r>
          </a:p>
          <a:p>
            <a:r>
              <a:rPr lang="fr-FR" sz="2000" dirty="0"/>
              <a:t>Un </a:t>
            </a:r>
            <a:r>
              <a:rPr lang="fr-FR" sz="2000" dirty="0">
                <a:solidFill>
                  <a:srgbClr val="F6AB38"/>
                </a:solidFill>
              </a:rPr>
              <a:t>campus</a:t>
            </a:r>
            <a:r>
              <a:rPr lang="fr-FR" sz="2000" dirty="0"/>
              <a:t> est un terrain de jeu idéal pour mettre en œuvre un Bilan Carbone®</a:t>
            </a:r>
          </a:p>
        </p:txBody>
      </p:sp>
      <p:sp>
        <p:nvSpPr>
          <p:cNvPr id="8" name="Text Box 19"/>
          <p:cNvSpPr txBox="1">
            <a:spLocks noChangeArrowheads="1"/>
          </p:cNvSpPr>
          <p:nvPr/>
        </p:nvSpPr>
        <p:spPr bwMode="auto">
          <a:xfrm>
            <a:off x="1650741" y="5268650"/>
            <a:ext cx="4203759"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Immobilisations</a:t>
            </a:r>
            <a:br>
              <a:rPr lang="fr-FR" altLang="en-US" sz="1600" b="1" dirty="0">
                <a:latin typeface="Century Gothic" panose="020B0502020202020204" pitchFamily="34" charset="0"/>
              </a:rPr>
            </a:br>
            <a:r>
              <a:rPr lang="fr-FR" altLang="en-US" sz="1600" dirty="0">
                <a:latin typeface="Century Gothic" panose="020B0502020202020204" pitchFamily="34" charset="0"/>
              </a:rPr>
              <a:t>Fabrication des bâtiments, du matériel informatique, du mobilier, etc.</a:t>
            </a:r>
          </a:p>
        </p:txBody>
      </p:sp>
      <p:sp>
        <p:nvSpPr>
          <p:cNvPr id="9" name="Text Box 20"/>
          <p:cNvSpPr txBox="1">
            <a:spLocks noChangeArrowheads="1"/>
          </p:cNvSpPr>
          <p:nvPr/>
        </p:nvSpPr>
        <p:spPr bwMode="auto">
          <a:xfrm>
            <a:off x="2365354" y="2450685"/>
            <a:ext cx="4398541" cy="5847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Sources fixes</a:t>
            </a:r>
            <a:br>
              <a:rPr lang="fr-FR" altLang="en-US" sz="1600" b="1" dirty="0">
                <a:latin typeface="Century Gothic" panose="020B0502020202020204" pitchFamily="34" charset="0"/>
              </a:rPr>
            </a:br>
            <a:r>
              <a:rPr lang="fr-FR" altLang="en-US" sz="1600" dirty="0">
                <a:latin typeface="Century Gothic" panose="020B0502020202020204" pitchFamily="34" charset="0"/>
              </a:rPr>
              <a:t>Chauffage, électricité, climatisation</a:t>
            </a:r>
          </a:p>
        </p:txBody>
      </p:sp>
      <p:sp>
        <p:nvSpPr>
          <p:cNvPr id="10" name="Text Box 21"/>
          <p:cNvSpPr txBox="1">
            <a:spLocks noChangeArrowheads="1"/>
          </p:cNvSpPr>
          <p:nvPr/>
        </p:nvSpPr>
        <p:spPr bwMode="auto">
          <a:xfrm>
            <a:off x="7813209" y="5382382"/>
            <a:ext cx="3002620"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Alimentation</a:t>
            </a:r>
            <a:br>
              <a:rPr lang="fr-FR" altLang="en-US" sz="1600" b="1" dirty="0">
                <a:latin typeface="Century Gothic" panose="020B0502020202020204" pitchFamily="34" charset="0"/>
              </a:rPr>
            </a:br>
            <a:r>
              <a:rPr lang="fr-FR" altLang="en-US" sz="1600" dirty="0">
                <a:latin typeface="Century Gothic" panose="020B0502020202020204" pitchFamily="34" charset="0"/>
              </a:rPr>
              <a:t>Restaurant universitaire, habitudes alimentaires</a:t>
            </a:r>
          </a:p>
        </p:txBody>
      </p:sp>
      <p:sp>
        <p:nvSpPr>
          <p:cNvPr id="11" name="Text Box 24"/>
          <p:cNvSpPr txBox="1">
            <a:spLocks noChangeArrowheads="1"/>
          </p:cNvSpPr>
          <p:nvPr/>
        </p:nvSpPr>
        <p:spPr bwMode="auto">
          <a:xfrm>
            <a:off x="8402814" y="2573978"/>
            <a:ext cx="3974266"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Transports</a:t>
            </a:r>
            <a:br>
              <a:rPr lang="fr-FR" altLang="en-US" sz="1600" b="1" dirty="0">
                <a:latin typeface="Century Gothic" panose="020B0502020202020204" pitchFamily="34" charset="0"/>
              </a:rPr>
            </a:br>
            <a:r>
              <a:rPr lang="fr-FR" altLang="en-US" sz="1600" dirty="0">
                <a:latin typeface="Century Gothic" panose="020B0502020202020204" pitchFamily="34" charset="0"/>
              </a:rPr>
              <a:t>Des élèves et personnels, Fret de marchandises…</a:t>
            </a:r>
          </a:p>
        </p:txBody>
      </p:sp>
      <p:sp>
        <p:nvSpPr>
          <p:cNvPr id="12" name="Text Box 25"/>
          <p:cNvSpPr txBox="1">
            <a:spLocks noChangeArrowheads="1"/>
          </p:cNvSpPr>
          <p:nvPr/>
        </p:nvSpPr>
        <p:spPr bwMode="auto">
          <a:xfrm>
            <a:off x="892821" y="3767869"/>
            <a:ext cx="3624610" cy="83099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Consommables &amp; matériaux</a:t>
            </a:r>
            <a:br>
              <a:rPr lang="fr-FR" altLang="en-US" sz="1600" dirty="0">
                <a:latin typeface="Century Gothic" panose="020B0502020202020204" pitchFamily="34" charset="0"/>
              </a:rPr>
            </a:br>
            <a:r>
              <a:rPr lang="fr-FR" altLang="en-US" sz="1600" dirty="0">
                <a:latin typeface="Century Gothic" panose="020B0502020202020204" pitchFamily="34" charset="0"/>
              </a:rPr>
              <a:t>Papier, matières 1</a:t>
            </a:r>
            <a:r>
              <a:rPr lang="fr-FR" altLang="en-US" sz="1600" baseline="30000" dirty="0">
                <a:latin typeface="Century Gothic" panose="020B0502020202020204" pitchFamily="34" charset="0"/>
              </a:rPr>
              <a:t>ères</a:t>
            </a:r>
            <a:r>
              <a:rPr lang="fr-FR" altLang="en-US" sz="1600" dirty="0">
                <a:latin typeface="Century Gothic" panose="020B0502020202020204" pitchFamily="34" charset="0"/>
              </a:rPr>
              <a:t>, produits d’entretien, services, etc.</a:t>
            </a:r>
          </a:p>
        </p:txBody>
      </p:sp>
      <p:sp>
        <p:nvSpPr>
          <p:cNvPr id="13" name="Text Box 27"/>
          <p:cNvSpPr txBox="1">
            <a:spLocks noChangeArrowheads="1"/>
          </p:cNvSpPr>
          <p:nvPr/>
        </p:nvSpPr>
        <p:spPr bwMode="auto">
          <a:xfrm>
            <a:off x="9978574" y="4033678"/>
            <a:ext cx="1079500" cy="33855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ClrTx/>
              <a:buFontTx/>
              <a:buNone/>
            </a:pPr>
            <a:r>
              <a:rPr lang="fr-FR" altLang="en-US" sz="1600" b="1" dirty="0">
                <a:latin typeface="Century Gothic" panose="020B0502020202020204" pitchFamily="34" charset="0"/>
              </a:rPr>
              <a:t>Déchets</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650" y="3441288"/>
            <a:ext cx="2011349" cy="201134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054" y="2583955"/>
            <a:ext cx="720000" cy="7200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654" y="3922991"/>
            <a:ext cx="720000" cy="720000"/>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29" y="5449771"/>
            <a:ext cx="720000" cy="72000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80" y="3823367"/>
            <a:ext cx="720000" cy="720000"/>
          </a:xfrm>
          <a:prstGeom prst="rect">
            <a:avLst/>
          </a:prstGeom>
        </p:spPr>
      </p:pic>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680" y="5317636"/>
            <a:ext cx="720000" cy="720000"/>
          </a:xfrm>
          <a:prstGeom prst="rect">
            <a:avLst/>
          </a:prstGeom>
        </p:spPr>
      </p:pic>
      <p:pic>
        <p:nvPicPr>
          <p:cNvPr id="18" name="Imag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8974" y="2425108"/>
            <a:ext cx="720000" cy="720000"/>
          </a:xfrm>
          <a:prstGeom prst="rect">
            <a:avLst/>
          </a:prstGeom>
        </p:spPr>
      </p:pic>
    </p:spTree>
    <p:extLst>
      <p:ext uri="{BB962C8B-B14F-4D97-AF65-F5344CB8AC3E}">
        <p14:creationId xmlns:p14="http://schemas.microsoft.com/office/powerpoint/2010/main" val="221617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En combien de temps la France s’est-elle engagée à devenir neutre en émissions de gaz à effet de serre ?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lstStyle/>
          <a:p>
            <a:pPr>
              <a:lnSpc>
                <a:spcPct val="100000"/>
              </a:lnSpc>
              <a:buFont typeface="Arial"/>
              <a:buChar char="•"/>
            </a:pPr>
            <a:r>
              <a:rPr lang="fr-FR" b="1" dirty="0">
                <a:solidFill>
                  <a:schemeClr val="bg1"/>
                </a:solidFill>
                <a:latin typeface="Arial"/>
                <a:ea typeface="ＭＳ Ｐゴシック"/>
              </a:rPr>
              <a:t>A : 35 ans</a:t>
            </a:r>
            <a:endParaRPr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B : 15 ans</a:t>
            </a:r>
            <a:endParaRPr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C : 45 ans</a:t>
            </a:r>
            <a:endParaRPr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D : 25 ans</a:t>
            </a:r>
            <a:endParaRPr dirty="0">
              <a:solidFill>
                <a:schemeClr val="bg1"/>
              </a:solidFill>
            </a:endParaRPr>
          </a:p>
        </p:txBody>
      </p:sp>
      <p:pic>
        <p:nvPicPr>
          <p:cNvPr id="33" name="Espace réservé du contenu 37">
            <a:extLst>
              <a:ext uri="{FF2B5EF4-FFF2-40B4-BE49-F238E27FC236}">
                <a16:creationId xmlns:a16="http://schemas.microsoft.com/office/drawing/2014/main" id="{E2A44009-B09E-4620-936E-B757F85BE570}"/>
              </a:ext>
            </a:extLst>
          </p:cNvPr>
          <p:cNvPicPr>
            <a:picLocks noChangeAspect="1"/>
          </p:cNvPicPr>
          <p:nvPr/>
        </p:nvPicPr>
        <p:blipFill>
          <a:blip r:embed="rId2"/>
          <a:stretch>
            <a:fillRect/>
          </a:stretch>
        </p:blipFill>
        <p:spPr>
          <a:xfrm rot="1570102">
            <a:off x="6005577" y="1683421"/>
            <a:ext cx="1820179" cy="1820179"/>
          </a:xfrm>
          <a:prstGeom prst="rect">
            <a:avLst/>
          </a:prstGeom>
        </p:spPr>
      </p:pic>
      <p:pic>
        <p:nvPicPr>
          <p:cNvPr id="34" name="Espace réservé du contenu 37">
            <a:extLst>
              <a:ext uri="{FF2B5EF4-FFF2-40B4-BE49-F238E27FC236}">
                <a16:creationId xmlns:a16="http://schemas.microsoft.com/office/drawing/2014/main" id="{6549DB31-9BC4-44D3-8FB8-628C7D05D196}"/>
              </a:ext>
            </a:extLst>
          </p:cNvPr>
          <p:cNvPicPr>
            <a:picLocks noChangeAspect="1"/>
          </p:cNvPicPr>
          <p:nvPr/>
        </p:nvPicPr>
        <p:blipFill>
          <a:blip r:embed="rId2"/>
          <a:stretch>
            <a:fillRect/>
          </a:stretch>
        </p:blipFill>
        <p:spPr>
          <a:xfrm rot="20434280" flipH="1">
            <a:off x="4179637" y="1546882"/>
            <a:ext cx="1851438" cy="1820179"/>
          </a:xfrm>
          <a:prstGeom prst="rect">
            <a:avLst/>
          </a:prstGeom>
        </p:spPr>
      </p:pic>
    </p:spTree>
    <p:extLst>
      <p:ext uri="{BB962C8B-B14F-4D97-AF65-F5344CB8AC3E}">
        <p14:creationId xmlns:p14="http://schemas.microsoft.com/office/powerpoint/2010/main" val="18991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pic>
        <p:nvPicPr>
          <p:cNvPr id="38" name="Espace réservé du contenu 37">
            <a:extLst>
              <a:ext uri="{FF2B5EF4-FFF2-40B4-BE49-F238E27FC236}">
                <a16:creationId xmlns:a16="http://schemas.microsoft.com/office/drawing/2014/main" id="{F382FA34-DD7C-4FAA-BAF0-7EBE727B9111}"/>
              </a:ext>
            </a:extLst>
          </p:cNvPr>
          <p:cNvPicPr>
            <a:picLocks noGrp="1" noChangeAspect="1"/>
          </p:cNvPicPr>
          <p:nvPr>
            <p:ph idx="1"/>
          </p:nvPr>
        </p:nvPicPr>
        <p:blipFill>
          <a:blip r:embed="rId2"/>
          <a:stretch>
            <a:fillRect/>
          </a:stretch>
        </p:blipFill>
        <p:spPr>
          <a:xfrm rot="1570102">
            <a:off x="6005577" y="1683421"/>
            <a:ext cx="1820179" cy="1820179"/>
          </a:xfrm>
        </p:spPr>
      </p:pic>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F6AB38"/>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En combien de temps la France s’est-elle engagée à devenir neutre en émissions de gaz à effet de serre ?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lstStyle/>
          <a:p>
            <a:pPr>
              <a:lnSpc>
                <a:spcPct val="100000"/>
              </a:lnSpc>
              <a:buFont typeface="Arial"/>
              <a:buChar char="•"/>
            </a:pPr>
            <a:r>
              <a:rPr lang="fr-FR" b="1" dirty="0">
                <a:solidFill>
                  <a:schemeClr val="bg1"/>
                </a:solidFill>
                <a:latin typeface="Arial"/>
                <a:ea typeface="ＭＳ Ｐゴシック"/>
              </a:rPr>
              <a:t>A : 35 ans</a:t>
            </a:r>
            <a:endParaRPr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B : 15 ans</a:t>
            </a:r>
            <a:endParaRPr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C : 45 an</a:t>
            </a:r>
            <a:endParaRPr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D : 25 ans	</a:t>
            </a:r>
            <a:endParaRPr dirty="0">
              <a:solidFill>
                <a:schemeClr val="bg1"/>
              </a:solidFill>
            </a:endParaRPr>
          </a:p>
        </p:txBody>
      </p:sp>
      <p:pic>
        <p:nvPicPr>
          <p:cNvPr id="33" name="Image 32">
            <a:extLst>
              <a:ext uri="{FF2B5EF4-FFF2-40B4-BE49-F238E27FC236}">
                <a16:creationId xmlns:a16="http://schemas.microsoft.com/office/drawing/2014/main" id="{828ECBF5-6DE2-496D-AD83-75918C05FBE2}"/>
              </a:ext>
            </a:extLst>
          </p:cNvPr>
          <p:cNvPicPr>
            <a:picLocks noChangeAspect="1"/>
          </p:cNvPicPr>
          <p:nvPr/>
        </p:nvPicPr>
        <p:blipFill>
          <a:blip r:embed="rId3"/>
          <a:stretch>
            <a:fillRect/>
          </a:stretch>
        </p:blipFill>
        <p:spPr>
          <a:xfrm>
            <a:off x="5695036" y="4725144"/>
            <a:ext cx="396000" cy="396000"/>
          </a:xfrm>
          <a:prstGeom prst="rect">
            <a:avLst/>
          </a:prstGeom>
        </p:spPr>
      </p:pic>
      <p:pic>
        <p:nvPicPr>
          <p:cNvPr id="34" name="Image 33">
            <a:extLst>
              <a:ext uri="{FF2B5EF4-FFF2-40B4-BE49-F238E27FC236}">
                <a16:creationId xmlns:a16="http://schemas.microsoft.com/office/drawing/2014/main" id="{9258EB66-DAFD-4D76-861C-FC366F456339}"/>
              </a:ext>
            </a:extLst>
          </p:cNvPr>
          <p:cNvPicPr>
            <a:picLocks noChangeAspect="1"/>
          </p:cNvPicPr>
          <p:nvPr/>
        </p:nvPicPr>
        <p:blipFill>
          <a:blip r:embed="rId4"/>
          <a:stretch>
            <a:fillRect/>
          </a:stretch>
        </p:blipFill>
        <p:spPr>
          <a:xfrm>
            <a:off x="5695036" y="5239823"/>
            <a:ext cx="396000" cy="396000"/>
          </a:xfrm>
          <a:prstGeom prst="rect">
            <a:avLst/>
          </a:prstGeom>
        </p:spPr>
      </p:pic>
      <p:pic>
        <p:nvPicPr>
          <p:cNvPr id="35" name="Image 34">
            <a:extLst>
              <a:ext uri="{FF2B5EF4-FFF2-40B4-BE49-F238E27FC236}">
                <a16:creationId xmlns:a16="http://schemas.microsoft.com/office/drawing/2014/main" id="{B5917EC3-6BA6-4FEF-9E63-B5A1C0D46D19}"/>
              </a:ext>
            </a:extLst>
          </p:cNvPr>
          <p:cNvPicPr>
            <a:picLocks noChangeAspect="1"/>
          </p:cNvPicPr>
          <p:nvPr/>
        </p:nvPicPr>
        <p:blipFill>
          <a:blip r:embed="rId4"/>
          <a:stretch>
            <a:fillRect/>
          </a:stretch>
        </p:blipFill>
        <p:spPr>
          <a:xfrm>
            <a:off x="9695936" y="5239823"/>
            <a:ext cx="396000" cy="396000"/>
          </a:xfrm>
          <a:prstGeom prst="rect">
            <a:avLst/>
          </a:prstGeom>
        </p:spPr>
      </p:pic>
      <p:pic>
        <p:nvPicPr>
          <p:cNvPr id="36" name="Image 35">
            <a:extLst>
              <a:ext uri="{FF2B5EF4-FFF2-40B4-BE49-F238E27FC236}">
                <a16:creationId xmlns:a16="http://schemas.microsoft.com/office/drawing/2014/main" id="{0ABD6C66-A6E0-443C-A0B3-63E089BE352B}"/>
              </a:ext>
            </a:extLst>
          </p:cNvPr>
          <p:cNvPicPr>
            <a:picLocks noChangeAspect="1"/>
          </p:cNvPicPr>
          <p:nvPr/>
        </p:nvPicPr>
        <p:blipFill>
          <a:blip r:embed="rId4"/>
          <a:stretch>
            <a:fillRect/>
          </a:stretch>
        </p:blipFill>
        <p:spPr>
          <a:xfrm>
            <a:off x="9695936" y="4718754"/>
            <a:ext cx="396000" cy="396000"/>
          </a:xfrm>
          <a:prstGeom prst="rect">
            <a:avLst/>
          </a:prstGeom>
        </p:spPr>
      </p:pic>
      <p:pic>
        <p:nvPicPr>
          <p:cNvPr id="39" name="Espace réservé du contenu 37">
            <a:extLst>
              <a:ext uri="{FF2B5EF4-FFF2-40B4-BE49-F238E27FC236}">
                <a16:creationId xmlns:a16="http://schemas.microsoft.com/office/drawing/2014/main" id="{4FA3A828-F21F-41F0-B8E6-EE674E25987E}"/>
              </a:ext>
            </a:extLst>
          </p:cNvPr>
          <p:cNvPicPr>
            <a:picLocks noChangeAspect="1"/>
          </p:cNvPicPr>
          <p:nvPr/>
        </p:nvPicPr>
        <p:blipFill>
          <a:blip r:embed="rId2"/>
          <a:stretch>
            <a:fillRect/>
          </a:stretch>
        </p:blipFill>
        <p:spPr>
          <a:xfrm rot="20434280" flipH="1">
            <a:off x="4179637" y="1546882"/>
            <a:ext cx="1851438" cy="1820179"/>
          </a:xfrm>
          <a:prstGeom prst="rect">
            <a:avLst/>
          </a:prstGeom>
        </p:spPr>
      </p:pic>
    </p:spTree>
    <p:extLst>
      <p:ext uri="{BB962C8B-B14F-4D97-AF65-F5344CB8AC3E}">
        <p14:creationId xmlns:p14="http://schemas.microsoft.com/office/powerpoint/2010/main" val="243234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a:xfrm>
            <a:off x="2027548" y="0"/>
            <a:ext cx="8028892" cy="980728"/>
          </a:xfrm>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Parmi ces 4 paramètres, lequel n’apparait pas dans l’équation de Kaya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400" b="1" dirty="0">
                <a:solidFill>
                  <a:schemeClr val="bg1"/>
                </a:solidFill>
                <a:latin typeface="Arial"/>
                <a:ea typeface="ＭＳ Ｐゴシック"/>
              </a:rPr>
              <a:t>A : Le revenu moyen par habitant</a:t>
            </a:r>
            <a:endParaRPr sz="14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B : L’intensité carbone de l’énergie</a:t>
            </a:r>
            <a:endParaRPr sz="14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C : Le pouvoir de réchauffement global</a:t>
            </a:r>
            <a:endParaRPr sz="14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D : L’intensité énergétique de l’économie</a:t>
            </a:r>
            <a:endParaRPr sz="1400" dirty="0">
              <a:solidFill>
                <a:schemeClr val="bg1"/>
              </a:solidFill>
            </a:endParaRPr>
          </a:p>
        </p:txBody>
      </p:sp>
      <p:pic>
        <p:nvPicPr>
          <p:cNvPr id="35" name="Image 34">
            <a:extLst>
              <a:ext uri="{FF2B5EF4-FFF2-40B4-BE49-F238E27FC236}">
                <a16:creationId xmlns:a16="http://schemas.microsoft.com/office/drawing/2014/main" id="{DCABE56D-3FEF-4235-8D6D-E5DD6202A9D0}"/>
              </a:ext>
            </a:extLst>
          </p:cNvPr>
          <p:cNvPicPr>
            <a:picLocks noChangeAspect="1"/>
          </p:cNvPicPr>
          <p:nvPr/>
        </p:nvPicPr>
        <p:blipFill rotWithShape="1">
          <a:blip r:embed="rId2">
            <a:extLst>
              <a:ext uri="{28A0092B-C50C-407E-A947-70E740481C1C}">
                <a14:useLocalDpi xmlns:a14="http://schemas.microsoft.com/office/drawing/2010/main" val="0"/>
              </a:ext>
            </a:extLst>
          </a:blip>
          <a:srcRect t="1" b="6116"/>
          <a:stretch/>
        </p:blipFill>
        <p:spPr>
          <a:xfrm>
            <a:off x="6167936" y="2415914"/>
            <a:ext cx="1085182" cy="1013086"/>
          </a:xfrm>
          <a:prstGeom prst="rect">
            <a:avLst/>
          </a:prstGeom>
        </p:spPr>
      </p:pic>
      <p:pic>
        <p:nvPicPr>
          <p:cNvPr id="36" name="Image 35">
            <a:extLst>
              <a:ext uri="{FF2B5EF4-FFF2-40B4-BE49-F238E27FC236}">
                <a16:creationId xmlns:a16="http://schemas.microsoft.com/office/drawing/2014/main" id="{5340A7BC-CD89-4B1F-B7F4-020A0EB2A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936" y="1393330"/>
            <a:ext cx="644196" cy="644196"/>
          </a:xfrm>
          <a:prstGeom prst="rect">
            <a:avLst/>
          </a:prstGeom>
        </p:spPr>
      </p:pic>
      <p:pic>
        <p:nvPicPr>
          <p:cNvPr id="37" name="Image 36">
            <a:extLst>
              <a:ext uri="{FF2B5EF4-FFF2-40B4-BE49-F238E27FC236}">
                <a16:creationId xmlns:a16="http://schemas.microsoft.com/office/drawing/2014/main" id="{EBA8DF9D-3D44-4B37-95C9-31173B824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067" y="1294535"/>
            <a:ext cx="624798" cy="624798"/>
          </a:xfrm>
          <a:prstGeom prst="rect">
            <a:avLst/>
          </a:prstGeom>
        </p:spPr>
      </p:pic>
      <p:pic>
        <p:nvPicPr>
          <p:cNvPr id="38" name="Image 37">
            <a:extLst>
              <a:ext uri="{FF2B5EF4-FFF2-40B4-BE49-F238E27FC236}">
                <a16:creationId xmlns:a16="http://schemas.microsoft.com/office/drawing/2014/main" id="{EBE7837C-C1AC-40FD-A193-781A6D791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554" y="2673286"/>
            <a:ext cx="576100" cy="576004"/>
          </a:xfrm>
          <a:prstGeom prst="rect">
            <a:avLst/>
          </a:prstGeom>
        </p:spPr>
      </p:pic>
      <p:pic>
        <p:nvPicPr>
          <p:cNvPr id="40" name="Image 39">
            <a:extLst>
              <a:ext uri="{FF2B5EF4-FFF2-40B4-BE49-F238E27FC236}">
                <a16:creationId xmlns:a16="http://schemas.microsoft.com/office/drawing/2014/main" id="{BB4ACC74-1C38-4E2F-92A6-8E17ABAB4B40}"/>
              </a:ext>
            </a:extLst>
          </p:cNvPr>
          <p:cNvPicPr>
            <a:picLocks noChangeAspect="1"/>
          </p:cNvPicPr>
          <p:nvPr/>
        </p:nvPicPr>
        <p:blipFill>
          <a:blip r:embed="rId6"/>
          <a:stretch>
            <a:fillRect/>
          </a:stretch>
        </p:blipFill>
        <p:spPr>
          <a:xfrm>
            <a:off x="5114865" y="1850497"/>
            <a:ext cx="1068191" cy="1068191"/>
          </a:xfrm>
          <a:prstGeom prst="rect">
            <a:avLst/>
          </a:prstGeom>
        </p:spPr>
      </p:pic>
    </p:spTree>
    <p:extLst>
      <p:ext uri="{BB962C8B-B14F-4D97-AF65-F5344CB8AC3E}">
        <p14:creationId xmlns:p14="http://schemas.microsoft.com/office/powerpoint/2010/main" val="10502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F6AB38"/>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Parmi ces 4 paramètres, lequel n’apparait pas dans l’équation de Kaya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400" b="1" dirty="0">
                <a:solidFill>
                  <a:schemeClr val="bg1"/>
                </a:solidFill>
                <a:latin typeface="Arial"/>
                <a:ea typeface="ＭＳ Ｐゴシック"/>
              </a:rPr>
              <a:t>A : Le revenu moyen par habitant</a:t>
            </a:r>
            <a:endParaRPr sz="14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B : L’intensité carbone de l’énergie</a:t>
            </a:r>
            <a:endParaRPr sz="14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C : Le pouvoir de réchauffement global</a:t>
            </a:r>
            <a:endParaRPr sz="14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D : L’intensité énergétique de l’économie</a:t>
            </a:r>
            <a:endParaRPr sz="1400" dirty="0">
              <a:solidFill>
                <a:schemeClr val="bg1"/>
              </a:solidFill>
            </a:endParaRPr>
          </a:p>
        </p:txBody>
      </p:sp>
      <p:pic>
        <p:nvPicPr>
          <p:cNvPr id="35" name="Image 34">
            <a:extLst>
              <a:ext uri="{FF2B5EF4-FFF2-40B4-BE49-F238E27FC236}">
                <a16:creationId xmlns:a16="http://schemas.microsoft.com/office/drawing/2014/main" id="{DCABE56D-3FEF-4235-8D6D-E5DD6202A9D0}"/>
              </a:ext>
            </a:extLst>
          </p:cNvPr>
          <p:cNvPicPr>
            <a:picLocks noChangeAspect="1"/>
          </p:cNvPicPr>
          <p:nvPr/>
        </p:nvPicPr>
        <p:blipFill rotWithShape="1">
          <a:blip r:embed="rId2">
            <a:extLst>
              <a:ext uri="{28A0092B-C50C-407E-A947-70E740481C1C}">
                <a14:useLocalDpi xmlns:a14="http://schemas.microsoft.com/office/drawing/2010/main" val="0"/>
              </a:ext>
            </a:extLst>
          </a:blip>
          <a:srcRect t="1" b="6116"/>
          <a:stretch/>
        </p:blipFill>
        <p:spPr>
          <a:xfrm>
            <a:off x="6167936" y="2415914"/>
            <a:ext cx="1085182" cy="1013086"/>
          </a:xfrm>
          <a:prstGeom prst="rect">
            <a:avLst/>
          </a:prstGeom>
        </p:spPr>
      </p:pic>
      <p:pic>
        <p:nvPicPr>
          <p:cNvPr id="36" name="Image 35">
            <a:extLst>
              <a:ext uri="{FF2B5EF4-FFF2-40B4-BE49-F238E27FC236}">
                <a16:creationId xmlns:a16="http://schemas.microsoft.com/office/drawing/2014/main" id="{5340A7BC-CD89-4B1F-B7F4-020A0EB2A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936" y="1393330"/>
            <a:ext cx="644196" cy="644196"/>
          </a:xfrm>
          <a:prstGeom prst="rect">
            <a:avLst/>
          </a:prstGeom>
        </p:spPr>
      </p:pic>
      <p:pic>
        <p:nvPicPr>
          <p:cNvPr id="37" name="Image 36">
            <a:extLst>
              <a:ext uri="{FF2B5EF4-FFF2-40B4-BE49-F238E27FC236}">
                <a16:creationId xmlns:a16="http://schemas.microsoft.com/office/drawing/2014/main" id="{EBA8DF9D-3D44-4B37-95C9-31173B824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067" y="1294535"/>
            <a:ext cx="624798" cy="624798"/>
          </a:xfrm>
          <a:prstGeom prst="rect">
            <a:avLst/>
          </a:prstGeom>
        </p:spPr>
      </p:pic>
      <p:pic>
        <p:nvPicPr>
          <p:cNvPr id="38" name="Image 37">
            <a:extLst>
              <a:ext uri="{FF2B5EF4-FFF2-40B4-BE49-F238E27FC236}">
                <a16:creationId xmlns:a16="http://schemas.microsoft.com/office/drawing/2014/main" id="{EBE7837C-C1AC-40FD-A193-781A6D791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554" y="2673286"/>
            <a:ext cx="576100" cy="576004"/>
          </a:xfrm>
          <a:prstGeom prst="rect">
            <a:avLst/>
          </a:prstGeom>
        </p:spPr>
      </p:pic>
      <p:pic>
        <p:nvPicPr>
          <p:cNvPr id="40" name="Image 39">
            <a:extLst>
              <a:ext uri="{FF2B5EF4-FFF2-40B4-BE49-F238E27FC236}">
                <a16:creationId xmlns:a16="http://schemas.microsoft.com/office/drawing/2014/main" id="{BB4ACC74-1C38-4E2F-92A6-8E17ABAB4B40}"/>
              </a:ext>
            </a:extLst>
          </p:cNvPr>
          <p:cNvPicPr>
            <a:picLocks noChangeAspect="1"/>
          </p:cNvPicPr>
          <p:nvPr/>
        </p:nvPicPr>
        <p:blipFill>
          <a:blip r:embed="rId6"/>
          <a:stretch>
            <a:fillRect/>
          </a:stretch>
        </p:blipFill>
        <p:spPr>
          <a:xfrm>
            <a:off x="5114865" y="1850497"/>
            <a:ext cx="1068191" cy="1068191"/>
          </a:xfrm>
          <a:prstGeom prst="rect">
            <a:avLst/>
          </a:prstGeom>
        </p:spPr>
      </p:pic>
      <p:pic>
        <p:nvPicPr>
          <p:cNvPr id="39" name="Image 38">
            <a:extLst>
              <a:ext uri="{FF2B5EF4-FFF2-40B4-BE49-F238E27FC236}">
                <a16:creationId xmlns:a16="http://schemas.microsoft.com/office/drawing/2014/main" id="{27B14721-CF4F-41E0-B14B-2133F60DDC9B}"/>
              </a:ext>
            </a:extLst>
          </p:cNvPr>
          <p:cNvPicPr>
            <a:picLocks noChangeAspect="1"/>
          </p:cNvPicPr>
          <p:nvPr/>
        </p:nvPicPr>
        <p:blipFill>
          <a:blip r:embed="rId7"/>
          <a:stretch>
            <a:fillRect/>
          </a:stretch>
        </p:blipFill>
        <p:spPr>
          <a:xfrm>
            <a:off x="5717396" y="5223918"/>
            <a:ext cx="396000" cy="396000"/>
          </a:xfrm>
          <a:prstGeom prst="rect">
            <a:avLst/>
          </a:prstGeom>
        </p:spPr>
      </p:pic>
      <p:pic>
        <p:nvPicPr>
          <p:cNvPr id="41" name="Image 40">
            <a:extLst>
              <a:ext uri="{FF2B5EF4-FFF2-40B4-BE49-F238E27FC236}">
                <a16:creationId xmlns:a16="http://schemas.microsoft.com/office/drawing/2014/main" id="{871C57AA-AF7D-4B06-BC2C-604EF1D0FB68}"/>
              </a:ext>
            </a:extLst>
          </p:cNvPr>
          <p:cNvPicPr>
            <a:picLocks noChangeAspect="1"/>
          </p:cNvPicPr>
          <p:nvPr/>
        </p:nvPicPr>
        <p:blipFill>
          <a:blip r:embed="rId8"/>
          <a:stretch>
            <a:fillRect/>
          </a:stretch>
        </p:blipFill>
        <p:spPr>
          <a:xfrm>
            <a:off x="5717396" y="4726929"/>
            <a:ext cx="396000" cy="396000"/>
          </a:xfrm>
          <a:prstGeom prst="rect">
            <a:avLst/>
          </a:prstGeom>
        </p:spPr>
      </p:pic>
      <p:pic>
        <p:nvPicPr>
          <p:cNvPr id="42" name="Image 41">
            <a:extLst>
              <a:ext uri="{FF2B5EF4-FFF2-40B4-BE49-F238E27FC236}">
                <a16:creationId xmlns:a16="http://schemas.microsoft.com/office/drawing/2014/main" id="{CA71BAA1-7C6D-4AD9-B122-ED4EBA7E6795}"/>
              </a:ext>
            </a:extLst>
          </p:cNvPr>
          <p:cNvPicPr>
            <a:picLocks noChangeAspect="1"/>
          </p:cNvPicPr>
          <p:nvPr/>
        </p:nvPicPr>
        <p:blipFill>
          <a:blip r:embed="rId8"/>
          <a:stretch>
            <a:fillRect/>
          </a:stretch>
        </p:blipFill>
        <p:spPr>
          <a:xfrm>
            <a:off x="9695936" y="5239823"/>
            <a:ext cx="396000" cy="396000"/>
          </a:xfrm>
          <a:prstGeom prst="rect">
            <a:avLst/>
          </a:prstGeom>
        </p:spPr>
      </p:pic>
      <p:pic>
        <p:nvPicPr>
          <p:cNvPr id="43" name="Image 42">
            <a:extLst>
              <a:ext uri="{FF2B5EF4-FFF2-40B4-BE49-F238E27FC236}">
                <a16:creationId xmlns:a16="http://schemas.microsoft.com/office/drawing/2014/main" id="{6807C466-428A-4C28-891A-65CC254EC7B8}"/>
              </a:ext>
            </a:extLst>
          </p:cNvPr>
          <p:cNvPicPr>
            <a:picLocks noChangeAspect="1"/>
          </p:cNvPicPr>
          <p:nvPr/>
        </p:nvPicPr>
        <p:blipFill>
          <a:blip r:embed="rId8"/>
          <a:stretch>
            <a:fillRect/>
          </a:stretch>
        </p:blipFill>
        <p:spPr>
          <a:xfrm>
            <a:off x="9695936" y="4718754"/>
            <a:ext cx="396000" cy="396000"/>
          </a:xfrm>
          <a:prstGeom prst="rect">
            <a:avLst/>
          </a:prstGeom>
        </p:spPr>
      </p:pic>
    </p:spTree>
    <p:extLst>
      <p:ext uri="{BB962C8B-B14F-4D97-AF65-F5344CB8AC3E}">
        <p14:creationId xmlns:p14="http://schemas.microsoft.com/office/powerpoint/2010/main" val="51195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L’association Avenir Climatique</a:t>
            </a:r>
          </a:p>
        </p:txBody>
      </p:sp>
      <p:sp>
        <p:nvSpPr>
          <p:cNvPr id="10" name="Text Box 3"/>
          <p:cNvSpPr txBox="1">
            <a:spLocks noChangeArrowheads="1"/>
          </p:cNvSpPr>
          <p:nvPr/>
        </p:nvSpPr>
        <p:spPr bwMode="auto">
          <a:xfrm>
            <a:off x="335360" y="1376366"/>
            <a:ext cx="11521280" cy="1054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algn="ctr" eaLnBrk="1" hangingPunct="1">
              <a:buSzPct val="45000"/>
              <a:buFont typeface="Wingdings" panose="05000000000000000000" pitchFamily="2" charset="2"/>
              <a:buNone/>
            </a:pPr>
            <a:r>
              <a:rPr lang="fr-FR" sz="2000" b="1" dirty="0">
                <a:solidFill>
                  <a:srgbClr val="085160"/>
                </a:solidFill>
              </a:rPr>
              <a:t>L’association </a:t>
            </a:r>
            <a:r>
              <a:rPr lang="fr-FR" sz="2000" b="1" dirty="0">
                <a:solidFill>
                  <a:srgbClr val="F6AB38"/>
                </a:solidFill>
              </a:rPr>
              <a:t>Avenir Climatique : </a:t>
            </a:r>
            <a:r>
              <a:rPr lang="fr-FR" sz="2000" b="1" dirty="0">
                <a:solidFill>
                  <a:srgbClr val="085160"/>
                </a:solidFill>
              </a:rPr>
              <a:t>Faire des enjeux énergie / climat une priorité nationale en sensibilisant et formant les </a:t>
            </a:r>
            <a:r>
              <a:rPr lang="fr-FR" sz="2000" b="1" dirty="0" err="1">
                <a:solidFill>
                  <a:srgbClr val="085160"/>
                </a:solidFill>
              </a:rPr>
              <a:t>citoyen.ne.s</a:t>
            </a:r>
            <a:r>
              <a:rPr lang="fr-FR" sz="2000" b="1" dirty="0">
                <a:solidFill>
                  <a:srgbClr val="085160"/>
                </a:solidFill>
              </a:rPr>
              <a:t> à ces thématiques.</a:t>
            </a:r>
          </a:p>
          <a:p>
            <a:pPr algn="ctr" eaLnBrk="1" hangingPunct="1">
              <a:buSzPct val="45000"/>
              <a:buFont typeface="Wingdings" panose="05000000000000000000" pitchFamily="2" charset="2"/>
              <a:buNone/>
            </a:pPr>
            <a:endParaRPr lang="fr-FR" altLang="fr-FR" sz="2000" b="1" dirty="0">
              <a:solidFill>
                <a:srgbClr val="F6AB38"/>
              </a:solidFill>
            </a:endParaRPr>
          </a:p>
        </p:txBody>
      </p:sp>
      <p:sp>
        <p:nvSpPr>
          <p:cNvPr id="12" name="ZoneTexte 2"/>
          <p:cNvSpPr txBox="1">
            <a:spLocks noChangeArrowheads="1"/>
          </p:cNvSpPr>
          <p:nvPr/>
        </p:nvSpPr>
        <p:spPr bwMode="auto">
          <a:xfrm>
            <a:off x="4509691" y="2403509"/>
            <a:ext cx="7346949"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a:defRPr>
                <a:solidFill>
                  <a:schemeClr val="bg1"/>
                </a:solidFill>
                <a:latin typeface="Arial" panose="020B0604020202020204" pitchFamily="34" charset="0"/>
              </a:defRPr>
            </a:lvl1pPr>
            <a:lvl2pPr eaLnBrk="0">
              <a:defRPr>
                <a:solidFill>
                  <a:schemeClr val="bg1"/>
                </a:solidFill>
                <a:latin typeface="Arial" panose="020B0604020202020204" pitchFamily="34" charset="0"/>
              </a:defRPr>
            </a:lvl2pPr>
            <a:lvl3pPr eaLnBrk="0">
              <a:defRPr>
                <a:solidFill>
                  <a:schemeClr val="bg1"/>
                </a:solidFill>
                <a:latin typeface="Arial" panose="020B0604020202020204" pitchFamily="34" charset="0"/>
              </a:defRPr>
            </a:lvl3pPr>
            <a:lvl4pPr eaLnBrk="0">
              <a:defRPr>
                <a:solidFill>
                  <a:schemeClr val="bg1"/>
                </a:solidFill>
                <a:latin typeface="Arial" panose="020B0604020202020204" pitchFamily="34" charset="0"/>
              </a:defRPr>
            </a:lvl4pPr>
            <a:lvl5pPr eaLnBrk="0">
              <a:defRPr>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defRPr>
            </a:lvl9pPr>
          </a:lstStyle>
          <a:p>
            <a:pPr marL="342900" indent="-342900" eaLnBrk="1">
              <a:buFont typeface="Wingdings" charset="2"/>
              <a:buChar char="Ø"/>
            </a:pPr>
            <a:r>
              <a:rPr lang="fr-FR" altLang="fr-FR" sz="2000" b="1" dirty="0">
                <a:solidFill>
                  <a:srgbClr val="085160"/>
                </a:solidFill>
                <a:latin typeface="Century Gothic" pitchFamily="34" charset="0"/>
                <a:cs typeface="+mn-cs"/>
              </a:rPr>
              <a:t>Formations aux enjeux énergie/climat : </a:t>
            </a:r>
            <a:r>
              <a:rPr lang="fr-FR" altLang="fr-FR" sz="2000" dirty="0">
                <a:solidFill>
                  <a:schemeClr val="tx1"/>
                </a:solidFill>
                <a:latin typeface="Century Gothic" pitchFamily="34" charset="0"/>
                <a:cs typeface="+mn-cs"/>
              </a:rPr>
              <a:t>l’</a:t>
            </a:r>
            <a:r>
              <a:rPr lang="fr-FR" altLang="fr-FR" sz="2000" dirty="0" err="1">
                <a:solidFill>
                  <a:schemeClr val="tx1"/>
                </a:solidFill>
                <a:latin typeface="Century Gothic" pitchFamily="34" charset="0"/>
                <a:cs typeface="+mn-cs"/>
              </a:rPr>
              <a:t>ACademy</a:t>
            </a:r>
            <a:r>
              <a:rPr lang="fr-FR" altLang="fr-FR" sz="2000" dirty="0">
                <a:solidFill>
                  <a:schemeClr val="tx1"/>
                </a:solidFill>
                <a:latin typeface="Century Gothic" pitchFamily="34" charset="0"/>
                <a:cs typeface="+mn-cs"/>
              </a:rPr>
              <a:t>, MOOC, Carbone Campus, Carbone Collège</a:t>
            </a:r>
          </a:p>
          <a:p>
            <a:pPr marL="342900" indent="-342900" eaLnBrk="1">
              <a:buFont typeface="Wingdings" charset="2"/>
              <a:buChar char="Ø"/>
            </a:pPr>
            <a:r>
              <a:rPr lang="fr-FR" altLang="fr-FR" sz="2000" b="1" dirty="0">
                <a:solidFill>
                  <a:srgbClr val="085160"/>
                </a:solidFill>
                <a:latin typeface="Century Gothic" pitchFamily="34" charset="0"/>
                <a:cs typeface="+mn-cs"/>
              </a:rPr>
              <a:t>Accompagnement et conseil</a:t>
            </a:r>
          </a:p>
          <a:p>
            <a:pPr marL="342900" indent="-342900" eaLnBrk="1">
              <a:buFont typeface="Wingdings" charset="2"/>
              <a:buChar char="Ø"/>
            </a:pPr>
            <a:r>
              <a:rPr lang="fr-FR" altLang="fr-FR" sz="2000" b="1" dirty="0">
                <a:solidFill>
                  <a:srgbClr val="085160"/>
                </a:solidFill>
                <a:latin typeface="Century Gothic" pitchFamily="34" charset="0"/>
              </a:rPr>
              <a:t>Bilan Carbone</a:t>
            </a:r>
            <a:r>
              <a:rPr lang="en-US" altLang="fr-FR" sz="2000" b="1" dirty="0">
                <a:solidFill>
                  <a:srgbClr val="085160"/>
                </a:solidFill>
                <a:latin typeface="Century Gothic" pitchFamily="34" charset="0"/>
              </a:rPr>
              <a:t>©</a:t>
            </a:r>
            <a:r>
              <a:rPr lang="fr-FR" altLang="fr-FR" sz="2000" b="1" dirty="0">
                <a:solidFill>
                  <a:srgbClr val="085160"/>
                </a:solidFill>
                <a:latin typeface="Century Gothic" pitchFamily="34" charset="0"/>
              </a:rPr>
              <a:t> Personnel (</a:t>
            </a:r>
            <a:r>
              <a:rPr lang="fr-FR" altLang="fr-FR" sz="2000" b="1" dirty="0" err="1">
                <a:solidFill>
                  <a:srgbClr val="085160"/>
                </a:solidFill>
                <a:latin typeface="Century Gothic" pitchFamily="34" charset="0"/>
              </a:rPr>
              <a:t>MicMac</a:t>
            </a:r>
            <a:r>
              <a:rPr lang="fr-FR" altLang="fr-FR" sz="2000" b="1" dirty="0">
                <a:solidFill>
                  <a:srgbClr val="085160"/>
                </a:solidFill>
                <a:latin typeface="Century Gothic" pitchFamily="34" charset="0"/>
              </a:rPr>
              <a:t>)</a:t>
            </a:r>
          </a:p>
          <a:p>
            <a:pPr marL="342900" indent="-342900" eaLnBrk="1">
              <a:buFont typeface="Wingdings" charset="2"/>
              <a:buChar char="Ø"/>
            </a:pPr>
            <a:r>
              <a:rPr lang="fr-FR" altLang="fr-FR" sz="2000" b="1" dirty="0">
                <a:solidFill>
                  <a:srgbClr val="085160"/>
                </a:solidFill>
                <a:latin typeface="Century Gothic" pitchFamily="34" charset="0"/>
                <a:cs typeface="+mn-cs"/>
              </a:rPr>
              <a:t>Évènements : </a:t>
            </a:r>
            <a:r>
              <a:rPr lang="fr-FR" altLang="fr-FR" sz="2000" dirty="0">
                <a:solidFill>
                  <a:schemeClr val="tx1"/>
                </a:solidFill>
                <a:latin typeface="Century Gothic" pitchFamily="34" charset="0"/>
                <a:cs typeface="+mn-cs"/>
              </a:rPr>
              <a:t>Causeries, Université d’été Décontractée, Conférences…</a:t>
            </a:r>
            <a:endParaRPr lang="fr-FR" altLang="fr-FR" b="1" dirty="0">
              <a:solidFill>
                <a:schemeClr val="tx1"/>
              </a:solidFill>
            </a:endParaRPr>
          </a:p>
          <a:p>
            <a:pPr eaLnBrk="1">
              <a:buFont typeface="Arial" panose="020B0604020202020204" pitchFamily="34" charset="0"/>
              <a:buChar char="•"/>
            </a:pPr>
            <a:endParaRPr lang="fr-FR" altLang="fr-FR" dirty="0"/>
          </a:p>
        </p:txBody>
      </p:sp>
      <p:sp>
        <p:nvSpPr>
          <p:cNvPr id="3" name="ZoneTexte 2"/>
          <p:cNvSpPr txBox="1"/>
          <p:nvPr/>
        </p:nvSpPr>
        <p:spPr>
          <a:xfrm>
            <a:off x="1528777" y="2034177"/>
            <a:ext cx="184666" cy="369332"/>
          </a:xfrm>
          <a:prstGeom prst="rect">
            <a:avLst/>
          </a:prstGeom>
          <a:noFill/>
        </p:spPr>
        <p:txBody>
          <a:bodyPr wrap="none" rtlCol="0">
            <a:spAutoFit/>
          </a:bodyPr>
          <a:lstStyle/>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2492896"/>
            <a:ext cx="3956019" cy="1367105"/>
          </a:xfrm>
          <a:prstGeom prst="rect">
            <a:avLst/>
          </a:prstGeom>
        </p:spPr>
      </p:pic>
      <p:sp>
        <p:nvSpPr>
          <p:cNvPr id="8" name="Text Box 3"/>
          <p:cNvSpPr txBox="1">
            <a:spLocks noChangeArrowheads="1"/>
          </p:cNvSpPr>
          <p:nvPr/>
        </p:nvSpPr>
        <p:spPr bwMode="auto">
          <a:xfrm>
            <a:off x="191344" y="4935593"/>
            <a:ext cx="6408712" cy="1054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algn="ctr" eaLnBrk="1" hangingPunct="1">
              <a:buSzPct val="45000"/>
              <a:buFont typeface="Wingdings" panose="05000000000000000000" pitchFamily="2" charset="2"/>
              <a:buNone/>
            </a:pPr>
            <a:r>
              <a:rPr lang="fr-FR" sz="2800" b="1" dirty="0">
                <a:solidFill>
                  <a:srgbClr val="085160"/>
                </a:solidFill>
              </a:rPr>
              <a:t>Transformons chaque citoyen en </a:t>
            </a:r>
            <a:r>
              <a:rPr lang="fr-FR" sz="2800" b="1" dirty="0">
                <a:solidFill>
                  <a:srgbClr val="F6AB38"/>
                </a:solidFill>
              </a:rPr>
              <a:t>acteur du changement </a:t>
            </a:r>
            <a:r>
              <a:rPr lang="fr-FR" sz="2800" b="1" dirty="0">
                <a:solidFill>
                  <a:srgbClr val="085160"/>
                </a:solidFill>
              </a:rPr>
              <a:t>! </a:t>
            </a:r>
            <a:endParaRPr lang="fr-FR" altLang="fr-FR" sz="2800" b="1" dirty="0">
              <a:solidFill>
                <a:srgbClr val="F6AB38"/>
              </a:solidFill>
            </a:endParaRPr>
          </a:p>
        </p:txBody>
      </p:sp>
      <p:pic>
        <p:nvPicPr>
          <p:cNvPr id="6" name="Image 5">
            <a:extLst>
              <a:ext uri="{FF2B5EF4-FFF2-40B4-BE49-F238E27FC236}">
                <a16:creationId xmlns:a16="http://schemas.microsoft.com/office/drawing/2014/main" id="{C92156A5-690E-4C78-BF9C-CBF85389D152}"/>
              </a:ext>
            </a:extLst>
          </p:cNvPr>
          <p:cNvPicPr>
            <a:picLocks noChangeAspect="1"/>
          </p:cNvPicPr>
          <p:nvPr/>
        </p:nvPicPr>
        <p:blipFill>
          <a:blip r:embed="rId4"/>
          <a:stretch>
            <a:fillRect/>
          </a:stretch>
        </p:blipFill>
        <p:spPr>
          <a:xfrm>
            <a:off x="7104112" y="4725144"/>
            <a:ext cx="5087888" cy="1709037"/>
          </a:xfrm>
          <a:prstGeom prst="rect">
            <a:avLst/>
          </a:prstGeom>
        </p:spPr>
      </p:pic>
      <p:sp>
        <p:nvSpPr>
          <p:cNvPr id="11" name="Rectangle 10">
            <a:extLst>
              <a:ext uri="{FF2B5EF4-FFF2-40B4-BE49-F238E27FC236}">
                <a16:creationId xmlns:a16="http://schemas.microsoft.com/office/drawing/2014/main" id="{9F0C6C34-2A22-4830-A274-5508218EAE5E}"/>
              </a:ext>
            </a:extLst>
          </p:cNvPr>
          <p:cNvSpPr/>
          <p:nvPr/>
        </p:nvSpPr>
        <p:spPr>
          <a:xfrm>
            <a:off x="-1769891" y="3568488"/>
            <a:ext cx="6096000" cy="707886"/>
          </a:xfrm>
          <a:prstGeom prst="rect">
            <a:avLst/>
          </a:prstGeom>
        </p:spPr>
        <p:txBody>
          <a:bodyPr>
            <a:spAutoFit/>
          </a:bodyPr>
          <a:lstStyle/>
          <a:p>
            <a:pPr indent="0" algn="r">
              <a:buClr>
                <a:srgbClr val="085160"/>
              </a:buClr>
            </a:pPr>
            <a:r>
              <a:rPr lang="fr-FR" sz="2000" dirty="0">
                <a:solidFill>
                  <a:srgbClr val="085160"/>
                </a:solidFill>
                <a:latin typeface="Century Gothic" panose="020B0502020202020204" pitchFamily="34" charset="0"/>
              </a:rPr>
              <a:t>Rendez-vous sur :</a:t>
            </a:r>
            <a:r>
              <a:rPr lang="fr-FR" sz="2000" i="1" dirty="0">
                <a:solidFill>
                  <a:srgbClr val="085160"/>
                </a:solidFill>
                <a:latin typeface="Century Gothic" panose="020B0502020202020204" pitchFamily="34" charset="0"/>
              </a:rPr>
              <a:t> </a:t>
            </a:r>
          </a:p>
          <a:p>
            <a:pPr indent="0" algn="r">
              <a:buClr>
                <a:srgbClr val="085160"/>
              </a:buClr>
            </a:pPr>
            <a:r>
              <a:rPr lang="fr-FR" sz="2000" b="1" u="sng" dirty="0">
                <a:solidFill>
                  <a:srgbClr val="F6AB38"/>
                </a:solidFill>
                <a:latin typeface="Century Gothic" panose="020B0502020202020204" pitchFamily="34" charset="0"/>
              </a:rPr>
              <a:t>www.avenirclimatique.org</a:t>
            </a:r>
          </a:p>
        </p:txBody>
      </p:sp>
    </p:spTree>
    <p:extLst>
      <p:ext uri="{BB962C8B-B14F-4D97-AF65-F5344CB8AC3E}">
        <p14:creationId xmlns:p14="http://schemas.microsoft.com/office/powerpoint/2010/main" val="193081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A quoi sert un Bilan Carbone®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400" b="1" dirty="0">
                <a:solidFill>
                  <a:schemeClr val="bg1"/>
                </a:solidFill>
                <a:latin typeface="Arial"/>
                <a:ea typeface="ＭＳ Ｐゴシック"/>
              </a:rPr>
              <a:t>A : A identifier des coupables</a:t>
            </a: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B : A construire un plan d’action</a:t>
            </a:r>
            <a:endParaRPr sz="14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C : A s’adapter au changement climatique</a:t>
            </a:r>
            <a:endParaRPr sz="14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D : A compter du CO2</a:t>
            </a:r>
            <a:endParaRPr sz="1400" dirty="0">
              <a:solidFill>
                <a:schemeClr val="bg1"/>
              </a:solidFill>
            </a:endParaRPr>
          </a:p>
        </p:txBody>
      </p:sp>
      <p:pic>
        <p:nvPicPr>
          <p:cNvPr id="39" name="Image 38">
            <a:extLst>
              <a:ext uri="{FF2B5EF4-FFF2-40B4-BE49-F238E27FC236}">
                <a16:creationId xmlns:a16="http://schemas.microsoft.com/office/drawing/2014/main" id="{CF26A7FF-6CA4-4529-BC44-CA83DA55A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249" y="1844824"/>
            <a:ext cx="4651374" cy="1241928"/>
          </a:xfrm>
          <a:prstGeom prst="rect">
            <a:avLst/>
          </a:prstGeom>
        </p:spPr>
      </p:pic>
    </p:spTree>
    <p:extLst>
      <p:ext uri="{BB962C8B-B14F-4D97-AF65-F5344CB8AC3E}">
        <p14:creationId xmlns:p14="http://schemas.microsoft.com/office/powerpoint/2010/main" val="75826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F6AB38"/>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F6AB38"/>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A quoi sert un Bilan Carbone®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400" b="1" dirty="0">
                <a:solidFill>
                  <a:schemeClr val="bg1"/>
                </a:solidFill>
                <a:latin typeface="Arial"/>
                <a:ea typeface="ＭＳ Ｐゴシック"/>
              </a:rPr>
              <a:t>A : A identifier des coupables</a:t>
            </a: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B : A construire un plan d’action</a:t>
            </a:r>
            <a:endParaRPr sz="14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C : A s’adapter au changement climatique</a:t>
            </a:r>
            <a:endParaRPr sz="1400"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D : A compter du CO2</a:t>
            </a:r>
            <a:endParaRPr sz="1400" dirty="0">
              <a:solidFill>
                <a:schemeClr val="bg1"/>
              </a:solidFill>
            </a:endParaRPr>
          </a:p>
        </p:txBody>
      </p:sp>
      <p:pic>
        <p:nvPicPr>
          <p:cNvPr id="39" name="Image 38">
            <a:extLst>
              <a:ext uri="{FF2B5EF4-FFF2-40B4-BE49-F238E27FC236}">
                <a16:creationId xmlns:a16="http://schemas.microsoft.com/office/drawing/2014/main" id="{CF26A7FF-6CA4-4529-BC44-CA83DA55A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249" y="1844824"/>
            <a:ext cx="4651374" cy="1241928"/>
          </a:xfrm>
          <a:prstGeom prst="rect">
            <a:avLst/>
          </a:prstGeom>
        </p:spPr>
      </p:pic>
      <p:pic>
        <p:nvPicPr>
          <p:cNvPr id="33" name="Image 32">
            <a:extLst>
              <a:ext uri="{FF2B5EF4-FFF2-40B4-BE49-F238E27FC236}">
                <a16:creationId xmlns:a16="http://schemas.microsoft.com/office/drawing/2014/main" id="{F17A5BF2-44FC-4670-95EA-0F69747ADBF6}"/>
              </a:ext>
            </a:extLst>
          </p:cNvPr>
          <p:cNvPicPr>
            <a:picLocks noChangeAspect="1"/>
          </p:cNvPicPr>
          <p:nvPr/>
        </p:nvPicPr>
        <p:blipFill>
          <a:blip r:embed="rId3"/>
          <a:stretch>
            <a:fillRect/>
          </a:stretch>
        </p:blipFill>
        <p:spPr>
          <a:xfrm>
            <a:off x="9753472" y="5285456"/>
            <a:ext cx="396000" cy="396000"/>
          </a:xfrm>
          <a:prstGeom prst="rect">
            <a:avLst/>
          </a:prstGeom>
        </p:spPr>
      </p:pic>
      <p:pic>
        <p:nvPicPr>
          <p:cNvPr id="34" name="Image 33">
            <a:extLst>
              <a:ext uri="{FF2B5EF4-FFF2-40B4-BE49-F238E27FC236}">
                <a16:creationId xmlns:a16="http://schemas.microsoft.com/office/drawing/2014/main" id="{BFC618B3-5DBF-4504-993D-DFFE91BA4084}"/>
              </a:ext>
            </a:extLst>
          </p:cNvPr>
          <p:cNvPicPr>
            <a:picLocks noChangeAspect="1"/>
          </p:cNvPicPr>
          <p:nvPr/>
        </p:nvPicPr>
        <p:blipFill>
          <a:blip r:embed="rId4"/>
          <a:stretch>
            <a:fillRect/>
          </a:stretch>
        </p:blipFill>
        <p:spPr>
          <a:xfrm>
            <a:off x="5717396" y="4726929"/>
            <a:ext cx="396000" cy="396000"/>
          </a:xfrm>
          <a:prstGeom prst="rect">
            <a:avLst/>
          </a:prstGeom>
        </p:spPr>
      </p:pic>
      <p:pic>
        <p:nvPicPr>
          <p:cNvPr id="35" name="Image 34">
            <a:extLst>
              <a:ext uri="{FF2B5EF4-FFF2-40B4-BE49-F238E27FC236}">
                <a16:creationId xmlns:a16="http://schemas.microsoft.com/office/drawing/2014/main" id="{3CA7282D-3E5F-42C6-973C-A305A7821160}"/>
              </a:ext>
            </a:extLst>
          </p:cNvPr>
          <p:cNvPicPr>
            <a:picLocks noChangeAspect="1"/>
          </p:cNvPicPr>
          <p:nvPr/>
        </p:nvPicPr>
        <p:blipFill>
          <a:blip r:embed="rId4"/>
          <a:stretch>
            <a:fillRect/>
          </a:stretch>
        </p:blipFill>
        <p:spPr>
          <a:xfrm>
            <a:off x="5717396" y="5242004"/>
            <a:ext cx="396000" cy="396000"/>
          </a:xfrm>
          <a:prstGeom prst="rect">
            <a:avLst/>
          </a:prstGeom>
        </p:spPr>
      </p:pic>
      <p:pic>
        <p:nvPicPr>
          <p:cNvPr id="37" name="Image 36">
            <a:extLst>
              <a:ext uri="{FF2B5EF4-FFF2-40B4-BE49-F238E27FC236}">
                <a16:creationId xmlns:a16="http://schemas.microsoft.com/office/drawing/2014/main" id="{72D322AA-C241-4883-960C-4474A1EE0706}"/>
              </a:ext>
            </a:extLst>
          </p:cNvPr>
          <p:cNvPicPr>
            <a:picLocks noChangeAspect="1"/>
          </p:cNvPicPr>
          <p:nvPr/>
        </p:nvPicPr>
        <p:blipFill>
          <a:blip r:embed="rId3"/>
          <a:stretch>
            <a:fillRect/>
          </a:stretch>
        </p:blipFill>
        <p:spPr>
          <a:xfrm>
            <a:off x="9753472" y="4794504"/>
            <a:ext cx="396000" cy="396000"/>
          </a:xfrm>
          <a:prstGeom prst="rect">
            <a:avLst/>
          </a:prstGeom>
        </p:spPr>
      </p:pic>
    </p:spTree>
    <p:extLst>
      <p:ext uri="{BB962C8B-B14F-4D97-AF65-F5344CB8AC3E}">
        <p14:creationId xmlns:p14="http://schemas.microsoft.com/office/powerpoint/2010/main" val="20350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4"/>
          <p:cNvSpPr>
            <a:spLocks noGrp="1"/>
          </p:cNvSpPr>
          <p:nvPr>
            <p:ph type="title"/>
          </p:nvPr>
        </p:nvSpPr>
        <p:spPr/>
        <p:txBody>
          <a:bodyPr/>
          <a:lstStyle/>
          <a:p>
            <a:pPr algn="l"/>
            <a:r>
              <a:rPr lang="fr-FR" sz="2800" dirty="0"/>
              <a:t>Ce</a:t>
            </a:r>
            <a:r>
              <a:rPr lang="fr-FR" dirty="0"/>
              <a:t> qu’il faut re</a:t>
            </a:r>
            <a:r>
              <a:rPr lang="fr-FR" sz="3600" dirty="0"/>
              <a:t>te</a:t>
            </a:r>
            <a:r>
              <a:rPr lang="fr-FR" dirty="0"/>
              <a:t>nir</a:t>
            </a: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23792" y="199033"/>
            <a:ext cx="939563" cy="939563"/>
          </a:xfrm>
          <a:prstGeom prst="rect">
            <a:avLst/>
          </a:prstGeom>
        </p:spPr>
      </p:pic>
      <p:sp>
        <p:nvSpPr>
          <p:cNvPr id="10" name="Espace réservé du contenu 7"/>
          <p:cNvSpPr txBox="1">
            <a:spLocks/>
          </p:cNvSpPr>
          <p:nvPr/>
        </p:nvSpPr>
        <p:spPr>
          <a:xfrm>
            <a:off x="1559496" y="1179761"/>
            <a:ext cx="10351453" cy="5372175"/>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just">
              <a:spcBef>
                <a:spcPts val="1800"/>
              </a:spcBef>
              <a:spcAft>
                <a:spcPts val="1200"/>
              </a:spcAft>
              <a:buClr>
                <a:srgbClr val="166478"/>
              </a:buClr>
            </a:pPr>
            <a:r>
              <a:rPr lang="fr-FR" dirty="0">
                <a:solidFill>
                  <a:srgbClr val="166478"/>
                </a:solidFill>
              </a:rPr>
              <a:t>Le </a:t>
            </a:r>
            <a:r>
              <a:rPr lang="fr-FR" dirty="0">
                <a:solidFill>
                  <a:srgbClr val="F6AB38"/>
                </a:solidFill>
              </a:rPr>
              <a:t>changement climatique </a:t>
            </a:r>
            <a:r>
              <a:rPr lang="fr-FR" dirty="0">
                <a:solidFill>
                  <a:srgbClr val="166478"/>
                </a:solidFill>
              </a:rPr>
              <a:t>et la </a:t>
            </a:r>
            <a:r>
              <a:rPr lang="fr-FR" dirty="0">
                <a:solidFill>
                  <a:srgbClr val="F6AB38"/>
                </a:solidFill>
              </a:rPr>
              <a:t>raréfaction des énergies fossiles </a:t>
            </a:r>
            <a:r>
              <a:rPr lang="fr-FR" dirty="0">
                <a:solidFill>
                  <a:srgbClr val="166478"/>
                </a:solidFill>
              </a:rPr>
              <a:t>nous obligent à abandonner les énergies fossiles en 35 ans. </a:t>
            </a:r>
          </a:p>
          <a:p>
            <a:pPr indent="0" algn="just">
              <a:spcBef>
                <a:spcPts val="1800"/>
              </a:spcBef>
              <a:spcAft>
                <a:spcPts val="1200"/>
              </a:spcAft>
              <a:buClr>
                <a:srgbClr val="166478"/>
              </a:buClr>
            </a:pPr>
            <a:r>
              <a:rPr lang="fr-FR" dirty="0">
                <a:solidFill>
                  <a:srgbClr val="F6AB38"/>
                </a:solidFill>
              </a:rPr>
              <a:t>Démographie</a:t>
            </a:r>
            <a:r>
              <a:rPr lang="fr-FR" dirty="0">
                <a:solidFill>
                  <a:srgbClr val="166478"/>
                </a:solidFill>
              </a:rPr>
              <a:t> et </a:t>
            </a:r>
            <a:r>
              <a:rPr lang="fr-FR" dirty="0">
                <a:solidFill>
                  <a:srgbClr val="F6AB38"/>
                </a:solidFill>
              </a:rPr>
              <a:t>niveau de vie </a:t>
            </a:r>
            <a:r>
              <a:rPr lang="fr-FR" dirty="0">
                <a:solidFill>
                  <a:srgbClr val="166478"/>
                </a:solidFill>
              </a:rPr>
              <a:t>sont 2 paramètres importants du problème qui sont souvent tabous ! </a:t>
            </a:r>
          </a:p>
          <a:p>
            <a:pPr indent="0" algn="just">
              <a:spcBef>
                <a:spcPts val="1800"/>
              </a:spcBef>
              <a:spcAft>
                <a:spcPts val="1200"/>
              </a:spcAft>
              <a:buClr>
                <a:srgbClr val="166478"/>
              </a:buClr>
            </a:pPr>
            <a:r>
              <a:rPr lang="fr-FR" dirty="0">
                <a:solidFill>
                  <a:srgbClr val="166478"/>
                </a:solidFill>
              </a:rPr>
              <a:t>Le </a:t>
            </a:r>
            <a:r>
              <a:rPr lang="fr-FR" dirty="0"/>
              <a:t>Bilan Carbone® </a:t>
            </a:r>
            <a:r>
              <a:rPr lang="fr-FR" dirty="0">
                <a:solidFill>
                  <a:srgbClr val="166478"/>
                </a:solidFill>
              </a:rPr>
              <a:t>est </a:t>
            </a:r>
            <a:r>
              <a:rPr lang="fr-FR" dirty="0">
                <a:solidFill>
                  <a:srgbClr val="F6AB38"/>
                </a:solidFill>
              </a:rPr>
              <a:t>une méthode pour compter </a:t>
            </a:r>
            <a:r>
              <a:rPr lang="fr-FR" dirty="0">
                <a:solidFill>
                  <a:srgbClr val="166478"/>
                </a:solidFill>
              </a:rPr>
              <a:t>les émissions de gaz à effet de serre et </a:t>
            </a:r>
            <a:r>
              <a:rPr lang="fr-FR" dirty="0">
                <a:solidFill>
                  <a:srgbClr val="F6AB38"/>
                </a:solidFill>
              </a:rPr>
              <a:t>construire un plan d’action </a:t>
            </a:r>
            <a:r>
              <a:rPr lang="fr-FR" dirty="0">
                <a:solidFill>
                  <a:srgbClr val="166478"/>
                </a:solidFill>
              </a:rPr>
              <a:t>pour les réduire.</a:t>
            </a:r>
          </a:p>
          <a:p>
            <a:pPr indent="0" algn="just">
              <a:spcBef>
                <a:spcPts val="1800"/>
              </a:spcBef>
              <a:spcAft>
                <a:spcPts val="1200"/>
              </a:spcAft>
              <a:buClr>
                <a:srgbClr val="166478"/>
              </a:buClr>
            </a:pPr>
            <a:r>
              <a:rPr lang="fr-FR" dirty="0">
                <a:solidFill>
                  <a:srgbClr val="166478"/>
                </a:solidFill>
              </a:rPr>
              <a:t>Le Bilan Carbone® est </a:t>
            </a:r>
            <a:r>
              <a:rPr lang="fr-FR" dirty="0">
                <a:solidFill>
                  <a:srgbClr val="F6AB38"/>
                </a:solidFill>
              </a:rPr>
              <a:t>une démarche professionnelle </a:t>
            </a:r>
            <a:r>
              <a:rPr lang="fr-FR" dirty="0">
                <a:solidFill>
                  <a:srgbClr val="166478"/>
                </a:solidFill>
              </a:rPr>
              <a:t>qui nécessite une formation. </a:t>
            </a:r>
          </a:p>
          <a:p>
            <a:pPr indent="0" algn="just">
              <a:spcBef>
                <a:spcPts val="1800"/>
              </a:spcBef>
              <a:spcAft>
                <a:spcPts val="1200"/>
              </a:spcAft>
              <a:buClr>
                <a:srgbClr val="166478"/>
              </a:buClr>
            </a:pPr>
            <a:r>
              <a:rPr lang="fr-FR" dirty="0">
                <a:solidFill>
                  <a:srgbClr val="166478"/>
                </a:solidFill>
              </a:rPr>
              <a:t>Un Campus est un </a:t>
            </a:r>
            <a:r>
              <a:rPr lang="fr-FR" dirty="0">
                <a:solidFill>
                  <a:srgbClr val="F6AB38"/>
                </a:solidFill>
              </a:rPr>
              <a:t>terrain de jeu idéal </a:t>
            </a:r>
            <a:r>
              <a:rPr lang="fr-FR" dirty="0">
                <a:solidFill>
                  <a:srgbClr val="166478"/>
                </a:solidFill>
              </a:rPr>
              <a:t>pour mettre en œuvre un Bilan GES ! </a:t>
            </a:r>
          </a:p>
          <a:p>
            <a:pPr indent="0" algn="just">
              <a:spcBef>
                <a:spcPts val="1200"/>
              </a:spcBef>
              <a:spcAft>
                <a:spcPts val="1200"/>
              </a:spcAft>
              <a:buClr>
                <a:srgbClr val="166478"/>
              </a:buClr>
            </a:pPr>
            <a:endParaRPr lang="fr-FR" dirty="0">
              <a:solidFill>
                <a:srgbClr val="166478"/>
              </a:solidFill>
            </a:endParaRPr>
          </a:p>
          <a:p>
            <a:pPr indent="0" algn="just">
              <a:spcBef>
                <a:spcPts val="1200"/>
              </a:spcBef>
              <a:spcAft>
                <a:spcPts val="1200"/>
              </a:spcAft>
              <a:buClr>
                <a:srgbClr val="166478"/>
              </a:buClr>
            </a:pPr>
            <a:endParaRPr lang="fr-FR" dirty="0">
              <a:solidFill>
                <a:srgbClr val="166478"/>
              </a:solidFill>
            </a:endParaRPr>
          </a:p>
        </p:txBody>
      </p:sp>
      <p:grpSp>
        <p:nvGrpSpPr>
          <p:cNvPr id="3" name="Groupe 2"/>
          <p:cNvGrpSpPr/>
          <p:nvPr/>
        </p:nvGrpSpPr>
        <p:grpSpPr>
          <a:xfrm>
            <a:off x="501675" y="3396839"/>
            <a:ext cx="792608" cy="720080"/>
            <a:chOff x="0" y="3356992"/>
            <a:chExt cx="1404288" cy="1473021"/>
          </a:xfrm>
        </p:grpSpPr>
        <p:sp>
          <p:nvSpPr>
            <p:cNvPr id="2" name="Rectangle 1"/>
            <p:cNvSpPr/>
            <p:nvPr/>
          </p:nvSpPr>
          <p:spPr>
            <a:xfrm>
              <a:off x="238531" y="3512392"/>
              <a:ext cx="934102" cy="1317621"/>
            </a:xfrm>
            <a:prstGeom prst="rect">
              <a:avLst/>
            </a:prstGeom>
            <a:solidFill>
              <a:srgbClr val="BF7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4"/>
            <a:stretch>
              <a:fillRect/>
            </a:stretch>
          </p:blipFill>
          <p:spPr>
            <a:xfrm>
              <a:off x="0" y="3356992"/>
              <a:ext cx="1404288" cy="1467557"/>
            </a:xfrm>
            <a:prstGeom prst="rect">
              <a:avLst/>
            </a:prstGeom>
          </p:spPr>
        </p:pic>
        <p:sp>
          <p:nvSpPr>
            <p:cNvPr id="12" name="Rectangle 11"/>
            <p:cNvSpPr/>
            <p:nvPr/>
          </p:nvSpPr>
          <p:spPr>
            <a:xfrm>
              <a:off x="232181" y="3512392"/>
              <a:ext cx="74736" cy="1317621"/>
            </a:xfrm>
            <a:prstGeom prst="rect">
              <a:avLst/>
            </a:prstGeom>
            <a:solidFill>
              <a:srgbClr val="AA6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50" y="5626479"/>
            <a:ext cx="782601" cy="782601"/>
          </a:xfrm>
          <a:prstGeom prst="rect">
            <a:avLst/>
          </a:prstGeom>
        </p:spPr>
      </p:pic>
      <p:pic>
        <p:nvPicPr>
          <p:cNvPr id="16" name="Image 15"/>
          <p:cNvPicPr>
            <a:picLocks noChangeAspect="1"/>
          </p:cNvPicPr>
          <p:nvPr/>
        </p:nvPicPr>
        <p:blipFill rotWithShape="1">
          <a:blip r:embed="rId6">
            <a:extLst>
              <a:ext uri="{28A0092B-C50C-407E-A947-70E740481C1C}">
                <a14:useLocalDpi xmlns:a14="http://schemas.microsoft.com/office/drawing/2010/main" val="0"/>
              </a:ext>
            </a:extLst>
          </a:blip>
          <a:srcRect t="1" b="6116"/>
          <a:stretch/>
        </p:blipFill>
        <p:spPr>
          <a:xfrm>
            <a:off x="256077" y="1043917"/>
            <a:ext cx="1085182" cy="1013086"/>
          </a:xfrm>
          <a:prstGeom prst="rect">
            <a:avLst/>
          </a:prstGeom>
        </p:spPr>
      </p:pic>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618" y="2396751"/>
            <a:ext cx="576100" cy="576004"/>
          </a:xfrm>
          <a:prstGeom prst="rect">
            <a:avLst/>
          </a:prstGeom>
        </p:spPr>
      </p:pic>
      <p:pic>
        <p:nvPicPr>
          <p:cNvPr id="18" name="Image 17">
            <a:extLst>
              <a:ext uri="{FF2B5EF4-FFF2-40B4-BE49-F238E27FC236}">
                <a16:creationId xmlns:a16="http://schemas.microsoft.com/office/drawing/2014/main" id="{039807C4-932D-486C-9C65-742317BA19E7}"/>
              </a:ext>
            </a:extLst>
          </p:cNvPr>
          <p:cNvPicPr>
            <a:picLocks noChangeAspect="1"/>
          </p:cNvPicPr>
          <p:nvPr/>
        </p:nvPicPr>
        <p:blipFill>
          <a:blip r:embed="rId8"/>
          <a:stretch>
            <a:fillRect/>
          </a:stretch>
        </p:blipFill>
        <p:spPr>
          <a:xfrm>
            <a:off x="393953" y="4491082"/>
            <a:ext cx="846398" cy="846398"/>
          </a:xfrm>
          <a:prstGeom prst="rect">
            <a:avLst/>
          </a:prstGeom>
        </p:spPr>
      </p:pic>
    </p:spTree>
    <p:extLst>
      <p:ext uri="{BB962C8B-B14F-4D97-AF65-F5344CB8AC3E}">
        <p14:creationId xmlns:p14="http://schemas.microsoft.com/office/powerpoint/2010/main" val="2782157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27E0B884-C6C4-483F-A8AF-557C37DDCB68}"/>
              </a:ext>
            </a:extLst>
          </p:cNvPr>
          <p:cNvPicPr>
            <a:picLocks noChangeAspect="1"/>
          </p:cNvPicPr>
          <p:nvPr/>
        </p:nvPicPr>
        <p:blipFill rotWithShape="1">
          <a:blip r:embed="rId2"/>
          <a:srcRect l="6883"/>
          <a:stretch/>
        </p:blipFill>
        <p:spPr>
          <a:xfrm>
            <a:off x="1855935" y="2756380"/>
            <a:ext cx="8918479" cy="2334970"/>
          </a:xfrm>
          <a:prstGeom prst="rect">
            <a:avLst/>
          </a:prstGeom>
        </p:spPr>
      </p:pic>
      <p:pic>
        <p:nvPicPr>
          <p:cNvPr id="37" name="Image 36">
            <a:extLst>
              <a:ext uri="{FF2B5EF4-FFF2-40B4-BE49-F238E27FC236}">
                <a16:creationId xmlns:a16="http://schemas.microsoft.com/office/drawing/2014/main" id="{D30EF322-A28D-44E4-8F22-A483B914159B}"/>
              </a:ext>
            </a:extLst>
          </p:cNvPr>
          <p:cNvPicPr>
            <a:picLocks noChangeAspect="1"/>
          </p:cNvPicPr>
          <p:nvPr/>
        </p:nvPicPr>
        <p:blipFill rotWithShape="1">
          <a:blip r:embed="rId3"/>
          <a:srcRect r="93118"/>
          <a:stretch/>
        </p:blipFill>
        <p:spPr>
          <a:xfrm>
            <a:off x="1196769" y="2748133"/>
            <a:ext cx="659166" cy="2334970"/>
          </a:xfrm>
          <a:prstGeom prst="rect">
            <a:avLst/>
          </a:prstGeom>
        </p:spPr>
      </p:pic>
      <p:sp>
        <p:nvSpPr>
          <p:cNvPr id="17" name="Ellipse 16"/>
          <p:cNvSpPr/>
          <p:nvPr/>
        </p:nvSpPr>
        <p:spPr>
          <a:xfrm>
            <a:off x="4563565" y="3050600"/>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A suivre : Apprenons à compter le CO2 ! (1/2)</a:t>
            </a:r>
          </a:p>
        </p:txBody>
      </p:sp>
      <p:grpSp>
        <p:nvGrpSpPr>
          <p:cNvPr id="15" name="Groupe 14"/>
          <p:cNvGrpSpPr/>
          <p:nvPr/>
        </p:nvGrpSpPr>
        <p:grpSpPr>
          <a:xfrm>
            <a:off x="296768" y="2193415"/>
            <a:ext cx="1800000" cy="1800000"/>
            <a:chOff x="-5318834" y="-430517"/>
            <a:chExt cx="1800000" cy="1800000"/>
          </a:xfrm>
        </p:grpSpPr>
        <p:sp>
          <p:nvSpPr>
            <p:cNvPr id="14" name="Ellipse 13"/>
            <p:cNvSpPr/>
            <p:nvPr/>
          </p:nvSpPr>
          <p:spPr>
            <a:xfrm>
              <a:off x="-5318834" y="-430517"/>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671" y="-293332"/>
              <a:ext cx="1440000" cy="1440000"/>
            </a:xfrm>
            <a:prstGeom prst="rect">
              <a:avLst/>
            </a:prstGeom>
          </p:spPr>
        </p:pic>
      </p:grpSp>
      <p:sp>
        <p:nvSpPr>
          <p:cNvPr id="19" name="Ellipse 18"/>
          <p:cNvSpPr/>
          <p:nvPr/>
        </p:nvSpPr>
        <p:spPr>
          <a:xfrm>
            <a:off x="7291200" y="2359407"/>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0057756" y="1581762"/>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5"/>
          <a:stretch>
            <a:fillRect/>
          </a:stretch>
        </p:blipFill>
        <p:spPr>
          <a:xfrm>
            <a:off x="7350153" y="2435131"/>
            <a:ext cx="1667984" cy="1743133"/>
          </a:xfrm>
          <a:prstGeom prst="rect">
            <a:avLst/>
          </a:prstGeom>
        </p:spPr>
      </p:pic>
      <p:pic>
        <p:nvPicPr>
          <p:cNvPr id="25" name="Image 24"/>
          <p:cNvPicPr>
            <a:picLocks noChangeAspect="1"/>
          </p:cNvPicPr>
          <p:nvPr/>
        </p:nvPicPr>
        <p:blipFill>
          <a:blip r:embed="rId6"/>
          <a:stretch>
            <a:fillRect/>
          </a:stretch>
        </p:blipFill>
        <p:spPr>
          <a:xfrm>
            <a:off x="4698781" y="3161115"/>
            <a:ext cx="1578969" cy="1578969"/>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6600" y="1708006"/>
            <a:ext cx="1562311" cy="1562311"/>
          </a:xfrm>
          <a:prstGeom prst="rect">
            <a:avLst/>
          </a:prstGeom>
        </p:spPr>
      </p:pic>
      <p:sp>
        <p:nvSpPr>
          <p:cNvPr id="27" name="Rectangle 26"/>
          <p:cNvSpPr/>
          <p:nvPr/>
        </p:nvSpPr>
        <p:spPr>
          <a:xfrm>
            <a:off x="1335464" y="5820938"/>
            <a:ext cx="3629438" cy="830997"/>
          </a:xfrm>
          <a:prstGeom prst="rect">
            <a:avLst/>
          </a:prstGeom>
        </p:spPr>
        <p:txBody>
          <a:bodyPr wrap="square">
            <a:spAutoFit/>
          </a:bodyPr>
          <a:lstStyle/>
          <a:p>
            <a:pPr algn="ctr"/>
            <a:r>
              <a:rPr lang="fr-FR" sz="2400" b="1" dirty="0">
                <a:solidFill>
                  <a:srgbClr val="2A6176"/>
                </a:solidFill>
                <a:latin typeface="Century Gothic" panose="020B0502020202020204" pitchFamily="34" charset="0"/>
              </a:rPr>
              <a:t>Apprenons à compter le CO2 ! (1/2)</a:t>
            </a:r>
          </a:p>
        </p:txBody>
      </p:sp>
      <p:sp>
        <p:nvSpPr>
          <p:cNvPr id="28" name="Rectangle 27"/>
          <p:cNvSpPr/>
          <p:nvPr/>
        </p:nvSpPr>
        <p:spPr>
          <a:xfrm>
            <a:off x="-42154" y="1193453"/>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Pourquoi se lancer dans un Bilan Carbone® ?</a:t>
            </a:r>
          </a:p>
        </p:txBody>
      </p:sp>
      <p:sp>
        <p:nvSpPr>
          <p:cNvPr id="29" name="Rectangle 28"/>
          <p:cNvSpPr/>
          <p:nvPr/>
        </p:nvSpPr>
        <p:spPr>
          <a:xfrm>
            <a:off x="4129877" y="2222878"/>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Apprenons à compter le CO2 ! (2/2)</a:t>
            </a:r>
          </a:p>
        </p:txBody>
      </p:sp>
      <p:sp>
        <p:nvSpPr>
          <p:cNvPr id="30" name="Rectangle 29"/>
          <p:cNvSpPr/>
          <p:nvPr/>
        </p:nvSpPr>
        <p:spPr>
          <a:xfrm>
            <a:off x="6867666" y="4204269"/>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Construire son plan d’action</a:t>
            </a:r>
          </a:p>
        </p:txBody>
      </p:sp>
      <p:sp>
        <p:nvSpPr>
          <p:cNvPr id="31" name="Rectangle 30"/>
          <p:cNvSpPr/>
          <p:nvPr/>
        </p:nvSpPr>
        <p:spPr>
          <a:xfrm>
            <a:off x="9619566" y="3485772"/>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Réussir son projet et voir plus loin que le carbone</a:t>
            </a:r>
          </a:p>
        </p:txBody>
      </p:sp>
      <p:pic>
        <p:nvPicPr>
          <p:cNvPr id="23" name="Image 22">
            <a:extLst>
              <a:ext uri="{FF2B5EF4-FFF2-40B4-BE49-F238E27FC236}">
                <a16:creationId xmlns:a16="http://schemas.microsoft.com/office/drawing/2014/main" id="{4DED060D-0001-4656-9644-9772E5FA61D5}"/>
              </a:ext>
            </a:extLst>
          </p:cNvPr>
          <p:cNvPicPr>
            <a:picLocks noChangeAspect="1"/>
          </p:cNvPicPr>
          <p:nvPr/>
        </p:nvPicPr>
        <p:blipFill>
          <a:blip r:embed="rId8"/>
          <a:stretch>
            <a:fillRect/>
          </a:stretch>
        </p:blipFill>
        <p:spPr>
          <a:xfrm rot="2897342">
            <a:off x="1811455" y="3920722"/>
            <a:ext cx="368204" cy="368204"/>
          </a:xfrm>
          <a:prstGeom prst="rect">
            <a:avLst/>
          </a:prstGeom>
        </p:spPr>
      </p:pic>
      <p:grpSp>
        <p:nvGrpSpPr>
          <p:cNvPr id="32" name="Groupe 31">
            <a:extLst>
              <a:ext uri="{FF2B5EF4-FFF2-40B4-BE49-F238E27FC236}">
                <a16:creationId xmlns:a16="http://schemas.microsoft.com/office/drawing/2014/main" id="{F33EC0CE-556E-41CD-9F01-6F5EDA8698A4}"/>
              </a:ext>
            </a:extLst>
          </p:cNvPr>
          <p:cNvGrpSpPr/>
          <p:nvPr/>
        </p:nvGrpSpPr>
        <p:grpSpPr>
          <a:xfrm>
            <a:off x="2283123" y="4104824"/>
            <a:ext cx="1800000" cy="1800000"/>
            <a:chOff x="1248815" y="3875707"/>
            <a:chExt cx="1800000" cy="1800000"/>
          </a:xfrm>
        </p:grpSpPr>
        <p:sp>
          <p:nvSpPr>
            <p:cNvPr id="33" name="Ellipse 32">
              <a:extLst>
                <a:ext uri="{FF2B5EF4-FFF2-40B4-BE49-F238E27FC236}">
                  <a16:creationId xmlns:a16="http://schemas.microsoft.com/office/drawing/2014/main" id="{4AE13D23-6E02-4D80-BCBD-C90255D8AF58}"/>
                </a:ext>
              </a:extLst>
            </p:cNvPr>
            <p:cNvSpPr/>
            <p:nvPr/>
          </p:nvSpPr>
          <p:spPr>
            <a:xfrm>
              <a:off x="1248815" y="3875707"/>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a:extLst>
                <a:ext uri="{FF2B5EF4-FFF2-40B4-BE49-F238E27FC236}">
                  <a16:creationId xmlns:a16="http://schemas.microsoft.com/office/drawing/2014/main" id="{5F7C725B-0202-4423-94AF-B4B45FA1E9B3}"/>
                </a:ext>
              </a:extLst>
            </p:cNvPr>
            <p:cNvPicPr>
              <a:picLocks noChangeAspect="1"/>
            </p:cNvPicPr>
            <p:nvPr/>
          </p:nvPicPr>
          <p:blipFill>
            <a:blip r:embed="rId9"/>
            <a:stretch>
              <a:fillRect/>
            </a:stretch>
          </p:blipFill>
          <p:spPr>
            <a:xfrm>
              <a:off x="1266774" y="3970977"/>
              <a:ext cx="1698202" cy="1698202"/>
            </a:xfrm>
            <a:prstGeom prst="rect">
              <a:avLst/>
            </a:prstGeom>
          </p:spPr>
        </p:pic>
      </p:grpSp>
    </p:spTree>
    <p:extLst>
      <p:ext uri="{BB962C8B-B14F-4D97-AF65-F5344CB8AC3E}">
        <p14:creationId xmlns:p14="http://schemas.microsoft.com/office/powerpoint/2010/main" val="1628396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a:xfrm>
            <a:off x="0" y="4521101"/>
            <a:ext cx="10363200" cy="1500187"/>
          </a:xfrm>
        </p:spPr>
        <p:txBody>
          <a:bodyPr/>
          <a:lstStyle/>
          <a:p>
            <a:r>
              <a:rPr lang="fr-FR" dirty="0"/>
              <a:t>Les bases de la comptabilité carbone</a:t>
            </a:r>
            <a:endParaRPr lang="fr-FR" baseline="30000" dirty="0"/>
          </a:p>
        </p:txBody>
      </p:sp>
      <p:pic>
        <p:nvPicPr>
          <p:cNvPr id="3" name="Picture 3">
            <a:extLst>
              <a:ext uri="{FF2B5EF4-FFF2-40B4-BE49-F238E27FC236}">
                <a16:creationId xmlns:a16="http://schemas.microsoft.com/office/drawing/2014/main" id="{F6EE1147-BAC0-43BB-AF94-B14FABC361E0}"/>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7440" t="7904" r="7277" b="3336"/>
          <a:stretch>
            <a:fillRect/>
          </a:stretch>
        </p:blipFill>
        <p:spPr bwMode="auto">
          <a:xfrm>
            <a:off x="263352" y="2909917"/>
            <a:ext cx="1508019" cy="174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14" descr="Gaz2">
            <a:extLst>
              <a:ext uri="{FF2B5EF4-FFF2-40B4-BE49-F238E27FC236}">
                <a16:creationId xmlns:a16="http://schemas.microsoft.com/office/drawing/2014/main" id="{D0ECE885-ED04-42A1-A39D-C4301F2270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622" b="44185"/>
          <a:stretch/>
        </p:blipFill>
        <p:spPr bwMode="auto">
          <a:xfrm>
            <a:off x="1603320" y="3644470"/>
            <a:ext cx="1822235" cy="691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e 5">
            <a:extLst>
              <a:ext uri="{FF2B5EF4-FFF2-40B4-BE49-F238E27FC236}">
                <a16:creationId xmlns:a16="http://schemas.microsoft.com/office/drawing/2014/main" id="{B16CBA10-9249-4C97-AB4C-5DB55FD47D13}"/>
              </a:ext>
            </a:extLst>
          </p:cNvPr>
          <p:cNvGrpSpPr/>
          <p:nvPr/>
        </p:nvGrpSpPr>
        <p:grpSpPr>
          <a:xfrm flipH="1">
            <a:off x="2833468" y="2512530"/>
            <a:ext cx="2816484" cy="2955014"/>
            <a:chOff x="93862" y="4314179"/>
            <a:chExt cx="3524724" cy="3401983"/>
          </a:xfrm>
        </p:grpSpPr>
        <p:sp>
          <p:nvSpPr>
            <p:cNvPr id="7" name="Rectangle 6">
              <a:extLst>
                <a:ext uri="{FF2B5EF4-FFF2-40B4-BE49-F238E27FC236}">
                  <a16:creationId xmlns:a16="http://schemas.microsoft.com/office/drawing/2014/main" id="{DB3DF06D-D603-4BC1-B1B7-CDD3139BE425}"/>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8B5CEE7-E98B-4B6B-A640-F86AC4AF7D7D}"/>
                </a:ext>
              </a:extLst>
            </p:cNvPr>
            <p:cNvPicPr>
              <a:picLocks noChangeAspect="1"/>
            </p:cNvPicPr>
            <p:nvPr/>
          </p:nvPicPr>
          <p:blipFill>
            <a:blip r:embed="rId4"/>
            <a:stretch>
              <a:fillRect/>
            </a:stretch>
          </p:blipFill>
          <p:spPr>
            <a:xfrm>
              <a:off x="93862" y="4314179"/>
              <a:ext cx="3401983" cy="3401983"/>
            </a:xfrm>
            <a:prstGeom prst="rect">
              <a:avLst/>
            </a:prstGeom>
          </p:spPr>
        </p:pic>
      </p:grpSp>
    </p:spTree>
    <p:extLst>
      <p:ext uri="{BB962C8B-B14F-4D97-AF65-F5344CB8AC3E}">
        <p14:creationId xmlns:p14="http://schemas.microsoft.com/office/powerpoint/2010/main" val="3958189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91C10EE4-6C45-47C9-ABFB-2CCF1CB3DF65}"/>
              </a:ext>
            </a:extLst>
          </p:cNvPr>
          <p:cNvPicPr>
            <a:picLocks noChangeAspect="1"/>
          </p:cNvPicPr>
          <p:nvPr/>
        </p:nvPicPr>
        <p:blipFill rotWithShape="1">
          <a:blip r:embed="rId2"/>
          <a:srcRect l="6883"/>
          <a:stretch/>
        </p:blipFill>
        <p:spPr>
          <a:xfrm>
            <a:off x="1855935" y="2756380"/>
            <a:ext cx="8918479" cy="2334970"/>
          </a:xfrm>
          <a:prstGeom prst="rect">
            <a:avLst/>
          </a:prstGeom>
        </p:spPr>
      </p:pic>
      <p:pic>
        <p:nvPicPr>
          <p:cNvPr id="35" name="Image 34">
            <a:extLst>
              <a:ext uri="{FF2B5EF4-FFF2-40B4-BE49-F238E27FC236}">
                <a16:creationId xmlns:a16="http://schemas.microsoft.com/office/drawing/2014/main" id="{37020C91-645F-440C-A8A3-039D022109BC}"/>
              </a:ext>
            </a:extLst>
          </p:cNvPr>
          <p:cNvPicPr>
            <a:picLocks noChangeAspect="1"/>
          </p:cNvPicPr>
          <p:nvPr/>
        </p:nvPicPr>
        <p:blipFill rotWithShape="1">
          <a:blip r:embed="rId3"/>
          <a:srcRect r="93118"/>
          <a:stretch/>
        </p:blipFill>
        <p:spPr>
          <a:xfrm>
            <a:off x="1196769" y="2748133"/>
            <a:ext cx="659166" cy="2334970"/>
          </a:xfrm>
          <a:prstGeom prst="rect">
            <a:avLst/>
          </a:prstGeom>
        </p:spPr>
      </p:pic>
      <p:sp>
        <p:nvSpPr>
          <p:cNvPr id="17" name="Ellipse 16"/>
          <p:cNvSpPr/>
          <p:nvPr/>
        </p:nvSpPr>
        <p:spPr>
          <a:xfrm>
            <a:off x="4563565" y="3050600"/>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Apprenons à compter le CO2 ! (1/2)</a:t>
            </a:r>
          </a:p>
        </p:txBody>
      </p:sp>
      <p:grpSp>
        <p:nvGrpSpPr>
          <p:cNvPr id="15" name="Groupe 14"/>
          <p:cNvGrpSpPr/>
          <p:nvPr/>
        </p:nvGrpSpPr>
        <p:grpSpPr>
          <a:xfrm>
            <a:off x="296768" y="2193415"/>
            <a:ext cx="1800000" cy="1800000"/>
            <a:chOff x="-5318834" y="-430517"/>
            <a:chExt cx="1800000" cy="1800000"/>
          </a:xfrm>
        </p:grpSpPr>
        <p:sp>
          <p:nvSpPr>
            <p:cNvPr id="14" name="Ellipse 13"/>
            <p:cNvSpPr/>
            <p:nvPr/>
          </p:nvSpPr>
          <p:spPr>
            <a:xfrm>
              <a:off x="-5318834" y="-430517"/>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671" y="-293332"/>
              <a:ext cx="1440000" cy="1440000"/>
            </a:xfrm>
            <a:prstGeom prst="rect">
              <a:avLst/>
            </a:prstGeom>
          </p:spPr>
        </p:pic>
      </p:grpSp>
      <p:sp>
        <p:nvSpPr>
          <p:cNvPr id="19" name="Ellipse 18"/>
          <p:cNvSpPr/>
          <p:nvPr/>
        </p:nvSpPr>
        <p:spPr>
          <a:xfrm>
            <a:off x="7291200" y="2359407"/>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0057756" y="1581762"/>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5"/>
          <a:stretch>
            <a:fillRect/>
          </a:stretch>
        </p:blipFill>
        <p:spPr>
          <a:xfrm>
            <a:off x="7350153" y="2435131"/>
            <a:ext cx="1667984" cy="1743133"/>
          </a:xfrm>
          <a:prstGeom prst="rect">
            <a:avLst/>
          </a:prstGeom>
        </p:spPr>
      </p:pic>
      <p:pic>
        <p:nvPicPr>
          <p:cNvPr id="25" name="Image 24"/>
          <p:cNvPicPr>
            <a:picLocks noChangeAspect="1"/>
          </p:cNvPicPr>
          <p:nvPr/>
        </p:nvPicPr>
        <p:blipFill>
          <a:blip r:embed="rId6"/>
          <a:stretch>
            <a:fillRect/>
          </a:stretch>
        </p:blipFill>
        <p:spPr>
          <a:xfrm>
            <a:off x="4698781" y="3161115"/>
            <a:ext cx="1578969" cy="1578969"/>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6600" y="1708006"/>
            <a:ext cx="1562311" cy="1562311"/>
          </a:xfrm>
          <a:prstGeom prst="rect">
            <a:avLst/>
          </a:prstGeom>
        </p:spPr>
      </p:pic>
      <p:sp>
        <p:nvSpPr>
          <p:cNvPr id="28" name="Rectangle 27"/>
          <p:cNvSpPr/>
          <p:nvPr/>
        </p:nvSpPr>
        <p:spPr>
          <a:xfrm>
            <a:off x="-42154" y="1193453"/>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Pourquoi se lancer dans un Bilan Carbone® ?</a:t>
            </a:r>
          </a:p>
        </p:txBody>
      </p:sp>
      <p:sp>
        <p:nvSpPr>
          <p:cNvPr id="29" name="Rectangle 28"/>
          <p:cNvSpPr/>
          <p:nvPr/>
        </p:nvSpPr>
        <p:spPr>
          <a:xfrm>
            <a:off x="4129877" y="2222878"/>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Apprenons à compter le CO2 ! (2/2)</a:t>
            </a:r>
          </a:p>
        </p:txBody>
      </p:sp>
      <p:sp>
        <p:nvSpPr>
          <p:cNvPr id="30" name="Rectangle 29"/>
          <p:cNvSpPr/>
          <p:nvPr/>
        </p:nvSpPr>
        <p:spPr>
          <a:xfrm>
            <a:off x="6867666" y="4204269"/>
            <a:ext cx="2632957" cy="646331"/>
          </a:xfrm>
          <a:prstGeom prst="rect">
            <a:avLst/>
          </a:prstGeom>
        </p:spPr>
        <p:txBody>
          <a:bodyPr wrap="square">
            <a:spAutoFit/>
          </a:bodyPr>
          <a:lstStyle/>
          <a:p>
            <a:pPr algn="ctr"/>
            <a:r>
              <a:rPr lang="fr-FR" b="1" dirty="0">
                <a:solidFill>
                  <a:srgbClr val="2A6176"/>
                </a:solidFill>
                <a:latin typeface="Century Gothic" panose="020B0502020202020204" pitchFamily="34" charset="0"/>
              </a:rPr>
              <a:t>Construire son plan d’action</a:t>
            </a:r>
          </a:p>
        </p:txBody>
      </p:sp>
      <p:sp>
        <p:nvSpPr>
          <p:cNvPr id="31" name="Rectangle 30"/>
          <p:cNvSpPr/>
          <p:nvPr/>
        </p:nvSpPr>
        <p:spPr>
          <a:xfrm>
            <a:off x="9619566" y="3485772"/>
            <a:ext cx="2632957" cy="923330"/>
          </a:xfrm>
          <a:prstGeom prst="rect">
            <a:avLst/>
          </a:prstGeom>
        </p:spPr>
        <p:txBody>
          <a:bodyPr wrap="square">
            <a:spAutoFit/>
          </a:bodyPr>
          <a:lstStyle/>
          <a:p>
            <a:pPr algn="ctr"/>
            <a:r>
              <a:rPr lang="fr-FR" b="1" dirty="0">
                <a:solidFill>
                  <a:srgbClr val="2A6176"/>
                </a:solidFill>
                <a:latin typeface="Century Gothic" panose="020B0502020202020204" pitchFamily="34" charset="0"/>
              </a:rPr>
              <a:t>Réussir son projet et voir plus loin que le carbone</a:t>
            </a:r>
          </a:p>
        </p:txBody>
      </p:sp>
      <p:pic>
        <p:nvPicPr>
          <p:cNvPr id="4" name="Image 3">
            <a:extLst>
              <a:ext uri="{FF2B5EF4-FFF2-40B4-BE49-F238E27FC236}">
                <a16:creationId xmlns:a16="http://schemas.microsoft.com/office/drawing/2014/main" id="{87C226B3-FF03-4BAB-A024-02A46BA61BA0}"/>
              </a:ext>
            </a:extLst>
          </p:cNvPr>
          <p:cNvPicPr>
            <a:picLocks noChangeAspect="1"/>
          </p:cNvPicPr>
          <p:nvPr/>
        </p:nvPicPr>
        <p:blipFill>
          <a:blip r:embed="rId8"/>
          <a:stretch>
            <a:fillRect/>
          </a:stretch>
        </p:blipFill>
        <p:spPr>
          <a:xfrm rot="2897342">
            <a:off x="1811455" y="3920722"/>
            <a:ext cx="368204" cy="368204"/>
          </a:xfrm>
          <a:prstGeom prst="rect">
            <a:avLst/>
          </a:prstGeom>
        </p:spPr>
      </p:pic>
      <p:grpSp>
        <p:nvGrpSpPr>
          <p:cNvPr id="23" name="Groupe 22">
            <a:extLst>
              <a:ext uri="{FF2B5EF4-FFF2-40B4-BE49-F238E27FC236}">
                <a16:creationId xmlns:a16="http://schemas.microsoft.com/office/drawing/2014/main" id="{A0BD10E5-07A9-4AEB-A579-A17CD6B1A0AA}"/>
              </a:ext>
            </a:extLst>
          </p:cNvPr>
          <p:cNvGrpSpPr/>
          <p:nvPr/>
        </p:nvGrpSpPr>
        <p:grpSpPr>
          <a:xfrm>
            <a:off x="2342076" y="4131525"/>
            <a:ext cx="1800000" cy="1800000"/>
            <a:chOff x="1248815" y="3875707"/>
            <a:chExt cx="1800000" cy="1800000"/>
          </a:xfrm>
        </p:grpSpPr>
        <p:sp>
          <p:nvSpPr>
            <p:cNvPr id="32" name="Ellipse 31">
              <a:extLst>
                <a:ext uri="{FF2B5EF4-FFF2-40B4-BE49-F238E27FC236}">
                  <a16:creationId xmlns:a16="http://schemas.microsoft.com/office/drawing/2014/main" id="{15BE8D8E-A691-4FE0-9B6B-DAD807784DDB}"/>
                </a:ext>
              </a:extLst>
            </p:cNvPr>
            <p:cNvSpPr/>
            <p:nvPr/>
          </p:nvSpPr>
          <p:spPr>
            <a:xfrm>
              <a:off x="1248815" y="3875707"/>
              <a:ext cx="1800000" cy="1800000"/>
            </a:xfrm>
            <a:prstGeom prst="ellipse">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a:extLst>
                <a:ext uri="{FF2B5EF4-FFF2-40B4-BE49-F238E27FC236}">
                  <a16:creationId xmlns:a16="http://schemas.microsoft.com/office/drawing/2014/main" id="{BB809CF4-9AB2-4A39-A06C-F042212E1F08}"/>
                </a:ext>
              </a:extLst>
            </p:cNvPr>
            <p:cNvPicPr>
              <a:picLocks noChangeAspect="1"/>
            </p:cNvPicPr>
            <p:nvPr/>
          </p:nvPicPr>
          <p:blipFill>
            <a:blip r:embed="rId9"/>
            <a:stretch>
              <a:fillRect/>
            </a:stretch>
          </p:blipFill>
          <p:spPr>
            <a:xfrm>
              <a:off x="1266774" y="3970977"/>
              <a:ext cx="1698202" cy="1698202"/>
            </a:xfrm>
            <a:prstGeom prst="rect">
              <a:avLst/>
            </a:prstGeom>
          </p:spPr>
        </p:pic>
      </p:grpSp>
      <p:sp>
        <p:nvSpPr>
          <p:cNvPr id="22" name="Rectangle 21">
            <a:extLst>
              <a:ext uri="{FF2B5EF4-FFF2-40B4-BE49-F238E27FC236}">
                <a16:creationId xmlns:a16="http://schemas.microsoft.com/office/drawing/2014/main" id="{720D7935-C30C-4ED4-A4B5-5E7765245AD1}"/>
              </a:ext>
            </a:extLst>
          </p:cNvPr>
          <p:cNvSpPr/>
          <p:nvPr/>
        </p:nvSpPr>
        <p:spPr>
          <a:xfrm>
            <a:off x="1335464" y="5820938"/>
            <a:ext cx="3629438" cy="830997"/>
          </a:xfrm>
          <a:prstGeom prst="rect">
            <a:avLst/>
          </a:prstGeom>
        </p:spPr>
        <p:txBody>
          <a:bodyPr wrap="square">
            <a:spAutoFit/>
          </a:bodyPr>
          <a:lstStyle/>
          <a:p>
            <a:pPr algn="ctr"/>
            <a:r>
              <a:rPr lang="fr-FR" sz="2400" b="1" dirty="0">
                <a:solidFill>
                  <a:srgbClr val="2A6176"/>
                </a:solidFill>
                <a:latin typeface="Century Gothic" panose="020B0502020202020204" pitchFamily="34" charset="0"/>
              </a:rPr>
              <a:t>Apprenons à compter le CO2 ! (1/2)</a:t>
            </a:r>
          </a:p>
        </p:txBody>
      </p:sp>
    </p:spTree>
    <p:extLst>
      <p:ext uri="{BB962C8B-B14F-4D97-AF65-F5344CB8AC3E}">
        <p14:creationId xmlns:p14="http://schemas.microsoft.com/office/powerpoint/2010/main" val="1578327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fr-FR" altLang="en-US" dirty="0"/>
              <a:t>Différentes sources et différents GES</a:t>
            </a:r>
          </a:p>
        </p:txBody>
      </p:sp>
      <p:sp>
        <p:nvSpPr>
          <p:cNvPr id="28683" name="Rectangle 11"/>
          <p:cNvSpPr>
            <a:spLocks noGrp="1" noChangeArrowheads="1"/>
          </p:cNvSpPr>
          <p:nvPr>
            <p:ph idx="1"/>
          </p:nvPr>
        </p:nvSpPr>
        <p:spPr>
          <a:xfrm>
            <a:off x="609600" y="1124744"/>
            <a:ext cx="10972800" cy="4857403"/>
          </a:xfrm>
        </p:spPr>
        <p:txBody>
          <a:bodyPr/>
          <a:lstStyle/>
          <a:p>
            <a:pPr indent="0" eaLnBrk="1" hangingPunct="1"/>
            <a:r>
              <a:rPr lang="fr-FR" altLang="en-US" sz="2400" b="0" dirty="0">
                <a:solidFill>
                  <a:schemeClr val="tx1"/>
                </a:solidFill>
              </a:rPr>
              <a:t>Il existe </a:t>
            </a:r>
            <a:r>
              <a:rPr lang="fr-FR" altLang="en-US" sz="2400" dirty="0">
                <a:solidFill>
                  <a:schemeClr val="tx1"/>
                </a:solidFill>
              </a:rPr>
              <a:t>plusieurs gaz à effet de serre (GES) </a:t>
            </a:r>
            <a:r>
              <a:rPr lang="fr-FR" altLang="en-US" sz="2400" b="0" dirty="0">
                <a:solidFill>
                  <a:schemeClr val="tx1"/>
                </a:solidFill>
              </a:rPr>
              <a:t>et une multitude de sources émettrices ! </a:t>
            </a: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b="0" dirty="0">
              <a:solidFill>
                <a:schemeClr val="tx1"/>
              </a:solidFill>
            </a:endParaRPr>
          </a:p>
          <a:p>
            <a:pPr indent="0" eaLnBrk="1" hangingPunct="1"/>
            <a:endParaRPr lang="fr-FR" altLang="en-US" b="0" dirty="0">
              <a:solidFill>
                <a:schemeClr val="tx1"/>
              </a:solidFill>
            </a:endParaRP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sz="2400" b="0" dirty="0">
              <a:solidFill>
                <a:schemeClr val="tx1"/>
              </a:solidFill>
            </a:endParaRPr>
          </a:p>
        </p:txBody>
      </p:sp>
    </p:spTree>
    <p:extLst>
      <p:ext uri="{BB962C8B-B14F-4D97-AF65-F5344CB8AC3E}">
        <p14:creationId xmlns:p14="http://schemas.microsoft.com/office/powerpoint/2010/main" val="1419763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fr-FR" altLang="en-US" dirty="0"/>
              <a:t>Différentes sources et différents GES</a:t>
            </a:r>
          </a:p>
        </p:txBody>
      </p:sp>
      <p:sp>
        <p:nvSpPr>
          <p:cNvPr id="28683" name="Rectangle 11"/>
          <p:cNvSpPr>
            <a:spLocks noGrp="1" noChangeArrowheads="1"/>
          </p:cNvSpPr>
          <p:nvPr>
            <p:ph idx="1"/>
          </p:nvPr>
        </p:nvSpPr>
        <p:spPr>
          <a:xfrm>
            <a:off x="609600" y="1124744"/>
            <a:ext cx="10972800" cy="4857403"/>
          </a:xfrm>
        </p:spPr>
        <p:txBody>
          <a:bodyPr/>
          <a:lstStyle/>
          <a:p>
            <a:pPr indent="0" eaLnBrk="1" hangingPunct="1"/>
            <a:r>
              <a:rPr lang="fr-FR" altLang="en-US" sz="2400" b="0" dirty="0">
                <a:solidFill>
                  <a:schemeClr val="tx1"/>
                </a:solidFill>
              </a:rPr>
              <a:t>Il existe </a:t>
            </a:r>
            <a:r>
              <a:rPr lang="fr-FR" altLang="en-US" sz="2400" dirty="0">
                <a:solidFill>
                  <a:schemeClr val="tx1"/>
                </a:solidFill>
              </a:rPr>
              <a:t>plusieurs Gaz à effet de serre (GES) </a:t>
            </a:r>
            <a:r>
              <a:rPr lang="fr-FR" altLang="en-US" sz="2400" b="0" dirty="0">
                <a:solidFill>
                  <a:schemeClr val="tx1"/>
                </a:solidFill>
              </a:rPr>
              <a:t>et une multitude de sources émettrices ! </a:t>
            </a: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b="0" dirty="0">
              <a:solidFill>
                <a:schemeClr val="tx1"/>
              </a:solidFill>
            </a:endParaRPr>
          </a:p>
          <a:p>
            <a:pPr indent="0" eaLnBrk="1" hangingPunct="1"/>
            <a:endParaRPr lang="fr-FR" altLang="en-US" b="0" dirty="0">
              <a:solidFill>
                <a:schemeClr val="tx1"/>
              </a:solidFill>
            </a:endParaRP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sz="2400" b="0" dirty="0">
              <a:solidFill>
                <a:schemeClr val="tx1"/>
              </a:solidFill>
            </a:endParaRPr>
          </a:p>
        </p:txBody>
      </p:sp>
      <p:pic>
        <p:nvPicPr>
          <p:cNvPr id="11" name="Picture 14" descr="Gaz2">
            <a:extLst>
              <a:ext uri="{FF2B5EF4-FFF2-40B4-BE49-F238E27FC236}">
                <a16:creationId xmlns:a16="http://schemas.microsoft.com/office/drawing/2014/main" id="{D7D8B8E8-C7BB-42A2-BC91-443CD63348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622"/>
          <a:stretch/>
        </p:blipFill>
        <p:spPr bwMode="auto">
          <a:xfrm>
            <a:off x="4942019" y="2285200"/>
            <a:ext cx="1822235"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 name="Groupe 15">
            <a:extLst>
              <a:ext uri="{FF2B5EF4-FFF2-40B4-BE49-F238E27FC236}">
                <a16:creationId xmlns:a16="http://schemas.microsoft.com/office/drawing/2014/main" id="{1FCE9FED-6DBA-4D6E-A6B9-FBA0B991B6FD}"/>
              </a:ext>
            </a:extLst>
          </p:cNvPr>
          <p:cNvGrpSpPr/>
          <p:nvPr/>
        </p:nvGrpSpPr>
        <p:grpSpPr>
          <a:xfrm>
            <a:off x="2100061" y="1728668"/>
            <a:ext cx="2689770" cy="2955014"/>
            <a:chOff x="93862" y="4314179"/>
            <a:chExt cx="3524724" cy="3401983"/>
          </a:xfrm>
        </p:grpSpPr>
        <p:sp>
          <p:nvSpPr>
            <p:cNvPr id="12" name="Rectangle 11">
              <a:extLst>
                <a:ext uri="{FF2B5EF4-FFF2-40B4-BE49-F238E27FC236}">
                  <a16:creationId xmlns:a16="http://schemas.microsoft.com/office/drawing/2014/main" id="{D80B75F3-95D4-4A08-B5F0-305E3EB5B916}"/>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D029824D-B925-469F-945D-9D2B646EC4B4}"/>
                </a:ext>
              </a:extLst>
            </p:cNvPr>
            <p:cNvPicPr>
              <a:picLocks noChangeAspect="1"/>
            </p:cNvPicPr>
            <p:nvPr/>
          </p:nvPicPr>
          <p:blipFill>
            <a:blip r:embed="rId4"/>
            <a:stretch>
              <a:fillRect/>
            </a:stretch>
          </p:blipFill>
          <p:spPr>
            <a:xfrm>
              <a:off x="93862" y="4314179"/>
              <a:ext cx="3401983" cy="3401983"/>
            </a:xfrm>
            <a:prstGeom prst="rect">
              <a:avLst/>
            </a:prstGeom>
          </p:spPr>
        </p:pic>
      </p:grpSp>
    </p:spTree>
    <p:extLst>
      <p:ext uri="{BB962C8B-B14F-4D97-AF65-F5344CB8AC3E}">
        <p14:creationId xmlns:p14="http://schemas.microsoft.com/office/powerpoint/2010/main" val="2924033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fr-FR" altLang="en-US" dirty="0"/>
              <a:t>Différentes sources et différents GES</a:t>
            </a:r>
          </a:p>
        </p:txBody>
      </p:sp>
      <p:sp>
        <p:nvSpPr>
          <p:cNvPr id="28683" name="Rectangle 11"/>
          <p:cNvSpPr>
            <a:spLocks noGrp="1" noChangeArrowheads="1"/>
          </p:cNvSpPr>
          <p:nvPr>
            <p:ph idx="1"/>
          </p:nvPr>
        </p:nvSpPr>
        <p:spPr>
          <a:xfrm>
            <a:off x="609600" y="1124744"/>
            <a:ext cx="10972800" cy="4857403"/>
          </a:xfrm>
        </p:spPr>
        <p:txBody>
          <a:bodyPr/>
          <a:lstStyle/>
          <a:p>
            <a:pPr indent="0" eaLnBrk="1" hangingPunct="1"/>
            <a:r>
              <a:rPr lang="fr-FR" altLang="en-US" sz="2400" b="0" dirty="0">
                <a:solidFill>
                  <a:schemeClr val="tx1"/>
                </a:solidFill>
              </a:rPr>
              <a:t>Il existe </a:t>
            </a:r>
            <a:r>
              <a:rPr lang="fr-FR" altLang="en-US" sz="2400" dirty="0">
                <a:solidFill>
                  <a:schemeClr val="tx1"/>
                </a:solidFill>
              </a:rPr>
              <a:t>plusieurs Gaz à effet de serre (GES) </a:t>
            </a:r>
            <a:r>
              <a:rPr lang="fr-FR" altLang="en-US" sz="2400" b="0" dirty="0">
                <a:solidFill>
                  <a:schemeClr val="tx1"/>
                </a:solidFill>
              </a:rPr>
              <a:t>et une multitude de sources émettrices ! </a:t>
            </a: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b="0" dirty="0">
              <a:solidFill>
                <a:schemeClr val="tx1"/>
              </a:solidFill>
            </a:endParaRPr>
          </a:p>
          <a:p>
            <a:pPr indent="0" eaLnBrk="1" hangingPunct="1"/>
            <a:endParaRPr lang="fr-FR" altLang="en-US" b="0" dirty="0">
              <a:solidFill>
                <a:schemeClr val="tx1"/>
              </a:solidFill>
            </a:endParaRP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sz="2400" b="0" dirty="0">
              <a:solidFill>
                <a:schemeClr val="tx1"/>
              </a:solidFill>
            </a:endParaRPr>
          </a:p>
        </p:txBody>
      </p:sp>
      <p:pic>
        <p:nvPicPr>
          <p:cNvPr id="5" name="Image 4">
            <a:extLst>
              <a:ext uri="{FF2B5EF4-FFF2-40B4-BE49-F238E27FC236}">
                <a16:creationId xmlns:a16="http://schemas.microsoft.com/office/drawing/2014/main" id="{49EE22D6-392D-4554-99B8-5C1BD6173F3F}"/>
              </a:ext>
            </a:extLst>
          </p:cNvPr>
          <p:cNvPicPr>
            <a:picLocks noChangeAspect="1"/>
          </p:cNvPicPr>
          <p:nvPr/>
        </p:nvPicPr>
        <p:blipFill>
          <a:blip r:embed="rId3"/>
          <a:stretch>
            <a:fillRect/>
          </a:stretch>
        </p:blipFill>
        <p:spPr>
          <a:xfrm>
            <a:off x="6384032" y="3568629"/>
            <a:ext cx="1800200" cy="1800200"/>
          </a:xfrm>
          <a:prstGeom prst="rect">
            <a:avLst/>
          </a:prstGeom>
        </p:spPr>
      </p:pic>
      <p:pic>
        <p:nvPicPr>
          <p:cNvPr id="11" name="Picture 14" descr="Gaz2">
            <a:extLst>
              <a:ext uri="{FF2B5EF4-FFF2-40B4-BE49-F238E27FC236}">
                <a16:creationId xmlns:a16="http://schemas.microsoft.com/office/drawing/2014/main" id="{D7D8B8E8-C7BB-42A2-BC91-443CD63348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4622"/>
          <a:stretch/>
        </p:blipFill>
        <p:spPr bwMode="auto">
          <a:xfrm>
            <a:off x="4942019" y="2285200"/>
            <a:ext cx="1822235"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Gaz2">
            <a:extLst>
              <a:ext uri="{FF2B5EF4-FFF2-40B4-BE49-F238E27FC236}">
                <a16:creationId xmlns:a16="http://schemas.microsoft.com/office/drawing/2014/main" id="{BB178CF8-FDDF-45C3-97E1-0DD88BDEC80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916"/>
          <a:stretch/>
        </p:blipFill>
        <p:spPr bwMode="auto">
          <a:xfrm>
            <a:off x="8035469" y="2558891"/>
            <a:ext cx="1585673"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 name="Groupe 15">
            <a:extLst>
              <a:ext uri="{FF2B5EF4-FFF2-40B4-BE49-F238E27FC236}">
                <a16:creationId xmlns:a16="http://schemas.microsoft.com/office/drawing/2014/main" id="{1FCE9FED-6DBA-4D6E-A6B9-FBA0B991B6FD}"/>
              </a:ext>
            </a:extLst>
          </p:cNvPr>
          <p:cNvGrpSpPr/>
          <p:nvPr/>
        </p:nvGrpSpPr>
        <p:grpSpPr>
          <a:xfrm>
            <a:off x="2100061" y="1728668"/>
            <a:ext cx="2689770" cy="2955014"/>
            <a:chOff x="93862" y="4314179"/>
            <a:chExt cx="3524724" cy="3401983"/>
          </a:xfrm>
        </p:grpSpPr>
        <p:sp>
          <p:nvSpPr>
            <p:cNvPr id="12" name="Rectangle 11">
              <a:extLst>
                <a:ext uri="{FF2B5EF4-FFF2-40B4-BE49-F238E27FC236}">
                  <a16:creationId xmlns:a16="http://schemas.microsoft.com/office/drawing/2014/main" id="{D80B75F3-95D4-4A08-B5F0-305E3EB5B916}"/>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D029824D-B925-469F-945D-9D2B646EC4B4}"/>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25" name="Image 24">
            <a:extLst>
              <a:ext uri="{FF2B5EF4-FFF2-40B4-BE49-F238E27FC236}">
                <a16:creationId xmlns:a16="http://schemas.microsoft.com/office/drawing/2014/main" id="{39364971-4F40-4A84-AFA1-70AB841F03D7}"/>
              </a:ext>
            </a:extLst>
          </p:cNvPr>
          <p:cNvPicPr>
            <a:picLocks noChangeAspect="1"/>
          </p:cNvPicPr>
          <p:nvPr/>
        </p:nvPicPr>
        <p:blipFill>
          <a:blip r:embed="rId6"/>
          <a:stretch>
            <a:fillRect/>
          </a:stretch>
        </p:blipFill>
        <p:spPr>
          <a:xfrm>
            <a:off x="8531192" y="4328348"/>
            <a:ext cx="1116507" cy="1116507"/>
          </a:xfrm>
          <a:prstGeom prst="rect">
            <a:avLst/>
          </a:prstGeom>
        </p:spPr>
      </p:pic>
    </p:spTree>
    <p:extLst>
      <p:ext uri="{BB962C8B-B14F-4D97-AF65-F5344CB8AC3E}">
        <p14:creationId xmlns:p14="http://schemas.microsoft.com/office/powerpoint/2010/main" val="806659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fr-FR" altLang="en-US" dirty="0"/>
              <a:t>Différentes sources et différents GES</a:t>
            </a:r>
          </a:p>
        </p:txBody>
      </p:sp>
      <p:sp>
        <p:nvSpPr>
          <p:cNvPr id="28683" name="Rectangle 11"/>
          <p:cNvSpPr>
            <a:spLocks noGrp="1" noChangeArrowheads="1"/>
          </p:cNvSpPr>
          <p:nvPr>
            <p:ph idx="1"/>
          </p:nvPr>
        </p:nvSpPr>
        <p:spPr>
          <a:xfrm>
            <a:off x="609600" y="1124744"/>
            <a:ext cx="10972800" cy="4857403"/>
          </a:xfrm>
        </p:spPr>
        <p:txBody>
          <a:bodyPr/>
          <a:lstStyle/>
          <a:p>
            <a:pPr indent="0" eaLnBrk="1" hangingPunct="1"/>
            <a:r>
              <a:rPr lang="fr-FR" altLang="en-US" sz="2400" b="0" dirty="0">
                <a:solidFill>
                  <a:schemeClr val="tx1"/>
                </a:solidFill>
              </a:rPr>
              <a:t>Il existe </a:t>
            </a:r>
            <a:r>
              <a:rPr lang="fr-FR" altLang="en-US" sz="2400" dirty="0">
                <a:solidFill>
                  <a:schemeClr val="tx1"/>
                </a:solidFill>
              </a:rPr>
              <a:t>plusieurs Gaz à effet de serre </a:t>
            </a:r>
            <a:r>
              <a:rPr lang="fr-FR" altLang="en-US" sz="2400" b="0" dirty="0">
                <a:solidFill>
                  <a:schemeClr val="tx1"/>
                </a:solidFill>
              </a:rPr>
              <a:t>et une multitude de sources émettrices ! </a:t>
            </a: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b="0" dirty="0">
              <a:solidFill>
                <a:schemeClr val="tx1"/>
              </a:solidFill>
            </a:endParaRPr>
          </a:p>
          <a:p>
            <a:pPr indent="0" eaLnBrk="1" hangingPunct="1"/>
            <a:endParaRPr lang="fr-FR" altLang="en-US" b="0" dirty="0">
              <a:solidFill>
                <a:schemeClr val="tx1"/>
              </a:solidFill>
            </a:endParaRP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sz="2400" b="0" dirty="0">
              <a:solidFill>
                <a:schemeClr val="tx1"/>
              </a:solidFill>
            </a:endParaRPr>
          </a:p>
        </p:txBody>
      </p:sp>
      <p:pic>
        <p:nvPicPr>
          <p:cNvPr id="3" name="Image 2">
            <a:extLst>
              <a:ext uri="{FF2B5EF4-FFF2-40B4-BE49-F238E27FC236}">
                <a16:creationId xmlns:a16="http://schemas.microsoft.com/office/drawing/2014/main" id="{DD1FC14D-EAEC-449D-A02F-CEF9B422EC92}"/>
              </a:ext>
            </a:extLst>
          </p:cNvPr>
          <p:cNvPicPr>
            <a:picLocks noChangeAspect="1"/>
          </p:cNvPicPr>
          <p:nvPr/>
        </p:nvPicPr>
        <p:blipFill>
          <a:blip r:embed="rId3"/>
          <a:stretch>
            <a:fillRect/>
          </a:stretch>
        </p:blipFill>
        <p:spPr>
          <a:xfrm>
            <a:off x="1480905" y="4328348"/>
            <a:ext cx="2179905" cy="2179905"/>
          </a:xfrm>
          <a:prstGeom prst="rect">
            <a:avLst/>
          </a:prstGeom>
        </p:spPr>
      </p:pic>
      <p:pic>
        <p:nvPicPr>
          <p:cNvPr id="5" name="Image 4">
            <a:extLst>
              <a:ext uri="{FF2B5EF4-FFF2-40B4-BE49-F238E27FC236}">
                <a16:creationId xmlns:a16="http://schemas.microsoft.com/office/drawing/2014/main" id="{49EE22D6-392D-4554-99B8-5C1BD6173F3F}"/>
              </a:ext>
            </a:extLst>
          </p:cNvPr>
          <p:cNvPicPr>
            <a:picLocks noChangeAspect="1"/>
          </p:cNvPicPr>
          <p:nvPr/>
        </p:nvPicPr>
        <p:blipFill>
          <a:blip r:embed="rId4"/>
          <a:stretch>
            <a:fillRect/>
          </a:stretch>
        </p:blipFill>
        <p:spPr>
          <a:xfrm>
            <a:off x="6384032" y="3568629"/>
            <a:ext cx="1800200" cy="1800200"/>
          </a:xfrm>
          <a:prstGeom prst="rect">
            <a:avLst/>
          </a:prstGeom>
        </p:spPr>
      </p:pic>
      <p:pic>
        <p:nvPicPr>
          <p:cNvPr id="11" name="Picture 14" descr="Gaz2">
            <a:extLst>
              <a:ext uri="{FF2B5EF4-FFF2-40B4-BE49-F238E27FC236}">
                <a16:creationId xmlns:a16="http://schemas.microsoft.com/office/drawing/2014/main" id="{D7D8B8E8-C7BB-42A2-BC91-443CD63348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4622"/>
          <a:stretch/>
        </p:blipFill>
        <p:spPr bwMode="auto">
          <a:xfrm>
            <a:off x="4942019" y="2285200"/>
            <a:ext cx="1822235"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4" descr="Gaz2">
            <a:extLst>
              <a:ext uri="{FF2B5EF4-FFF2-40B4-BE49-F238E27FC236}">
                <a16:creationId xmlns:a16="http://schemas.microsoft.com/office/drawing/2014/main" id="{913FF60E-565E-4E88-A412-29C3F263E30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728" r="35475"/>
          <a:stretch/>
        </p:blipFill>
        <p:spPr bwMode="auto">
          <a:xfrm>
            <a:off x="-177077" y="3645226"/>
            <a:ext cx="2179905" cy="1352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Gaz2">
            <a:extLst>
              <a:ext uri="{FF2B5EF4-FFF2-40B4-BE49-F238E27FC236}">
                <a16:creationId xmlns:a16="http://schemas.microsoft.com/office/drawing/2014/main" id="{BB178CF8-FDDF-45C3-97E1-0DD88BDEC80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7916"/>
          <a:stretch/>
        </p:blipFill>
        <p:spPr bwMode="auto">
          <a:xfrm>
            <a:off x="8035469" y="2558891"/>
            <a:ext cx="1585673"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 name="Groupe 15">
            <a:extLst>
              <a:ext uri="{FF2B5EF4-FFF2-40B4-BE49-F238E27FC236}">
                <a16:creationId xmlns:a16="http://schemas.microsoft.com/office/drawing/2014/main" id="{1FCE9FED-6DBA-4D6E-A6B9-FBA0B991B6FD}"/>
              </a:ext>
            </a:extLst>
          </p:cNvPr>
          <p:cNvGrpSpPr/>
          <p:nvPr/>
        </p:nvGrpSpPr>
        <p:grpSpPr>
          <a:xfrm>
            <a:off x="2100061" y="1728668"/>
            <a:ext cx="2689770" cy="2955014"/>
            <a:chOff x="93862" y="4314179"/>
            <a:chExt cx="3524724" cy="3401983"/>
          </a:xfrm>
        </p:grpSpPr>
        <p:sp>
          <p:nvSpPr>
            <p:cNvPr id="12" name="Rectangle 11">
              <a:extLst>
                <a:ext uri="{FF2B5EF4-FFF2-40B4-BE49-F238E27FC236}">
                  <a16:creationId xmlns:a16="http://schemas.microsoft.com/office/drawing/2014/main" id="{D80B75F3-95D4-4A08-B5F0-305E3EB5B916}"/>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D029824D-B925-469F-945D-9D2B646EC4B4}"/>
                </a:ext>
              </a:extLst>
            </p:cNvPr>
            <p:cNvPicPr>
              <a:picLocks noChangeAspect="1"/>
            </p:cNvPicPr>
            <p:nvPr/>
          </p:nvPicPr>
          <p:blipFill>
            <a:blip r:embed="rId6"/>
            <a:stretch>
              <a:fillRect/>
            </a:stretch>
          </p:blipFill>
          <p:spPr>
            <a:xfrm>
              <a:off x="93862" y="4314179"/>
              <a:ext cx="3401983" cy="3401983"/>
            </a:xfrm>
            <a:prstGeom prst="rect">
              <a:avLst/>
            </a:prstGeom>
          </p:spPr>
        </p:pic>
      </p:grpSp>
      <p:sp>
        <p:nvSpPr>
          <p:cNvPr id="13" name="ZoneTexte 12">
            <a:extLst>
              <a:ext uri="{FF2B5EF4-FFF2-40B4-BE49-F238E27FC236}">
                <a16:creationId xmlns:a16="http://schemas.microsoft.com/office/drawing/2014/main" id="{DCB46B27-14BB-4B3E-A3F4-D2964020B72E}"/>
              </a:ext>
            </a:extLst>
          </p:cNvPr>
          <p:cNvSpPr txBox="1"/>
          <p:nvPr/>
        </p:nvSpPr>
        <p:spPr>
          <a:xfrm rot="770176">
            <a:off x="616382" y="5227639"/>
            <a:ext cx="2157815" cy="643695"/>
          </a:xfrm>
          <a:prstGeom prst="rect">
            <a:avLst/>
          </a:prstGeom>
          <a:noFill/>
        </p:spPr>
        <p:txBody>
          <a:bodyPr wrap="square" rtlCol="0">
            <a:spAutoFit/>
          </a:bodyPr>
          <a:lstStyle/>
          <a:p>
            <a:r>
              <a:rPr lang="fr-FR" sz="3600" b="1" dirty="0" err="1">
                <a:latin typeface="Century Gothic" panose="020B0502020202020204" pitchFamily="34" charset="0"/>
              </a:rPr>
              <a:t>Blurp</a:t>
            </a:r>
            <a:r>
              <a:rPr lang="fr-FR" sz="3600" b="1" dirty="0">
                <a:latin typeface="Century Gothic" panose="020B0502020202020204" pitchFamily="34" charset="0"/>
              </a:rPr>
              <a:t>!</a:t>
            </a:r>
          </a:p>
        </p:txBody>
      </p:sp>
      <p:pic>
        <p:nvPicPr>
          <p:cNvPr id="25" name="Image 24">
            <a:extLst>
              <a:ext uri="{FF2B5EF4-FFF2-40B4-BE49-F238E27FC236}">
                <a16:creationId xmlns:a16="http://schemas.microsoft.com/office/drawing/2014/main" id="{39364971-4F40-4A84-AFA1-70AB841F03D7}"/>
              </a:ext>
            </a:extLst>
          </p:cNvPr>
          <p:cNvPicPr>
            <a:picLocks noChangeAspect="1"/>
          </p:cNvPicPr>
          <p:nvPr/>
        </p:nvPicPr>
        <p:blipFill>
          <a:blip r:embed="rId7"/>
          <a:stretch>
            <a:fillRect/>
          </a:stretch>
        </p:blipFill>
        <p:spPr>
          <a:xfrm>
            <a:off x="8531192" y="4328348"/>
            <a:ext cx="1116507" cy="1116507"/>
          </a:xfrm>
          <a:prstGeom prst="rect">
            <a:avLst/>
          </a:prstGeom>
        </p:spPr>
      </p:pic>
    </p:spTree>
    <p:extLst>
      <p:ext uri="{BB962C8B-B14F-4D97-AF65-F5344CB8AC3E}">
        <p14:creationId xmlns:p14="http://schemas.microsoft.com/office/powerpoint/2010/main" val="1591284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a:xfrm>
            <a:off x="0" y="2492896"/>
            <a:ext cx="10363200" cy="1500187"/>
          </a:xfrm>
        </p:spPr>
        <p:txBody>
          <a:bodyPr/>
          <a:lstStyle/>
          <a:p>
            <a:r>
              <a:rPr lang="fr-FR" dirty="0"/>
              <a:t>Résumé des épisodes précédents</a:t>
            </a:r>
          </a:p>
        </p:txBody>
      </p:sp>
      <p:pic>
        <p:nvPicPr>
          <p:cNvPr id="70" name="Picture 2" descr="F:\06 - Serieux\Cours\Cours Mines\Assos\La Pioche\n°FJDD\mises\ours-copenhague-405x500.png">
            <a:extLst>
              <a:ext uri="{FF2B5EF4-FFF2-40B4-BE49-F238E27FC236}">
                <a16:creationId xmlns:a16="http://schemas.microsoft.com/office/drawing/2014/main" id="{6A077C81-823D-4397-9B14-CA2F6FDC3C98}"/>
              </a:ext>
            </a:extLst>
          </p:cNvPr>
          <p:cNvPicPr>
            <a:picLocks noChangeAspect="1" noChangeArrowheads="1"/>
          </p:cNvPicPr>
          <p:nvPr/>
        </p:nvPicPr>
        <p:blipFill>
          <a:blip r:embed="rId2" cstate="print"/>
          <a:srcRect/>
          <a:stretch>
            <a:fillRect/>
          </a:stretch>
        </p:blipFill>
        <p:spPr bwMode="auto">
          <a:xfrm>
            <a:off x="8635008" y="620688"/>
            <a:ext cx="1728192" cy="2302411"/>
          </a:xfrm>
          <a:prstGeom prst="rect">
            <a:avLst/>
          </a:prstGeom>
          <a:noFill/>
        </p:spPr>
      </p:pic>
      <p:pic>
        <p:nvPicPr>
          <p:cNvPr id="71" name="Image 70">
            <a:extLst>
              <a:ext uri="{FF2B5EF4-FFF2-40B4-BE49-F238E27FC236}">
                <a16:creationId xmlns:a16="http://schemas.microsoft.com/office/drawing/2014/main" id="{CF489E8E-85B9-40DC-86DE-DE64F5DB5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840" y="4582794"/>
            <a:ext cx="3616307" cy="2088232"/>
          </a:xfrm>
          <a:prstGeom prst="rect">
            <a:avLst/>
          </a:prstGeom>
        </p:spPr>
      </p:pic>
      <p:grpSp>
        <p:nvGrpSpPr>
          <p:cNvPr id="74" name="Groupe 73">
            <a:extLst>
              <a:ext uri="{FF2B5EF4-FFF2-40B4-BE49-F238E27FC236}">
                <a16:creationId xmlns:a16="http://schemas.microsoft.com/office/drawing/2014/main" id="{22914D42-2162-485B-B184-2908847E6C2F}"/>
              </a:ext>
            </a:extLst>
          </p:cNvPr>
          <p:cNvGrpSpPr/>
          <p:nvPr/>
        </p:nvGrpSpPr>
        <p:grpSpPr>
          <a:xfrm>
            <a:off x="14448928" y="3704538"/>
            <a:ext cx="5715275" cy="1929242"/>
            <a:chOff x="188105" y="2178905"/>
            <a:chExt cx="5715275" cy="1929242"/>
          </a:xfrm>
        </p:grpSpPr>
        <p:sp>
          <p:nvSpPr>
            <p:cNvPr id="75" name="ZoneTexte 74">
              <a:extLst>
                <a:ext uri="{FF2B5EF4-FFF2-40B4-BE49-F238E27FC236}">
                  <a16:creationId xmlns:a16="http://schemas.microsoft.com/office/drawing/2014/main" id="{CEF6F5E6-0C52-4898-B387-5FAF10E0A1E0}"/>
                </a:ext>
              </a:extLst>
            </p:cNvPr>
            <p:cNvSpPr txBox="1"/>
            <p:nvPr/>
          </p:nvSpPr>
          <p:spPr>
            <a:xfrm>
              <a:off x="1919314" y="379350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b="1" dirty="0">
                  <a:solidFill>
                    <a:schemeClr val="bg1"/>
                  </a:solidFill>
                  <a:latin typeface="Century Gothic" panose="020B0502020202020204" pitchFamily="34" charset="0"/>
                </a:rPr>
                <a:t>PETROLE</a:t>
              </a:r>
              <a:endParaRPr lang="fr-FR" b="1" dirty="0">
                <a:solidFill>
                  <a:schemeClr val="bg1"/>
                </a:solidFill>
                <a:latin typeface="Century Gothic" panose="020B0502020202020204" pitchFamily="34" charset="0"/>
              </a:endParaRPr>
            </a:p>
          </p:txBody>
        </p:sp>
        <p:sp>
          <p:nvSpPr>
            <p:cNvPr id="76" name="ZoneTexte 75">
              <a:extLst>
                <a:ext uri="{FF2B5EF4-FFF2-40B4-BE49-F238E27FC236}">
                  <a16:creationId xmlns:a16="http://schemas.microsoft.com/office/drawing/2014/main" id="{971EE80E-B5FE-40D1-91A5-A2360CA712C3}"/>
                </a:ext>
              </a:extLst>
            </p:cNvPr>
            <p:cNvSpPr txBox="1"/>
            <p:nvPr/>
          </p:nvSpPr>
          <p:spPr>
            <a:xfrm>
              <a:off x="3671623" y="3800370"/>
              <a:ext cx="2231757"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CHARBON</a:t>
              </a:r>
            </a:p>
          </p:txBody>
        </p:sp>
        <p:sp>
          <p:nvSpPr>
            <p:cNvPr id="77" name="ZoneTexte 76">
              <a:extLst>
                <a:ext uri="{FF2B5EF4-FFF2-40B4-BE49-F238E27FC236}">
                  <a16:creationId xmlns:a16="http://schemas.microsoft.com/office/drawing/2014/main" id="{7ECB8308-9A77-436E-B0E9-43877E1FB4FC}"/>
                </a:ext>
              </a:extLst>
            </p:cNvPr>
            <p:cNvSpPr txBox="1"/>
            <p:nvPr/>
          </p:nvSpPr>
          <p:spPr>
            <a:xfrm>
              <a:off x="188105" y="380037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GAZ</a:t>
              </a:r>
            </a:p>
          </p:txBody>
        </p:sp>
        <p:grpSp>
          <p:nvGrpSpPr>
            <p:cNvPr id="80" name="Groupe 79">
              <a:extLst>
                <a:ext uri="{FF2B5EF4-FFF2-40B4-BE49-F238E27FC236}">
                  <a16:creationId xmlns:a16="http://schemas.microsoft.com/office/drawing/2014/main" id="{03D18B4C-5384-4E9F-8847-07ABE94F685D}"/>
                </a:ext>
              </a:extLst>
            </p:cNvPr>
            <p:cNvGrpSpPr/>
            <p:nvPr/>
          </p:nvGrpSpPr>
          <p:grpSpPr>
            <a:xfrm>
              <a:off x="1091568" y="3234953"/>
              <a:ext cx="596237" cy="542517"/>
              <a:chOff x="-811331" y="2688952"/>
              <a:chExt cx="596237" cy="542517"/>
            </a:xfrm>
          </p:grpSpPr>
          <p:pic>
            <p:nvPicPr>
              <p:cNvPr id="170" name="Image 169">
                <a:extLst>
                  <a:ext uri="{FF2B5EF4-FFF2-40B4-BE49-F238E27FC236}">
                    <a16:creationId xmlns:a16="http://schemas.microsoft.com/office/drawing/2014/main" id="{AE6E4F05-D679-4463-8566-5D00BBCF1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171" name="Image 170">
                <a:extLst>
                  <a:ext uri="{FF2B5EF4-FFF2-40B4-BE49-F238E27FC236}">
                    <a16:creationId xmlns:a16="http://schemas.microsoft.com/office/drawing/2014/main" id="{01E7897E-96D4-455C-AF85-76A2A3F18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172" name="Image 171">
                <a:extLst>
                  <a:ext uri="{FF2B5EF4-FFF2-40B4-BE49-F238E27FC236}">
                    <a16:creationId xmlns:a16="http://schemas.microsoft.com/office/drawing/2014/main" id="{B67C6466-C4FD-4412-B86E-3508943E1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173" name="Image 172">
                <a:extLst>
                  <a:ext uri="{FF2B5EF4-FFF2-40B4-BE49-F238E27FC236}">
                    <a16:creationId xmlns:a16="http://schemas.microsoft.com/office/drawing/2014/main" id="{C33DEC1A-FCE9-4D4A-B73A-0DE1EA6D2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81" name="Groupe 80">
              <a:extLst>
                <a:ext uri="{FF2B5EF4-FFF2-40B4-BE49-F238E27FC236}">
                  <a16:creationId xmlns:a16="http://schemas.microsoft.com/office/drawing/2014/main" id="{7D63D427-91D3-447C-AAC2-AFD89EFBB422}"/>
                </a:ext>
              </a:extLst>
            </p:cNvPr>
            <p:cNvGrpSpPr/>
            <p:nvPr/>
          </p:nvGrpSpPr>
          <p:grpSpPr>
            <a:xfrm>
              <a:off x="2863739" y="2970985"/>
              <a:ext cx="596237" cy="797038"/>
              <a:chOff x="1616620" y="2469537"/>
              <a:chExt cx="596237" cy="797038"/>
            </a:xfrm>
          </p:grpSpPr>
          <p:grpSp>
            <p:nvGrpSpPr>
              <p:cNvPr id="162" name="Groupe 161">
                <a:extLst>
                  <a:ext uri="{FF2B5EF4-FFF2-40B4-BE49-F238E27FC236}">
                    <a16:creationId xmlns:a16="http://schemas.microsoft.com/office/drawing/2014/main" id="{1AAA9CA6-D994-403E-92E6-7ED9330E2CC0}"/>
                  </a:ext>
                </a:extLst>
              </p:cNvPr>
              <p:cNvGrpSpPr/>
              <p:nvPr/>
            </p:nvGrpSpPr>
            <p:grpSpPr>
              <a:xfrm>
                <a:off x="1616620" y="2724058"/>
                <a:ext cx="596237" cy="542517"/>
                <a:chOff x="-811331" y="2688952"/>
                <a:chExt cx="596237" cy="542517"/>
              </a:xfrm>
            </p:grpSpPr>
            <p:pic>
              <p:nvPicPr>
                <p:cNvPr id="166" name="Image 165">
                  <a:extLst>
                    <a:ext uri="{FF2B5EF4-FFF2-40B4-BE49-F238E27FC236}">
                      <a16:creationId xmlns:a16="http://schemas.microsoft.com/office/drawing/2014/main" id="{16DDC60D-62B5-4D3D-8F88-8EDB993A7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167" name="Image 166">
                  <a:extLst>
                    <a:ext uri="{FF2B5EF4-FFF2-40B4-BE49-F238E27FC236}">
                      <a16:creationId xmlns:a16="http://schemas.microsoft.com/office/drawing/2014/main" id="{5B9C7A99-5420-4399-A1B9-DC72DA788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168" name="Image 167">
                  <a:extLst>
                    <a:ext uri="{FF2B5EF4-FFF2-40B4-BE49-F238E27FC236}">
                      <a16:creationId xmlns:a16="http://schemas.microsoft.com/office/drawing/2014/main" id="{08BDFC4A-8CFA-4A7A-A09E-A43C886A2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169" name="Image 168">
                  <a:extLst>
                    <a:ext uri="{FF2B5EF4-FFF2-40B4-BE49-F238E27FC236}">
                      <a16:creationId xmlns:a16="http://schemas.microsoft.com/office/drawing/2014/main" id="{8347AB02-4B96-42C8-A65C-C74F266FB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163" name="Groupe 162">
                <a:extLst>
                  <a:ext uri="{FF2B5EF4-FFF2-40B4-BE49-F238E27FC236}">
                    <a16:creationId xmlns:a16="http://schemas.microsoft.com/office/drawing/2014/main" id="{CC57960A-4217-4A18-A9BD-502D41AE4258}"/>
                  </a:ext>
                </a:extLst>
              </p:cNvPr>
              <p:cNvGrpSpPr/>
              <p:nvPr/>
            </p:nvGrpSpPr>
            <p:grpSpPr>
              <a:xfrm>
                <a:off x="1618745" y="2469537"/>
                <a:ext cx="588169" cy="288000"/>
                <a:chOff x="-803263" y="2943469"/>
                <a:chExt cx="588169" cy="288000"/>
              </a:xfrm>
            </p:grpSpPr>
            <p:pic>
              <p:nvPicPr>
                <p:cNvPr id="164" name="Image 163">
                  <a:extLst>
                    <a:ext uri="{FF2B5EF4-FFF2-40B4-BE49-F238E27FC236}">
                      <a16:creationId xmlns:a16="http://schemas.microsoft.com/office/drawing/2014/main" id="{070C06D9-1B6A-4792-83AB-584E9E1E3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165" name="Image 164">
                  <a:extLst>
                    <a:ext uri="{FF2B5EF4-FFF2-40B4-BE49-F238E27FC236}">
                      <a16:creationId xmlns:a16="http://schemas.microsoft.com/office/drawing/2014/main" id="{35903DBB-3FFD-4FD9-BE27-2A48796CC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82" name="Groupe 81">
              <a:extLst>
                <a:ext uri="{FF2B5EF4-FFF2-40B4-BE49-F238E27FC236}">
                  <a16:creationId xmlns:a16="http://schemas.microsoft.com/office/drawing/2014/main" id="{6154762F-C930-4470-910C-CEEA4C352A9F}"/>
                </a:ext>
              </a:extLst>
            </p:cNvPr>
            <p:cNvGrpSpPr/>
            <p:nvPr/>
          </p:nvGrpSpPr>
          <p:grpSpPr>
            <a:xfrm>
              <a:off x="4301434" y="2178905"/>
              <a:ext cx="1537369" cy="1588737"/>
              <a:chOff x="4303024" y="1833201"/>
              <a:chExt cx="1537369" cy="1588737"/>
            </a:xfrm>
          </p:grpSpPr>
          <p:grpSp>
            <p:nvGrpSpPr>
              <p:cNvPr id="115" name="Groupe 114">
                <a:extLst>
                  <a:ext uri="{FF2B5EF4-FFF2-40B4-BE49-F238E27FC236}">
                    <a16:creationId xmlns:a16="http://schemas.microsoft.com/office/drawing/2014/main" id="{6CE6C5EA-E93F-4E2E-8E0B-28B86C2274CB}"/>
                  </a:ext>
                </a:extLst>
              </p:cNvPr>
              <p:cNvGrpSpPr/>
              <p:nvPr/>
            </p:nvGrpSpPr>
            <p:grpSpPr>
              <a:xfrm>
                <a:off x="4303024" y="1844038"/>
                <a:ext cx="900101" cy="1573489"/>
                <a:chOff x="4303024" y="1844038"/>
                <a:chExt cx="900101" cy="1573489"/>
              </a:xfrm>
            </p:grpSpPr>
            <p:grpSp>
              <p:nvGrpSpPr>
                <p:cNvPr id="141" name="Groupe 140">
                  <a:extLst>
                    <a:ext uri="{FF2B5EF4-FFF2-40B4-BE49-F238E27FC236}">
                      <a16:creationId xmlns:a16="http://schemas.microsoft.com/office/drawing/2014/main" id="{21DEE4BF-15A6-489E-BEB0-2E7DEB8DCBCA}"/>
                    </a:ext>
                  </a:extLst>
                </p:cNvPr>
                <p:cNvGrpSpPr/>
                <p:nvPr/>
              </p:nvGrpSpPr>
              <p:grpSpPr>
                <a:xfrm>
                  <a:off x="4606888" y="2620489"/>
                  <a:ext cx="596237" cy="797038"/>
                  <a:chOff x="1642870" y="2469968"/>
                  <a:chExt cx="596237" cy="797038"/>
                </a:xfrm>
              </p:grpSpPr>
              <p:grpSp>
                <p:nvGrpSpPr>
                  <p:cNvPr id="154" name="Groupe 153">
                    <a:extLst>
                      <a:ext uri="{FF2B5EF4-FFF2-40B4-BE49-F238E27FC236}">
                        <a16:creationId xmlns:a16="http://schemas.microsoft.com/office/drawing/2014/main" id="{72B21A63-3091-409A-A3DC-7AAA843A5FAF}"/>
                      </a:ext>
                    </a:extLst>
                  </p:cNvPr>
                  <p:cNvGrpSpPr/>
                  <p:nvPr/>
                </p:nvGrpSpPr>
                <p:grpSpPr>
                  <a:xfrm>
                    <a:off x="1642870" y="2724489"/>
                    <a:ext cx="596237" cy="542517"/>
                    <a:chOff x="-785081" y="2689383"/>
                    <a:chExt cx="596237" cy="542517"/>
                  </a:xfrm>
                </p:grpSpPr>
                <p:pic>
                  <p:nvPicPr>
                    <p:cNvPr id="158" name="Image 157">
                      <a:extLst>
                        <a:ext uri="{FF2B5EF4-FFF2-40B4-BE49-F238E27FC236}">
                          <a16:creationId xmlns:a16="http://schemas.microsoft.com/office/drawing/2014/main" id="{668F1994-C2A2-4290-9DD8-425B4F975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159" name="Image 158">
                      <a:extLst>
                        <a:ext uri="{FF2B5EF4-FFF2-40B4-BE49-F238E27FC236}">
                          <a16:creationId xmlns:a16="http://schemas.microsoft.com/office/drawing/2014/main" id="{CD8FEDBA-5696-495D-BFB0-8CCC201E3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160" name="Image 159">
                      <a:extLst>
                        <a:ext uri="{FF2B5EF4-FFF2-40B4-BE49-F238E27FC236}">
                          <a16:creationId xmlns:a16="http://schemas.microsoft.com/office/drawing/2014/main" id="{72938534-842B-4B86-9B45-6989DD6B3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161" name="Image 160">
                      <a:extLst>
                        <a:ext uri="{FF2B5EF4-FFF2-40B4-BE49-F238E27FC236}">
                          <a16:creationId xmlns:a16="http://schemas.microsoft.com/office/drawing/2014/main" id="{D04D489F-4B35-47E2-8EB7-3349FFEE4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155" name="Groupe 154">
                    <a:extLst>
                      <a:ext uri="{FF2B5EF4-FFF2-40B4-BE49-F238E27FC236}">
                        <a16:creationId xmlns:a16="http://schemas.microsoft.com/office/drawing/2014/main" id="{9F6105B6-3D1F-4654-B1D1-2D73E5402513}"/>
                      </a:ext>
                    </a:extLst>
                  </p:cNvPr>
                  <p:cNvGrpSpPr/>
                  <p:nvPr/>
                </p:nvGrpSpPr>
                <p:grpSpPr>
                  <a:xfrm>
                    <a:off x="1644995" y="2469968"/>
                    <a:ext cx="588169" cy="288000"/>
                    <a:chOff x="-777013" y="2943900"/>
                    <a:chExt cx="588169" cy="288000"/>
                  </a:xfrm>
                </p:grpSpPr>
                <p:pic>
                  <p:nvPicPr>
                    <p:cNvPr id="156" name="Image 155">
                      <a:extLst>
                        <a:ext uri="{FF2B5EF4-FFF2-40B4-BE49-F238E27FC236}">
                          <a16:creationId xmlns:a16="http://schemas.microsoft.com/office/drawing/2014/main" id="{AF3F82BD-42E0-4C95-9AD2-248B2A0F5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157" name="Image 156">
                      <a:extLst>
                        <a:ext uri="{FF2B5EF4-FFF2-40B4-BE49-F238E27FC236}">
                          <a16:creationId xmlns:a16="http://schemas.microsoft.com/office/drawing/2014/main" id="{19881339-5BB7-4B91-8C20-86DBA68ED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142" name="Groupe 141">
                  <a:extLst>
                    <a:ext uri="{FF2B5EF4-FFF2-40B4-BE49-F238E27FC236}">
                      <a16:creationId xmlns:a16="http://schemas.microsoft.com/office/drawing/2014/main" id="{5D31C1AD-F2DC-4B86-AE7F-3DD1D57B301C}"/>
                    </a:ext>
                  </a:extLst>
                </p:cNvPr>
                <p:cNvGrpSpPr/>
                <p:nvPr/>
              </p:nvGrpSpPr>
              <p:grpSpPr>
                <a:xfrm>
                  <a:off x="4606888" y="1844038"/>
                  <a:ext cx="596237" cy="797038"/>
                  <a:chOff x="1642870" y="2469968"/>
                  <a:chExt cx="596237" cy="797038"/>
                </a:xfrm>
              </p:grpSpPr>
              <p:grpSp>
                <p:nvGrpSpPr>
                  <p:cNvPr id="146" name="Groupe 145">
                    <a:extLst>
                      <a:ext uri="{FF2B5EF4-FFF2-40B4-BE49-F238E27FC236}">
                        <a16:creationId xmlns:a16="http://schemas.microsoft.com/office/drawing/2014/main" id="{337E99E7-C2D5-4236-87EF-20C09877BAD1}"/>
                      </a:ext>
                    </a:extLst>
                  </p:cNvPr>
                  <p:cNvGrpSpPr/>
                  <p:nvPr/>
                </p:nvGrpSpPr>
                <p:grpSpPr>
                  <a:xfrm>
                    <a:off x="1642870" y="2724489"/>
                    <a:ext cx="596237" cy="542517"/>
                    <a:chOff x="-785081" y="2689383"/>
                    <a:chExt cx="596237" cy="542517"/>
                  </a:xfrm>
                </p:grpSpPr>
                <p:pic>
                  <p:nvPicPr>
                    <p:cNvPr id="150" name="Image 149">
                      <a:extLst>
                        <a:ext uri="{FF2B5EF4-FFF2-40B4-BE49-F238E27FC236}">
                          <a16:creationId xmlns:a16="http://schemas.microsoft.com/office/drawing/2014/main" id="{AC6B7339-DA68-422C-B3DF-578EBD836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151" name="Image 150">
                      <a:extLst>
                        <a:ext uri="{FF2B5EF4-FFF2-40B4-BE49-F238E27FC236}">
                          <a16:creationId xmlns:a16="http://schemas.microsoft.com/office/drawing/2014/main" id="{569E545D-6A89-4EEA-9788-5C8907D58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152" name="Image 151">
                      <a:extLst>
                        <a:ext uri="{FF2B5EF4-FFF2-40B4-BE49-F238E27FC236}">
                          <a16:creationId xmlns:a16="http://schemas.microsoft.com/office/drawing/2014/main" id="{8C49D3F5-CACC-410F-8AA6-CA372F2FA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153" name="Image 152">
                      <a:extLst>
                        <a:ext uri="{FF2B5EF4-FFF2-40B4-BE49-F238E27FC236}">
                          <a16:creationId xmlns:a16="http://schemas.microsoft.com/office/drawing/2014/main" id="{F9F32542-10E3-488C-B0AE-9F0CA8CC7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147" name="Groupe 146">
                    <a:extLst>
                      <a:ext uri="{FF2B5EF4-FFF2-40B4-BE49-F238E27FC236}">
                        <a16:creationId xmlns:a16="http://schemas.microsoft.com/office/drawing/2014/main" id="{E85BF75C-6DF6-4E56-AF27-FE801229D964}"/>
                      </a:ext>
                    </a:extLst>
                  </p:cNvPr>
                  <p:cNvGrpSpPr/>
                  <p:nvPr/>
                </p:nvGrpSpPr>
                <p:grpSpPr>
                  <a:xfrm>
                    <a:off x="1644995" y="2469968"/>
                    <a:ext cx="588169" cy="288000"/>
                    <a:chOff x="-777013" y="2943900"/>
                    <a:chExt cx="588169" cy="288000"/>
                  </a:xfrm>
                </p:grpSpPr>
                <p:pic>
                  <p:nvPicPr>
                    <p:cNvPr id="148" name="Image 147">
                      <a:extLst>
                        <a:ext uri="{FF2B5EF4-FFF2-40B4-BE49-F238E27FC236}">
                          <a16:creationId xmlns:a16="http://schemas.microsoft.com/office/drawing/2014/main" id="{92EE5BB3-1207-408E-B16E-1B5789268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149" name="Image 148">
                      <a:extLst>
                        <a:ext uri="{FF2B5EF4-FFF2-40B4-BE49-F238E27FC236}">
                          <a16:creationId xmlns:a16="http://schemas.microsoft.com/office/drawing/2014/main" id="{369FB1DC-75EA-438E-896E-2B2872EB9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143" name="Groupe 142">
                  <a:extLst>
                    <a:ext uri="{FF2B5EF4-FFF2-40B4-BE49-F238E27FC236}">
                      <a16:creationId xmlns:a16="http://schemas.microsoft.com/office/drawing/2014/main" id="{70708B3A-5E27-4857-AB31-4A0970634967}"/>
                    </a:ext>
                  </a:extLst>
                </p:cNvPr>
                <p:cNvGrpSpPr/>
                <p:nvPr/>
              </p:nvGrpSpPr>
              <p:grpSpPr>
                <a:xfrm>
                  <a:off x="4303024" y="2354450"/>
                  <a:ext cx="289152" cy="554039"/>
                  <a:chOff x="-1083002" y="3704738"/>
                  <a:chExt cx="289152" cy="554039"/>
                </a:xfrm>
              </p:grpSpPr>
              <p:pic>
                <p:nvPicPr>
                  <p:cNvPr id="144" name="Image 143">
                    <a:extLst>
                      <a:ext uri="{FF2B5EF4-FFF2-40B4-BE49-F238E27FC236}">
                        <a16:creationId xmlns:a16="http://schemas.microsoft.com/office/drawing/2014/main" id="{7AA338A7-18BE-4A2E-ACA8-65BADD4CC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850" y="3970777"/>
                    <a:ext cx="288000" cy="288000"/>
                  </a:xfrm>
                  <a:prstGeom prst="rect">
                    <a:avLst/>
                  </a:prstGeom>
                </p:spPr>
              </p:pic>
              <p:pic>
                <p:nvPicPr>
                  <p:cNvPr id="145" name="Image 144">
                    <a:extLst>
                      <a:ext uri="{FF2B5EF4-FFF2-40B4-BE49-F238E27FC236}">
                        <a16:creationId xmlns:a16="http://schemas.microsoft.com/office/drawing/2014/main" id="{F9E43434-2BBE-40A7-83F4-B68F9CAE9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002" y="3704738"/>
                    <a:ext cx="288000" cy="288000"/>
                  </a:xfrm>
                  <a:prstGeom prst="rect">
                    <a:avLst/>
                  </a:prstGeom>
                </p:spPr>
              </p:pic>
            </p:grpSp>
          </p:grpSp>
          <p:grpSp>
            <p:nvGrpSpPr>
              <p:cNvPr id="116" name="Groupe 115">
                <a:extLst>
                  <a:ext uri="{FF2B5EF4-FFF2-40B4-BE49-F238E27FC236}">
                    <a16:creationId xmlns:a16="http://schemas.microsoft.com/office/drawing/2014/main" id="{068771B4-A58C-4166-9332-630C48BBD0F9}"/>
                  </a:ext>
                </a:extLst>
              </p:cNvPr>
              <p:cNvGrpSpPr/>
              <p:nvPr/>
            </p:nvGrpSpPr>
            <p:grpSpPr>
              <a:xfrm>
                <a:off x="4306719" y="1833201"/>
                <a:ext cx="1533674" cy="1575401"/>
                <a:chOff x="3643201" y="1841695"/>
                <a:chExt cx="1533674" cy="1575401"/>
              </a:xfrm>
            </p:grpSpPr>
            <p:grpSp>
              <p:nvGrpSpPr>
                <p:cNvPr id="120" name="Groupe 119">
                  <a:extLst>
                    <a:ext uri="{FF2B5EF4-FFF2-40B4-BE49-F238E27FC236}">
                      <a16:creationId xmlns:a16="http://schemas.microsoft.com/office/drawing/2014/main" id="{EE0B3383-87BB-4DBC-8FBA-FD5C6CB10E88}"/>
                    </a:ext>
                  </a:extLst>
                </p:cNvPr>
                <p:cNvGrpSpPr/>
                <p:nvPr/>
              </p:nvGrpSpPr>
              <p:grpSpPr>
                <a:xfrm>
                  <a:off x="4580638" y="2620058"/>
                  <a:ext cx="596237" cy="797038"/>
                  <a:chOff x="1616620" y="2469537"/>
                  <a:chExt cx="596237" cy="797038"/>
                </a:xfrm>
              </p:grpSpPr>
              <p:grpSp>
                <p:nvGrpSpPr>
                  <p:cNvPr id="133" name="Groupe 132">
                    <a:extLst>
                      <a:ext uri="{FF2B5EF4-FFF2-40B4-BE49-F238E27FC236}">
                        <a16:creationId xmlns:a16="http://schemas.microsoft.com/office/drawing/2014/main" id="{5547B2CA-4689-4E80-A22D-980E077375D9}"/>
                      </a:ext>
                    </a:extLst>
                  </p:cNvPr>
                  <p:cNvGrpSpPr/>
                  <p:nvPr/>
                </p:nvGrpSpPr>
                <p:grpSpPr>
                  <a:xfrm>
                    <a:off x="1616620" y="2724058"/>
                    <a:ext cx="596237" cy="542517"/>
                    <a:chOff x="-811331" y="2688952"/>
                    <a:chExt cx="596237" cy="542517"/>
                  </a:xfrm>
                </p:grpSpPr>
                <p:pic>
                  <p:nvPicPr>
                    <p:cNvPr id="137" name="Image 136">
                      <a:extLst>
                        <a:ext uri="{FF2B5EF4-FFF2-40B4-BE49-F238E27FC236}">
                          <a16:creationId xmlns:a16="http://schemas.microsoft.com/office/drawing/2014/main" id="{991CFC36-0294-4C28-A350-DE7A07559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138" name="Image 137">
                      <a:extLst>
                        <a:ext uri="{FF2B5EF4-FFF2-40B4-BE49-F238E27FC236}">
                          <a16:creationId xmlns:a16="http://schemas.microsoft.com/office/drawing/2014/main" id="{17D0F1DF-9623-49D6-AE46-81BB24EF4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139" name="Image 138">
                      <a:extLst>
                        <a:ext uri="{FF2B5EF4-FFF2-40B4-BE49-F238E27FC236}">
                          <a16:creationId xmlns:a16="http://schemas.microsoft.com/office/drawing/2014/main" id="{60DDC666-2093-4C95-93C6-75209D7A7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140" name="Image 139">
                      <a:extLst>
                        <a:ext uri="{FF2B5EF4-FFF2-40B4-BE49-F238E27FC236}">
                          <a16:creationId xmlns:a16="http://schemas.microsoft.com/office/drawing/2014/main" id="{8E53DD9A-4794-4E1D-A290-46E0E3995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134" name="Groupe 133">
                    <a:extLst>
                      <a:ext uri="{FF2B5EF4-FFF2-40B4-BE49-F238E27FC236}">
                        <a16:creationId xmlns:a16="http://schemas.microsoft.com/office/drawing/2014/main" id="{CF21486C-19FF-4E16-BD47-7F9733B559EB}"/>
                      </a:ext>
                    </a:extLst>
                  </p:cNvPr>
                  <p:cNvGrpSpPr/>
                  <p:nvPr/>
                </p:nvGrpSpPr>
                <p:grpSpPr>
                  <a:xfrm>
                    <a:off x="1618745" y="2469537"/>
                    <a:ext cx="588169" cy="288000"/>
                    <a:chOff x="-803263" y="2943469"/>
                    <a:chExt cx="588169" cy="288000"/>
                  </a:xfrm>
                </p:grpSpPr>
                <p:pic>
                  <p:nvPicPr>
                    <p:cNvPr id="135" name="Image 134">
                      <a:extLst>
                        <a:ext uri="{FF2B5EF4-FFF2-40B4-BE49-F238E27FC236}">
                          <a16:creationId xmlns:a16="http://schemas.microsoft.com/office/drawing/2014/main" id="{9F24A2D4-8CEA-421B-A717-905015B9E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136" name="Image 135">
                      <a:extLst>
                        <a:ext uri="{FF2B5EF4-FFF2-40B4-BE49-F238E27FC236}">
                          <a16:creationId xmlns:a16="http://schemas.microsoft.com/office/drawing/2014/main" id="{028C44BC-5895-4C8B-984D-9AC9DE4EF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121" name="Groupe 120">
                  <a:extLst>
                    <a:ext uri="{FF2B5EF4-FFF2-40B4-BE49-F238E27FC236}">
                      <a16:creationId xmlns:a16="http://schemas.microsoft.com/office/drawing/2014/main" id="{080F4B58-04BF-4186-82F8-3D34A355AC22}"/>
                    </a:ext>
                  </a:extLst>
                </p:cNvPr>
                <p:cNvGrpSpPr/>
                <p:nvPr/>
              </p:nvGrpSpPr>
              <p:grpSpPr>
                <a:xfrm>
                  <a:off x="4580638" y="1843607"/>
                  <a:ext cx="596237" cy="797038"/>
                  <a:chOff x="1616620" y="2469537"/>
                  <a:chExt cx="596237" cy="797038"/>
                </a:xfrm>
              </p:grpSpPr>
              <p:grpSp>
                <p:nvGrpSpPr>
                  <p:cNvPr id="125" name="Groupe 124">
                    <a:extLst>
                      <a:ext uri="{FF2B5EF4-FFF2-40B4-BE49-F238E27FC236}">
                        <a16:creationId xmlns:a16="http://schemas.microsoft.com/office/drawing/2014/main" id="{8BC48D8E-148D-447A-967E-72EA4E1AE095}"/>
                      </a:ext>
                    </a:extLst>
                  </p:cNvPr>
                  <p:cNvGrpSpPr/>
                  <p:nvPr/>
                </p:nvGrpSpPr>
                <p:grpSpPr>
                  <a:xfrm>
                    <a:off x="1616620" y="2724058"/>
                    <a:ext cx="596237" cy="542517"/>
                    <a:chOff x="-811331" y="2688952"/>
                    <a:chExt cx="596237" cy="542517"/>
                  </a:xfrm>
                </p:grpSpPr>
                <p:pic>
                  <p:nvPicPr>
                    <p:cNvPr id="129" name="Image 128">
                      <a:extLst>
                        <a:ext uri="{FF2B5EF4-FFF2-40B4-BE49-F238E27FC236}">
                          <a16:creationId xmlns:a16="http://schemas.microsoft.com/office/drawing/2014/main" id="{F567000F-4C6E-4319-BA7D-1DB81B342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130" name="Image 129">
                      <a:extLst>
                        <a:ext uri="{FF2B5EF4-FFF2-40B4-BE49-F238E27FC236}">
                          <a16:creationId xmlns:a16="http://schemas.microsoft.com/office/drawing/2014/main" id="{7DA34767-0383-451F-8B7E-7DF95F68F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131" name="Image 130">
                      <a:extLst>
                        <a:ext uri="{FF2B5EF4-FFF2-40B4-BE49-F238E27FC236}">
                          <a16:creationId xmlns:a16="http://schemas.microsoft.com/office/drawing/2014/main" id="{AB249319-7B68-4C80-BB83-1CA63F278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132" name="Image 131">
                      <a:extLst>
                        <a:ext uri="{FF2B5EF4-FFF2-40B4-BE49-F238E27FC236}">
                          <a16:creationId xmlns:a16="http://schemas.microsoft.com/office/drawing/2014/main" id="{ED844ED2-F8E9-456C-BD17-FC277A1F0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126" name="Groupe 125">
                    <a:extLst>
                      <a:ext uri="{FF2B5EF4-FFF2-40B4-BE49-F238E27FC236}">
                        <a16:creationId xmlns:a16="http://schemas.microsoft.com/office/drawing/2014/main" id="{6F671E4D-2815-4932-80F7-95CF033EB782}"/>
                      </a:ext>
                    </a:extLst>
                  </p:cNvPr>
                  <p:cNvGrpSpPr/>
                  <p:nvPr/>
                </p:nvGrpSpPr>
                <p:grpSpPr>
                  <a:xfrm>
                    <a:off x="1618745" y="2469537"/>
                    <a:ext cx="588169" cy="288000"/>
                    <a:chOff x="-803263" y="2943469"/>
                    <a:chExt cx="588169" cy="288000"/>
                  </a:xfrm>
                </p:grpSpPr>
                <p:pic>
                  <p:nvPicPr>
                    <p:cNvPr id="127" name="Image 126">
                      <a:extLst>
                        <a:ext uri="{FF2B5EF4-FFF2-40B4-BE49-F238E27FC236}">
                          <a16:creationId xmlns:a16="http://schemas.microsoft.com/office/drawing/2014/main" id="{91C80DAB-438D-4393-9D53-F1C3D1EBA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128" name="Image 127">
                      <a:extLst>
                        <a:ext uri="{FF2B5EF4-FFF2-40B4-BE49-F238E27FC236}">
                          <a16:creationId xmlns:a16="http://schemas.microsoft.com/office/drawing/2014/main" id="{73288466-16FD-4286-97A9-7327E818E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122" name="Groupe 121">
                  <a:extLst>
                    <a:ext uri="{FF2B5EF4-FFF2-40B4-BE49-F238E27FC236}">
                      <a16:creationId xmlns:a16="http://schemas.microsoft.com/office/drawing/2014/main" id="{AD678AEF-4758-4F86-9304-05A441960466}"/>
                    </a:ext>
                  </a:extLst>
                </p:cNvPr>
                <p:cNvGrpSpPr/>
                <p:nvPr/>
              </p:nvGrpSpPr>
              <p:grpSpPr>
                <a:xfrm>
                  <a:off x="3643201" y="1841695"/>
                  <a:ext cx="288000" cy="555469"/>
                  <a:chOff x="-1742825" y="3191983"/>
                  <a:chExt cx="288000" cy="555469"/>
                </a:xfrm>
              </p:grpSpPr>
              <p:pic>
                <p:nvPicPr>
                  <p:cNvPr id="123" name="Image 122">
                    <a:extLst>
                      <a:ext uri="{FF2B5EF4-FFF2-40B4-BE49-F238E27FC236}">
                        <a16:creationId xmlns:a16="http://schemas.microsoft.com/office/drawing/2014/main" id="{47C963FD-C189-447B-9678-A02CCB23C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459452"/>
                    <a:ext cx="288000" cy="288000"/>
                  </a:xfrm>
                  <a:prstGeom prst="rect">
                    <a:avLst/>
                  </a:prstGeom>
                </p:spPr>
              </p:pic>
              <p:pic>
                <p:nvPicPr>
                  <p:cNvPr id="124" name="Image 123">
                    <a:extLst>
                      <a:ext uri="{FF2B5EF4-FFF2-40B4-BE49-F238E27FC236}">
                        <a16:creationId xmlns:a16="http://schemas.microsoft.com/office/drawing/2014/main" id="{C116D542-151B-47B3-9B05-1D18FF8EB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191983"/>
                    <a:ext cx="288000" cy="288000"/>
                  </a:xfrm>
                  <a:prstGeom prst="rect">
                    <a:avLst/>
                  </a:prstGeom>
                </p:spPr>
              </p:pic>
            </p:grpSp>
          </p:grpSp>
          <p:grpSp>
            <p:nvGrpSpPr>
              <p:cNvPr id="117" name="Groupe 116">
                <a:extLst>
                  <a:ext uri="{FF2B5EF4-FFF2-40B4-BE49-F238E27FC236}">
                    <a16:creationId xmlns:a16="http://schemas.microsoft.com/office/drawing/2014/main" id="{50BE5D95-C275-46AB-86A9-884305E68DF1}"/>
                  </a:ext>
                </a:extLst>
              </p:cNvPr>
              <p:cNvGrpSpPr/>
              <p:nvPr/>
            </p:nvGrpSpPr>
            <p:grpSpPr>
              <a:xfrm>
                <a:off x="4306719" y="2878957"/>
                <a:ext cx="288000" cy="542981"/>
                <a:chOff x="-432207" y="2693330"/>
                <a:chExt cx="288000" cy="542981"/>
              </a:xfrm>
            </p:grpSpPr>
            <p:pic>
              <p:nvPicPr>
                <p:cNvPr id="118" name="Image 117">
                  <a:extLst>
                    <a:ext uri="{FF2B5EF4-FFF2-40B4-BE49-F238E27FC236}">
                      <a16:creationId xmlns:a16="http://schemas.microsoft.com/office/drawing/2014/main" id="{68BD1BCA-A126-4EB4-B6E0-CC9BD4807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693330"/>
                  <a:ext cx="288000" cy="288000"/>
                </a:xfrm>
                <a:prstGeom prst="rect">
                  <a:avLst/>
                </a:prstGeom>
              </p:spPr>
            </p:pic>
            <p:pic>
              <p:nvPicPr>
                <p:cNvPr id="119" name="Image 118">
                  <a:extLst>
                    <a:ext uri="{FF2B5EF4-FFF2-40B4-BE49-F238E27FC236}">
                      <a16:creationId xmlns:a16="http://schemas.microsoft.com/office/drawing/2014/main" id="{303FBF38-44B2-44CA-83AF-BD1FC2BD3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948311"/>
                  <a:ext cx="288000" cy="288000"/>
                </a:xfrm>
                <a:prstGeom prst="rect">
                  <a:avLst/>
                </a:prstGeom>
              </p:spPr>
            </p:pic>
          </p:grpSp>
        </p:grpSp>
        <p:grpSp>
          <p:nvGrpSpPr>
            <p:cNvPr id="83" name="Groupe 82">
              <a:extLst>
                <a:ext uri="{FF2B5EF4-FFF2-40B4-BE49-F238E27FC236}">
                  <a16:creationId xmlns:a16="http://schemas.microsoft.com/office/drawing/2014/main" id="{FE692132-59DF-4AD9-A16F-1FF81E2BC244}"/>
                </a:ext>
              </a:extLst>
            </p:cNvPr>
            <p:cNvGrpSpPr/>
            <p:nvPr/>
          </p:nvGrpSpPr>
          <p:grpSpPr>
            <a:xfrm>
              <a:off x="1939647" y="3254548"/>
              <a:ext cx="463629" cy="498782"/>
              <a:chOff x="193088" y="2752304"/>
              <a:chExt cx="463629" cy="498782"/>
            </a:xfrm>
          </p:grpSpPr>
          <p:grpSp>
            <p:nvGrpSpPr>
              <p:cNvPr id="109" name="Groupe 108">
                <a:extLst>
                  <a:ext uri="{FF2B5EF4-FFF2-40B4-BE49-F238E27FC236}">
                    <a16:creationId xmlns:a16="http://schemas.microsoft.com/office/drawing/2014/main" id="{1475FB40-1BB6-4BB3-9A61-E45CADFBD0D4}"/>
                  </a:ext>
                </a:extLst>
              </p:cNvPr>
              <p:cNvGrpSpPr/>
              <p:nvPr/>
            </p:nvGrpSpPr>
            <p:grpSpPr>
              <a:xfrm>
                <a:off x="193088" y="2752304"/>
                <a:ext cx="463629" cy="498782"/>
                <a:chOff x="1844064" y="2426162"/>
                <a:chExt cx="463629" cy="498782"/>
              </a:xfrm>
            </p:grpSpPr>
            <p:grpSp>
              <p:nvGrpSpPr>
                <p:cNvPr id="111" name="Groupe 110">
                  <a:extLst>
                    <a:ext uri="{FF2B5EF4-FFF2-40B4-BE49-F238E27FC236}">
                      <a16:creationId xmlns:a16="http://schemas.microsoft.com/office/drawing/2014/main" id="{77A051F2-524F-4C6E-80E2-80C0856DABF1}"/>
                    </a:ext>
                  </a:extLst>
                </p:cNvPr>
                <p:cNvGrpSpPr/>
                <p:nvPr/>
              </p:nvGrpSpPr>
              <p:grpSpPr>
                <a:xfrm>
                  <a:off x="2081991" y="2426162"/>
                  <a:ext cx="225702" cy="498782"/>
                  <a:chOff x="1598974" y="2400999"/>
                  <a:chExt cx="225702" cy="498782"/>
                </a:xfrm>
              </p:grpSpPr>
              <p:pic>
                <p:nvPicPr>
                  <p:cNvPr id="113" name="Image 112">
                    <a:extLst>
                      <a:ext uri="{FF2B5EF4-FFF2-40B4-BE49-F238E27FC236}">
                        <a16:creationId xmlns:a16="http://schemas.microsoft.com/office/drawing/2014/main" id="{436A3D3F-F94E-4760-AFFF-5A118A5DC1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114" name="Image 113">
                    <a:extLst>
                      <a:ext uri="{FF2B5EF4-FFF2-40B4-BE49-F238E27FC236}">
                        <a16:creationId xmlns:a16="http://schemas.microsoft.com/office/drawing/2014/main" id="{E4A3F72D-BD7E-42AD-972B-2994F362C5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pic>
              <p:nvPicPr>
                <p:cNvPr id="112" name="Image 111">
                  <a:extLst>
                    <a:ext uri="{FF2B5EF4-FFF2-40B4-BE49-F238E27FC236}">
                      <a16:creationId xmlns:a16="http://schemas.microsoft.com/office/drawing/2014/main" id="{25FCFB0F-A6AA-4114-A598-90F1860831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110" name="Image 109">
                <a:extLst>
                  <a:ext uri="{FF2B5EF4-FFF2-40B4-BE49-F238E27FC236}">
                    <a16:creationId xmlns:a16="http://schemas.microsoft.com/office/drawing/2014/main" id="{091B6228-02CB-4611-92AC-114F4A67BFEB}"/>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84" name="Groupe 83">
              <a:extLst>
                <a:ext uri="{FF2B5EF4-FFF2-40B4-BE49-F238E27FC236}">
                  <a16:creationId xmlns:a16="http://schemas.microsoft.com/office/drawing/2014/main" id="{B6F1135F-28A0-481B-BC07-B02A4AF050BC}"/>
                </a:ext>
              </a:extLst>
            </p:cNvPr>
            <p:cNvGrpSpPr/>
            <p:nvPr/>
          </p:nvGrpSpPr>
          <p:grpSpPr>
            <a:xfrm>
              <a:off x="210843" y="3507825"/>
              <a:ext cx="463629" cy="225903"/>
              <a:chOff x="193088" y="3025183"/>
              <a:chExt cx="463629" cy="225903"/>
            </a:xfrm>
          </p:grpSpPr>
          <p:grpSp>
            <p:nvGrpSpPr>
              <p:cNvPr id="105" name="Groupe 104">
                <a:extLst>
                  <a:ext uri="{FF2B5EF4-FFF2-40B4-BE49-F238E27FC236}">
                    <a16:creationId xmlns:a16="http://schemas.microsoft.com/office/drawing/2014/main" id="{592DB23A-D903-4075-831B-667F0DC66393}"/>
                  </a:ext>
                </a:extLst>
              </p:cNvPr>
              <p:cNvGrpSpPr/>
              <p:nvPr/>
            </p:nvGrpSpPr>
            <p:grpSpPr>
              <a:xfrm>
                <a:off x="193088" y="3025384"/>
                <a:ext cx="463629" cy="225702"/>
                <a:chOff x="1844064" y="2699242"/>
                <a:chExt cx="463629" cy="225702"/>
              </a:xfrm>
            </p:grpSpPr>
            <p:pic>
              <p:nvPicPr>
                <p:cNvPr id="107" name="Image 106">
                  <a:extLst>
                    <a:ext uri="{FF2B5EF4-FFF2-40B4-BE49-F238E27FC236}">
                      <a16:creationId xmlns:a16="http://schemas.microsoft.com/office/drawing/2014/main" id="{2D0C02DA-1025-49C3-9A30-CA9F13A1FD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1991" y="2699242"/>
                  <a:ext cx="225702" cy="225702"/>
                </a:xfrm>
                <a:prstGeom prst="rect">
                  <a:avLst/>
                </a:prstGeom>
              </p:spPr>
            </p:pic>
            <p:pic>
              <p:nvPicPr>
                <p:cNvPr id="108" name="Image 107">
                  <a:extLst>
                    <a:ext uri="{FF2B5EF4-FFF2-40B4-BE49-F238E27FC236}">
                      <a16:creationId xmlns:a16="http://schemas.microsoft.com/office/drawing/2014/main" id="{BA6A22E9-7A1B-4B11-B34C-69DFBC432E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106" name="Image 105">
                <a:extLst>
                  <a:ext uri="{FF2B5EF4-FFF2-40B4-BE49-F238E27FC236}">
                    <a16:creationId xmlns:a16="http://schemas.microsoft.com/office/drawing/2014/main" id="{5F285834-116E-4ED3-A572-56FFC4F5A2B4}"/>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85" name="Groupe 84">
              <a:extLst>
                <a:ext uri="{FF2B5EF4-FFF2-40B4-BE49-F238E27FC236}">
                  <a16:creationId xmlns:a16="http://schemas.microsoft.com/office/drawing/2014/main" id="{3443ADC4-35F8-45E1-B1AA-195440FFCB99}"/>
                </a:ext>
              </a:extLst>
            </p:cNvPr>
            <p:cNvGrpSpPr/>
            <p:nvPr/>
          </p:nvGrpSpPr>
          <p:grpSpPr>
            <a:xfrm>
              <a:off x="3702750" y="2678562"/>
              <a:ext cx="469742" cy="1051130"/>
              <a:chOff x="3692444" y="2066979"/>
              <a:chExt cx="469742" cy="1051130"/>
            </a:xfrm>
          </p:grpSpPr>
          <p:grpSp>
            <p:nvGrpSpPr>
              <p:cNvPr id="89" name="Groupe 88">
                <a:extLst>
                  <a:ext uri="{FF2B5EF4-FFF2-40B4-BE49-F238E27FC236}">
                    <a16:creationId xmlns:a16="http://schemas.microsoft.com/office/drawing/2014/main" id="{8045B29D-5554-4101-BE3D-3171D873B2BE}"/>
                  </a:ext>
                </a:extLst>
              </p:cNvPr>
              <p:cNvGrpSpPr/>
              <p:nvPr/>
            </p:nvGrpSpPr>
            <p:grpSpPr>
              <a:xfrm>
                <a:off x="3692444" y="2066979"/>
                <a:ext cx="469742" cy="1051130"/>
                <a:chOff x="3686077" y="2150263"/>
                <a:chExt cx="469742" cy="1051130"/>
              </a:xfrm>
            </p:grpSpPr>
            <p:grpSp>
              <p:nvGrpSpPr>
                <p:cNvPr id="91" name="Groupe 90">
                  <a:extLst>
                    <a:ext uri="{FF2B5EF4-FFF2-40B4-BE49-F238E27FC236}">
                      <a16:creationId xmlns:a16="http://schemas.microsoft.com/office/drawing/2014/main" id="{3FA24D55-BD36-48F7-947F-010EB6CC23DF}"/>
                    </a:ext>
                  </a:extLst>
                </p:cNvPr>
                <p:cNvGrpSpPr/>
                <p:nvPr/>
              </p:nvGrpSpPr>
              <p:grpSpPr>
                <a:xfrm>
                  <a:off x="3692190" y="2702611"/>
                  <a:ext cx="463629" cy="498782"/>
                  <a:chOff x="1844064" y="2426162"/>
                  <a:chExt cx="463629" cy="498782"/>
                </a:xfrm>
              </p:grpSpPr>
              <p:grpSp>
                <p:nvGrpSpPr>
                  <p:cNvPr id="99" name="Groupe 98">
                    <a:extLst>
                      <a:ext uri="{FF2B5EF4-FFF2-40B4-BE49-F238E27FC236}">
                        <a16:creationId xmlns:a16="http://schemas.microsoft.com/office/drawing/2014/main" id="{FCAA4001-697E-4DF8-A035-07A0ADEDC050}"/>
                      </a:ext>
                    </a:extLst>
                  </p:cNvPr>
                  <p:cNvGrpSpPr/>
                  <p:nvPr/>
                </p:nvGrpSpPr>
                <p:grpSpPr>
                  <a:xfrm>
                    <a:off x="2081991" y="2426162"/>
                    <a:ext cx="225702" cy="498782"/>
                    <a:chOff x="1598974" y="2400999"/>
                    <a:chExt cx="225702" cy="498782"/>
                  </a:xfrm>
                </p:grpSpPr>
                <p:pic>
                  <p:nvPicPr>
                    <p:cNvPr id="103" name="Image 102">
                      <a:extLst>
                        <a:ext uri="{FF2B5EF4-FFF2-40B4-BE49-F238E27FC236}">
                          <a16:creationId xmlns:a16="http://schemas.microsoft.com/office/drawing/2014/main" id="{F51D23F7-6A54-4640-8DAD-EC3D99F001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104" name="Image 103">
                      <a:extLst>
                        <a:ext uri="{FF2B5EF4-FFF2-40B4-BE49-F238E27FC236}">
                          <a16:creationId xmlns:a16="http://schemas.microsoft.com/office/drawing/2014/main" id="{DD654FA2-9F94-45CC-8AB4-D8C66EBAD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100" name="Groupe 99">
                    <a:extLst>
                      <a:ext uri="{FF2B5EF4-FFF2-40B4-BE49-F238E27FC236}">
                        <a16:creationId xmlns:a16="http://schemas.microsoft.com/office/drawing/2014/main" id="{B3EE6801-0678-4BFA-9E53-4204A57682EB}"/>
                      </a:ext>
                    </a:extLst>
                  </p:cNvPr>
                  <p:cNvGrpSpPr/>
                  <p:nvPr/>
                </p:nvGrpSpPr>
                <p:grpSpPr>
                  <a:xfrm>
                    <a:off x="1844064" y="2426162"/>
                    <a:ext cx="225702" cy="498782"/>
                    <a:chOff x="1598974" y="2400999"/>
                    <a:chExt cx="225702" cy="498782"/>
                  </a:xfrm>
                </p:grpSpPr>
                <p:pic>
                  <p:nvPicPr>
                    <p:cNvPr id="101" name="Image 100">
                      <a:extLst>
                        <a:ext uri="{FF2B5EF4-FFF2-40B4-BE49-F238E27FC236}">
                          <a16:creationId xmlns:a16="http://schemas.microsoft.com/office/drawing/2014/main" id="{0CB008DB-EC04-41C5-8CFA-01282229DC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102" name="Image 101">
                      <a:extLst>
                        <a:ext uri="{FF2B5EF4-FFF2-40B4-BE49-F238E27FC236}">
                          <a16:creationId xmlns:a16="http://schemas.microsoft.com/office/drawing/2014/main" id="{B86526CE-B571-4877-A13B-B306D08CF7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nvGrpSpPr>
                <p:cNvPr id="92" name="Groupe 91">
                  <a:extLst>
                    <a:ext uri="{FF2B5EF4-FFF2-40B4-BE49-F238E27FC236}">
                      <a16:creationId xmlns:a16="http://schemas.microsoft.com/office/drawing/2014/main" id="{E8A1C628-7FF4-4A15-8A87-875BCF7A4DFD}"/>
                    </a:ext>
                  </a:extLst>
                </p:cNvPr>
                <p:cNvGrpSpPr/>
                <p:nvPr/>
              </p:nvGrpSpPr>
              <p:grpSpPr>
                <a:xfrm>
                  <a:off x="3686077" y="2150263"/>
                  <a:ext cx="463629" cy="498782"/>
                  <a:chOff x="1844064" y="2426162"/>
                  <a:chExt cx="463629" cy="498782"/>
                </a:xfrm>
              </p:grpSpPr>
              <p:grpSp>
                <p:nvGrpSpPr>
                  <p:cNvPr id="93" name="Groupe 92">
                    <a:extLst>
                      <a:ext uri="{FF2B5EF4-FFF2-40B4-BE49-F238E27FC236}">
                        <a16:creationId xmlns:a16="http://schemas.microsoft.com/office/drawing/2014/main" id="{E28D30B8-B198-497A-BBEA-67074FE1E15D}"/>
                      </a:ext>
                    </a:extLst>
                  </p:cNvPr>
                  <p:cNvGrpSpPr/>
                  <p:nvPr/>
                </p:nvGrpSpPr>
                <p:grpSpPr>
                  <a:xfrm>
                    <a:off x="2081991" y="2426162"/>
                    <a:ext cx="225702" cy="498782"/>
                    <a:chOff x="1598974" y="2400999"/>
                    <a:chExt cx="225702" cy="498782"/>
                  </a:xfrm>
                </p:grpSpPr>
                <p:pic>
                  <p:nvPicPr>
                    <p:cNvPr id="97" name="Image 96">
                      <a:extLst>
                        <a:ext uri="{FF2B5EF4-FFF2-40B4-BE49-F238E27FC236}">
                          <a16:creationId xmlns:a16="http://schemas.microsoft.com/office/drawing/2014/main" id="{2D7ABE35-5230-498E-A53A-565BB2A7C1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98" name="Image 97">
                      <a:extLst>
                        <a:ext uri="{FF2B5EF4-FFF2-40B4-BE49-F238E27FC236}">
                          <a16:creationId xmlns:a16="http://schemas.microsoft.com/office/drawing/2014/main" id="{3F2C33C5-B72B-4552-B954-D73EAD953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94" name="Groupe 93">
                    <a:extLst>
                      <a:ext uri="{FF2B5EF4-FFF2-40B4-BE49-F238E27FC236}">
                        <a16:creationId xmlns:a16="http://schemas.microsoft.com/office/drawing/2014/main" id="{7FF92A44-E5D3-4E11-8A69-7F61CCD722FE}"/>
                      </a:ext>
                    </a:extLst>
                  </p:cNvPr>
                  <p:cNvGrpSpPr/>
                  <p:nvPr/>
                </p:nvGrpSpPr>
                <p:grpSpPr>
                  <a:xfrm>
                    <a:off x="1844064" y="2426162"/>
                    <a:ext cx="225702" cy="498782"/>
                    <a:chOff x="1598974" y="2400999"/>
                    <a:chExt cx="225702" cy="498782"/>
                  </a:xfrm>
                </p:grpSpPr>
                <p:pic>
                  <p:nvPicPr>
                    <p:cNvPr id="95" name="Image 94">
                      <a:extLst>
                        <a:ext uri="{FF2B5EF4-FFF2-40B4-BE49-F238E27FC236}">
                          <a16:creationId xmlns:a16="http://schemas.microsoft.com/office/drawing/2014/main" id="{25A67180-A171-4922-B95B-27C617E04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96" name="Image 95">
                      <a:extLst>
                        <a:ext uri="{FF2B5EF4-FFF2-40B4-BE49-F238E27FC236}">
                          <a16:creationId xmlns:a16="http://schemas.microsoft.com/office/drawing/2014/main" id="{56EA8944-69D1-4D78-A58E-6EC535776E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pic>
            <p:nvPicPr>
              <p:cNvPr id="90" name="Image 89">
                <a:extLst>
                  <a:ext uri="{FF2B5EF4-FFF2-40B4-BE49-F238E27FC236}">
                    <a16:creationId xmlns:a16="http://schemas.microsoft.com/office/drawing/2014/main" id="{63921730-E071-40DD-9C47-10539069B746}"/>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b="49453"/>
              <a:stretch/>
            </p:blipFill>
            <p:spPr>
              <a:xfrm>
                <a:off x="3694140" y="2066979"/>
                <a:ext cx="221353" cy="111888"/>
              </a:xfrm>
              <a:prstGeom prst="rect">
                <a:avLst/>
              </a:prstGeom>
            </p:spPr>
          </p:pic>
        </p:grpSp>
      </p:grpSp>
      <p:pic>
        <p:nvPicPr>
          <p:cNvPr id="174" name="Image 173">
            <a:extLst>
              <a:ext uri="{FF2B5EF4-FFF2-40B4-BE49-F238E27FC236}">
                <a16:creationId xmlns:a16="http://schemas.microsoft.com/office/drawing/2014/main" id="{72767928-43A7-4EE9-AA3B-B70FDFA940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392" y="564033"/>
            <a:ext cx="1623443" cy="1623443"/>
          </a:xfrm>
          <a:prstGeom prst="rect">
            <a:avLst/>
          </a:prstGeom>
        </p:spPr>
      </p:pic>
      <p:pic>
        <p:nvPicPr>
          <p:cNvPr id="175" name="Image 174">
            <a:extLst>
              <a:ext uri="{FF2B5EF4-FFF2-40B4-BE49-F238E27FC236}">
                <a16:creationId xmlns:a16="http://schemas.microsoft.com/office/drawing/2014/main" id="{5D1633A1-5D69-4F8A-BF2A-2524297678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683" y="201958"/>
            <a:ext cx="945345" cy="945345"/>
          </a:xfrm>
          <a:prstGeom prst="rect">
            <a:avLst/>
          </a:prstGeom>
        </p:spPr>
      </p:pic>
    </p:spTree>
    <p:extLst>
      <p:ext uri="{BB962C8B-B14F-4D97-AF65-F5344CB8AC3E}">
        <p14:creationId xmlns:p14="http://schemas.microsoft.com/office/powerpoint/2010/main" val="2307874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fr-FR" altLang="en-US" dirty="0"/>
              <a:t>Différentes sources et différents GES</a:t>
            </a:r>
          </a:p>
        </p:txBody>
      </p:sp>
      <p:sp>
        <p:nvSpPr>
          <p:cNvPr id="28683" name="Rectangle 11"/>
          <p:cNvSpPr>
            <a:spLocks noGrp="1" noChangeArrowheads="1"/>
          </p:cNvSpPr>
          <p:nvPr>
            <p:ph idx="1"/>
          </p:nvPr>
        </p:nvSpPr>
        <p:spPr>
          <a:xfrm>
            <a:off x="609600" y="1124744"/>
            <a:ext cx="10972800" cy="4857403"/>
          </a:xfrm>
        </p:spPr>
        <p:txBody>
          <a:bodyPr/>
          <a:lstStyle/>
          <a:p>
            <a:pPr indent="0" eaLnBrk="1" hangingPunct="1"/>
            <a:r>
              <a:rPr lang="fr-FR" altLang="en-US" sz="2400" b="0" dirty="0">
                <a:solidFill>
                  <a:schemeClr val="tx1"/>
                </a:solidFill>
              </a:rPr>
              <a:t>Il existe </a:t>
            </a:r>
            <a:r>
              <a:rPr lang="fr-FR" altLang="en-US" sz="2400" dirty="0">
                <a:solidFill>
                  <a:schemeClr val="tx1"/>
                </a:solidFill>
              </a:rPr>
              <a:t>plusieurs Gaz à effet de serre </a:t>
            </a:r>
            <a:r>
              <a:rPr lang="fr-FR" altLang="en-US" sz="2400" b="0" dirty="0">
                <a:solidFill>
                  <a:schemeClr val="tx1"/>
                </a:solidFill>
              </a:rPr>
              <a:t>et une multitude de sources émettrices ! </a:t>
            </a: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b="0" dirty="0">
              <a:solidFill>
                <a:schemeClr val="tx1"/>
              </a:solidFill>
            </a:endParaRPr>
          </a:p>
          <a:p>
            <a:pPr indent="0" eaLnBrk="1" hangingPunct="1"/>
            <a:endParaRPr lang="fr-FR" altLang="en-US" b="0" dirty="0">
              <a:solidFill>
                <a:schemeClr val="tx1"/>
              </a:solidFill>
            </a:endParaRPr>
          </a:p>
          <a:p>
            <a:pPr indent="0" eaLnBrk="1" hangingPunct="1"/>
            <a:endParaRPr lang="fr-FR" altLang="en-US" b="0" dirty="0">
              <a:solidFill>
                <a:schemeClr val="tx1"/>
              </a:solidFill>
            </a:endParaRPr>
          </a:p>
          <a:p>
            <a:pPr indent="0" eaLnBrk="1" hangingPunct="1"/>
            <a:endParaRPr lang="fr-FR" altLang="en-US" sz="2400" b="0" dirty="0">
              <a:solidFill>
                <a:schemeClr val="tx1"/>
              </a:solidFill>
            </a:endParaRPr>
          </a:p>
          <a:p>
            <a:pPr indent="0" eaLnBrk="1" hangingPunct="1"/>
            <a:endParaRPr lang="fr-FR" altLang="en-US" sz="2400" b="0" dirty="0">
              <a:solidFill>
                <a:schemeClr val="tx1"/>
              </a:solidFill>
            </a:endParaRPr>
          </a:p>
        </p:txBody>
      </p:sp>
      <p:pic>
        <p:nvPicPr>
          <p:cNvPr id="3" name="Image 2">
            <a:extLst>
              <a:ext uri="{FF2B5EF4-FFF2-40B4-BE49-F238E27FC236}">
                <a16:creationId xmlns:a16="http://schemas.microsoft.com/office/drawing/2014/main" id="{DD1FC14D-EAEC-449D-A02F-CEF9B422EC92}"/>
              </a:ext>
            </a:extLst>
          </p:cNvPr>
          <p:cNvPicPr>
            <a:picLocks noChangeAspect="1"/>
          </p:cNvPicPr>
          <p:nvPr/>
        </p:nvPicPr>
        <p:blipFill>
          <a:blip r:embed="rId3"/>
          <a:stretch>
            <a:fillRect/>
          </a:stretch>
        </p:blipFill>
        <p:spPr>
          <a:xfrm>
            <a:off x="1480905" y="4328348"/>
            <a:ext cx="2179905" cy="2179905"/>
          </a:xfrm>
          <a:prstGeom prst="rect">
            <a:avLst/>
          </a:prstGeom>
        </p:spPr>
      </p:pic>
      <p:pic>
        <p:nvPicPr>
          <p:cNvPr id="5" name="Image 4">
            <a:extLst>
              <a:ext uri="{FF2B5EF4-FFF2-40B4-BE49-F238E27FC236}">
                <a16:creationId xmlns:a16="http://schemas.microsoft.com/office/drawing/2014/main" id="{49EE22D6-392D-4554-99B8-5C1BD6173F3F}"/>
              </a:ext>
            </a:extLst>
          </p:cNvPr>
          <p:cNvPicPr>
            <a:picLocks noChangeAspect="1"/>
          </p:cNvPicPr>
          <p:nvPr/>
        </p:nvPicPr>
        <p:blipFill>
          <a:blip r:embed="rId4"/>
          <a:stretch>
            <a:fillRect/>
          </a:stretch>
        </p:blipFill>
        <p:spPr>
          <a:xfrm>
            <a:off x="6384032" y="3568629"/>
            <a:ext cx="1800200" cy="1800200"/>
          </a:xfrm>
          <a:prstGeom prst="rect">
            <a:avLst/>
          </a:prstGeom>
        </p:spPr>
      </p:pic>
      <p:pic>
        <p:nvPicPr>
          <p:cNvPr id="11" name="Picture 14" descr="Gaz2">
            <a:extLst>
              <a:ext uri="{FF2B5EF4-FFF2-40B4-BE49-F238E27FC236}">
                <a16:creationId xmlns:a16="http://schemas.microsoft.com/office/drawing/2014/main" id="{D7D8B8E8-C7BB-42A2-BC91-443CD63348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4622"/>
          <a:stretch/>
        </p:blipFill>
        <p:spPr bwMode="auto">
          <a:xfrm>
            <a:off x="4942019" y="2285200"/>
            <a:ext cx="1822235"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4" descr="Gaz2">
            <a:extLst>
              <a:ext uri="{FF2B5EF4-FFF2-40B4-BE49-F238E27FC236}">
                <a16:creationId xmlns:a16="http://schemas.microsoft.com/office/drawing/2014/main" id="{913FF60E-565E-4E88-A412-29C3F263E30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728" r="35475"/>
          <a:stretch/>
        </p:blipFill>
        <p:spPr bwMode="auto">
          <a:xfrm>
            <a:off x="-177077" y="3645226"/>
            <a:ext cx="2179905" cy="1352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Gaz2">
            <a:extLst>
              <a:ext uri="{FF2B5EF4-FFF2-40B4-BE49-F238E27FC236}">
                <a16:creationId xmlns:a16="http://schemas.microsoft.com/office/drawing/2014/main" id="{BB178CF8-FDDF-45C3-97E1-0DD88BDEC80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7916"/>
          <a:stretch/>
        </p:blipFill>
        <p:spPr bwMode="auto">
          <a:xfrm>
            <a:off x="8035469" y="2558891"/>
            <a:ext cx="1585673"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 name="Groupe 15">
            <a:extLst>
              <a:ext uri="{FF2B5EF4-FFF2-40B4-BE49-F238E27FC236}">
                <a16:creationId xmlns:a16="http://schemas.microsoft.com/office/drawing/2014/main" id="{1FCE9FED-6DBA-4D6E-A6B9-FBA0B991B6FD}"/>
              </a:ext>
            </a:extLst>
          </p:cNvPr>
          <p:cNvGrpSpPr/>
          <p:nvPr/>
        </p:nvGrpSpPr>
        <p:grpSpPr>
          <a:xfrm>
            <a:off x="2100061" y="1728668"/>
            <a:ext cx="2689770" cy="2955014"/>
            <a:chOff x="93862" y="4314179"/>
            <a:chExt cx="3524724" cy="3401983"/>
          </a:xfrm>
        </p:grpSpPr>
        <p:sp>
          <p:nvSpPr>
            <p:cNvPr id="12" name="Rectangle 11">
              <a:extLst>
                <a:ext uri="{FF2B5EF4-FFF2-40B4-BE49-F238E27FC236}">
                  <a16:creationId xmlns:a16="http://schemas.microsoft.com/office/drawing/2014/main" id="{D80B75F3-95D4-4A08-B5F0-305E3EB5B916}"/>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D029824D-B925-469F-945D-9D2B646EC4B4}"/>
                </a:ext>
              </a:extLst>
            </p:cNvPr>
            <p:cNvPicPr>
              <a:picLocks noChangeAspect="1"/>
            </p:cNvPicPr>
            <p:nvPr/>
          </p:nvPicPr>
          <p:blipFill>
            <a:blip r:embed="rId6"/>
            <a:stretch>
              <a:fillRect/>
            </a:stretch>
          </p:blipFill>
          <p:spPr>
            <a:xfrm>
              <a:off x="93862" y="4314179"/>
              <a:ext cx="3401983" cy="3401983"/>
            </a:xfrm>
            <a:prstGeom prst="rect">
              <a:avLst/>
            </a:prstGeom>
          </p:spPr>
        </p:pic>
      </p:grpSp>
      <p:sp>
        <p:nvSpPr>
          <p:cNvPr id="13" name="ZoneTexte 12">
            <a:extLst>
              <a:ext uri="{FF2B5EF4-FFF2-40B4-BE49-F238E27FC236}">
                <a16:creationId xmlns:a16="http://schemas.microsoft.com/office/drawing/2014/main" id="{DCB46B27-14BB-4B3E-A3F4-D2964020B72E}"/>
              </a:ext>
            </a:extLst>
          </p:cNvPr>
          <p:cNvSpPr txBox="1"/>
          <p:nvPr/>
        </p:nvSpPr>
        <p:spPr>
          <a:xfrm rot="770176">
            <a:off x="616382" y="5227639"/>
            <a:ext cx="2157815" cy="643695"/>
          </a:xfrm>
          <a:prstGeom prst="rect">
            <a:avLst/>
          </a:prstGeom>
          <a:noFill/>
        </p:spPr>
        <p:txBody>
          <a:bodyPr wrap="square" rtlCol="0">
            <a:spAutoFit/>
          </a:bodyPr>
          <a:lstStyle/>
          <a:p>
            <a:r>
              <a:rPr lang="fr-FR" sz="3600" b="1" dirty="0" err="1">
                <a:latin typeface="Century Gothic" panose="020B0502020202020204" pitchFamily="34" charset="0"/>
              </a:rPr>
              <a:t>Blurp</a:t>
            </a:r>
            <a:r>
              <a:rPr lang="fr-FR" sz="3600" b="1" dirty="0">
                <a:latin typeface="Century Gothic" panose="020B0502020202020204" pitchFamily="34" charset="0"/>
              </a:rPr>
              <a:t>!</a:t>
            </a:r>
          </a:p>
        </p:txBody>
      </p:sp>
      <p:sp>
        <p:nvSpPr>
          <p:cNvPr id="24" name="ZoneTexte 23">
            <a:extLst>
              <a:ext uri="{FF2B5EF4-FFF2-40B4-BE49-F238E27FC236}">
                <a16:creationId xmlns:a16="http://schemas.microsoft.com/office/drawing/2014/main" id="{B110011D-1DC9-4209-8626-18204332E3FA}"/>
              </a:ext>
            </a:extLst>
          </p:cNvPr>
          <p:cNvSpPr txBox="1"/>
          <p:nvPr/>
        </p:nvSpPr>
        <p:spPr>
          <a:xfrm>
            <a:off x="4381600" y="5926108"/>
            <a:ext cx="7200800" cy="400110"/>
          </a:xfrm>
          <a:prstGeom prst="rect">
            <a:avLst/>
          </a:prstGeom>
          <a:solidFill>
            <a:srgbClr val="F6AB38"/>
          </a:solidFill>
          <a:ln>
            <a:noFill/>
          </a:ln>
        </p:spPr>
        <p:txBody>
          <a:bodyPr wrap="square" rtlCol="0">
            <a:spAutoFit/>
          </a:bodyPr>
          <a:lstStyle/>
          <a:p>
            <a:pPr algn="ct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Il faut une unité commune avant de pouvoir compter</a:t>
            </a:r>
          </a:p>
        </p:txBody>
      </p:sp>
      <p:pic>
        <p:nvPicPr>
          <p:cNvPr id="25" name="Image 24">
            <a:extLst>
              <a:ext uri="{FF2B5EF4-FFF2-40B4-BE49-F238E27FC236}">
                <a16:creationId xmlns:a16="http://schemas.microsoft.com/office/drawing/2014/main" id="{39364971-4F40-4A84-AFA1-70AB841F03D7}"/>
              </a:ext>
            </a:extLst>
          </p:cNvPr>
          <p:cNvPicPr>
            <a:picLocks noChangeAspect="1"/>
          </p:cNvPicPr>
          <p:nvPr/>
        </p:nvPicPr>
        <p:blipFill>
          <a:blip r:embed="rId7"/>
          <a:stretch>
            <a:fillRect/>
          </a:stretch>
        </p:blipFill>
        <p:spPr>
          <a:xfrm>
            <a:off x="8531192" y="4328348"/>
            <a:ext cx="1116507" cy="1116507"/>
          </a:xfrm>
          <a:prstGeom prst="rect">
            <a:avLst/>
          </a:prstGeom>
        </p:spPr>
      </p:pic>
    </p:spTree>
    <p:extLst>
      <p:ext uri="{BB962C8B-B14F-4D97-AF65-F5344CB8AC3E}">
        <p14:creationId xmlns:p14="http://schemas.microsoft.com/office/powerpoint/2010/main" val="2241529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a:extLst>
              <a:ext uri="{FF2B5EF4-FFF2-40B4-BE49-F238E27FC236}">
                <a16:creationId xmlns:a16="http://schemas.microsoft.com/office/drawing/2014/main" id="{91A08C2E-335B-41EE-B01D-2DEF114A21C4}"/>
              </a:ext>
            </a:extLst>
          </p:cNvPr>
          <p:cNvGraphicFramePr/>
          <p:nvPr>
            <p:extLst>
              <p:ext uri="{D42A27DB-BD31-4B8C-83A1-F6EECF244321}">
                <p14:modId xmlns:p14="http://schemas.microsoft.com/office/powerpoint/2010/main" val="3005604043"/>
              </p:ext>
            </p:extLst>
          </p:nvPr>
        </p:nvGraphicFramePr>
        <p:xfrm>
          <a:off x="3863752" y="2204278"/>
          <a:ext cx="4642070" cy="3138072"/>
        </p:xfrm>
        <a:graphic>
          <a:graphicData uri="http://schemas.openxmlformats.org/drawingml/2006/chart">
            <c:chart xmlns:c="http://schemas.openxmlformats.org/drawingml/2006/chart" xmlns:r="http://schemas.openxmlformats.org/officeDocument/2006/relationships" r:id="rId3"/>
          </a:graphicData>
        </a:graphic>
      </p:graphicFrame>
      <p:sp>
        <p:nvSpPr>
          <p:cNvPr id="46082" name="Rectangle 3"/>
          <p:cNvSpPr>
            <a:spLocks noGrp="1" noChangeArrowheads="1"/>
          </p:cNvSpPr>
          <p:nvPr>
            <p:ph type="title"/>
          </p:nvPr>
        </p:nvSpPr>
        <p:spPr>
          <a:xfrm>
            <a:off x="2477598" y="0"/>
            <a:ext cx="7236804" cy="980728"/>
          </a:xfrm>
        </p:spPr>
        <p:txBody>
          <a:bodyPr/>
          <a:lstStyle/>
          <a:p>
            <a:pPr eaLnBrk="1" hangingPunct="1"/>
            <a:r>
              <a:rPr lang="fr-FR" altLang="en-US" dirty="0"/>
              <a:t>Gaz à effet de serre : qui fait quoi ? </a:t>
            </a:r>
          </a:p>
        </p:txBody>
      </p:sp>
      <p:grpSp>
        <p:nvGrpSpPr>
          <p:cNvPr id="22" name="Groupe 21">
            <a:extLst>
              <a:ext uri="{FF2B5EF4-FFF2-40B4-BE49-F238E27FC236}">
                <a16:creationId xmlns:a16="http://schemas.microsoft.com/office/drawing/2014/main" id="{91FBE1BE-1D07-41FE-B047-B1A8B83FB99F}"/>
              </a:ext>
            </a:extLst>
          </p:cNvPr>
          <p:cNvGrpSpPr/>
          <p:nvPr/>
        </p:nvGrpSpPr>
        <p:grpSpPr>
          <a:xfrm>
            <a:off x="6983197" y="3788218"/>
            <a:ext cx="3457575" cy="2420930"/>
            <a:chOff x="6983197" y="3788218"/>
            <a:chExt cx="3457575" cy="2420930"/>
          </a:xfrm>
        </p:grpSpPr>
        <p:grpSp>
          <p:nvGrpSpPr>
            <p:cNvPr id="2" name="Group 26"/>
            <p:cNvGrpSpPr>
              <a:grpSpLocks/>
            </p:cNvGrpSpPr>
            <p:nvPr/>
          </p:nvGrpSpPr>
          <p:grpSpPr bwMode="auto">
            <a:xfrm>
              <a:off x="6983197" y="3788218"/>
              <a:ext cx="3457575" cy="2232025"/>
              <a:chOff x="3379" y="2478"/>
              <a:chExt cx="2178" cy="1406"/>
            </a:xfrm>
          </p:grpSpPr>
          <p:sp>
            <p:nvSpPr>
              <p:cNvPr id="46105" name="Text Box 5"/>
              <p:cNvSpPr txBox="1">
                <a:spLocks noChangeArrowheads="1"/>
              </p:cNvSpPr>
              <p:nvPr/>
            </p:nvSpPr>
            <p:spPr bwMode="auto">
              <a:xfrm>
                <a:off x="3878" y="2840"/>
                <a:ext cx="1679" cy="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Dioxyde de carbone, gaz carbonique, CO</a:t>
                </a:r>
                <a:r>
                  <a:rPr lang="fr-FR" altLang="en-US" sz="1800" baseline="-25000" dirty="0">
                    <a:solidFill>
                      <a:srgbClr val="085160"/>
                    </a:solidFill>
                  </a:rPr>
                  <a:t>2</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Combustion d’énergie fossile</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57 %</a:t>
                </a:r>
              </a:p>
            </p:txBody>
          </p:sp>
          <p:sp>
            <p:nvSpPr>
              <p:cNvPr id="46106" name="Freeform 6"/>
              <p:cNvSpPr>
                <a:spLocks/>
              </p:cNvSpPr>
              <p:nvPr/>
            </p:nvSpPr>
            <p:spPr bwMode="auto">
              <a:xfrm>
                <a:off x="3379" y="2478"/>
                <a:ext cx="453" cy="1406"/>
              </a:xfrm>
              <a:custGeom>
                <a:avLst/>
                <a:gdLst>
                  <a:gd name="T0" fmla="*/ 0 w 453"/>
                  <a:gd name="T1" fmla="*/ 0 h 1632"/>
                  <a:gd name="T2" fmla="*/ 453 w 453"/>
                  <a:gd name="T3" fmla="*/ 137 h 1632"/>
                  <a:gd name="T4" fmla="*/ 453 w 453"/>
                  <a:gd name="T5" fmla="*/ 495 h 1632"/>
                  <a:gd name="T6" fmla="*/ 0 60000 65536"/>
                  <a:gd name="T7" fmla="*/ 0 60000 65536"/>
                  <a:gd name="T8" fmla="*/ 0 60000 65536"/>
                  <a:gd name="T9" fmla="*/ 0 w 453"/>
                  <a:gd name="T10" fmla="*/ 0 h 1632"/>
                  <a:gd name="T11" fmla="*/ 453 w 453"/>
                  <a:gd name="T12" fmla="*/ 1632 h 1632"/>
                </a:gdLst>
                <a:ahLst/>
                <a:cxnLst>
                  <a:cxn ang="T6">
                    <a:pos x="T0" y="T1"/>
                  </a:cxn>
                  <a:cxn ang="T7">
                    <a:pos x="T2" y="T3"/>
                  </a:cxn>
                  <a:cxn ang="T8">
                    <a:pos x="T4" y="T5"/>
                  </a:cxn>
                </a:cxnLst>
                <a:rect l="T9" t="T10" r="T11" b="T12"/>
                <a:pathLst>
                  <a:path w="453" h="1632">
                    <a:moveTo>
                      <a:pt x="0" y="0"/>
                    </a:moveTo>
                    <a:lnTo>
                      <a:pt x="453" y="453"/>
                    </a:lnTo>
                    <a:lnTo>
                      <a:pt x="453" y="1632"/>
                    </a:lnTo>
                  </a:path>
                </a:pathLst>
              </a:custGeom>
              <a:noFill/>
              <a:ln w="19050">
                <a:solidFill>
                  <a:schemeClr val="tx1"/>
                </a:solidFill>
                <a:round/>
                <a:headEnd type="oval" w="med" len="med"/>
                <a:tailEn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36" name="Image 35">
              <a:extLst>
                <a:ext uri="{FF2B5EF4-FFF2-40B4-BE49-F238E27FC236}">
                  <a16:creationId xmlns:a16="http://schemas.microsoft.com/office/drawing/2014/main" id="{4DB4A553-5DDC-4E7A-B4DD-5C0A74CF7AFD}"/>
                </a:ext>
              </a:extLst>
            </p:cNvPr>
            <p:cNvPicPr>
              <a:picLocks noChangeAspect="1"/>
            </p:cNvPicPr>
            <p:nvPr/>
          </p:nvPicPr>
          <p:blipFill rotWithShape="1">
            <a:blip r:embed="rId4">
              <a:extLst>
                <a:ext uri="{28A0092B-C50C-407E-A947-70E740481C1C}">
                  <a14:useLocalDpi xmlns:a14="http://schemas.microsoft.com/office/drawing/2010/main" val="0"/>
                </a:ext>
              </a:extLst>
            </a:blip>
            <a:srcRect t="1" b="6116"/>
            <a:stretch/>
          </p:blipFill>
          <p:spPr>
            <a:xfrm>
              <a:off x="8690689" y="5196062"/>
              <a:ext cx="1085182" cy="1013086"/>
            </a:xfrm>
            <a:prstGeom prst="rect">
              <a:avLst/>
            </a:prstGeom>
          </p:spPr>
        </p:pic>
      </p:grpSp>
      <p:sp>
        <p:nvSpPr>
          <p:cNvPr id="9" name="Rectangle 8">
            <a:extLst>
              <a:ext uri="{FF2B5EF4-FFF2-40B4-BE49-F238E27FC236}">
                <a16:creationId xmlns:a16="http://schemas.microsoft.com/office/drawing/2014/main" id="{BFDEFF34-9A26-4FE5-8582-58CEC2D3CBD1}"/>
              </a:ext>
            </a:extLst>
          </p:cNvPr>
          <p:cNvSpPr/>
          <p:nvPr/>
        </p:nvSpPr>
        <p:spPr>
          <a:xfrm>
            <a:off x="40862" y="6361583"/>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a:solidFill>
                  <a:srgbClr val="085160"/>
                </a:solidFill>
                <a:latin typeface="Century Gothic" pitchFamily="34" charset="0"/>
                <a:cs typeface="Arial" pitchFamily="34" charset="0"/>
              </a:rPr>
              <a:t>IPCC AR4</a:t>
            </a:r>
            <a:endParaRPr lang="pt-BR" sz="1400" i="1" dirty="0">
              <a:solidFill>
                <a:srgbClr val="085160"/>
              </a:solidFill>
              <a:latin typeface="Century Gothic" pitchFamily="34" charset="0"/>
              <a:cs typeface="Arial" pitchFamily="34" charset="0"/>
            </a:endParaRPr>
          </a:p>
        </p:txBody>
      </p:sp>
    </p:spTree>
    <p:extLst>
      <p:ext uri="{BB962C8B-B14F-4D97-AF65-F5344CB8AC3E}">
        <p14:creationId xmlns:p14="http://schemas.microsoft.com/office/powerpoint/2010/main" val="2384560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a:extLst>
              <a:ext uri="{FF2B5EF4-FFF2-40B4-BE49-F238E27FC236}">
                <a16:creationId xmlns:a16="http://schemas.microsoft.com/office/drawing/2014/main" id="{91A08C2E-335B-41EE-B01D-2DEF114A21C4}"/>
              </a:ext>
            </a:extLst>
          </p:cNvPr>
          <p:cNvGraphicFramePr/>
          <p:nvPr>
            <p:extLst/>
          </p:nvPr>
        </p:nvGraphicFramePr>
        <p:xfrm>
          <a:off x="3863752" y="2204278"/>
          <a:ext cx="4642070" cy="3138072"/>
        </p:xfrm>
        <a:graphic>
          <a:graphicData uri="http://schemas.openxmlformats.org/drawingml/2006/chart">
            <c:chart xmlns:c="http://schemas.openxmlformats.org/drawingml/2006/chart" xmlns:r="http://schemas.openxmlformats.org/officeDocument/2006/relationships" r:id="rId3"/>
          </a:graphicData>
        </a:graphic>
      </p:graphicFrame>
      <p:sp>
        <p:nvSpPr>
          <p:cNvPr id="46082" name="Rectangle 3"/>
          <p:cNvSpPr>
            <a:spLocks noGrp="1" noChangeArrowheads="1"/>
          </p:cNvSpPr>
          <p:nvPr>
            <p:ph type="title"/>
          </p:nvPr>
        </p:nvSpPr>
        <p:spPr>
          <a:xfrm>
            <a:off x="2477598" y="0"/>
            <a:ext cx="7236804" cy="980728"/>
          </a:xfrm>
        </p:spPr>
        <p:txBody>
          <a:bodyPr/>
          <a:lstStyle/>
          <a:p>
            <a:pPr eaLnBrk="1" hangingPunct="1"/>
            <a:r>
              <a:rPr lang="fr-FR" altLang="en-US" dirty="0"/>
              <a:t>Gaz à effet de serre : qui fait quoi ? </a:t>
            </a:r>
          </a:p>
        </p:txBody>
      </p:sp>
      <p:grpSp>
        <p:nvGrpSpPr>
          <p:cNvPr id="22" name="Groupe 21">
            <a:extLst>
              <a:ext uri="{FF2B5EF4-FFF2-40B4-BE49-F238E27FC236}">
                <a16:creationId xmlns:a16="http://schemas.microsoft.com/office/drawing/2014/main" id="{91FBE1BE-1D07-41FE-B047-B1A8B83FB99F}"/>
              </a:ext>
            </a:extLst>
          </p:cNvPr>
          <p:cNvGrpSpPr/>
          <p:nvPr/>
        </p:nvGrpSpPr>
        <p:grpSpPr>
          <a:xfrm>
            <a:off x="6983197" y="3788218"/>
            <a:ext cx="3457575" cy="2420930"/>
            <a:chOff x="6983197" y="3788218"/>
            <a:chExt cx="3457575" cy="2420930"/>
          </a:xfrm>
        </p:grpSpPr>
        <p:grpSp>
          <p:nvGrpSpPr>
            <p:cNvPr id="2" name="Group 26"/>
            <p:cNvGrpSpPr>
              <a:grpSpLocks/>
            </p:cNvGrpSpPr>
            <p:nvPr/>
          </p:nvGrpSpPr>
          <p:grpSpPr bwMode="auto">
            <a:xfrm>
              <a:off x="6983197" y="3788218"/>
              <a:ext cx="3457575" cy="2232025"/>
              <a:chOff x="3379" y="2478"/>
              <a:chExt cx="2178" cy="1406"/>
            </a:xfrm>
          </p:grpSpPr>
          <p:sp>
            <p:nvSpPr>
              <p:cNvPr id="46105" name="Text Box 5"/>
              <p:cNvSpPr txBox="1">
                <a:spLocks noChangeArrowheads="1"/>
              </p:cNvSpPr>
              <p:nvPr/>
            </p:nvSpPr>
            <p:spPr bwMode="auto">
              <a:xfrm>
                <a:off x="3878" y="2840"/>
                <a:ext cx="1679" cy="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Dioxyde de carbone, gaz carbonique, CO</a:t>
                </a:r>
                <a:r>
                  <a:rPr lang="fr-FR" altLang="en-US" sz="1800" baseline="-25000" dirty="0">
                    <a:solidFill>
                      <a:srgbClr val="085160"/>
                    </a:solidFill>
                  </a:rPr>
                  <a:t>2</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Combustion d’énergie fossile</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57 %</a:t>
                </a:r>
              </a:p>
            </p:txBody>
          </p:sp>
          <p:sp>
            <p:nvSpPr>
              <p:cNvPr id="46106" name="Freeform 6"/>
              <p:cNvSpPr>
                <a:spLocks/>
              </p:cNvSpPr>
              <p:nvPr/>
            </p:nvSpPr>
            <p:spPr bwMode="auto">
              <a:xfrm>
                <a:off x="3379" y="2478"/>
                <a:ext cx="453" cy="1406"/>
              </a:xfrm>
              <a:custGeom>
                <a:avLst/>
                <a:gdLst>
                  <a:gd name="T0" fmla="*/ 0 w 453"/>
                  <a:gd name="T1" fmla="*/ 0 h 1632"/>
                  <a:gd name="T2" fmla="*/ 453 w 453"/>
                  <a:gd name="T3" fmla="*/ 137 h 1632"/>
                  <a:gd name="T4" fmla="*/ 453 w 453"/>
                  <a:gd name="T5" fmla="*/ 495 h 1632"/>
                  <a:gd name="T6" fmla="*/ 0 60000 65536"/>
                  <a:gd name="T7" fmla="*/ 0 60000 65536"/>
                  <a:gd name="T8" fmla="*/ 0 60000 65536"/>
                  <a:gd name="T9" fmla="*/ 0 w 453"/>
                  <a:gd name="T10" fmla="*/ 0 h 1632"/>
                  <a:gd name="T11" fmla="*/ 453 w 453"/>
                  <a:gd name="T12" fmla="*/ 1632 h 1632"/>
                </a:gdLst>
                <a:ahLst/>
                <a:cxnLst>
                  <a:cxn ang="T6">
                    <a:pos x="T0" y="T1"/>
                  </a:cxn>
                  <a:cxn ang="T7">
                    <a:pos x="T2" y="T3"/>
                  </a:cxn>
                  <a:cxn ang="T8">
                    <a:pos x="T4" y="T5"/>
                  </a:cxn>
                </a:cxnLst>
                <a:rect l="T9" t="T10" r="T11" b="T12"/>
                <a:pathLst>
                  <a:path w="453" h="1632">
                    <a:moveTo>
                      <a:pt x="0" y="0"/>
                    </a:moveTo>
                    <a:lnTo>
                      <a:pt x="453" y="453"/>
                    </a:lnTo>
                    <a:lnTo>
                      <a:pt x="453" y="1632"/>
                    </a:lnTo>
                  </a:path>
                </a:pathLst>
              </a:custGeom>
              <a:noFill/>
              <a:ln w="19050">
                <a:solidFill>
                  <a:schemeClr val="tx1"/>
                </a:solidFill>
                <a:round/>
                <a:headEnd type="oval" w="med" len="med"/>
                <a:tailEn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36" name="Image 35">
              <a:extLst>
                <a:ext uri="{FF2B5EF4-FFF2-40B4-BE49-F238E27FC236}">
                  <a16:creationId xmlns:a16="http://schemas.microsoft.com/office/drawing/2014/main" id="{4DB4A553-5DDC-4E7A-B4DD-5C0A74CF7AFD}"/>
                </a:ext>
              </a:extLst>
            </p:cNvPr>
            <p:cNvPicPr>
              <a:picLocks noChangeAspect="1"/>
            </p:cNvPicPr>
            <p:nvPr/>
          </p:nvPicPr>
          <p:blipFill rotWithShape="1">
            <a:blip r:embed="rId4">
              <a:extLst>
                <a:ext uri="{28A0092B-C50C-407E-A947-70E740481C1C}">
                  <a14:useLocalDpi xmlns:a14="http://schemas.microsoft.com/office/drawing/2010/main" val="0"/>
                </a:ext>
              </a:extLst>
            </a:blip>
            <a:srcRect t="1" b="6116"/>
            <a:stretch/>
          </p:blipFill>
          <p:spPr>
            <a:xfrm>
              <a:off x="8690689" y="5196062"/>
              <a:ext cx="1085182" cy="1013086"/>
            </a:xfrm>
            <a:prstGeom prst="rect">
              <a:avLst/>
            </a:prstGeom>
          </p:spPr>
        </p:pic>
      </p:grpSp>
      <p:grpSp>
        <p:nvGrpSpPr>
          <p:cNvPr id="20" name="Groupe 19">
            <a:extLst>
              <a:ext uri="{FF2B5EF4-FFF2-40B4-BE49-F238E27FC236}">
                <a16:creationId xmlns:a16="http://schemas.microsoft.com/office/drawing/2014/main" id="{0DA255DB-6681-4752-8848-1A3D01B6CA69}"/>
              </a:ext>
            </a:extLst>
          </p:cNvPr>
          <p:cNvGrpSpPr/>
          <p:nvPr/>
        </p:nvGrpSpPr>
        <p:grpSpPr>
          <a:xfrm>
            <a:off x="421838" y="4114035"/>
            <a:ext cx="4191363" cy="1920874"/>
            <a:chOff x="421838" y="4114035"/>
            <a:chExt cx="4191363" cy="1920874"/>
          </a:xfrm>
        </p:grpSpPr>
        <p:grpSp>
          <p:nvGrpSpPr>
            <p:cNvPr id="3" name="Group 27"/>
            <p:cNvGrpSpPr>
              <a:grpSpLocks/>
            </p:cNvGrpSpPr>
            <p:nvPr/>
          </p:nvGrpSpPr>
          <p:grpSpPr bwMode="auto">
            <a:xfrm>
              <a:off x="1227063" y="4114035"/>
              <a:ext cx="3386138" cy="1920874"/>
              <a:chOff x="22" y="2886"/>
              <a:chExt cx="2133" cy="1210"/>
            </a:xfrm>
          </p:grpSpPr>
          <p:sp>
            <p:nvSpPr>
              <p:cNvPr id="46103" name="Text Box 8"/>
              <p:cNvSpPr txBox="1">
                <a:spLocks noChangeArrowheads="1"/>
              </p:cNvSpPr>
              <p:nvPr/>
            </p:nvSpPr>
            <p:spPr bwMode="auto">
              <a:xfrm>
                <a:off x="22" y="3214"/>
                <a:ext cx="2133" cy="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CO</a:t>
                </a:r>
                <a:r>
                  <a:rPr lang="fr-FR" altLang="en-US" sz="1800" baseline="-25000" dirty="0">
                    <a:solidFill>
                      <a:srgbClr val="F6AB38"/>
                    </a:solidFill>
                  </a:rPr>
                  <a:t>2</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Déboisement et décomposition</a:t>
                </a:r>
                <a:br>
                  <a:rPr lang="fr-FR" altLang="en-US" sz="1800" dirty="0">
                    <a:solidFill>
                      <a:srgbClr val="F6AB38"/>
                    </a:solidFill>
                  </a:rPr>
                </a:br>
                <a:r>
                  <a:rPr lang="fr-FR" altLang="en-US" sz="1800" dirty="0">
                    <a:solidFill>
                      <a:srgbClr val="F6AB38"/>
                    </a:solidFill>
                  </a:rPr>
                  <a:t>Procédés industriels</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17 %</a:t>
                </a:r>
              </a:p>
            </p:txBody>
          </p:sp>
          <p:sp>
            <p:nvSpPr>
              <p:cNvPr id="46104" name="Line 9"/>
              <p:cNvSpPr>
                <a:spLocks noChangeShapeType="1"/>
              </p:cNvSpPr>
              <p:nvPr/>
            </p:nvSpPr>
            <p:spPr bwMode="auto">
              <a:xfrm flipV="1">
                <a:off x="2154" y="2886"/>
                <a:ext cx="0" cy="998"/>
              </a:xfrm>
              <a:prstGeom prst="line">
                <a:avLst/>
              </a:prstGeom>
              <a:noFill/>
              <a:ln w="19050">
                <a:solidFill>
                  <a:schemeClr val="tx1"/>
                </a:solidFill>
                <a:round/>
                <a:headEnd/>
                <a:tailEnd type="oval" w="med" len="med"/>
              </a:ln>
              <a:extLst>
                <a:ext uri="{909E8E84-426E-40dd-AFC4-6F175D3DCCD1}">
                  <a14:hiddenFill xmlns:a14="http://schemas.microsoft.com/office/drawing/2010/main" xmlns="">
                    <a:noFill/>
                  </a14:hiddenFill>
                </a:ext>
              </a:extLst>
            </p:spPr>
            <p:txBody>
              <a:bodyPr/>
              <a:lstStyle/>
              <a:p>
                <a:endParaRPr lang="fr-FR" dirty="0"/>
              </a:p>
            </p:txBody>
          </p:sp>
        </p:grpSp>
        <p:pic>
          <p:nvPicPr>
            <p:cNvPr id="18" name="Image 17">
              <a:extLst>
                <a:ext uri="{FF2B5EF4-FFF2-40B4-BE49-F238E27FC236}">
                  <a16:creationId xmlns:a16="http://schemas.microsoft.com/office/drawing/2014/main" id="{8C42905A-0918-4F8E-B5D2-1B9D521ED31A}"/>
                </a:ext>
              </a:extLst>
            </p:cNvPr>
            <p:cNvPicPr>
              <a:picLocks noChangeAspect="1"/>
            </p:cNvPicPr>
            <p:nvPr/>
          </p:nvPicPr>
          <p:blipFill>
            <a:blip r:embed="rId5"/>
            <a:stretch>
              <a:fillRect/>
            </a:stretch>
          </p:blipFill>
          <p:spPr>
            <a:xfrm>
              <a:off x="421838" y="4989358"/>
              <a:ext cx="732200" cy="732200"/>
            </a:xfrm>
            <a:prstGeom prst="rect">
              <a:avLst/>
            </a:prstGeom>
          </p:spPr>
        </p:pic>
      </p:grpSp>
      <p:sp>
        <p:nvSpPr>
          <p:cNvPr id="14" name="Rectangle 13">
            <a:extLst>
              <a:ext uri="{FF2B5EF4-FFF2-40B4-BE49-F238E27FC236}">
                <a16:creationId xmlns:a16="http://schemas.microsoft.com/office/drawing/2014/main" id="{2849536E-04F5-45C8-9354-6C5DD930D442}"/>
              </a:ext>
            </a:extLst>
          </p:cNvPr>
          <p:cNvSpPr/>
          <p:nvPr/>
        </p:nvSpPr>
        <p:spPr>
          <a:xfrm>
            <a:off x="40862" y="6361583"/>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a:solidFill>
                  <a:srgbClr val="085160"/>
                </a:solidFill>
                <a:latin typeface="Century Gothic" pitchFamily="34" charset="0"/>
                <a:cs typeface="Arial" pitchFamily="34" charset="0"/>
              </a:rPr>
              <a:t>IPCC AR4</a:t>
            </a:r>
            <a:endParaRPr lang="pt-BR" sz="1400" i="1" dirty="0">
              <a:solidFill>
                <a:srgbClr val="085160"/>
              </a:solidFill>
              <a:latin typeface="Century Gothic" pitchFamily="34" charset="0"/>
              <a:cs typeface="Arial" pitchFamily="34" charset="0"/>
            </a:endParaRPr>
          </a:p>
        </p:txBody>
      </p:sp>
    </p:spTree>
    <p:extLst>
      <p:ext uri="{BB962C8B-B14F-4D97-AF65-F5344CB8AC3E}">
        <p14:creationId xmlns:p14="http://schemas.microsoft.com/office/powerpoint/2010/main" val="41159695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a:extLst>
              <a:ext uri="{FF2B5EF4-FFF2-40B4-BE49-F238E27FC236}">
                <a16:creationId xmlns:a16="http://schemas.microsoft.com/office/drawing/2014/main" id="{91A08C2E-335B-41EE-B01D-2DEF114A21C4}"/>
              </a:ext>
            </a:extLst>
          </p:cNvPr>
          <p:cNvGraphicFramePr/>
          <p:nvPr>
            <p:extLst/>
          </p:nvPr>
        </p:nvGraphicFramePr>
        <p:xfrm>
          <a:off x="3863752" y="2204278"/>
          <a:ext cx="4642070" cy="3138072"/>
        </p:xfrm>
        <a:graphic>
          <a:graphicData uri="http://schemas.openxmlformats.org/drawingml/2006/chart">
            <c:chart xmlns:c="http://schemas.openxmlformats.org/drawingml/2006/chart" xmlns:r="http://schemas.openxmlformats.org/officeDocument/2006/relationships" r:id="rId3"/>
          </a:graphicData>
        </a:graphic>
      </p:graphicFrame>
      <p:sp>
        <p:nvSpPr>
          <p:cNvPr id="46082" name="Rectangle 3"/>
          <p:cNvSpPr>
            <a:spLocks noGrp="1" noChangeArrowheads="1"/>
          </p:cNvSpPr>
          <p:nvPr>
            <p:ph type="title"/>
          </p:nvPr>
        </p:nvSpPr>
        <p:spPr>
          <a:xfrm>
            <a:off x="2477598" y="0"/>
            <a:ext cx="7236804" cy="980728"/>
          </a:xfrm>
        </p:spPr>
        <p:txBody>
          <a:bodyPr/>
          <a:lstStyle/>
          <a:p>
            <a:pPr eaLnBrk="1" hangingPunct="1"/>
            <a:r>
              <a:rPr lang="fr-FR" altLang="en-US" dirty="0"/>
              <a:t>Gaz à effet de serre : qui fait quoi ? </a:t>
            </a:r>
          </a:p>
        </p:txBody>
      </p:sp>
      <p:grpSp>
        <p:nvGrpSpPr>
          <p:cNvPr id="22" name="Groupe 21">
            <a:extLst>
              <a:ext uri="{FF2B5EF4-FFF2-40B4-BE49-F238E27FC236}">
                <a16:creationId xmlns:a16="http://schemas.microsoft.com/office/drawing/2014/main" id="{91FBE1BE-1D07-41FE-B047-B1A8B83FB99F}"/>
              </a:ext>
            </a:extLst>
          </p:cNvPr>
          <p:cNvGrpSpPr/>
          <p:nvPr/>
        </p:nvGrpSpPr>
        <p:grpSpPr>
          <a:xfrm>
            <a:off x="6983197" y="3788218"/>
            <a:ext cx="3457575" cy="2420930"/>
            <a:chOff x="6983197" y="3788218"/>
            <a:chExt cx="3457575" cy="2420930"/>
          </a:xfrm>
        </p:grpSpPr>
        <p:grpSp>
          <p:nvGrpSpPr>
            <p:cNvPr id="2" name="Group 26"/>
            <p:cNvGrpSpPr>
              <a:grpSpLocks/>
            </p:cNvGrpSpPr>
            <p:nvPr/>
          </p:nvGrpSpPr>
          <p:grpSpPr bwMode="auto">
            <a:xfrm>
              <a:off x="6983197" y="3788218"/>
              <a:ext cx="3457575" cy="2232025"/>
              <a:chOff x="3379" y="2478"/>
              <a:chExt cx="2178" cy="1406"/>
            </a:xfrm>
          </p:grpSpPr>
          <p:sp>
            <p:nvSpPr>
              <p:cNvPr id="46105" name="Text Box 5"/>
              <p:cNvSpPr txBox="1">
                <a:spLocks noChangeArrowheads="1"/>
              </p:cNvSpPr>
              <p:nvPr/>
            </p:nvSpPr>
            <p:spPr bwMode="auto">
              <a:xfrm>
                <a:off x="3878" y="2840"/>
                <a:ext cx="1679" cy="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Dioxyde de carbone, gaz carbonique, CO</a:t>
                </a:r>
                <a:r>
                  <a:rPr lang="fr-FR" altLang="en-US" sz="1800" baseline="-25000" dirty="0">
                    <a:solidFill>
                      <a:srgbClr val="085160"/>
                    </a:solidFill>
                  </a:rPr>
                  <a:t>2</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Combustion d’énergie fossile</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57 %</a:t>
                </a:r>
              </a:p>
            </p:txBody>
          </p:sp>
          <p:sp>
            <p:nvSpPr>
              <p:cNvPr id="46106" name="Freeform 6"/>
              <p:cNvSpPr>
                <a:spLocks/>
              </p:cNvSpPr>
              <p:nvPr/>
            </p:nvSpPr>
            <p:spPr bwMode="auto">
              <a:xfrm>
                <a:off x="3379" y="2478"/>
                <a:ext cx="453" cy="1406"/>
              </a:xfrm>
              <a:custGeom>
                <a:avLst/>
                <a:gdLst>
                  <a:gd name="T0" fmla="*/ 0 w 453"/>
                  <a:gd name="T1" fmla="*/ 0 h 1632"/>
                  <a:gd name="T2" fmla="*/ 453 w 453"/>
                  <a:gd name="T3" fmla="*/ 137 h 1632"/>
                  <a:gd name="T4" fmla="*/ 453 w 453"/>
                  <a:gd name="T5" fmla="*/ 495 h 1632"/>
                  <a:gd name="T6" fmla="*/ 0 60000 65536"/>
                  <a:gd name="T7" fmla="*/ 0 60000 65536"/>
                  <a:gd name="T8" fmla="*/ 0 60000 65536"/>
                  <a:gd name="T9" fmla="*/ 0 w 453"/>
                  <a:gd name="T10" fmla="*/ 0 h 1632"/>
                  <a:gd name="T11" fmla="*/ 453 w 453"/>
                  <a:gd name="T12" fmla="*/ 1632 h 1632"/>
                </a:gdLst>
                <a:ahLst/>
                <a:cxnLst>
                  <a:cxn ang="T6">
                    <a:pos x="T0" y="T1"/>
                  </a:cxn>
                  <a:cxn ang="T7">
                    <a:pos x="T2" y="T3"/>
                  </a:cxn>
                  <a:cxn ang="T8">
                    <a:pos x="T4" y="T5"/>
                  </a:cxn>
                </a:cxnLst>
                <a:rect l="T9" t="T10" r="T11" b="T12"/>
                <a:pathLst>
                  <a:path w="453" h="1632">
                    <a:moveTo>
                      <a:pt x="0" y="0"/>
                    </a:moveTo>
                    <a:lnTo>
                      <a:pt x="453" y="453"/>
                    </a:lnTo>
                    <a:lnTo>
                      <a:pt x="453" y="1632"/>
                    </a:lnTo>
                  </a:path>
                </a:pathLst>
              </a:custGeom>
              <a:noFill/>
              <a:ln w="19050">
                <a:solidFill>
                  <a:schemeClr val="tx1"/>
                </a:solidFill>
                <a:round/>
                <a:headEnd type="oval" w="med" len="med"/>
                <a:tailEn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36" name="Image 35">
              <a:extLst>
                <a:ext uri="{FF2B5EF4-FFF2-40B4-BE49-F238E27FC236}">
                  <a16:creationId xmlns:a16="http://schemas.microsoft.com/office/drawing/2014/main" id="{4DB4A553-5DDC-4E7A-B4DD-5C0A74CF7AFD}"/>
                </a:ext>
              </a:extLst>
            </p:cNvPr>
            <p:cNvPicPr>
              <a:picLocks noChangeAspect="1"/>
            </p:cNvPicPr>
            <p:nvPr/>
          </p:nvPicPr>
          <p:blipFill rotWithShape="1">
            <a:blip r:embed="rId4">
              <a:extLst>
                <a:ext uri="{28A0092B-C50C-407E-A947-70E740481C1C}">
                  <a14:useLocalDpi xmlns:a14="http://schemas.microsoft.com/office/drawing/2010/main" val="0"/>
                </a:ext>
              </a:extLst>
            </a:blip>
            <a:srcRect t="1" b="6116"/>
            <a:stretch/>
          </p:blipFill>
          <p:spPr>
            <a:xfrm>
              <a:off x="8690689" y="5196062"/>
              <a:ext cx="1085182" cy="1013086"/>
            </a:xfrm>
            <a:prstGeom prst="rect">
              <a:avLst/>
            </a:prstGeom>
          </p:spPr>
        </p:pic>
      </p:grpSp>
      <p:grpSp>
        <p:nvGrpSpPr>
          <p:cNvPr id="20" name="Groupe 19">
            <a:extLst>
              <a:ext uri="{FF2B5EF4-FFF2-40B4-BE49-F238E27FC236}">
                <a16:creationId xmlns:a16="http://schemas.microsoft.com/office/drawing/2014/main" id="{0DA255DB-6681-4752-8848-1A3D01B6CA69}"/>
              </a:ext>
            </a:extLst>
          </p:cNvPr>
          <p:cNvGrpSpPr/>
          <p:nvPr/>
        </p:nvGrpSpPr>
        <p:grpSpPr>
          <a:xfrm>
            <a:off x="421838" y="4114036"/>
            <a:ext cx="4191363" cy="1655762"/>
            <a:chOff x="421838" y="4114036"/>
            <a:chExt cx="4191363" cy="1655762"/>
          </a:xfrm>
        </p:grpSpPr>
        <p:grpSp>
          <p:nvGrpSpPr>
            <p:cNvPr id="3" name="Group 27"/>
            <p:cNvGrpSpPr>
              <a:grpSpLocks/>
            </p:cNvGrpSpPr>
            <p:nvPr/>
          </p:nvGrpSpPr>
          <p:grpSpPr bwMode="auto">
            <a:xfrm>
              <a:off x="1227063" y="4114036"/>
              <a:ext cx="3386138" cy="1655762"/>
              <a:chOff x="22" y="2886"/>
              <a:chExt cx="2133" cy="1043"/>
            </a:xfrm>
          </p:grpSpPr>
          <p:sp>
            <p:nvSpPr>
              <p:cNvPr id="46103" name="Text Box 8"/>
              <p:cNvSpPr txBox="1">
                <a:spLocks noChangeArrowheads="1"/>
              </p:cNvSpPr>
              <p:nvPr/>
            </p:nvSpPr>
            <p:spPr bwMode="auto">
              <a:xfrm>
                <a:off x="22" y="3214"/>
                <a:ext cx="2133" cy="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CO</a:t>
                </a:r>
                <a:r>
                  <a:rPr lang="fr-FR" altLang="en-US" sz="1800" baseline="-25000" dirty="0">
                    <a:solidFill>
                      <a:srgbClr val="F6AB38"/>
                    </a:solidFill>
                  </a:rPr>
                  <a:t>2</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Déboisement et décomposition</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17 %</a:t>
                </a:r>
              </a:p>
            </p:txBody>
          </p:sp>
          <p:sp>
            <p:nvSpPr>
              <p:cNvPr id="46104" name="Line 9"/>
              <p:cNvSpPr>
                <a:spLocks noChangeShapeType="1"/>
              </p:cNvSpPr>
              <p:nvPr/>
            </p:nvSpPr>
            <p:spPr bwMode="auto">
              <a:xfrm flipV="1">
                <a:off x="2154" y="2886"/>
                <a:ext cx="0" cy="998"/>
              </a:xfrm>
              <a:prstGeom prst="line">
                <a:avLst/>
              </a:prstGeom>
              <a:noFill/>
              <a:ln w="19050">
                <a:solidFill>
                  <a:schemeClr val="tx1"/>
                </a:solidFill>
                <a:round/>
                <a:headEnd/>
                <a:tailEnd type="oval" w="med" len="med"/>
              </a:ln>
              <a:extLst>
                <a:ext uri="{909E8E84-426E-40dd-AFC4-6F175D3DCCD1}">
                  <a14:hiddenFill xmlns:a14="http://schemas.microsoft.com/office/drawing/2010/main" xmlns="">
                    <a:noFill/>
                  </a14:hiddenFill>
                </a:ext>
              </a:extLst>
            </p:spPr>
            <p:txBody>
              <a:bodyPr/>
              <a:lstStyle/>
              <a:p>
                <a:endParaRPr lang="fr-FR" dirty="0"/>
              </a:p>
            </p:txBody>
          </p:sp>
        </p:grpSp>
        <p:pic>
          <p:nvPicPr>
            <p:cNvPr id="18" name="Image 17">
              <a:extLst>
                <a:ext uri="{FF2B5EF4-FFF2-40B4-BE49-F238E27FC236}">
                  <a16:creationId xmlns:a16="http://schemas.microsoft.com/office/drawing/2014/main" id="{8C42905A-0918-4F8E-B5D2-1B9D521ED31A}"/>
                </a:ext>
              </a:extLst>
            </p:cNvPr>
            <p:cNvPicPr>
              <a:picLocks noChangeAspect="1"/>
            </p:cNvPicPr>
            <p:nvPr/>
          </p:nvPicPr>
          <p:blipFill>
            <a:blip r:embed="rId5"/>
            <a:stretch>
              <a:fillRect/>
            </a:stretch>
          </p:blipFill>
          <p:spPr>
            <a:xfrm>
              <a:off x="421838" y="4989358"/>
              <a:ext cx="732200" cy="732200"/>
            </a:xfrm>
            <a:prstGeom prst="rect">
              <a:avLst/>
            </a:prstGeom>
          </p:spPr>
        </p:pic>
      </p:grpSp>
      <p:grpSp>
        <p:nvGrpSpPr>
          <p:cNvPr id="21" name="Groupe 20">
            <a:extLst>
              <a:ext uri="{FF2B5EF4-FFF2-40B4-BE49-F238E27FC236}">
                <a16:creationId xmlns:a16="http://schemas.microsoft.com/office/drawing/2014/main" id="{E343DA29-5B57-4B29-BF64-BD22C7431D30}"/>
              </a:ext>
            </a:extLst>
          </p:cNvPr>
          <p:cNvGrpSpPr/>
          <p:nvPr/>
        </p:nvGrpSpPr>
        <p:grpSpPr>
          <a:xfrm>
            <a:off x="17863" y="979930"/>
            <a:ext cx="5127008" cy="1901825"/>
            <a:chOff x="17863" y="979930"/>
            <a:chExt cx="5127008" cy="1901825"/>
          </a:xfrm>
        </p:grpSpPr>
        <p:grpSp>
          <p:nvGrpSpPr>
            <p:cNvPr id="7" name="Group 29"/>
            <p:cNvGrpSpPr>
              <a:grpSpLocks/>
            </p:cNvGrpSpPr>
            <p:nvPr/>
          </p:nvGrpSpPr>
          <p:grpSpPr bwMode="auto">
            <a:xfrm>
              <a:off x="1619033" y="979930"/>
              <a:ext cx="3525838" cy="1901825"/>
              <a:chOff x="0" y="709"/>
              <a:chExt cx="2221" cy="1198"/>
            </a:xfrm>
          </p:grpSpPr>
          <p:sp>
            <p:nvSpPr>
              <p:cNvPr id="46094" name="Text Box 21"/>
              <p:cNvSpPr txBox="1">
                <a:spLocks noChangeArrowheads="1"/>
              </p:cNvSpPr>
              <p:nvPr/>
            </p:nvSpPr>
            <p:spPr bwMode="auto">
              <a:xfrm>
                <a:off x="0" y="709"/>
                <a:ext cx="1950" cy="1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Méthane, CH</a:t>
                </a:r>
                <a:r>
                  <a:rPr lang="fr-FR" altLang="en-US" sz="1800" baseline="-25000" dirty="0">
                    <a:solidFill>
                      <a:srgbClr val="00B0F0"/>
                    </a:solidFill>
                  </a:rPr>
                  <a:t>4</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Décomposition / combustion sans oxygène de composés organiques (bovins, rizières, décharges, brûlis, …)</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14 %</a:t>
                </a:r>
              </a:p>
            </p:txBody>
          </p:sp>
          <p:sp>
            <p:nvSpPr>
              <p:cNvPr id="46095" name="Freeform 25"/>
              <p:cNvSpPr>
                <a:spLocks/>
              </p:cNvSpPr>
              <p:nvPr/>
            </p:nvSpPr>
            <p:spPr bwMode="auto">
              <a:xfrm>
                <a:off x="1973" y="754"/>
                <a:ext cx="248" cy="1153"/>
              </a:xfrm>
              <a:custGeom>
                <a:avLst/>
                <a:gdLst>
                  <a:gd name="T0" fmla="*/ 0 w 227"/>
                  <a:gd name="T1" fmla="*/ 0 h 1361"/>
                  <a:gd name="T2" fmla="*/ 0 w 227"/>
                  <a:gd name="T3" fmla="*/ 1088 h 1361"/>
                  <a:gd name="T4" fmla="*/ 227 w 227"/>
                  <a:gd name="T5" fmla="*/ 1361 h 1361"/>
                  <a:gd name="T6" fmla="*/ 0 60000 65536"/>
                  <a:gd name="T7" fmla="*/ 0 60000 65536"/>
                  <a:gd name="T8" fmla="*/ 0 60000 65536"/>
                  <a:gd name="T9" fmla="*/ 0 w 227"/>
                  <a:gd name="T10" fmla="*/ 0 h 1361"/>
                  <a:gd name="T11" fmla="*/ 227 w 227"/>
                  <a:gd name="T12" fmla="*/ 1361 h 1361"/>
                </a:gdLst>
                <a:ahLst/>
                <a:cxnLst>
                  <a:cxn ang="T6">
                    <a:pos x="T0" y="T1"/>
                  </a:cxn>
                  <a:cxn ang="T7">
                    <a:pos x="T2" y="T3"/>
                  </a:cxn>
                  <a:cxn ang="T8">
                    <a:pos x="T4" y="T5"/>
                  </a:cxn>
                </a:cxnLst>
                <a:rect l="T9" t="T10" r="T11" b="T12"/>
                <a:pathLst>
                  <a:path w="227" h="1361">
                    <a:moveTo>
                      <a:pt x="0" y="0"/>
                    </a:moveTo>
                    <a:lnTo>
                      <a:pt x="0" y="1088"/>
                    </a:lnTo>
                    <a:lnTo>
                      <a:pt x="227" y="1361"/>
                    </a:lnTo>
                  </a:path>
                </a:pathLst>
              </a:custGeom>
              <a:noFill/>
              <a:ln w="19050">
                <a:solidFill>
                  <a:schemeClr val="tx1"/>
                </a:solidFill>
                <a:round/>
                <a:headEnd/>
                <a:tailEnd type="oval" w="med" len="me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19" name="Image 18">
              <a:extLst>
                <a:ext uri="{FF2B5EF4-FFF2-40B4-BE49-F238E27FC236}">
                  <a16:creationId xmlns:a16="http://schemas.microsoft.com/office/drawing/2014/main" id="{5A2FBD74-5F4A-430A-BBAC-EBC65B13F974}"/>
                </a:ext>
              </a:extLst>
            </p:cNvPr>
            <p:cNvPicPr>
              <a:picLocks noChangeAspect="1"/>
            </p:cNvPicPr>
            <p:nvPr/>
          </p:nvPicPr>
          <p:blipFill>
            <a:blip r:embed="rId6"/>
            <a:stretch>
              <a:fillRect/>
            </a:stretch>
          </p:blipFill>
          <p:spPr>
            <a:xfrm>
              <a:off x="17863" y="1440673"/>
              <a:ext cx="1601170" cy="1051777"/>
            </a:xfrm>
            <a:prstGeom prst="rect">
              <a:avLst/>
            </a:prstGeom>
          </p:spPr>
        </p:pic>
      </p:grpSp>
      <p:sp>
        <p:nvSpPr>
          <p:cNvPr id="23" name="Rectangle 22">
            <a:extLst>
              <a:ext uri="{FF2B5EF4-FFF2-40B4-BE49-F238E27FC236}">
                <a16:creationId xmlns:a16="http://schemas.microsoft.com/office/drawing/2014/main" id="{B14FAF0C-6AD8-476F-8705-37EEF0C841D5}"/>
              </a:ext>
            </a:extLst>
          </p:cNvPr>
          <p:cNvSpPr/>
          <p:nvPr/>
        </p:nvSpPr>
        <p:spPr>
          <a:xfrm>
            <a:off x="40862" y="6361583"/>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a:solidFill>
                  <a:srgbClr val="085160"/>
                </a:solidFill>
                <a:latin typeface="Century Gothic" pitchFamily="34" charset="0"/>
                <a:cs typeface="Arial" pitchFamily="34" charset="0"/>
              </a:rPr>
              <a:t>IPCC AR4</a:t>
            </a:r>
            <a:endParaRPr lang="pt-BR" sz="1400" i="1" dirty="0">
              <a:solidFill>
                <a:srgbClr val="085160"/>
              </a:solidFill>
              <a:latin typeface="Century Gothic" pitchFamily="34" charset="0"/>
              <a:cs typeface="Arial" pitchFamily="34" charset="0"/>
            </a:endParaRPr>
          </a:p>
        </p:txBody>
      </p:sp>
    </p:spTree>
    <p:extLst>
      <p:ext uri="{BB962C8B-B14F-4D97-AF65-F5344CB8AC3E}">
        <p14:creationId xmlns:p14="http://schemas.microsoft.com/office/powerpoint/2010/main" val="3417350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a:extLst>
              <a:ext uri="{FF2B5EF4-FFF2-40B4-BE49-F238E27FC236}">
                <a16:creationId xmlns:a16="http://schemas.microsoft.com/office/drawing/2014/main" id="{91A08C2E-335B-41EE-B01D-2DEF114A21C4}"/>
              </a:ext>
            </a:extLst>
          </p:cNvPr>
          <p:cNvGraphicFramePr/>
          <p:nvPr>
            <p:extLst/>
          </p:nvPr>
        </p:nvGraphicFramePr>
        <p:xfrm>
          <a:off x="3863752" y="2204278"/>
          <a:ext cx="4642070" cy="3138072"/>
        </p:xfrm>
        <a:graphic>
          <a:graphicData uri="http://schemas.openxmlformats.org/drawingml/2006/chart">
            <c:chart xmlns:c="http://schemas.openxmlformats.org/drawingml/2006/chart" xmlns:r="http://schemas.openxmlformats.org/officeDocument/2006/relationships" r:id="rId3"/>
          </a:graphicData>
        </a:graphic>
      </p:graphicFrame>
      <p:sp>
        <p:nvSpPr>
          <p:cNvPr id="46082" name="Rectangle 3"/>
          <p:cNvSpPr>
            <a:spLocks noGrp="1" noChangeArrowheads="1"/>
          </p:cNvSpPr>
          <p:nvPr>
            <p:ph type="title"/>
          </p:nvPr>
        </p:nvSpPr>
        <p:spPr>
          <a:xfrm>
            <a:off x="2477598" y="0"/>
            <a:ext cx="7236804" cy="980728"/>
          </a:xfrm>
        </p:spPr>
        <p:txBody>
          <a:bodyPr/>
          <a:lstStyle/>
          <a:p>
            <a:pPr eaLnBrk="1" hangingPunct="1"/>
            <a:r>
              <a:rPr lang="fr-FR" altLang="en-US" dirty="0"/>
              <a:t>Gaz à effet de serre : qui fait quoi ? </a:t>
            </a:r>
          </a:p>
        </p:txBody>
      </p:sp>
      <p:grpSp>
        <p:nvGrpSpPr>
          <p:cNvPr id="24" name="Groupe 23">
            <a:extLst>
              <a:ext uri="{FF2B5EF4-FFF2-40B4-BE49-F238E27FC236}">
                <a16:creationId xmlns:a16="http://schemas.microsoft.com/office/drawing/2014/main" id="{15B5D7F1-C767-40BC-9122-F1A625A3F095}"/>
              </a:ext>
            </a:extLst>
          </p:cNvPr>
          <p:cNvGrpSpPr/>
          <p:nvPr/>
        </p:nvGrpSpPr>
        <p:grpSpPr>
          <a:xfrm>
            <a:off x="6009586" y="1108415"/>
            <a:ext cx="4916357" cy="1633538"/>
            <a:chOff x="6009586" y="1108415"/>
            <a:chExt cx="4916357" cy="1633538"/>
          </a:xfrm>
        </p:grpSpPr>
        <p:grpSp>
          <p:nvGrpSpPr>
            <p:cNvPr id="5" name="Group 30"/>
            <p:cNvGrpSpPr>
              <a:grpSpLocks/>
            </p:cNvGrpSpPr>
            <p:nvPr/>
          </p:nvGrpSpPr>
          <p:grpSpPr bwMode="auto">
            <a:xfrm>
              <a:off x="6009586" y="1108415"/>
              <a:ext cx="4176712" cy="1633538"/>
              <a:chOff x="2653" y="709"/>
              <a:chExt cx="2631" cy="1133"/>
            </a:xfrm>
          </p:grpSpPr>
          <p:sp>
            <p:nvSpPr>
              <p:cNvPr id="46098" name="Text Box 15"/>
              <p:cNvSpPr txBox="1">
                <a:spLocks noChangeArrowheads="1"/>
              </p:cNvSpPr>
              <p:nvPr/>
            </p:nvSpPr>
            <p:spPr bwMode="auto">
              <a:xfrm>
                <a:off x="2700" y="709"/>
                <a:ext cx="2584" cy="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006600"/>
                    </a:solidFill>
                  </a:rPr>
                  <a:t>Protoxyde d’azote, oxyde nitreux, N</a:t>
                </a:r>
                <a:r>
                  <a:rPr lang="fr-FR" altLang="en-US" sz="1800" baseline="-25000" dirty="0">
                    <a:solidFill>
                      <a:srgbClr val="006600"/>
                    </a:solidFill>
                  </a:rPr>
                  <a:t>2</a:t>
                </a:r>
                <a:r>
                  <a:rPr lang="fr-FR" altLang="en-US" sz="1800" dirty="0">
                    <a:solidFill>
                      <a:srgbClr val="006600"/>
                    </a:solidFill>
                  </a:rPr>
                  <a:t>O</a:t>
                </a:r>
                <a:endParaRPr lang="fr-FR" altLang="en-US" sz="1800" baseline="-25000" dirty="0">
                  <a:solidFill>
                    <a:srgbClr val="006600"/>
                  </a:solidFill>
                </a:endParaRP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06600"/>
                    </a:solidFill>
                  </a:rPr>
                  <a:t>Engrais azotés, industrie chimique</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06600"/>
                    </a:solidFill>
                  </a:rPr>
                  <a:t>8 %</a:t>
                </a:r>
              </a:p>
            </p:txBody>
          </p:sp>
          <p:sp>
            <p:nvSpPr>
              <p:cNvPr id="46099" name="Line 16"/>
              <p:cNvSpPr>
                <a:spLocks noChangeShapeType="1"/>
              </p:cNvSpPr>
              <p:nvPr/>
            </p:nvSpPr>
            <p:spPr bwMode="auto">
              <a:xfrm>
                <a:off x="2653" y="754"/>
                <a:ext cx="0" cy="1088"/>
              </a:xfrm>
              <a:prstGeom prst="line">
                <a:avLst/>
              </a:prstGeom>
              <a:noFill/>
              <a:ln w="19050">
                <a:solidFill>
                  <a:schemeClr val="tx1"/>
                </a:solidFill>
                <a:round/>
                <a:headEnd/>
                <a:tailEnd type="oval" w="med" len="med"/>
              </a:ln>
              <a:extLst>
                <a:ext uri="{909E8E84-426E-40dd-AFC4-6F175D3DCCD1}">
                  <a14:hiddenFill xmlns:a14="http://schemas.microsoft.com/office/drawing/2010/main" xmlns="">
                    <a:noFill/>
                  </a14:hiddenFill>
                </a:ext>
              </a:extLst>
            </p:spPr>
            <p:txBody>
              <a:bodyPr/>
              <a:lstStyle/>
              <a:p>
                <a:endParaRPr lang="fr-FR" dirty="0"/>
              </a:p>
            </p:txBody>
          </p:sp>
        </p:grpSp>
        <p:pic>
          <p:nvPicPr>
            <p:cNvPr id="33" name="Image 32">
              <a:extLst>
                <a:ext uri="{FF2B5EF4-FFF2-40B4-BE49-F238E27FC236}">
                  <a16:creationId xmlns:a16="http://schemas.microsoft.com/office/drawing/2014/main" id="{BD85E60F-AB11-4B8F-9E01-B0EF8F7F38A7}"/>
                </a:ext>
              </a:extLst>
            </p:cNvPr>
            <p:cNvPicPr>
              <a:picLocks noChangeAspect="1"/>
            </p:cNvPicPr>
            <p:nvPr/>
          </p:nvPicPr>
          <p:blipFill>
            <a:blip r:embed="rId4"/>
            <a:stretch>
              <a:fillRect/>
            </a:stretch>
          </p:blipFill>
          <p:spPr>
            <a:xfrm>
              <a:off x="10186298" y="1151397"/>
              <a:ext cx="739645" cy="739645"/>
            </a:xfrm>
            <a:prstGeom prst="rect">
              <a:avLst/>
            </a:prstGeom>
          </p:spPr>
        </p:pic>
      </p:grpSp>
      <p:grpSp>
        <p:nvGrpSpPr>
          <p:cNvPr id="22" name="Groupe 21">
            <a:extLst>
              <a:ext uri="{FF2B5EF4-FFF2-40B4-BE49-F238E27FC236}">
                <a16:creationId xmlns:a16="http://schemas.microsoft.com/office/drawing/2014/main" id="{91FBE1BE-1D07-41FE-B047-B1A8B83FB99F}"/>
              </a:ext>
            </a:extLst>
          </p:cNvPr>
          <p:cNvGrpSpPr/>
          <p:nvPr/>
        </p:nvGrpSpPr>
        <p:grpSpPr>
          <a:xfrm>
            <a:off x="6983197" y="3788218"/>
            <a:ext cx="3457575" cy="2420930"/>
            <a:chOff x="6983197" y="3788218"/>
            <a:chExt cx="3457575" cy="2420930"/>
          </a:xfrm>
        </p:grpSpPr>
        <p:grpSp>
          <p:nvGrpSpPr>
            <p:cNvPr id="2" name="Group 26"/>
            <p:cNvGrpSpPr>
              <a:grpSpLocks/>
            </p:cNvGrpSpPr>
            <p:nvPr/>
          </p:nvGrpSpPr>
          <p:grpSpPr bwMode="auto">
            <a:xfrm>
              <a:off x="6983197" y="3788218"/>
              <a:ext cx="3457575" cy="2232025"/>
              <a:chOff x="3379" y="2478"/>
              <a:chExt cx="2178" cy="1406"/>
            </a:xfrm>
          </p:grpSpPr>
          <p:sp>
            <p:nvSpPr>
              <p:cNvPr id="46105" name="Text Box 5"/>
              <p:cNvSpPr txBox="1">
                <a:spLocks noChangeArrowheads="1"/>
              </p:cNvSpPr>
              <p:nvPr/>
            </p:nvSpPr>
            <p:spPr bwMode="auto">
              <a:xfrm>
                <a:off x="3878" y="2840"/>
                <a:ext cx="1679" cy="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Dioxyde de carbone, gaz carbonique, CO</a:t>
                </a:r>
                <a:r>
                  <a:rPr lang="fr-FR" altLang="en-US" sz="1800" baseline="-25000" dirty="0">
                    <a:solidFill>
                      <a:srgbClr val="085160"/>
                    </a:solidFill>
                  </a:rPr>
                  <a:t>2</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Combustion d’énergie fossile</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57 %</a:t>
                </a:r>
              </a:p>
            </p:txBody>
          </p:sp>
          <p:sp>
            <p:nvSpPr>
              <p:cNvPr id="46106" name="Freeform 6"/>
              <p:cNvSpPr>
                <a:spLocks/>
              </p:cNvSpPr>
              <p:nvPr/>
            </p:nvSpPr>
            <p:spPr bwMode="auto">
              <a:xfrm>
                <a:off x="3379" y="2478"/>
                <a:ext cx="453" cy="1406"/>
              </a:xfrm>
              <a:custGeom>
                <a:avLst/>
                <a:gdLst>
                  <a:gd name="T0" fmla="*/ 0 w 453"/>
                  <a:gd name="T1" fmla="*/ 0 h 1632"/>
                  <a:gd name="T2" fmla="*/ 453 w 453"/>
                  <a:gd name="T3" fmla="*/ 137 h 1632"/>
                  <a:gd name="T4" fmla="*/ 453 w 453"/>
                  <a:gd name="T5" fmla="*/ 495 h 1632"/>
                  <a:gd name="T6" fmla="*/ 0 60000 65536"/>
                  <a:gd name="T7" fmla="*/ 0 60000 65536"/>
                  <a:gd name="T8" fmla="*/ 0 60000 65536"/>
                  <a:gd name="T9" fmla="*/ 0 w 453"/>
                  <a:gd name="T10" fmla="*/ 0 h 1632"/>
                  <a:gd name="T11" fmla="*/ 453 w 453"/>
                  <a:gd name="T12" fmla="*/ 1632 h 1632"/>
                </a:gdLst>
                <a:ahLst/>
                <a:cxnLst>
                  <a:cxn ang="T6">
                    <a:pos x="T0" y="T1"/>
                  </a:cxn>
                  <a:cxn ang="T7">
                    <a:pos x="T2" y="T3"/>
                  </a:cxn>
                  <a:cxn ang="T8">
                    <a:pos x="T4" y="T5"/>
                  </a:cxn>
                </a:cxnLst>
                <a:rect l="T9" t="T10" r="T11" b="T12"/>
                <a:pathLst>
                  <a:path w="453" h="1632">
                    <a:moveTo>
                      <a:pt x="0" y="0"/>
                    </a:moveTo>
                    <a:lnTo>
                      <a:pt x="453" y="453"/>
                    </a:lnTo>
                    <a:lnTo>
                      <a:pt x="453" y="1632"/>
                    </a:lnTo>
                  </a:path>
                </a:pathLst>
              </a:custGeom>
              <a:noFill/>
              <a:ln w="19050">
                <a:solidFill>
                  <a:schemeClr val="tx1"/>
                </a:solidFill>
                <a:round/>
                <a:headEnd type="oval" w="med" len="med"/>
                <a:tailEn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36" name="Image 35">
              <a:extLst>
                <a:ext uri="{FF2B5EF4-FFF2-40B4-BE49-F238E27FC236}">
                  <a16:creationId xmlns:a16="http://schemas.microsoft.com/office/drawing/2014/main" id="{4DB4A553-5DDC-4E7A-B4DD-5C0A74CF7AFD}"/>
                </a:ext>
              </a:extLst>
            </p:cNvPr>
            <p:cNvPicPr>
              <a:picLocks noChangeAspect="1"/>
            </p:cNvPicPr>
            <p:nvPr/>
          </p:nvPicPr>
          <p:blipFill rotWithShape="1">
            <a:blip r:embed="rId5">
              <a:extLst>
                <a:ext uri="{28A0092B-C50C-407E-A947-70E740481C1C}">
                  <a14:useLocalDpi xmlns:a14="http://schemas.microsoft.com/office/drawing/2010/main" val="0"/>
                </a:ext>
              </a:extLst>
            </a:blip>
            <a:srcRect t="1" b="6116"/>
            <a:stretch/>
          </p:blipFill>
          <p:spPr>
            <a:xfrm>
              <a:off x="8690689" y="5196062"/>
              <a:ext cx="1085182" cy="1013086"/>
            </a:xfrm>
            <a:prstGeom prst="rect">
              <a:avLst/>
            </a:prstGeom>
          </p:spPr>
        </p:pic>
      </p:grpSp>
      <p:grpSp>
        <p:nvGrpSpPr>
          <p:cNvPr id="20" name="Groupe 19">
            <a:extLst>
              <a:ext uri="{FF2B5EF4-FFF2-40B4-BE49-F238E27FC236}">
                <a16:creationId xmlns:a16="http://schemas.microsoft.com/office/drawing/2014/main" id="{0DA255DB-6681-4752-8848-1A3D01B6CA69}"/>
              </a:ext>
            </a:extLst>
          </p:cNvPr>
          <p:cNvGrpSpPr/>
          <p:nvPr/>
        </p:nvGrpSpPr>
        <p:grpSpPr>
          <a:xfrm>
            <a:off x="421838" y="4114036"/>
            <a:ext cx="4191363" cy="1655762"/>
            <a:chOff x="421838" y="4114036"/>
            <a:chExt cx="4191363" cy="1655762"/>
          </a:xfrm>
        </p:grpSpPr>
        <p:grpSp>
          <p:nvGrpSpPr>
            <p:cNvPr id="3" name="Group 27"/>
            <p:cNvGrpSpPr>
              <a:grpSpLocks/>
            </p:cNvGrpSpPr>
            <p:nvPr/>
          </p:nvGrpSpPr>
          <p:grpSpPr bwMode="auto">
            <a:xfrm>
              <a:off x="1227063" y="4114036"/>
              <a:ext cx="3386138" cy="1655762"/>
              <a:chOff x="22" y="2886"/>
              <a:chExt cx="2133" cy="1043"/>
            </a:xfrm>
          </p:grpSpPr>
          <p:sp>
            <p:nvSpPr>
              <p:cNvPr id="46103" name="Text Box 8"/>
              <p:cNvSpPr txBox="1">
                <a:spLocks noChangeArrowheads="1"/>
              </p:cNvSpPr>
              <p:nvPr/>
            </p:nvSpPr>
            <p:spPr bwMode="auto">
              <a:xfrm>
                <a:off x="22" y="3214"/>
                <a:ext cx="2133" cy="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CO</a:t>
                </a:r>
                <a:r>
                  <a:rPr lang="fr-FR" altLang="en-US" sz="1800" baseline="-25000" dirty="0">
                    <a:solidFill>
                      <a:srgbClr val="F6AB38"/>
                    </a:solidFill>
                  </a:rPr>
                  <a:t>2</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Déboisement et décomposition</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17 %</a:t>
                </a:r>
              </a:p>
            </p:txBody>
          </p:sp>
          <p:sp>
            <p:nvSpPr>
              <p:cNvPr id="46104" name="Line 9"/>
              <p:cNvSpPr>
                <a:spLocks noChangeShapeType="1"/>
              </p:cNvSpPr>
              <p:nvPr/>
            </p:nvSpPr>
            <p:spPr bwMode="auto">
              <a:xfrm flipV="1">
                <a:off x="2154" y="2886"/>
                <a:ext cx="0" cy="998"/>
              </a:xfrm>
              <a:prstGeom prst="line">
                <a:avLst/>
              </a:prstGeom>
              <a:noFill/>
              <a:ln w="19050">
                <a:solidFill>
                  <a:schemeClr val="tx1"/>
                </a:solidFill>
                <a:round/>
                <a:headEnd/>
                <a:tailEnd type="oval" w="med" len="med"/>
              </a:ln>
              <a:extLst>
                <a:ext uri="{909E8E84-426E-40dd-AFC4-6F175D3DCCD1}">
                  <a14:hiddenFill xmlns:a14="http://schemas.microsoft.com/office/drawing/2010/main" xmlns="">
                    <a:noFill/>
                  </a14:hiddenFill>
                </a:ext>
              </a:extLst>
            </p:spPr>
            <p:txBody>
              <a:bodyPr/>
              <a:lstStyle/>
              <a:p>
                <a:endParaRPr lang="fr-FR" dirty="0"/>
              </a:p>
            </p:txBody>
          </p:sp>
        </p:grpSp>
        <p:pic>
          <p:nvPicPr>
            <p:cNvPr id="18" name="Image 17">
              <a:extLst>
                <a:ext uri="{FF2B5EF4-FFF2-40B4-BE49-F238E27FC236}">
                  <a16:creationId xmlns:a16="http://schemas.microsoft.com/office/drawing/2014/main" id="{8C42905A-0918-4F8E-B5D2-1B9D521ED31A}"/>
                </a:ext>
              </a:extLst>
            </p:cNvPr>
            <p:cNvPicPr>
              <a:picLocks noChangeAspect="1"/>
            </p:cNvPicPr>
            <p:nvPr/>
          </p:nvPicPr>
          <p:blipFill>
            <a:blip r:embed="rId6"/>
            <a:stretch>
              <a:fillRect/>
            </a:stretch>
          </p:blipFill>
          <p:spPr>
            <a:xfrm>
              <a:off x="421838" y="4989358"/>
              <a:ext cx="732200" cy="732200"/>
            </a:xfrm>
            <a:prstGeom prst="rect">
              <a:avLst/>
            </a:prstGeom>
          </p:spPr>
        </p:pic>
      </p:grpSp>
      <p:grpSp>
        <p:nvGrpSpPr>
          <p:cNvPr id="21" name="Groupe 20">
            <a:extLst>
              <a:ext uri="{FF2B5EF4-FFF2-40B4-BE49-F238E27FC236}">
                <a16:creationId xmlns:a16="http://schemas.microsoft.com/office/drawing/2014/main" id="{E343DA29-5B57-4B29-BF64-BD22C7431D30}"/>
              </a:ext>
            </a:extLst>
          </p:cNvPr>
          <p:cNvGrpSpPr/>
          <p:nvPr/>
        </p:nvGrpSpPr>
        <p:grpSpPr>
          <a:xfrm>
            <a:off x="17863" y="979930"/>
            <a:ext cx="5127008" cy="1901825"/>
            <a:chOff x="17863" y="979930"/>
            <a:chExt cx="5127008" cy="1901825"/>
          </a:xfrm>
        </p:grpSpPr>
        <p:grpSp>
          <p:nvGrpSpPr>
            <p:cNvPr id="7" name="Group 29"/>
            <p:cNvGrpSpPr>
              <a:grpSpLocks/>
            </p:cNvGrpSpPr>
            <p:nvPr/>
          </p:nvGrpSpPr>
          <p:grpSpPr bwMode="auto">
            <a:xfrm>
              <a:off x="1619033" y="979930"/>
              <a:ext cx="3525838" cy="1901825"/>
              <a:chOff x="0" y="709"/>
              <a:chExt cx="2221" cy="1198"/>
            </a:xfrm>
          </p:grpSpPr>
          <p:sp>
            <p:nvSpPr>
              <p:cNvPr id="46094" name="Text Box 21"/>
              <p:cNvSpPr txBox="1">
                <a:spLocks noChangeArrowheads="1"/>
              </p:cNvSpPr>
              <p:nvPr/>
            </p:nvSpPr>
            <p:spPr bwMode="auto">
              <a:xfrm>
                <a:off x="0" y="709"/>
                <a:ext cx="1950" cy="1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Méthane, CH</a:t>
                </a:r>
                <a:r>
                  <a:rPr lang="fr-FR" altLang="en-US" sz="1800" baseline="-25000" dirty="0">
                    <a:solidFill>
                      <a:srgbClr val="00B0F0"/>
                    </a:solidFill>
                  </a:rPr>
                  <a:t>4</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Décomposition / combustion sans oxygène de composés organiques (bovins, rizières, décharges, brûlis, …)</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14 %</a:t>
                </a:r>
              </a:p>
            </p:txBody>
          </p:sp>
          <p:sp>
            <p:nvSpPr>
              <p:cNvPr id="46095" name="Freeform 25"/>
              <p:cNvSpPr>
                <a:spLocks/>
              </p:cNvSpPr>
              <p:nvPr/>
            </p:nvSpPr>
            <p:spPr bwMode="auto">
              <a:xfrm>
                <a:off x="1973" y="754"/>
                <a:ext cx="248" cy="1153"/>
              </a:xfrm>
              <a:custGeom>
                <a:avLst/>
                <a:gdLst>
                  <a:gd name="T0" fmla="*/ 0 w 227"/>
                  <a:gd name="T1" fmla="*/ 0 h 1361"/>
                  <a:gd name="T2" fmla="*/ 0 w 227"/>
                  <a:gd name="T3" fmla="*/ 1088 h 1361"/>
                  <a:gd name="T4" fmla="*/ 227 w 227"/>
                  <a:gd name="T5" fmla="*/ 1361 h 1361"/>
                  <a:gd name="T6" fmla="*/ 0 60000 65536"/>
                  <a:gd name="T7" fmla="*/ 0 60000 65536"/>
                  <a:gd name="T8" fmla="*/ 0 60000 65536"/>
                  <a:gd name="T9" fmla="*/ 0 w 227"/>
                  <a:gd name="T10" fmla="*/ 0 h 1361"/>
                  <a:gd name="T11" fmla="*/ 227 w 227"/>
                  <a:gd name="T12" fmla="*/ 1361 h 1361"/>
                </a:gdLst>
                <a:ahLst/>
                <a:cxnLst>
                  <a:cxn ang="T6">
                    <a:pos x="T0" y="T1"/>
                  </a:cxn>
                  <a:cxn ang="T7">
                    <a:pos x="T2" y="T3"/>
                  </a:cxn>
                  <a:cxn ang="T8">
                    <a:pos x="T4" y="T5"/>
                  </a:cxn>
                </a:cxnLst>
                <a:rect l="T9" t="T10" r="T11" b="T12"/>
                <a:pathLst>
                  <a:path w="227" h="1361">
                    <a:moveTo>
                      <a:pt x="0" y="0"/>
                    </a:moveTo>
                    <a:lnTo>
                      <a:pt x="0" y="1088"/>
                    </a:lnTo>
                    <a:lnTo>
                      <a:pt x="227" y="1361"/>
                    </a:lnTo>
                  </a:path>
                </a:pathLst>
              </a:custGeom>
              <a:noFill/>
              <a:ln w="19050">
                <a:solidFill>
                  <a:schemeClr val="tx1"/>
                </a:solidFill>
                <a:round/>
                <a:headEnd/>
                <a:tailEnd type="oval" w="med" len="me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19" name="Image 18">
              <a:extLst>
                <a:ext uri="{FF2B5EF4-FFF2-40B4-BE49-F238E27FC236}">
                  <a16:creationId xmlns:a16="http://schemas.microsoft.com/office/drawing/2014/main" id="{5A2FBD74-5F4A-430A-BBAC-EBC65B13F974}"/>
                </a:ext>
              </a:extLst>
            </p:cNvPr>
            <p:cNvPicPr>
              <a:picLocks noChangeAspect="1"/>
            </p:cNvPicPr>
            <p:nvPr/>
          </p:nvPicPr>
          <p:blipFill>
            <a:blip r:embed="rId7"/>
            <a:stretch>
              <a:fillRect/>
            </a:stretch>
          </p:blipFill>
          <p:spPr>
            <a:xfrm>
              <a:off x="17863" y="1440673"/>
              <a:ext cx="1601170" cy="1051777"/>
            </a:xfrm>
            <a:prstGeom prst="rect">
              <a:avLst/>
            </a:prstGeom>
          </p:spPr>
        </p:pic>
      </p:grpSp>
      <p:sp>
        <p:nvSpPr>
          <p:cNvPr id="25" name="Rectangle 24">
            <a:extLst>
              <a:ext uri="{FF2B5EF4-FFF2-40B4-BE49-F238E27FC236}">
                <a16:creationId xmlns:a16="http://schemas.microsoft.com/office/drawing/2014/main" id="{6F3E1EB5-7ADB-4748-8FBC-65F59AA9F9F6}"/>
              </a:ext>
            </a:extLst>
          </p:cNvPr>
          <p:cNvSpPr/>
          <p:nvPr/>
        </p:nvSpPr>
        <p:spPr>
          <a:xfrm>
            <a:off x="40862" y="6361583"/>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a:solidFill>
                  <a:srgbClr val="085160"/>
                </a:solidFill>
                <a:latin typeface="Century Gothic" pitchFamily="34" charset="0"/>
                <a:cs typeface="Arial" pitchFamily="34" charset="0"/>
              </a:rPr>
              <a:t>IPCC AR4</a:t>
            </a:r>
            <a:endParaRPr lang="pt-BR" sz="1400" i="1" dirty="0">
              <a:solidFill>
                <a:srgbClr val="085160"/>
              </a:solidFill>
              <a:latin typeface="Century Gothic" pitchFamily="34" charset="0"/>
              <a:cs typeface="Arial" pitchFamily="34" charset="0"/>
            </a:endParaRPr>
          </a:p>
        </p:txBody>
      </p:sp>
    </p:spTree>
    <p:extLst>
      <p:ext uri="{BB962C8B-B14F-4D97-AF65-F5344CB8AC3E}">
        <p14:creationId xmlns:p14="http://schemas.microsoft.com/office/powerpoint/2010/main" val="189177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a:extLst>
              <a:ext uri="{FF2B5EF4-FFF2-40B4-BE49-F238E27FC236}">
                <a16:creationId xmlns:a16="http://schemas.microsoft.com/office/drawing/2014/main" id="{91A08C2E-335B-41EE-B01D-2DEF114A21C4}"/>
              </a:ext>
            </a:extLst>
          </p:cNvPr>
          <p:cNvGraphicFramePr/>
          <p:nvPr>
            <p:extLst/>
          </p:nvPr>
        </p:nvGraphicFramePr>
        <p:xfrm>
          <a:off x="3863752" y="2204278"/>
          <a:ext cx="4642070" cy="3138072"/>
        </p:xfrm>
        <a:graphic>
          <a:graphicData uri="http://schemas.openxmlformats.org/drawingml/2006/chart">
            <c:chart xmlns:c="http://schemas.openxmlformats.org/drawingml/2006/chart" xmlns:r="http://schemas.openxmlformats.org/officeDocument/2006/relationships" r:id="rId3"/>
          </a:graphicData>
        </a:graphic>
      </p:graphicFrame>
      <p:sp>
        <p:nvSpPr>
          <p:cNvPr id="46082" name="Rectangle 3"/>
          <p:cNvSpPr>
            <a:spLocks noGrp="1" noChangeArrowheads="1"/>
          </p:cNvSpPr>
          <p:nvPr>
            <p:ph type="title"/>
          </p:nvPr>
        </p:nvSpPr>
        <p:spPr>
          <a:xfrm>
            <a:off x="2477598" y="0"/>
            <a:ext cx="7236804" cy="980728"/>
          </a:xfrm>
        </p:spPr>
        <p:txBody>
          <a:bodyPr/>
          <a:lstStyle/>
          <a:p>
            <a:pPr eaLnBrk="1" hangingPunct="1"/>
            <a:r>
              <a:rPr lang="fr-FR" altLang="en-US" dirty="0"/>
              <a:t>Gaz à effet de serre : qui fait quoi ? </a:t>
            </a:r>
          </a:p>
        </p:txBody>
      </p:sp>
      <p:grpSp>
        <p:nvGrpSpPr>
          <p:cNvPr id="24" name="Groupe 23">
            <a:extLst>
              <a:ext uri="{FF2B5EF4-FFF2-40B4-BE49-F238E27FC236}">
                <a16:creationId xmlns:a16="http://schemas.microsoft.com/office/drawing/2014/main" id="{15B5D7F1-C767-40BC-9122-F1A625A3F095}"/>
              </a:ext>
            </a:extLst>
          </p:cNvPr>
          <p:cNvGrpSpPr/>
          <p:nvPr/>
        </p:nvGrpSpPr>
        <p:grpSpPr>
          <a:xfrm>
            <a:off x="6009586" y="1108415"/>
            <a:ext cx="4916357" cy="1633538"/>
            <a:chOff x="6009586" y="1108415"/>
            <a:chExt cx="4916357" cy="1633538"/>
          </a:xfrm>
        </p:grpSpPr>
        <p:grpSp>
          <p:nvGrpSpPr>
            <p:cNvPr id="5" name="Group 30"/>
            <p:cNvGrpSpPr>
              <a:grpSpLocks/>
            </p:cNvGrpSpPr>
            <p:nvPr/>
          </p:nvGrpSpPr>
          <p:grpSpPr bwMode="auto">
            <a:xfrm>
              <a:off x="6009586" y="1108415"/>
              <a:ext cx="4176712" cy="1633538"/>
              <a:chOff x="2653" y="709"/>
              <a:chExt cx="2631" cy="1133"/>
            </a:xfrm>
          </p:grpSpPr>
          <p:sp>
            <p:nvSpPr>
              <p:cNvPr id="46098" name="Text Box 15"/>
              <p:cNvSpPr txBox="1">
                <a:spLocks noChangeArrowheads="1"/>
              </p:cNvSpPr>
              <p:nvPr/>
            </p:nvSpPr>
            <p:spPr bwMode="auto">
              <a:xfrm>
                <a:off x="2700" y="709"/>
                <a:ext cx="2584" cy="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006600"/>
                    </a:solidFill>
                  </a:rPr>
                  <a:t>Protoxyde d’azote, oxyde nitreux, N</a:t>
                </a:r>
                <a:r>
                  <a:rPr lang="fr-FR" altLang="en-US" sz="1800" baseline="-25000" dirty="0">
                    <a:solidFill>
                      <a:srgbClr val="006600"/>
                    </a:solidFill>
                  </a:rPr>
                  <a:t>2</a:t>
                </a:r>
                <a:r>
                  <a:rPr lang="fr-FR" altLang="en-US" sz="1800" dirty="0">
                    <a:solidFill>
                      <a:srgbClr val="006600"/>
                    </a:solidFill>
                  </a:rPr>
                  <a:t>O</a:t>
                </a:r>
                <a:endParaRPr lang="fr-FR" altLang="en-US" sz="1800" baseline="-25000" dirty="0">
                  <a:solidFill>
                    <a:srgbClr val="006600"/>
                  </a:solidFill>
                </a:endParaRP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06600"/>
                    </a:solidFill>
                  </a:rPr>
                  <a:t>Engrais azotés, industrie chimique</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06600"/>
                    </a:solidFill>
                  </a:rPr>
                  <a:t>8 %</a:t>
                </a:r>
              </a:p>
            </p:txBody>
          </p:sp>
          <p:sp>
            <p:nvSpPr>
              <p:cNvPr id="46099" name="Line 16"/>
              <p:cNvSpPr>
                <a:spLocks noChangeShapeType="1"/>
              </p:cNvSpPr>
              <p:nvPr/>
            </p:nvSpPr>
            <p:spPr bwMode="auto">
              <a:xfrm>
                <a:off x="2653" y="754"/>
                <a:ext cx="0" cy="1088"/>
              </a:xfrm>
              <a:prstGeom prst="line">
                <a:avLst/>
              </a:prstGeom>
              <a:noFill/>
              <a:ln w="19050">
                <a:solidFill>
                  <a:schemeClr val="tx1"/>
                </a:solidFill>
                <a:round/>
                <a:headEnd/>
                <a:tailEnd type="oval" w="med" len="med"/>
              </a:ln>
              <a:extLst>
                <a:ext uri="{909E8E84-426E-40dd-AFC4-6F175D3DCCD1}">
                  <a14:hiddenFill xmlns:a14="http://schemas.microsoft.com/office/drawing/2010/main" xmlns="">
                    <a:noFill/>
                  </a14:hiddenFill>
                </a:ext>
              </a:extLst>
            </p:spPr>
            <p:txBody>
              <a:bodyPr/>
              <a:lstStyle/>
              <a:p>
                <a:endParaRPr lang="fr-FR" dirty="0"/>
              </a:p>
            </p:txBody>
          </p:sp>
        </p:grpSp>
        <p:pic>
          <p:nvPicPr>
            <p:cNvPr id="33" name="Image 32">
              <a:extLst>
                <a:ext uri="{FF2B5EF4-FFF2-40B4-BE49-F238E27FC236}">
                  <a16:creationId xmlns:a16="http://schemas.microsoft.com/office/drawing/2014/main" id="{BD85E60F-AB11-4B8F-9E01-B0EF8F7F38A7}"/>
                </a:ext>
              </a:extLst>
            </p:cNvPr>
            <p:cNvPicPr>
              <a:picLocks noChangeAspect="1"/>
            </p:cNvPicPr>
            <p:nvPr/>
          </p:nvPicPr>
          <p:blipFill>
            <a:blip r:embed="rId4"/>
            <a:stretch>
              <a:fillRect/>
            </a:stretch>
          </p:blipFill>
          <p:spPr>
            <a:xfrm>
              <a:off x="10186298" y="1151397"/>
              <a:ext cx="739645" cy="739645"/>
            </a:xfrm>
            <a:prstGeom prst="rect">
              <a:avLst/>
            </a:prstGeom>
          </p:spPr>
        </p:pic>
      </p:grpSp>
      <p:grpSp>
        <p:nvGrpSpPr>
          <p:cNvPr id="23" name="Groupe 22">
            <a:extLst>
              <a:ext uri="{FF2B5EF4-FFF2-40B4-BE49-F238E27FC236}">
                <a16:creationId xmlns:a16="http://schemas.microsoft.com/office/drawing/2014/main" id="{F1C54D48-A1A6-4525-B8C3-EA0C47514D0E}"/>
              </a:ext>
            </a:extLst>
          </p:cNvPr>
          <p:cNvGrpSpPr/>
          <p:nvPr/>
        </p:nvGrpSpPr>
        <p:grpSpPr>
          <a:xfrm>
            <a:off x="6379946" y="2663279"/>
            <a:ext cx="4034652" cy="1473887"/>
            <a:chOff x="6379946" y="2663279"/>
            <a:chExt cx="4034652" cy="1473887"/>
          </a:xfrm>
        </p:grpSpPr>
        <p:grpSp>
          <p:nvGrpSpPr>
            <p:cNvPr id="6" name="Group 31"/>
            <p:cNvGrpSpPr>
              <a:grpSpLocks/>
            </p:cNvGrpSpPr>
            <p:nvPr/>
          </p:nvGrpSpPr>
          <p:grpSpPr bwMode="auto">
            <a:xfrm>
              <a:off x="6379946" y="2663279"/>
              <a:ext cx="4005263" cy="1390650"/>
              <a:chOff x="3082" y="1661"/>
              <a:chExt cx="2523" cy="876"/>
            </a:xfrm>
          </p:grpSpPr>
          <p:sp>
            <p:nvSpPr>
              <p:cNvPr id="46096" name="Text Box 18"/>
              <p:cNvSpPr txBox="1">
                <a:spLocks noChangeArrowheads="1"/>
              </p:cNvSpPr>
              <p:nvPr/>
            </p:nvSpPr>
            <p:spPr bwMode="auto">
              <a:xfrm>
                <a:off x="3972" y="1661"/>
                <a:ext cx="1633" cy="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ED7D31"/>
                    </a:solidFill>
                  </a:rPr>
                  <a:t>Gaz fluorés divers</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ED7D31"/>
                    </a:solidFill>
                  </a:rPr>
                  <a:t>Réfrigérants, procédés industriels divers</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ED7D31"/>
                    </a:solidFill>
                  </a:rPr>
                  <a:t>1 %</a:t>
                </a:r>
              </a:p>
            </p:txBody>
          </p:sp>
          <p:sp>
            <p:nvSpPr>
              <p:cNvPr id="46097" name="Freeform 19"/>
              <p:cNvSpPr>
                <a:spLocks/>
              </p:cNvSpPr>
              <p:nvPr/>
            </p:nvSpPr>
            <p:spPr bwMode="auto">
              <a:xfrm>
                <a:off x="3082" y="1706"/>
                <a:ext cx="841" cy="772"/>
              </a:xfrm>
              <a:custGeom>
                <a:avLst/>
                <a:gdLst>
                  <a:gd name="T0" fmla="*/ 0 w 1043"/>
                  <a:gd name="T1" fmla="*/ 0 h 1043"/>
                  <a:gd name="T2" fmla="*/ 1043 w 1043"/>
                  <a:gd name="T3" fmla="*/ 0 h 1043"/>
                  <a:gd name="T4" fmla="*/ 1043 w 1043"/>
                  <a:gd name="T5" fmla="*/ 94 h 1043"/>
                  <a:gd name="T6" fmla="*/ 0 60000 65536"/>
                  <a:gd name="T7" fmla="*/ 0 60000 65536"/>
                  <a:gd name="T8" fmla="*/ 0 60000 65536"/>
                  <a:gd name="T9" fmla="*/ 0 w 1043"/>
                  <a:gd name="T10" fmla="*/ 0 h 1043"/>
                  <a:gd name="T11" fmla="*/ 1043 w 1043"/>
                  <a:gd name="T12" fmla="*/ 1043 h 1043"/>
                </a:gdLst>
                <a:ahLst/>
                <a:cxnLst>
                  <a:cxn ang="T6">
                    <a:pos x="T0" y="T1"/>
                  </a:cxn>
                  <a:cxn ang="T7">
                    <a:pos x="T2" y="T3"/>
                  </a:cxn>
                  <a:cxn ang="T8">
                    <a:pos x="T4" y="T5"/>
                  </a:cxn>
                </a:cxnLst>
                <a:rect l="T9" t="T10" r="T11" b="T12"/>
                <a:pathLst>
                  <a:path w="1043" h="1043">
                    <a:moveTo>
                      <a:pt x="0" y="0"/>
                    </a:moveTo>
                    <a:lnTo>
                      <a:pt x="1043" y="0"/>
                    </a:lnTo>
                    <a:lnTo>
                      <a:pt x="1043" y="1043"/>
                    </a:lnTo>
                  </a:path>
                </a:pathLst>
              </a:custGeom>
              <a:noFill/>
              <a:ln w="19050">
                <a:solidFill>
                  <a:schemeClr val="tx1"/>
                </a:solidFill>
                <a:round/>
                <a:headEnd type="oval" w="med" len="med"/>
                <a:tailEn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16" name="Image 15">
              <a:extLst>
                <a:ext uri="{FF2B5EF4-FFF2-40B4-BE49-F238E27FC236}">
                  <a16:creationId xmlns:a16="http://schemas.microsoft.com/office/drawing/2014/main" id="{209B4B0A-1571-45DD-A6E0-1450DD8B2E95}"/>
                </a:ext>
              </a:extLst>
            </p:cNvPr>
            <p:cNvPicPr>
              <a:picLocks noChangeAspect="1"/>
            </p:cNvPicPr>
            <p:nvPr/>
          </p:nvPicPr>
          <p:blipFill>
            <a:blip r:embed="rId5"/>
            <a:stretch>
              <a:fillRect/>
            </a:stretch>
          </p:blipFill>
          <p:spPr>
            <a:xfrm>
              <a:off x="9792899" y="3515467"/>
              <a:ext cx="621699" cy="621699"/>
            </a:xfrm>
            <a:prstGeom prst="rect">
              <a:avLst/>
            </a:prstGeom>
          </p:spPr>
        </p:pic>
      </p:grpSp>
      <p:grpSp>
        <p:nvGrpSpPr>
          <p:cNvPr id="22" name="Groupe 21">
            <a:extLst>
              <a:ext uri="{FF2B5EF4-FFF2-40B4-BE49-F238E27FC236}">
                <a16:creationId xmlns:a16="http://schemas.microsoft.com/office/drawing/2014/main" id="{91FBE1BE-1D07-41FE-B047-B1A8B83FB99F}"/>
              </a:ext>
            </a:extLst>
          </p:cNvPr>
          <p:cNvGrpSpPr/>
          <p:nvPr/>
        </p:nvGrpSpPr>
        <p:grpSpPr>
          <a:xfrm>
            <a:off x="6983197" y="3788218"/>
            <a:ext cx="3457575" cy="2420930"/>
            <a:chOff x="6983197" y="3788218"/>
            <a:chExt cx="3457575" cy="2420930"/>
          </a:xfrm>
        </p:grpSpPr>
        <p:grpSp>
          <p:nvGrpSpPr>
            <p:cNvPr id="2" name="Group 26"/>
            <p:cNvGrpSpPr>
              <a:grpSpLocks/>
            </p:cNvGrpSpPr>
            <p:nvPr/>
          </p:nvGrpSpPr>
          <p:grpSpPr bwMode="auto">
            <a:xfrm>
              <a:off x="6983197" y="3788218"/>
              <a:ext cx="3457575" cy="2232025"/>
              <a:chOff x="3379" y="2478"/>
              <a:chExt cx="2178" cy="1406"/>
            </a:xfrm>
          </p:grpSpPr>
          <p:sp>
            <p:nvSpPr>
              <p:cNvPr id="46105" name="Text Box 5"/>
              <p:cNvSpPr txBox="1">
                <a:spLocks noChangeArrowheads="1"/>
              </p:cNvSpPr>
              <p:nvPr/>
            </p:nvSpPr>
            <p:spPr bwMode="auto">
              <a:xfrm>
                <a:off x="3878" y="2840"/>
                <a:ext cx="1679" cy="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Dioxyde de carbone, gaz carbonique, CO</a:t>
                </a:r>
                <a:r>
                  <a:rPr lang="fr-FR" altLang="en-US" sz="1800" baseline="-25000" dirty="0">
                    <a:solidFill>
                      <a:srgbClr val="085160"/>
                    </a:solidFill>
                  </a:rPr>
                  <a:t>2</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Combustion d’énergie fossile</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57 %</a:t>
                </a:r>
              </a:p>
            </p:txBody>
          </p:sp>
          <p:sp>
            <p:nvSpPr>
              <p:cNvPr id="46106" name="Freeform 6"/>
              <p:cNvSpPr>
                <a:spLocks/>
              </p:cNvSpPr>
              <p:nvPr/>
            </p:nvSpPr>
            <p:spPr bwMode="auto">
              <a:xfrm>
                <a:off x="3379" y="2478"/>
                <a:ext cx="453" cy="1406"/>
              </a:xfrm>
              <a:custGeom>
                <a:avLst/>
                <a:gdLst>
                  <a:gd name="T0" fmla="*/ 0 w 453"/>
                  <a:gd name="T1" fmla="*/ 0 h 1632"/>
                  <a:gd name="T2" fmla="*/ 453 w 453"/>
                  <a:gd name="T3" fmla="*/ 137 h 1632"/>
                  <a:gd name="T4" fmla="*/ 453 w 453"/>
                  <a:gd name="T5" fmla="*/ 495 h 1632"/>
                  <a:gd name="T6" fmla="*/ 0 60000 65536"/>
                  <a:gd name="T7" fmla="*/ 0 60000 65536"/>
                  <a:gd name="T8" fmla="*/ 0 60000 65536"/>
                  <a:gd name="T9" fmla="*/ 0 w 453"/>
                  <a:gd name="T10" fmla="*/ 0 h 1632"/>
                  <a:gd name="T11" fmla="*/ 453 w 453"/>
                  <a:gd name="T12" fmla="*/ 1632 h 1632"/>
                </a:gdLst>
                <a:ahLst/>
                <a:cxnLst>
                  <a:cxn ang="T6">
                    <a:pos x="T0" y="T1"/>
                  </a:cxn>
                  <a:cxn ang="T7">
                    <a:pos x="T2" y="T3"/>
                  </a:cxn>
                  <a:cxn ang="T8">
                    <a:pos x="T4" y="T5"/>
                  </a:cxn>
                </a:cxnLst>
                <a:rect l="T9" t="T10" r="T11" b="T12"/>
                <a:pathLst>
                  <a:path w="453" h="1632">
                    <a:moveTo>
                      <a:pt x="0" y="0"/>
                    </a:moveTo>
                    <a:lnTo>
                      <a:pt x="453" y="453"/>
                    </a:lnTo>
                    <a:lnTo>
                      <a:pt x="453" y="1632"/>
                    </a:lnTo>
                  </a:path>
                </a:pathLst>
              </a:custGeom>
              <a:noFill/>
              <a:ln w="19050">
                <a:solidFill>
                  <a:schemeClr val="tx1"/>
                </a:solidFill>
                <a:round/>
                <a:headEnd type="oval" w="med" len="med"/>
                <a:tailEn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36" name="Image 35">
              <a:extLst>
                <a:ext uri="{FF2B5EF4-FFF2-40B4-BE49-F238E27FC236}">
                  <a16:creationId xmlns:a16="http://schemas.microsoft.com/office/drawing/2014/main" id="{4DB4A553-5DDC-4E7A-B4DD-5C0A74CF7AFD}"/>
                </a:ext>
              </a:extLst>
            </p:cNvPr>
            <p:cNvPicPr>
              <a:picLocks noChangeAspect="1"/>
            </p:cNvPicPr>
            <p:nvPr/>
          </p:nvPicPr>
          <p:blipFill rotWithShape="1">
            <a:blip r:embed="rId6">
              <a:extLst>
                <a:ext uri="{28A0092B-C50C-407E-A947-70E740481C1C}">
                  <a14:useLocalDpi xmlns:a14="http://schemas.microsoft.com/office/drawing/2010/main" val="0"/>
                </a:ext>
              </a:extLst>
            </a:blip>
            <a:srcRect t="1" b="6116"/>
            <a:stretch/>
          </p:blipFill>
          <p:spPr>
            <a:xfrm>
              <a:off x="8690689" y="5196062"/>
              <a:ext cx="1085182" cy="1013086"/>
            </a:xfrm>
            <a:prstGeom prst="rect">
              <a:avLst/>
            </a:prstGeom>
          </p:spPr>
        </p:pic>
      </p:grpSp>
      <p:grpSp>
        <p:nvGrpSpPr>
          <p:cNvPr id="20" name="Groupe 19">
            <a:extLst>
              <a:ext uri="{FF2B5EF4-FFF2-40B4-BE49-F238E27FC236}">
                <a16:creationId xmlns:a16="http://schemas.microsoft.com/office/drawing/2014/main" id="{0DA255DB-6681-4752-8848-1A3D01B6CA69}"/>
              </a:ext>
            </a:extLst>
          </p:cNvPr>
          <p:cNvGrpSpPr/>
          <p:nvPr/>
        </p:nvGrpSpPr>
        <p:grpSpPr>
          <a:xfrm>
            <a:off x="421838" y="4114036"/>
            <a:ext cx="4191363" cy="1655762"/>
            <a:chOff x="421838" y="4114036"/>
            <a:chExt cx="4191363" cy="1655762"/>
          </a:xfrm>
        </p:grpSpPr>
        <p:grpSp>
          <p:nvGrpSpPr>
            <p:cNvPr id="3" name="Group 27"/>
            <p:cNvGrpSpPr>
              <a:grpSpLocks/>
            </p:cNvGrpSpPr>
            <p:nvPr/>
          </p:nvGrpSpPr>
          <p:grpSpPr bwMode="auto">
            <a:xfrm>
              <a:off x="1227063" y="4114036"/>
              <a:ext cx="3386138" cy="1655762"/>
              <a:chOff x="22" y="2886"/>
              <a:chExt cx="2133" cy="1043"/>
            </a:xfrm>
          </p:grpSpPr>
          <p:sp>
            <p:nvSpPr>
              <p:cNvPr id="46103" name="Text Box 8"/>
              <p:cNvSpPr txBox="1">
                <a:spLocks noChangeArrowheads="1"/>
              </p:cNvSpPr>
              <p:nvPr/>
            </p:nvSpPr>
            <p:spPr bwMode="auto">
              <a:xfrm>
                <a:off x="22" y="3214"/>
                <a:ext cx="2133" cy="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CO</a:t>
                </a:r>
                <a:r>
                  <a:rPr lang="fr-FR" altLang="en-US" sz="1800" baseline="-25000" dirty="0">
                    <a:solidFill>
                      <a:srgbClr val="F6AB38"/>
                    </a:solidFill>
                  </a:rPr>
                  <a:t>2</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Déboisement et décomposition</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17 %</a:t>
                </a:r>
              </a:p>
            </p:txBody>
          </p:sp>
          <p:sp>
            <p:nvSpPr>
              <p:cNvPr id="46104" name="Line 9"/>
              <p:cNvSpPr>
                <a:spLocks noChangeShapeType="1"/>
              </p:cNvSpPr>
              <p:nvPr/>
            </p:nvSpPr>
            <p:spPr bwMode="auto">
              <a:xfrm flipV="1">
                <a:off x="2154" y="2886"/>
                <a:ext cx="0" cy="998"/>
              </a:xfrm>
              <a:prstGeom prst="line">
                <a:avLst/>
              </a:prstGeom>
              <a:noFill/>
              <a:ln w="19050">
                <a:solidFill>
                  <a:schemeClr val="tx1"/>
                </a:solidFill>
                <a:round/>
                <a:headEnd/>
                <a:tailEnd type="oval" w="med" len="med"/>
              </a:ln>
              <a:extLst>
                <a:ext uri="{909E8E84-426E-40dd-AFC4-6F175D3DCCD1}">
                  <a14:hiddenFill xmlns:a14="http://schemas.microsoft.com/office/drawing/2010/main" xmlns="">
                    <a:noFill/>
                  </a14:hiddenFill>
                </a:ext>
              </a:extLst>
            </p:spPr>
            <p:txBody>
              <a:bodyPr/>
              <a:lstStyle/>
              <a:p>
                <a:endParaRPr lang="fr-FR" dirty="0"/>
              </a:p>
            </p:txBody>
          </p:sp>
        </p:grpSp>
        <p:pic>
          <p:nvPicPr>
            <p:cNvPr id="18" name="Image 17">
              <a:extLst>
                <a:ext uri="{FF2B5EF4-FFF2-40B4-BE49-F238E27FC236}">
                  <a16:creationId xmlns:a16="http://schemas.microsoft.com/office/drawing/2014/main" id="{8C42905A-0918-4F8E-B5D2-1B9D521ED31A}"/>
                </a:ext>
              </a:extLst>
            </p:cNvPr>
            <p:cNvPicPr>
              <a:picLocks noChangeAspect="1"/>
            </p:cNvPicPr>
            <p:nvPr/>
          </p:nvPicPr>
          <p:blipFill>
            <a:blip r:embed="rId7"/>
            <a:stretch>
              <a:fillRect/>
            </a:stretch>
          </p:blipFill>
          <p:spPr>
            <a:xfrm>
              <a:off x="421838" y="4989358"/>
              <a:ext cx="732200" cy="732200"/>
            </a:xfrm>
            <a:prstGeom prst="rect">
              <a:avLst/>
            </a:prstGeom>
          </p:spPr>
        </p:pic>
      </p:grpSp>
      <p:grpSp>
        <p:nvGrpSpPr>
          <p:cNvPr id="21" name="Groupe 20">
            <a:extLst>
              <a:ext uri="{FF2B5EF4-FFF2-40B4-BE49-F238E27FC236}">
                <a16:creationId xmlns:a16="http://schemas.microsoft.com/office/drawing/2014/main" id="{E343DA29-5B57-4B29-BF64-BD22C7431D30}"/>
              </a:ext>
            </a:extLst>
          </p:cNvPr>
          <p:cNvGrpSpPr/>
          <p:nvPr/>
        </p:nvGrpSpPr>
        <p:grpSpPr>
          <a:xfrm>
            <a:off x="17863" y="979930"/>
            <a:ext cx="5127008" cy="1901825"/>
            <a:chOff x="17863" y="979930"/>
            <a:chExt cx="5127008" cy="1901825"/>
          </a:xfrm>
        </p:grpSpPr>
        <p:grpSp>
          <p:nvGrpSpPr>
            <p:cNvPr id="7" name="Group 29"/>
            <p:cNvGrpSpPr>
              <a:grpSpLocks/>
            </p:cNvGrpSpPr>
            <p:nvPr/>
          </p:nvGrpSpPr>
          <p:grpSpPr bwMode="auto">
            <a:xfrm>
              <a:off x="1619033" y="979930"/>
              <a:ext cx="3525838" cy="1901825"/>
              <a:chOff x="0" y="709"/>
              <a:chExt cx="2221" cy="1198"/>
            </a:xfrm>
          </p:grpSpPr>
          <p:sp>
            <p:nvSpPr>
              <p:cNvPr id="46094" name="Text Box 21"/>
              <p:cNvSpPr txBox="1">
                <a:spLocks noChangeArrowheads="1"/>
              </p:cNvSpPr>
              <p:nvPr/>
            </p:nvSpPr>
            <p:spPr bwMode="auto">
              <a:xfrm>
                <a:off x="0" y="709"/>
                <a:ext cx="1950" cy="1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Méthane, CH</a:t>
                </a:r>
                <a:r>
                  <a:rPr lang="fr-FR" altLang="en-US" sz="1800" baseline="-25000" dirty="0">
                    <a:solidFill>
                      <a:srgbClr val="00B0F0"/>
                    </a:solidFill>
                  </a:rPr>
                  <a:t>4</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Décomposition / combustion sans oxygène de composés organiques (bovins, rizières, décharges, brûlis, …)</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14 %</a:t>
                </a:r>
              </a:p>
            </p:txBody>
          </p:sp>
          <p:sp>
            <p:nvSpPr>
              <p:cNvPr id="46095" name="Freeform 25"/>
              <p:cNvSpPr>
                <a:spLocks/>
              </p:cNvSpPr>
              <p:nvPr/>
            </p:nvSpPr>
            <p:spPr bwMode="auto">
              <a:xfrm>
                <a:off x="1973" y="754"/>
                <a:ext cx="248" cy="1153"/>
              </a:xfrm>
              <a:custGeom>
                <a:avLst/>
                <a:gdLst>
                  <a:gd name="T0" fmla="*/ 0 w 227"/>
                  <a:gd name="T1" fmla="*/ 0 h 1361"/>
                  <a:gd name="T2" fmla="*/ 0 w 227"/>
                  <a:gd name="T3" fmla="*/ 1088 h 1361"/>
                  <a:gd name="T4" fmla="*/ 227 w 227"/>
                  <a:gd name="T5" fmla="*/ 1361 h 1361"/>
                  <a:gd name="T6" fmla="*/ 0 60000 65536"/>
                  <a:gd name="T7" fmla="*/ 0 60000 65536"/>
                  <a:gd name="T8" fmla="*/ 0 60000 65536"/>
                  <a:gd name="T9" fmla="*/ 0 w 227"/>
                  <a:gd name="T10" fmla="*/ 0 h 1361"/>
                  <a:gd name="T11" fmla="*/ 227 w 227"/>
                  <a:gd name="T12" fmla="*/ 1361 h 1361"/>
                </a:gdLst>
                <a:ahLst/>
                <a:cxnLst>
                  <a:cxn ang="T6">
                    <a:pos x="T0" y="T1"/>
                  </a:cxn>
                  <a:cxn ang="T7">
                    <a:pos x="T2" y="T3"/>
                  </a:cxn>
                  <a:cxn ang="T8">
                    <a:pos x="T4" y="T5"/>
                  </a:cxn>
                </a:cxnLst>
                <a:rect l="T9" t="T10" r="T11" b="T12"/>
                <a:pathLst>
                  <a:path w="227" h="1361">
                    <a:moveTo>
                      <a:pt x="0" y="0"/>
                    </a:moveTo>
                    <a:lnTo>
                      <a:pt x="0" y="1088"/>
                    </a:lnTo>
                    <a:lnTo>
                      <a:pt x="227" y="1361"/>
                    </a:lnTo>
                  </a:path>
                </a:pathLst>
              </a:custGeom>
              <a:noFill/>
              <a:ln w="19050">
                <a:solidFill>
                  <a:schemeClr val="tx1"/>
                </a:solidFill>
                <a:round/>
                <a:headEnd/>
                <a:tailEnd type="oval" w="med" len="me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19" name="Image 18">
              <a:extLst>
                <a:ext uri="{FF2B5EF4-FFF2-40B4-BE49-F238E27FC236}">
                  <a16:creationId xmlns:a16="http://schemas.microsoft.com/office/drawing/2014/main" id="{5A2FBD74-5F4A-430A-BBAC-EBC65B13F974}"/>
                </a:ext>
              </a:extLst>
            </p:cNvPr>
            <p:cNvPicPr>
              <a:picLocks noChangeAspect="1"/>
            </p:cNvPicPr>
            <p:nvPr/>
          </p:nvPicPr>
          <p:blipFill>
            <a:blip r:embed="rId8"/>
            <a:stretch>
              <a:fillRect/>
            </a:stretch>
          </p:blipFill>
          <p:spPr>
            <a:xfrm>
              <a:off x="17863" y="1440673"/>
              <a:ext cx="1601170" cy="1051777"/>
            </a:xfrm>
            <a:prstGeom prst="rect">
              <a:avLst/>
            </a:prstGeom>
          </p:spPr>
        </p:pic>
      </p:grpSp>
      <p:grpSp>
        <p:nvGrpSpPr>
          <p:cNvPr id="25" name="Groupe 24">
            <a:extLst>
              <a:ext uri="{FF2B5EF4-FFF2-40B4-BE49-F238E27FC236}">
                <a16:creationId xmlns:a16="http://schemas.microsoft.com/office/drawing/2014/main" id="{BC614190-1393-4004-9013-DDB31EDE91E9}"/>
              </a:ext>
            </a:extLst>
          </p:cNvPr>
          <p:cNvGrpSpPr/>
          <p:nvPr/>
        </p:nvGrpSpPr>
        <p:grpSpPr>
          <a:xfrm>
            <a:off x="1154038" y="2746816"/>
            <a:ext cx="3813035" cy="1135063"/>
            <a:chOff x="1154038" y="2746816"/>
            <a:chExt cx="3813035" cy="1135063"/>
          </a:xfrm>
        </p:grpSpPr>
        <p:grpSp>
          <p:nvGrpSpPr>
            <p:cNvPr id="4" name="Group 28"/>
            <p:cNvGrpSpPr>
              <a:grpSpLocks/>
            </p:cNvGrpSpPr>
            <p:nvPr/>
          </p:nvGrpSpPr>
          <p:grpSpPr bwMode="auto">
            <a:xfrm>
              <a:off x="1726986" y="2746816"/>
              <a:ext cx="3240087" cy="1135063"/>
              <a:chOff x="113" y="2115"/>
              <a:chExt cx="2041" cy="715"/>
            </a:xfrm>
          </p:grpSpPr>
          <p:sp>
            <p:nvSpPr>
              <p:cNvPr id="46100" name="Text Box 11"/>
              <p:cNvSpPr txBox="1">
                <a:spLocks noChangeArrowheads="1"/>
              </p:cNvSpPr>
              <p:nvPr/>
            </p:nvSpPr>
            <p:spPr bwMode="auto">
              <a:xfrm>
                <a:off x="113" y="2115"/>
                <a:ext cx="1226" cy="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t>CO</a:t>
                </a:r>
                <a:r>
                  <a:rPr lang="fr-FR" altLang="en-US" sz="1800" baseline="-25000" dirty="0"/>
                  <a:t>2</a:t>
                </a:r>
              </a:p>
              <a:p>
                <a:pPr algn="r" eaLnBrk="1">
                  <a:lnSpc>
                    <a:spcPct val="93000"/>
                  </a:lnSpc>
                  <a:spcBef>
                    <a:spcPct val="50000"/>
                  </a:spcBef>
                  <a:buClr>
                    <a:srgbClr val="000000"/>
                  </a:buClr>
                  <a:buFont typeface="Times New Roman" panose="02020603050405020304" pitchFamily="18" charset="0"/>
                  <a:buNone/>
                </a:pPr>
                <a:r>
                  <a:rPr lang="fr-FR" altLang="en-US" sz="1800" dirty="0"/>
                  <a:t>Autres sources</a:t>
                </a:r>
              </a:p>
              <a:p>
                <a:pPr algn="r" eaLnBrk="1">
                  <a:lnSpc>
                    <a:spcPct val="93000"/>
                  </a:lnSpc>
                  <a:spcBef>
                    <a:spcPct val="50000"/>
                  </a:spcBef>
                  <a:buClr>
                    <a:srgbClr val="000000"/>
                  </a:buClr>
                  <a:buFont typeface="Times New Roman" panose="02020603050405020304" pitchFamily="18" charset="0"/>
                  <a:buNone/>
                </a:pPr>
                <a:r>
                  <a:rPr lang="fr-FR" altLang="en-US" sz="1800" dirty="0"/>
                  <a:t>3 %</a:t>
                </a:r>
              </a:p>
            </p:txBody>
          </p:sp>
          <p:sp>
            <p:nvSpPr>
              <p:cNvPr id="46101" name="Line 12"/>
              <p:cNvSpPr>
                <a:spLocks noChangeShapeType="1"/>
              </p:cNvSpPr>
              <p:nvPr/>
            </p:nvSpPr>
            <p:spPr bwMode="auto">
              <a:xfrm flipV="1">
                <a:off x="1383" y="2160"/>
                <a:ext cx="0" cy="635"/>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fr-FR" dirty="0"/>
              </a:p>
            </p:txBody>
          </p:sp>
          <p:sp>
            <p:nvSpPr>
              <p:cNvPr id="46102" name="Line 13"/>
              <p:cNvSpPr>
                <a:spLocks noChangeShapeType="1"/>
              </p:cNvSpPr>
              <p:nvPr/>
            </p:nvSpPr>
            <p:spPr bwMode="auto">
              <a:xfrm>
                <a:off x="1383" y="2477"/>
                <a:ext cx="771" cy="0"/>
              </a:xfrm>
              <a:prstGeom prst="line">
                <a:avLst/>
              </a:prstGeom>
              <a:noFill/>
              <a:ln w="19050">
                <a:solidFill>
                  <a:schemeClr val="tx1"/>
                </a:solidFill>
                <a:round/>
                <a:headEnd/>
                <a:tailEnd type="oval" w="med" len="med"/>
              </a:ln>
              <a:extLst>
                <a:ext uri="{909E8E84-426E-40dd-AFC4-6F175D3DCCD1}">
                  <a14:hiddenFill xmlns:a14="http://schemas.microsoft.com/office/drawing/2010/main" xmlns="">
                    <a:noFill/>
                  </a14:hiddenFill>
                </a:ext>
              </a:extLst>
            </p:spPr>
            <p:txBody>
              <a:bodyPr/>
              <a:lstStyle/>
              <a:p>
                <a:endParaRPr lang="fr-FR" dirty="0"/>
              </a:p>
            </p:txBody>
          </p:sp>
        </p:grpSp>
        <p:pic>
          <p:nvPicPr>
            <p:cNvPr id="45" name="Image 44">
              <a:extLst>
                <a:ext uri="{FF2B5EF4-FFF2-40B4-BE49-F238E27FC236}">
                  <a16:creationId xmlns:a16="http://schemas.microsoft.com/office/drawing/2014/main" id="{C146448B-1C47-4A4C-BF3D-4DF5A5EFC835}"/>
                </a:ext>
              </a:extLst>
            </p:cNvPr>
            <p:cNvPicPr>
              <a:picLocks noChangeAspect="1"/>
            </p:cNvPicPr>
            <p:nvPr/>
          </p:nvPicPr>
          <p:blipFill>
            <a:blip r:embed="rId9"/>
            <a:stretch>
              <a:fillRect/>
            </a:stretch>
          </p:blipFill>
          <p:spPr>
            <a:xfrm>
              <a:off x="1154038" y="2923472"/>
              <a:ext cx="760817" cy="760817"/>
            </a:xfrm>
            <a:prstGeom prst="rect">
              <a:avLst/>
            </a:prstGeom>
          </p:spPr>
        </p:pic>
      </p:grpSp>
      <p:sp>
        <p:nvSpPr>
          <p:cNvPr id="35" name="Rectangle 34">
            <a:extLst>
              <a:ext uri="{FF2B5EF4-FFF2-40B4-BE49-F238E27FC236}">
                <a16:creationId xmlns:a16="http://schemas.microsoft.com/office/drawing/2014/main" id="{BE4BDA90-8152-4319-805C-06256C648196}"/>
              </a:ext>
            </a:extLst>
          </p:cNvPr>
          <p:cNvSpPr/>
          <p:nvPr/>
        </p:nvSpPr>
        <p:spPr>
          <a:xfrm>
            <a:off x="40862" y="6361583"/>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a:solidFill>
                  <a:srgbClr val="085160"/>
                </a:solidFill>
                <a:latin typeface="Century Gothic" pitchFamily="34" charset="0"/>
                <a:cs typeface="Arial" pitchFamily="34" charset="0"/>
              </a:rPr>
              <a:t>IPCC AR4</a:t>
            </a:r>
            <a:endParaRPr lang="pt-BR" sz="1400" i="1" dirty="0">
              <a:solidFill>
                <a:srgbClr val="085160"/>
              </a:solidFill>
              <a:latin typeface="Century Gothic" pitchFamily="34" charset="0"/>
              <a:cs typeface="Arial" pitchFamily="34" charset="0"/>
            </a:endParaRPr>
          </a:p>
        </p:txBody>
      </p:sp>
    </p:spTree>
    <p:extLst>
      <p:ext uri="{BB962C8B-B14F-4D97-AF65-F5344CB8AC3E}">
        <p14:creationId xmlns:p14="http://schemas.microsoft.com/office/powerpoint/2010/main" val="2410702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a:extLst>
              <a:ext uri="{FF2B5EF4-FFF2-40B4-BE49-F238E27FC236}">
                <a16:creationId xmlns:a16="http://schemas.microsoft.com/office/drawing/2014/main" id="{91A08C2E-335B-41EE-B01D-2DEF114A21C4}"/>
              </a:ext>
            </a:extLst>
          </p:cNvPr>
          <p:cNvGraphicFramePr/>
          <p:nvPr>
            <p:extLst/>
          </p:nvPr>
        </p:nvGraphicFramePr>
        <p:xfrm>
          <a:off x="3863752" y="2204278"/>
          <a:ext cx="4642070" cy="3138072"/>
        </p:xfrm>
        <a:graphic>
          <a:graphicData uri="http://schemas.openxmlformats.org/drawingml/2006/chart">
            <c:chart xmlns:c="http://schemas.openxmlformats.org/drawingml/2006/chart" xmlns:r="http://schemas.openxmlformats.org/officeDocument/2006/relationships" r:id="rId3"/>
          </a:graphicData>
        </a:graphic>
      </p:graphicFrame>
      <p:sp>
        <p:nvSpPr>
          <p:cNvPr id="46082" name="Rectangle 3"/>
          <p:cNvSpPr>
            <a:spLocks noGrp="1" noChangeArrowheads="1"/>
          </p:cNvSpPr>
          <p:nvPr>
            <p:ph type="title"/>
          </p:nvPr>
        </p:nvSpPr>
        <p:spPr>
          <a:xfrm>
            <a:off x="2477598" y="0"/>
            <a:ext cx="7236804" cy="980728"/>
          </a:xfrm>
        </p:spPr>
        <p:txBody>
          <a:bodyPr/>
          <a:lstStyle/>
          <a:p>
            <a:pPr eaLnBrk="1" hangingPunct="1"/>
            <a:r>
              <a:rPr lang="fr-FR" altLang="en-US" dirty="0"/>
              <a:t>Gaz à effet de serre : qui fait quoi ? </a:t>
            </a:r>
          </a:p>
        </p:txBody>
      </p:sp>
      <p:sp>
        <p:nvSpPr>
          <p:cNvPr id="30" name="ZoneTexte 29">
            <a:extLst>
              <a:ext uri="{FF2B5EF4-FFF2-40B4-BE49-F238E27FC236}">
                <a16:creationId xmlns:a16="http://schemas.microsoft.com/office/drawing/2014/main" id="{012D3147-E5D9-47EC-BF6B-D7BE6513CAEC}"/>
              </a:ext>
            </a:extLst>
          </p:cNvPr>
          <p:cNvSpPr txBox="1"/>
          <p:nvPr/>
        </p:nvSpPr>
        <p:spPr>
          <a:xfrm>
            <a:off x="4829281" y="5355458"/>
            <a:ext cx="2576594" cy="1138773"/>
          </a:xfrm>
          <a:prstGeom prst="rect">
            <a:avLst/>
          </a:prstGeom>
          <a:solidFill>
            <a:srgbClr val="F6AB38"/>
          </a:solidFill>
          <a:ln>
            <a:noFill/>
          </a:ln>
        </p:spPr>
        <p:txBody>
          <a:bodyPr wrap="square" rtlCol="0">
            <a:spAutoFit/>
          </a:bodyPr>
          <a:lstStyle/>
          <a:p>
            <a:pPr algn="ct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Total des émissions en 2013 :</a:t>
            </a:r>
          </a:p>
          <a:p>
            <a:pPr algn="ctr" fontAlgn="base">
              <a:spcBef>
                <a:spcPct val="0"/>
              </a:spcBef>
              <a:spcAft>
                <a:spcPct val="0"/>
              </a:spcAft>
            </a:pPr>
            <a:r>
              <a:rPr lang="fr-FR" sz="2800" b="1" dirty="0">
                <a:solidFill>
                  <a:prstClr val="white"/>
                </a:solidFill>
                <a:latin typeface="Century Gothic" panose="020B0502020202020204" pitchFamily="34" charset="0"/>
              </a:rPr>
              <a:t>54 GtCO2</a:t>
            </a:r>
          </a:p>
        </p:txBody>
      </p:sp>
      <p:grpSp>
        <p:nvGrpSpPr>
          <p:cNvPr id="24" name="Groupe 23">
            <a:extLst>
              <a:ext uri="{FF2B5EF4-FFF2-40B4-BE49-F238E27FC236}">
                <a16:creationId xmlns:a16="http://schemas.microsoft.com/office/drawing/2014/main" id="{15B5D7F1-C767-40BC-9122-F1A625A3F095}"/>
              </a:ext>
            </a:extLst>
          </p:cNvPr>
          <p:cNvGrpSpPr/>
          <p:nvPr/>
        </p:nvGrpSpPr>
        <p:grpSpPr>
          <a:xfrm>
            <a:off x="6009586" y="1108415"/>
            <a:ext cx="4916357" cy="1633538"/>
            <a:chOff x="6009586" y="1108415"/>
            <a:chExt cx="4916357" cy="1633538"/>
          </a:xfrm>
        </p:grpSpPr>
        <p:grpSp>
          <p:nvGrpSpPr>
            <p:cNvPr id="5" name="Group 30"/>
            <p:cNvGrpSpPr>
              <a:grpSpLocks/>
            </p:cNvGrpSpPr>
            <p:nvPr/>
          </p:nvGrpSpPr>
          <p:grpSpPr bwMode="auto">
            <a:xfrm>
              <a:off x="6009586" y="1108415"/>
              <a:ext cx="4176712" cy="1633538"/>
              <a:chOff x="2653" y="709"/>
              <a:chExt cx="2631" cy="1133"/>
            </a:xfrm>
          </p:grpSpPr>
          <p:sp>
            <p:nvSpPr>
              <p:cNvPr id="46098" name="Text Box 15"/>
              <p:cNvSpPr txBox="1">
                <a:spLocks noChangeArrowheads="1"/>
              </p:cNvSpPr>
              <p:nvPr/>
            </p:nvSpPr>
            <p:spPr bwMode="auto">
              <a:xfrm>
                <a:off x="2700" y="709"/>
                <a:ext cx="2584" cy="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006600"/>
                    </a:solidFill>
                  </a:rPr>
                  <a:t>Protoxyde d’azote, oxyde nitreux, N</a:t>
                </a:r>
                <a:r>
                  <a:rPr lang="fr-FR" altLang="en-US" sz="1800" baseline="-25000" dirty="0">
                    <a:solidFill>
                      <a:srgbClr val="006600"/>
                    </a:solidFill>
                  </a:rPr>
                  <a:t>2</a:t>
                </a:r>
                <a:r>
                  <a:rPr lang="fr-FR" altLang="en-US" sz="1800" dirty="0">
                    <a:solidFill>
                      <a:srgbClr val="006600"/>
                    </a:solidFill>
                  </a:rPr>
                  <a:t>O</a:t>
                </a:r>
                <a:endParaRPr lang="fr-FR" altLang="en-US" sz="1800" baseline="-25000" dirty="0">
                  <a:solidFill>
                    <a:srgbClr val="006600"/>
                  </a:solidFill>
                </a:endParaRP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06600"/>
                    </a:solidFill>
                  </a:rPr>
                  <a:t>Engrais azotés, industrie chimique</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06600"/>
                    </a:solidFill>
                  </a:rPr>
                  <a:t>8 %</a:t>
                </a:r>
              </a:p>
            </p:txBody>
          </p:sp>
          <p:sp>
            <p:nvSpPr>
              <p:cNvPr id="46099" name="Line 16"/>
              <p:cNvSpPr>
                <a:spLocks noChangeShapeType="1"/>
              </p:cNvSpPr>
              <p:nvPr/>
            </p:nvSpPr>
            <p:spPr bwMode="auto">
              <a:xfrm>
                <a:off x="2653" y="754"/>
                <a:ext cx="0" cy="1088"/>
              </a:xfrm>
              <a:prstGeom prst="line">
                <a:avLst/>
              </a:prstGeom>
              <a:noFill/>
              <a:ln w="19050">
                <a:solidFill>
                  <a:schemeClr val="tx1"/>
                </a:solidFill>
                <a:round/>
                <a:headEnd/>
                <a:tailEnd type="oval" w="med" len="med"/>
              </a:ln>
              <a:extLst>
                <a:ext uri="{909E8E84-426E-40dd-AFC4-6F175D3DCCD1}">
                  <a14:hiddenFill xmlns:a14="http://schemas.microsoft.com/office/drawing/2010/main" xmlns="">
                    <a:noFill/>
                  </a14:hiddenFill>
                </a:ext>
              </a:extLst>
            </p:spPr>
            <p:txBody>
              <a:bodyPr/>
              <a:lstStyle/>
              <a:p>
                <a:endParaRPr lang="fr-FR" dirty="0"/>
              </a:p>
            </p:txBody>
          </p:sp>
        </p:grpSp>
        <p:pic>
          <p:nvPicPr>
            <p:cNvPr id="33" name="Image 32">
              <a:extLst>
                <a:ext uri="{FF2B5EF4-FFF2-40B4-BE49-F238E27FC236}">
                  <a16:creationId xmlns:a16="http://schemas.microsoft.com/office/drawing/2014/main" id="{BD85E60F-AB11-4B8F-9E01-B0EF8F7F38A7}"/>
                </a:ext>
              </a:extLst>
            </p:cNvPr>
            <p:cNvPicPr>
              <a:picLocks noChangeAspect="1"/>
            </p:cNvPicPr>
            <p:nvPr/>
          </p:nvPicPr>
          <p:blipFill>
            <a:blip r:embed="rId4"/>
            <a:stretch>
              <a:fillRect/>
            </a:stretch>
          </p:blipFill>
          <p:spPr>
            <a:xfrm>
              <a:off x="10186298" y="1151397"/>
              <a:ext cx="739645" cy="739645"/>
            </a:xfrm>
            <a:prstGeom prst="rect">
              <a:avLst/>
            </a:prstGeom>
          </p:spPr>
        </p:pic>
      </p:grpSp>
      <p:grpSp>
        <p:nvGrpSpPr>
          <p:cNvPr id="23" name="Groupe 22">
            <a:extLst>
              <a:ext uri="{FF2B5EF4-FFF2-40B4-BE49-F238E27FC236}">
                <a16:creationId xmlns:a16="http://schemas.microsoft.com/office/drawing/2014/main" id="{F1C54D48-A1A6-4525-B8C3-EA0C47514D0E}"/>
              </a:ext>
            </a:extLst>
          </p:cNvPr>
          <p:cNvGrpSpPr/>
          <p:nvPr/>
        </p:nvGrpSpPr>
        <p:grpSpPr>
          <a:xfrm>
            <a:off x="6379946" y="2663279"/>
            <a:ext cx="4034652" cy="1473887"/>
            <a:chOff x="6379946" y="2663279"/>
            <a:chExt cx="4034652" cy="1473887"/>
          </a:xfrm>
        </p:grpSpPr>
        <p:grpSp>
          <p:nvGrpSpPr>
            <p:cNvPr id="6" name="Group 31"/>
            <p:cNvGrpSpPr>
              <a:grpSpLocks/>
            </p:cNvGrpSpPr>
            <p:nvPr/>
          </p:nvGrpSpPr>
          <p:grpSpPr bwMode="auto">
            <a:xfrm>
              <a:off x="6379946" y="2663279"/>
              <a:ext cx="4005263" cy="1390650"/>
              <a:chOff x="3082" y="1661"/>
              <a:chExt cx="2523" cy="876"/>
            </a:xfrm>
          </p:grpSpPr>
          <p:sp>
            <p:nvSpPr>
              <p:cNvPr id="46096" name="Text Box 18"/>
              <p:cNvSpPr txBox="1">
                <a:spLocks noChangeArrowheads="1"/>
              </p:cNvSpPr>
              <p:nvPr/>
            </p:nvSpPr>
            <p:spPr bwMode="auto">
              <a:xfrm>
                <a:off x="3972" y="1661"/>
                <a:ext cx="1633" cy="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ED7D31"/>
                    </a:solidFill>
                  </a:rPr>
                  <a:t>Gaz fluorés divers</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ED7D31"/>
                    </a:solidFill>
                  </a:rPr>
                  <a:t>Réfrigérants, procédés industriels divers</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ED7D31"/>
                    </a:solidFill>
                  </a:rPr>
                  <a:t>1 %</a:t>
                </a:r>
              </a:p>
            </p:txBody>
          </p:sp>
          <p:sp>
            <p:nvSpPr>
              <p:cNvPr id="46097" name="Freeform 19"/>
              <p:cNvSpPr>
                <a:spLocks/>
              </p:cNvSpPr>
              <p:nvPr/>
            </p:nvSpPr>
            <p:spPr bwMode="auto">
              <a:xfrm>
                <a:off x="3082" y="1706"/>
                <a:ext cx="841" cy="772"/>
              </a:xfrm>
              <a:custGeom>
                <a:avLst/>
                <a:gdLst>
                  <a:gd name="T0" fmla="*/ 0 w 1043"/>
                  <a:gd name="T1" fmla="*/ 0 h 1043"/>
                  <a:gd name="T2" fmla="*/ 1043 w 1043"/>
                  <a:gd name="T3" fmla="*/ 0 h 1043"/>
                  <a:gd name="T4" fmla="*/ 1043 w 1043"/>
                  <a:gd name="T5" fmla="*/ 94 h 1043"/>
                  <a:gd name="T6" fmla="*/ 0 60000 65536"/>
                  <a:gd name="T7" fmla="*/ 0 60000 65536"/>
                  <a:gd name="T8" fmla="*/ 0 60000 65536"/>
                  <a:gd name="T9" fmla="*/ 0 w 1043"/>
                  <a:gd name="T10" fmla="*/ 0 h 1043"/>
                  <a:gd name="T11" fmla="*/ 1043 w 1043"/>
                  <a:gd name="T12" fmla="*/ 1043 h 1043"/>
                </a:gdLst>
                <a:ahLst/>
                <a:cxnLst>
                  <a:cxn ang="T6">
                    <a:pos x="T0" y="T1"/>
                  </a:cxn>
                  <a:cxn ang="T7">
                    <a:pos x="T2" y="T3"/>
                  </a:cxn>
                  <a:cxn ang="T8">
                    <a:pos x="T4" y="T5"/>
                  </a:cxn>
                </a:cxnLst>
                <a:rect l="T9" t="T10" r="T11" b="T12"/>
                <a:pathLst>
                  <a:path w="1043" h="1043">
                    <a:moveTo>
                      <a:pt x="0" y="0"/>
                    </a:moveTo>
                    <a:lnTo>
                      <a:pt x="1043" y="0"/>
                    </a:lnTo>
                    <a:lnTo>
                      <a:pt x="1043" y="1043"/>
                    </a:lnTo>
                  </a:path>
                </a:pathLst>
              </a:custGeom>
              <a:noFill/>
              <a:ln w="19050">
                <a:solidFill>
                  <a:schemeClr val="tx1"/>
                </a:solidFill>
                <a:round/>
                <a:headEnd type="oval" w="med" len="med"/>
                <a:tailEn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16" name="Image 15">
              <a:extLst>
                <a:ext uri="{FF2B5EF4-FFF2-40B4-BE49-F238E27FC236}">
                  <a16:creationId xmlns:a16="http://schemas.microsoft.com/office/drawing/2014/main" id="{209B4B0A-1571-45DD-A6E0-1450DD8B2E95}"/>
                </a:ext>
              </a:extLst>
            </p:cNvPr>
            <p:cNvPicPr>
              <a:picLocks noChangeAspect="1"/>
            </p:cNvPicPr>
            <p:nvPr/>
          </p:nvPicPr>
          <p:blipFill>
            <a:blip r:embed="rId5"/>
            <a:stretch>
              <a:fillRect/>
            </a:stretch>
          </p:blipFill>
          <p:spPr>
            <a:xfrm>
              <a:off x="9792899" y="3515467"/>
              <a:ext cx="621699" cy="621699"/>
            </a:xfrm>
            <a:prstGeom prst="rect">
              <a:avLst/>
            </a:prstGeom>
          </p:spPr>
        </p:pic>
      </p:grpSp>
      <p:grpSp>
        <p:nvGrpSpPr>
          <p:cNvPr id="22" name="Groupe 21">
            <a:extLst>
              <a:ext uri="{FF2B5EF4-FFF2-40B4-BE49-F238E27FC236}">
                <a16:creationId xmlns:a16="http://schemas.microsoft.com/office/drawing/2014/main" id="{91FBE1BE-1D07-41FE-B047-B1A8B83FB99F}"/>
              </a:ext>
            </a:extLst>
          </p:cNvPr>
          <p:cNvGrpSpPr/>
          <p:nvPr/>
        </p:nvGrpSpPr>
        <p:grpSpPr>
          <a:xfrm>
            <a:off x="6983197" y="3788218"/>
            <a:ext cx="3457575" cy="2420930"/>
            <a:chOff x="6983197" y="3788218"/>
            <a:chExt cx="3457575" cy="2420930"/>
          </a:xfrm>
        </p:grpSpPr>
        <p:grpSp>
          <p:nvGrpSpPr>
            <p:cNvPr id="2" name="Group 26"/>
            <p:cNvGrpSpPr>
              <a:grpSpLocks/>
            </p:cNvGrpSpPr>
            <p:nvPr/>
          </p:nvGrpSpPr>
          <p:grpSpPr bwMode="auto">
            <a:xfrm>
              <a:off x="6983197" y="3788218"/>
              <a:ext cx="3457575" cy="2232025"/>
              <a:chOff x="3379" y="2478"/>
              <a:chExt cx="2178" cy="1406"/>
            </a:xfrm>
          </p:grpSpPr>
          <p:sp>
            <p:nvSpPr>
              <p:cNvPr id="46105" name="Text Box 5"/>
              <p:cNvSpPr txBox="1">
                <a:spLocks noChangeArrowheads="1"/>
              </p:cNvSpPr>
              <p:nvPr/>
            </p:nvSpPr>
            <p:spPr bwMode="auto">
              <a:xfrm>
                <a:off x="3878" y="2840"/>
                <a:ext cx="1679" cy="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Dioxyde de carbone, gaz carbonique, CO</a:t>
                </a:r>
                <a:r>
                  <a:rPr lang="fr-FR" altLang="en-US" sz="1800" baseline="-25000" dirty="0">
                    <a:solidFill>
                      <a:srgbClr val="085160"/>
                    </a:solidFill>
                  </a:rPr>
                  <a:t>2</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Combustion d’énergie fossile</a:t>
                </a:r>
              </a:p>
              <a:p>
                <a:pPr eaLnBrk="1">
                  <a:lnSpc>
                    <a:spcPct val="93000"/>
                  </a:lnSpc>
                  <a:spcBef>
                    <a:spcPct val="50000"/>
                  </a:spcBef>
                  <a:buClr>
                    <a:srgbClr val="000000"/>
                  </a:buClr>
                  <a:buFont typeface="Times New Roman" panose="02020603050405020304" pitchFamily="18" charset="0"/>
                  <a:buNone/>
                </a:pPr>
                <a:r>
                  <a:rPr lang="fr-FR" altLang="en-US" sz="1800" dirty="0">
                    <a:solidFill>
                      <a:srgbClr val="085160"/>
                    </a:solidFill>
                  </a:rPr>
                  <a:t>57 %</a:t>
                </a:r>
              </a:p>
            </p:txBody>
          </p:sp>
          <p:sp>
            <p:nvSpPr>
              <p:cNvPr id="46106" name="Freeform 6"/>
              <p:cNvSpPr>
                <a:spLocks/>
              </p:cNvSpPr>
              <p:nvPr/>
            </p:nvSpPr>
            <p:spPr bwMode="auto">
              <a:xfrm>
                <a:off x="3379" y="2478"/>
                <a:ext cx="453" cy="1406"/>
              </a:xfrm>
              <a:custGeom>
                <a:avLst/>
                <a:gdLst>
                  <a:gd name="T0" fmla="*/ 0 w 453"/>
                  <a:gd name="T1" fmla="*/ 0 h 1632"/>
                  <a:gd name="T2" fmla="*/ 453 w 453"/>
                  <a:gd name="T3" fmla="*/ 137 h 1632"/>
                  <a:gd name="T4" fmla="*/ 453 w 453"/>
                  <a:gd name="T5" fmla="*/ 495 h 1632"/>
                  <a:gd name="T6" fmla="*/ 0 60000 65536"/>
                  <a:gd name="T7" fmla="*/ 0 60000 65536"/>
                  <a:gd name="T8" fmla="*/ 0 60000 65536"/>
                  <a:gd name="T9" fmla="*/ 0 w 453"/>
                  <a:gd name="T10" fmla="*/ 0 h 1632"/>
                  <a:gd name="T11" fmla="*/ 453 w 453"/>
                  <a:gd name="T12" fmla="*/ 1632 h 1632"/>
                </a:gdLst>
                <a:ahLst/>
                <a:cxnLst>
                  <a:cxn ang="T6">
                    <a:pos x="T0" y="T1"/>
                  </a:cxn>
                  <a:cxn ang="T7">
                    <a:pos x="T2" y="T3"/>
                  </a:cxn>
                  <a:cxn ang="T8">
                    <a:pos x="T4" y="T5"/>
                  </a:cxn>
                </a:cxnLst>
                <a:rect l="T9" t="T10" r="T11" b="T12"/>
                <a:pathLst>
                  <a:path w="453" h="1632">
                    <a:moveTo>
                      <a:pt x="0" y="0"/>
                    </a:moveTo>
                    <a:lnTo>
                      <a:pt x="453" y="453"/>
                    </a:lnTo>
                    <a:lnTo>
                      <a:pt x="453" y="1632"/>
                    </a:lnTo>
                  </a:path>
                </a:pathLst>
              </a:custGeom>
              <a:noFill/>
              <a:ln w="19050">
                <a:solidFill>
                  <a:schemeClr val="tx1"/>
                </a:solidFill>
                <a:round/>
                <a:headEnd type="oval" w="med" len="med"/>
                <a:tailEn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36" name="Image 35">
              <a:extLst>
                <a:ext uri="{FF2B5EF4-FFF2-40B4-BE49-F238E27FC236}">
                  <a16:creationId xmlns:a16="http://schemas.microsoft.com/office/drawing/2014/main" id="{4DB4A553-5DDC-4E7A-B4DD-5C0A74CF7AFD}"/>
                </a:ext>
              </a:extLst>
            </p:cNvPr>
            <p:cNvPicPr>
              <a:picLocks noChangeAspect="1"/>
            </p:cNvPicPr>
            <p:nvPr/>
          </p:nvPicPr>
          <p:blipFill rotWithShape="1">
            <a:blip r:embed="rId6">
              <a:extLst>
                <a:ext uri="{28A0092B-C50C-407E-A947-70E740481C1C}">
                  <a14:useLocalDpi xmlns:a14="http://schemas.microsoft.com/office/drawing/2010/main" val="0"/>
                </a:ext>
              </a:extLst>
            </a:blip>
            <a:srcRect t="1" b="6116"/>
            <a:stretch/>
          </p:blipFill>
          <p:spPr>
            <a:xfrm>
              <a:off x="8690689" y="5196062"/>
              <a:ext cx="1085182" cy="1013086"/>
            </a:xfrm>
            <a:prstGeom prst="rect">
              <a:avLst/>
            </a:prstGeom>
          </p:spPr>
        </p:pic>
      </p:grpSp>
      <p:grpSp>
        <p:nvGrpSpPr>
          <p:cNvPr id="20" name="Groupe 19">
            <a:extLst>
              <a:ext uri="{FF2B5EF4-FFF2-40B4-BE49-F238E27FC236}">
                <a16:creationId xmlns:a16="http://schemas.microsoft.com/office/drawing/2014/main" id="{0DA255DB-6681-4752-8848-1A3D01B6CA69}"/>
              </a:ext>
            </a:extLst>
          </p:cNvPr>
          <p:cNvGrpSpPr/>
          <p:nvPr/>
        </p:nvGrpSpPr>
        <p:grpSpPr>
          <a:xfrm>
            <a:off x="421838" y="4114036"/>
            <a:ext cx="4191363" cy="1655762"/>
            <a:chOff x="421838" y="4114036"/>
            <a:chExt cx="4191363" cy="1655762"/>
          </a:xfrm>
        </p:grpSpPr>
        <p:grpSp>
          <p:nvGrpSpPr>
            <p:cNvPr id="3" name="Group 27"/>
            <p:cNvGrpSpPr>
              <a:grpSpLocks/>
            </p:cNvGrpSpPr>
            <p:nvPr/>
          </p:nvGrpSpPr>
          <p:grpSpPr bwMode="auto">
            <a:xfrm>
              <a:off x="1227063" y="4114036"/>
              <a:ext cx="3386138" cy="1655762"/>
              <a:chOff x="22" y="2886"/>
              <a:chExt cx="2133" cy="1043"/>
            </a:xfrm>
          </p:grpSpPr>
          <p:sp>
            <p:nvSpPr>
              <p:cNvPr id="46103" name="Text Box 8"/>
              <p:cNvSpPr txBox="1">
                <a:spLocks noChangeArrowheads="1"/>
              </p:cNvSpPr>
              <p:nvPr/>
            </p:nvSpPr>
            <p:spPr bwMode="auto">
              <a:xfrm>
                <a:off x="22" y="3214"/>
                <a:ext cx="2133" cy="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CO</a:t>
                </a:r>
                <a:r>
                  <a:rPr lang="fr-FR" altLang="en-US" sz="1800" baseline="-25000" dirty="0">
                    <a:solidFill>
                      <a:srgbClr val="F6AB38"/>
                    </a:solidFill>
                  </a:rPr>
                  <a:t>2</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Déboisement et décomposition</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F6AB38"/>
                    </a:solidFill>
                  </a:rPr>
                  <a:t>17 %</a:t>
                </a:r>
              </a:p>
            </p:txBody>
          </p:sp>
          <p:sp>
            <p:nvSpPr>
              <p:cNvPr id="46104" name="Line 9"/>
              <p:cNvSpPr>
                <a:spLocks noChangeShapeType="1"/>
              </p:cNvSpPr>
              <p:nvPr/>
            </p:nvSpPr>
            <p:spPr bwMode="auto">
              <a:xfrm flipV="1">
                <a:off x="2154" y="2886"/>
                <a:ext cx="0" cy="998"/>
              </a:xfrm>
              <a:prstGeom prst="line">
                <a:avLst/>
              </a:prstGeom>
              <a:noFill/>
              <a:ln w="19050">
                <a:solidFill>
                  <a:schemeClr val="tx1"/>
                </a:solidFill>
                <a:round/>
                <a:headEnd/>
                <a:tailEnd type="oval" w="med" len="med"/>
              </a:ln>
              <a:extLst>
                <a:ext uri="{909E8E84-426E-40dd-AFC4-6F175D3DCCD1}">
                  <a14:hiddenFill xmlns:a14="http://schemas.microsoft.com/office/drawing/2010/main" xmlns="">
                    <a:noFill/>
                  </a14:hiddenFill>
                </a:ext>
              </a:extLst>
            </p:spPr>
            <p:txBody>
              <a:bodyPr/>
              <a:lstStyle/>
              <a:p>
                <a:endParaRPr lang="fr-FR" dirty="0"/>
              </a:p>
            </p:txBody>
          </p:sp>
        </p:grpSp>
        <p:pic>
          <p:nvPicPr>
            <p:cNvPr id="18" name="Image 17">
              <a:extLst>
                <a:ext uri="{FF2B5EF4-FFF2-40B4-BE49-F238E27FC236}">
                  <a16:creationId xmlns:a16="http://schemas.microsoft.com/office/drawing/2014/main" id="{8C42905A-0918-4F8E-B5D2-1B9D521ED31A}"/>
                </a:ext>
              </a:extLst>
            </p:cNvPr>
            <p:cNvPicPr>
              <a:picLocks noChangeAspect="1"/>
            </p:cNvPicPr>
            <p:nvPr/>
          </p:nvPicPr>
          <p:blipFill>
            <a:blip r:embed="rId7"/>
            <a:stretch>
              <a:fillRect/>
            </a:stretch>
          </p:blipFill>
          <p:spPr>
            <a:xfrm>
              <a:off x="421838" y="4989358"/>
              <a:ext cx="732200" cy="732200"/>
            </a:xfrm>
            <a:prstGeom prst="rect">
              <a:avLst/>
            </a:prstGeom>
          </p:spPr>
        </p:pic>
      </p:grpSp>
      <p:grpSp>
        <p:nvGrpSpPr>
          <p:cNvPr id="21" name="Groupe 20">
            <a:extLst>
              <a:ext uri="{FF2B5EF4-FFF2-40B4-BE49-F238E27FC236}">
                <a16:creationId xmlns:a16="http://schemas.microsoft.com/office/drawing/2014/main" id="{E343DA29-5B57-4B29-BF64-BD22C7431D30}"/>
              </a:ext>
            </a:extLst>
          </p:cNvPr>
          <p:cNvGrpSpPr/>
          <p:nvPr/>
        </p:nvGrpSpPr>
        <p:grpSpPr>
          <a:xfrm>
            <a:off x="17863" y="979930"/>
            <a:ext cx="5127008" cy="1901825"/>
            <a:chOff x="17863" y="979930"/>
            <a:chExt cx="5127008" cy="1901825"/>
          </a:xfrm>
        </p:grpSpPr>
        <p:grpSp>
          <p:nvGrpSpPr>
            <p:cNvPr id="7" name="Group 29"/>
            <p:cNvGrpSpPr>
              <a:grpSpLocks/>
            </p:cNvGrpSpPr>
            <p:nvPr/>
          </p:nvGrpSpPr>
          <p:grpSpPr bwMode="auto">
            <a:xfrm>
              <a:off x="1619033" y="979930"/>
              <a:ext cx="3525838" cy="1901825"/>
              <a:chOff x="0" y="709"/>
              <a:chExt cx="2221" cy="1198"/>
            </a:xfrm>
          </p:grpSpPr>
          <p:sp>
            <p:nvSpPr>
              <p:cNvPr id="46094" name="Text Box 21"/>
              <p:cNvSpPr txBox="1">
                <a:spLocks noChangeArrowheads="1"/>
              </p:cNvSpPr>
              <p:nvPr/>
            </p:nvSpPr>
            <p:spPr bwMode="auto">
              <a:xfrm>
                <a:off x="0" y="709"/>
                <a:ext cx="1950" cy="1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Méthane, CH</a:t>
                </a:r>
                <a:r>
                  <a:rPr lang="fr-FR" altLang="en-US" sz="1800" baseline="-25000" dirty="0">
                    <a:solidFill>
                      <a:srgbClr val="00B0F0"/>
                    </a:solidFill>
                  </a:rPr>
                  <a:t>4</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Décomposition / combustion sans oxygène de composés organiques (bovins, rizières, décharges, brûlis, …)</a:t>
                </a:r>
              </a:p>
              <a:p>
                <a:pPr algn="r" eaLnBrk="1">
                  <a:lnSpc>
                    <a:spcPct val="93000"/>
                  </a:lnSpc>
                  <a:spcBef>
                    <a:spcPct val="50000"/>
                  </a:spcBef>
                  <a:buClr>
                    <a:srgbClr val="000000"/>
                  </a:buClr>
                  <a:buFont typeface="Times New Roman" panose="02020603050405020304" pitchFamily="18" charset="0"/>
                  <a:buNone/>
                </a:pPr>
                <a:r>
                  <a:rPr lang="fr-FR" altLang="en-US" sz="1800" dirty="0">
                    <a:solidFill>
                      <a:srgbClr val="00B0F0"/>
                    </a:solidFill>
                  </a:rPr>
                  <a:t>14 %</a:t>
                </a:r>
              </a:p>
            </p:txBody>
          </p:sp>
          <p:sp>
            <p:nvSpPr>
              <p:cNvPr id="46095" name="Freeform 25"/>
              <p:cNvSpPr>
                <a:spLocks/>
              </p:cNvSpPr>
              <p:nvPr/>
            </p:nvSpPr>
            <p:spPr bwMode="auto">
              <a:xfrm>
                <a:off x="1973" y="754"/>
                <a:ext cx="248" cy="1153"/>
              </a:xfrm>
              <a:custGeom>
                <a:avLst/>
                <a:gdLst>
                  <a:gd name="T0" fmla="*/ 0 w 227"/>
                  <a:gd name="T1" fmla="*/ 0 h 1361"/>
                  <a:gd name="T2" fmla="*/ 0 w 227"/>
                  <a:gd name="T3" fmla="*/ 1088 h 1361"/>
                  <a:gd name="T4" fmla="*/ 227 w 227"/>
                  <a:gd name="T5" fmla="*/ 1361 h 1361"/>
                  <a:gd name="T6" fmla="*/ 0 60000 65536"/>
                  <a:gd name="T7" fmla="*/ 0 60000 65536"/>
                  <a:gd name="T8" fmla="*/ 0 60000 65536"/>
                  <a:gd name="T9" fmla="*/ 0 w 227"/>
                  <a:gd name="T10" fmla="*/ 0 h 1361"/>
                  <a:gd name="T11" fmla="*/ 227 w 227"/>
                  <a:gd name="T12" fmla="*/ 1361 h 1361"/>
                </a:gdLst>
                <a:ahLst/>
                <a:cxnLst>
                  <a:cxn ang="T6">
                    <a:pos x="T0" y="T1"/>
                  </a:cxn>
                  <a:cxn ang="T7">
                    <a:pos x="T2" y="T3"/>
                  </a:cxn>
                  <a:cxn ang="T8">
                    <a:pos x="T4" y="T5"/>
                  </a:cxn>
                </a:cxnLst>
                <a:rect l="T9" t="T10" r="T11" b="T12"/>
                <a:pathLst>
                  <a:path w="227" h="1361">
                    <a:moveTo>
                      <a:pt x="0" y="0"/>
                    </a:moveTo>
                    <a:lnTo>
                      <a:pt x="0" y="1088"/>
                    </a:lnTo>
                    <a:lnTo>
                      <a:pt x="227" y="1361"/>
                    </a:lnTo>
                  </a:path>
                </a:pathLst>
              </a:custGeom>
              <a:noFill/>
              <a:ln w="19050">
                <a:solidFill>
                  <a:schemeClr val="tx1"/>
                </a:solidFill>
                <a:round/>
                <a:headEnd/>
                <a:tailEnd type="oval" w="med" len="med"/>
              </a:ln>
              <a:extLst>
                <a:ext uri="{909E8E84-426E-40dd-AFC4-6F175D3DCCD1}">
                  <a14:hiddenFill xmlns:a14="http://schemas.microsoft.com/office/drawing/2010/main" xmlns="">
                    <a:solidFill>
                      <a:srgbClr val="FFFFFF"/>
                    </a:solidFill>
                  </a14:hiddenFill>
                </a:ext>
              </a:extLst>
            </p:spPr>
            <p:txBody>
              <a:bodyPr/>
              <a:lstStyle/>
              <a:p>
                <a:endParaRPr lang="fr-FR" dirty="0"/>
              </a:p>
            </p:txBody>
          </p:sp>
        </p:grpSp>
        <p:pic>
          <p:nvPicPr>
            <p:cNvPr id="19" name="Image 18">
              <a:extLst>
                <a:ext uri="{FF2B5EF4-FFF2-40B4-BE49-F238E27FC236}">
                  <a16:creationId xmlns:a16="http://schemas.microsoft.com/office/drawing/2014/main" id="{5A2FBD74-5F4A-430A-BBAC-EBC65B13F974}"/>
                </a:ext>
              </a:extLst>
            </p:cNvPr>
            <p:cNvPicPr>
              <a:picLocks noChangeAspect="1"/>
            </p:cNvPicPr>
            <p:nvPr/>
          </p:nvPicPr>
          <p:blipFill>
            <a:blip r:embed="rId8"/>
            <a:stretch>
              <a:fillRect/>
            </a:stretch>
          </p:blipFill>
          <p:spPr>
            <a:xfrm>
              <a:off x="17863" y="1440673"/>
              <a:ext cx="1601170" cy="1051777"/>
            </a:xfrm>
            <a:prstGeom prst="rect">
              <a:avLst/>
            </a:prstGeom>
          </p:spPr>
        </p:pic>
      </p:grpSp>
      <p:grpSp>
        <p:nvGrpSpPr>
          <p:cNvPr id="25" name="Groupe 24">
            <a:extLst>
              <a:ext uri="{FF2B5EF4-FFF2-40B4-BE49-F238E27FC236}">
                <a16:creationId xmlns:a16="http://schemas.microsoft.com/office/drawing/2014/main" id="{BC614190-1393-4004-9013-DDB31EDE91E9}"/>
              </a:ext>
            </a:extLst>
          </p:cNvPr>
          <p:cNvGrpSpPr/>
          <p:nvPr/>
        </p:nvGrpSpPr>
        <p:grpSpPr>
          <a:xfrm>
            <a:off x="1154038" y="2746816"/>
            <a:ext cx="3813035" cy="1135063"/>
            <a:chOff x="1154038" y="2746816"/>
            <a:chExt cx="3813035" cy="1135063"/>
          </a:xfrm>
        </p:grpSpPr>
        <p:grpSp>
          <p:nvGrpSpPr>
            <p:cNvPr id="4" name="Group 28"/>
            <p:cNvGrpSpPr>
              <a:grpSpLocks/>
            </p:cNvGrpSpPr>
            <p:nvPr/>
          </p:nvGrpSpPr>
          <p:grpSpPr bwMode="auto">
            <a:xfrm>
              <a:off x="1726986" y="2746816"/>
              <a:ext cx="3240087" cy="1135063"/>
              <a:chOff x="113" y="2115"/>
              <a:chExt cx="2041" cy="715"/>
            </a:xfrm>
          </p:grpSpPr>
          <p:sp>
            <p:nvSpPr>
              <p:cNvPr id="46100" name="Text Box 11"/>
              <p:cNvSpPr txBox="1">
                <a:spLocks noChangeArrowheads="1"/>
              </p:cNvSpPr>
              <p:nvPr/>
            </p:nvSpPr>
            <p:spPr bwMode="auto">
              <a:xfrm>
                <a:off x="113" y="2115"/>
                <a:ext cx="1226" cy="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a:lnSpc>
                    <a:spcPct val="93000"/>
                  </a:lnSpc>
                  <a:spcBef>
                    <a:spcPct val="50000"/>
                  </a:spcBef>
                  <a:buClr>
                    <a:srgbClr val="000000"/>
                  </a:buClr>
                  <a:buFont typeface="Times New Roman" panose="02020603050405020304" pitchFamily="18" charset="0"/>
                  <a:buNone/>
                </a:pPr>
                <a:r>
                  <a:rPr lang="fr-FR" altLang="en-US" sz="1800" dirty="0"/>
                  <a:t>CO</a:t>
                </a:r>
                <a:r>
                  <a:rPr lang="fr-FR" altLang="en-US" sz="1800" baseline="-25000" dirty="0"/>
                  <a:t>2</a:t>
                </a:r>
              </a:p>
              <a:p>
                <a:pPr algn="r" eaLnBrk="1">
                  <a:lnSpc>
                    <a:spcPct val="93000"/>
                  </a:lnSpc>
                  <a:spcBef>
                    <a:spcPct val="50000"/>
                  </a:spcBef>
                  <a:buClr>
                    <a:srgbClr val="000000"/>
                  </a:buClr>
                  <a:buFont typeface="Times New Roman" panose="02020603050405020304" pitchFamily="18" charset="0"/>
                  <a:buNone/>
                </a:pPr>
                <a:r>
                  <a:rPr lang="fr-FR" altLang="en-US" sz="1800" dirty="0"/>
                  <a:t>Autres sources</a:t>
                </a:r>
              </a:p>
              <a:p>
                <a:pPr algn="r" eaLnBrk="1">
                  <a:lnSpc>
                    <a:spcPct val="93000"/>
                  </a:lnSpc>
                  <a:spcBef>
                    <a:spcPct val="50000"/>
                  </a:spcBef>
                  <a:buClr>
                    <a:srgbClr val="000000"/>
                  </a:buClr>
                  <a:buFont typeface="Times New Roman" panose="02020603050405020304" pitchFamily="18" charset="0"/>
                  <a:buNone/>
                </a:pPr>
                <a:r>
                  <a:rPr lang="fr-FR" altLang="en-US" sz="1800" dirty="0"/>
                  <a:t>3 %</a:t>
                </a:r>
              </a:p>
            </p:txBody>
          </p:sp>
          <p:sp>
            <p:nvSpPr>
              <p:cNvPr id="46101" name="Line 12"/>
              <p:cNvSpPr>
                <a:spLocks noChangeShapeType="1"/>
              </p:cNvSpPr>
              <p:nvPr/>
            </p:nvSpPr>
            <p:spPr bwMode="auto">
              <a:xfrm flipV="1">
                <a:off x="1383" y="2160"/>
                <a:ext cx="0" cy="635"/>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fr-FR" dirty="0"/>
              </a:p>
            </p:txBody>
          </p:sp>
          <p:sp>
            <p:nvSpPr>
              <p:cNvPr id="46102" name="Line 13"/>
              <p:cNvSpPr>
                <a:spLocks noChangeShapeType="1"/>
              </p:cNvSpPr>
              <p:nvPr/>
            </p:nvSpPr>
            <p:spPr bwMode="auto">
              <a:xfrm>
                <a:off x="1383" y="2477"/>
                <a:ext cx="771" cy="0"/>
              </a:xfrm>
              <a:prstGeom prst="line">
                <a:avLst/>
              </a:prstGeom>
              <a:noFill/>
              <a:ln w="19050">
                <a:solidFill>
                  <a:schemeClr val="tx1"/>
                </a:solidFill>
                <a:round/>
                <a:headEnd/>
                <a:tailEnd type="oval" w="med" len="med"/>
              </a:ln>
              <a:extLst>
                <a:ext uri="{909E8E84-426E-40dd-AFC4-6F175D3DCCD1}">
                  <a14:hiddenFill xmlns:a14="http://schemas.microsoft.com/office/drawing/2010/main" xmlns="">
                    <a:noFill/>
                  </a14:hiddenFill>
                </a:ext>
              </a:extLst>
            </p:spPr>
            <p:txBody>
              <a:bodyPr/>
              <a:lstStyle/>
              <a:p>
                <a:endParaRPr lang="fr-FR" dirty="0"/>
              </a:p>
            </p:txBody>
          </p:sp>
        </p:grpSp>
        <p:pic>
          <p:nvPicPr>
            <p:cNvPr id="45" name="Image 44">
              <a:extLst>
                <a:ext uri="{FF2B5EF4-FFF2-40B4-BE49-F238E27FC236}">
                  <a16:creationId xmlns:a16="http://schemas.microsoft.com/office/drawing/2014/main" id="{C146448B-1C47-4A4C-BF3D-4DF5A5EFC835}"/>
                </a:ext>
              </a:extLst>
            </p:cNvPr>
            <p:cNvPicPr>
              <a:picLocks noChangeAspect="1"/>
            </p:cNvPicPr>
            <p:nvPr/>
          </p:nvPicPr>
          <p:blipFill>
            <a:blip r:embed="rId9"/>
            <a:stretch>
              <a:fillRect/>
            </a:stretch>
          </p:blipFill>
          <p:spPr>
            <a:xfrm>
              <a:off x="1154038" y="2923472"/>
              <a:ext cx="760817" cy="760817"/>
            </a:xfrm>
            <a:prstGeom prst="rect">
              <a:avLst/>
            </a:prstGeom>
          </p:spPr>
        </p:pic>
      </p:grpSp>
      <p:sp>
        <p:nvSpPr>
          <p:cNvPr id="37" name="Rectangle 36">
            <a:extLst>
              <a:ext uri="{FF2B5EF4-FFF2-40B4-BE49-F238E27FC236}">
                <a16:creationId xmlns:a16="http://schemas.microsoft.com/office/drawing/2014/main" id="{E5C5C2D0-F2B0-47D6-9AF8-8A8C21D78712}"/>
              </a:ext>
            </a:extLst>
          </p:cNvPr>
          <p:cNvSpPr/>
          <p:nvPr/>
        </p:nvSpPr>
        <p:spPr>
          <a:xfrm>
            <a:off x="40862" y="6361583"/>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a:solidFill>
                  <a:srgbClr val="085160"/>
                </a:solidFill>
                <a:latin typeface="Century Gothic" pitchFamily="34" charset="0"/>
                <a:cs typeface="Arial" pitchFamily="34" charset="0"/>
              </a:rPr>
              <a:t>IPCC AR4</a:t>
            </a:r>
            <a:endParaRPr lang="pt-BR" sz="1400" i="1" dirty="0">
              <a:solidFill>
                <a:srgbClr val="085160"/>
              </a:solidFill>
              <a:latin typeface="Century Gothic" pitchFamily="34" charset="0"/>
              <a:cs typeface="Arial" pitchFamily="34" charset="0"/>
            </a:endParaRPr>
          </a:p>
        </p:txBody>
      </p:sp>
    </p:spTree>
    <p:extLst>
      <p:ext uri="{BB962C8B-B14F-4D97-AF65-F5344CB8AC3E}">
        <p14:creationId xmlns:p14="http://schemas.microsoft.com/office/powerpoint/2010/main" val="1539754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itre 1"/>
          <p:cNvSpPr>
            <a:spLocks noGrp="1"/>
          </p:cNvSpPr>
          <p:nvPr>
            <p:ph type="title"/>
          </p:nvPr>
        </p:nvSpPr>
        <p:spPr>
          <a:prstGeom prst="rect">
            <a:avLst/>
          </a:prstGeom>
          <a:noFill/>
        </p:spPr>
        <p:txBody>
          <a:bodyPr vert="horz" wrap="square" lIns="0" tIns="0" rIns="0" bIns="0" numCol="1" anchor="ctr" anchorCtr="0" compatLnSpc="1">
            <a:prstTxWarp prst="textNoShape">
              <a:avLst/>
            </a:prstTxWarp>
            <a:normAutofit/>
          </a:bodyPr>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en-US" sz="2400" dirty="0">
                <a:solidFill>
                  <a:srgbClr val="085160"/>
                </a:solidFill>
                <a:sym typeface="Wingdings" panose="05000000000000000000" pitchFamily="2" charset="2"/>
              </a:rPr>
              <a:t>Une unité de mesure commune, l’équivalent CO2</a:t>
            </a:r>
          </a:p>
        </p:txBody>
      </p:sp>
      <p:sp>
        <p:nvSpPr>
          <p:cNvPr id="48134" name="Rectangle 4"/>
          <p:cNvSpPr>
            <a:spLocks noChangeArrowheads="1"/>
          </p:cNvSpPr>
          <p:nvPr/>
        </p:nvSpPr>
        <p:spPr bwMode="auto">
          <a:xfrm>
            <a:off x="1524000" y="-176074"/>
            <a:ext cx="181822" cy="35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nchor="ct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0"/>
              </a:spcBef>
              <a:buClr>
                <a:srgbClr val="000000"/>
              </a:buClr>
              <a:buFont typeface="Times New Roman" panose="02020603050405020304" pitchFamily="18" charset="0"/>
              <a:buNone/>
            </a:pPr>
            <a:endParaRPr lang="en-US" altLang="en-US" sz="1800">
              <a:solidFill>
                <a:schemeClr val="bg1"/>
              </a:solidFill>
            </a:endParaRPr>
          </a:p>
        </p:txBody>
      </p:sp>
      <p:sp>
        <p:nvSpPr>
          <p:cNvPr id="48135" name="Rectangle 6"/>
          <p:cNvSpPr>
            <a:spLocks noChangeArrowheads="1"/>
          </p:cNvSpPr>
          <p:nvPr/>
        </p:nvSpPr>
        <p:spPr bwMode="auto">
          <a:xfrm>
            <a:off x="1524000" y="-176074"/>
            <a:ext cx="181822" cy="35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nchor="ct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0"/>
              </a:spcBef>
              <a:buClr>
                <a:srgbClr val="000000"/>
              </a:buClr>
              <a:buFont typeface="Times New Roman" panose="02020603050405020304" pitchFamily="18" charset="0"/>
              <a:buNone/>
            </a:pPr>
            <a:endParaRPr lang="en-US" altLang="en-US" sz="1800">
              <a:solidFill>
                <a:schemeClr val="bg1"/>
              </a:solidFill>
            </a:endParaRPr>
          </a:p>
        </p:txBody>
      </p:sp>
      <p:sp>
        <p:nvSpPr>
          <p:cNvPr id="48136" name="Rectangle 8"/>
          <p:cNvSpPr>
            <a:spLocks noChangeArrowheads="1"/>
          </p:cNvSpPr>
          <p:nvPr/>
        </p:nvSpPr>
        <p:spPr bwMode="auto">
          <a:xfrm>
            <a:off x="1524000" y="-176074"/>
            <a:ext cx="181822" cy="35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nchor="ct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0"/>
              </a:spcBef>
              <a:buClr>
                <a:srgbClr val="000000"/>
              </a:buClr>
              <a:buFont typeface="Times New Roman" panose="02020603050405020304" pitchFamily="18" charset="0"/>
              <a:buNone/>
            </a:pPr>
            <a:endParaRPr lang="en-US" altLang="en-US" sz="1800">
              <a:solidFill>
                <a:schemeClr val="bg1"/>
              </a:solidFill>
            </a:endParaRPr>
          </a:p>
        </p:txBody>
      </p:sp>
      <p:sp>
        <p:nvSpPr>
          <p:cNvPr id="48137" name="Rectangle 10"/>
          <p:cNvSpPr>
            <a:spLocks noChangeArrowheads="1"/>
          </p:cNvSpPr>
          <p:nvPr/>
        </p:nvSpPr>
        <p:spPr bwMode="auto">
          <a:xfrm>
            <a:off x="1524000" y="-176074"/>
            <a:ext cx="181822" cy="35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nchor="ct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0"/>
              </a:spcBef>
              <a:buClr>
                <a:srgbClr val="000000"/>
              </a:buClr>
              <a:buFont typeface="Times New Roman" panose="02020603050405020304" pitchFamily="18" charset="0"/>
              <a:buNone/>
            </a:pPr>
            <a:endParaRPr lang="en-US" altLang="en-US" sz="1800">
              <a:solidFill>
                <a:schemeClr val="bg1"/>
              </a:solidFill>
            </a:endParaRPr>
          </a:p>
        </p:txBody>
      </p:sp>
      <p:sp>
        <p:nvSpPr>
          <p:cNvPr id="48138" name="Rectangle 4"/>
          <p:cNvSpPr>
            <a:spLocks noChangeArrowheads="1"/>
          </p:cNvSpPr>
          <p:nvPr/>
        </p:nvSpPr>
        <p:spPr bwMode="auto">
          <a:xfrm>
            <a:off x="1524000" y="-176074"/>
            <a:ext cx="181822" cy="35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nchor="ct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0"/>
              </a:spcBef>
              <a:buClr>
                <a:srgbClr val="000000"/>
              </a:buClr>
              <a:buFont typeface="Times New Roman" panose="02020603050405020304" pitchFamily="18" charset="0"/>
              <a:buNone/>
            </a:pPr>
            <a:endParaRPr lang="en-US" altLang="en-US" sz="1800">
              <a:solidFill>
                <a:schemeClr val="bg1"/>
              </a:solidFill>
            </a:endParaRPr>
          </a:p>
        </p:txBody>
      </p:sp>
      <p:sp>
        <p:nvSpPr>
          <p:cNvPr id="10" name="Text Box 17"/>
          <p:cNvSpPr txBox="1">
            <a:spLocks noChangeArrowheads="1"/>
          </p:cNvSpPr>
          <p:nvPr/>
        </p:nvSpPr>
        <p:spPr bwMode="auto">
          <a:xfrm>
            <a:off x="0" y="2276474"/>
            <a:ext cx="12224084" cy="358851"/>
          </a:xfrm>
          <a:prstGeom prst="rect">
            <a:avLst/>
          </a:prstGeom>
          <a:solidFill>
            <a:srgbClr val="F6AB3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a:lnSpc>
                <a:spcPct val="93000"/>
              </a:lnSpc>
              <a:spcBef>
                <a:spcPct val="50000"/>
              </a:spcBef>
              <a:buClr>
                <a:srgbClr val="000000"/>
              </a:buClr>
              <a:buFont typeface="Times New Roman" panose="02020603050405020304" pitchFamily="18" charset="0"/>
              <a:buNone/>
            </a:pPr>
            <a:r>
              <a:rPr lang="fr-FR" altLang="en-US" sz="1800" b="1" dirty="0">
                <a:solidFill>
                  <a:schemeClr val="bg1"/>
                </a:solidFill>
                <a:latin typeface="Century Gothic" panose="020B0502020202020204" pitchFamily="34" charset="0"/>
                <a:cs typeface="Arial" panose="020B0604020202020204" pitchFamily="34" charset="0"/>
              </a:rPr>
              <a:t>On compare à la quantité de CO</a:t>
            </a:r>
            <a:r>
              <a:rPr lang="fr-FR" altLang="en-US" sz="1800" b="1" baseline="-25000" dirty="0">
                <a:solidFill>
                  <a:schemeClr val="bg1"/>
                </a:solidFill>
                <a:latin typeface="Century Gothic" panose="020B0502020202020204" pitchFamily="34" charset="0"/>
                <a:cs typeface="Arial" panose="020B0604020202020204" pitchFamily="34" charset="0"/>
              </a:rPr>
              <a:t>2</a:t>
            </a:r>
            <a:r>
              <a:rPr lang="fr-FR" altLang="en-US" sz="1800" b="1" dirty="0">
                <a:solidFill>
                  <a:schemeClr val="bg1"/>
                </a:solidFill>
                <a:latin typeface="Century Gothic" panose="020B0502020202020204" pitchFamily="34" charset="0"/>
                <a:cs typeface="Arial" panose="020B0604020202020204" pitchFamily="34" charset="0"/>
              </a:rPr>
              <a:t> qui engendre le même réchauffement sur 100 ans</a:t>
            </a:r>
          </a:p>
        </p:txBody>
      </p:sp>
      <p:sp>
        <p:nvSpPr>
          <p:cNvPr id="20" name="Text Box 25"/>
          <p:cNvSpPr txBox="1">
            <a:spLocks noChangeArrowheads="1"/>
          </p:cNvSpPr>
          <p:nvPr/>
        </p:nvSpPr>
        <p:spPr bwMode="auto">
          <a:xfrm>
            <a:off x="6142038" y="4437063"/>
            <a:ext cx="441801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2400" b="1" dirty="0">
                <a:latin typeface="Century Gothic" panose="020B0502020202020204" pitchFamily="34" charset="0"/>
              </a:rPr>
              <a:t>1 kg CH</a:t>
            </a:r>
            <a:r>
              <a:rPr lang="fr-FR" altLang="en-US" sz="2400" b="1" baseline="-25000" dirty="0">
                <a:latin typeface="Century Gothic" panose="020B0502020202020204" pitchFamily="34" charset="0"/>
              </a:rPr>
              <a:t>4</a:t>
            </a:r>
            <a:r>
              <a:rPr lang="fr-FR" altLang="en-US" sz="2400" b="1" dirty="0">
                <a:latin typeface="Century Gothic" panose="020B0502020202020204" pitchFamily="34" charset="0"/>
              </a:rPr>
              <a:t> = 28 kg CO2e</a:t>
            </a:r>
            <a:endParaRPr lang="fr-FR" altLang="en-US" sz="2400" b="1" baseline="-25000" dirty="0">
              <a:latin typeface="Century Gothic" panose="020B0502020202020204" pitchFamily="34" charset="0"/>
            </a:endParaRPr>
          </a:p>
        </p:txBody>
      </p:sp>
      <p:sp>
        <p:nvSpPr>
          <p:cNvPr id="21" name="Text Box 26"/>
          <p:cNvSpPr txBox="1">
            <a:spLocks noChangeArrowheads="1"/>
          </p:cNvSpPr>
          <p:nvPr/>
        </p:nvSpPr>
        <p:spPr bwMode="auto">
          <a:xfrm>
            <a:off x="6142038" y="5373688"/>
            <a:ext cx="441801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2400" b="1" dirty="0">
                <a:latin typeface="Century Gothic" panose="020B0502020202020204" pitchFamily="34" charset="0"/>
              </a:rPr>
              <a:t>1 kg N</a:t>
            </a:r>
            <a:r>
              <a:rPr lang="fr-FR" altLang="en-US" sz="2400" b="1" baseline="-25000" dirty="0">
                <a:latin typeface="Century Gothic" panose="020B0502020202020204" pitchFamily="34" charset="0"/>
              </a:rPr>
              <a:t>2</a:t>
            </a:r>
            <a:r>
              <a:rPr lang="fr-FR" altLang="en-US" sz="2400" b="1" dirty="0">
                <a:latin typeface="Century Gothic" panose="020B0502020202020204" pitchFamily="34" charset="0"/>
              </a:rPr>
              <a:t>O = 265 kg CO2e</a:t>
            </a:r>
            <a:endParaRPr lang="fr-FR" altLang="en-US" sz="2400" b="1" baseline="-25000" dirty="0">
              <a:latin typeface="Century Gothic" panose="020B0502020202020204" pitchFamily="34" charset="0"/>
            </a:endParaRPr>
          </a:p>
        </p:txBody>
      </p:sp>
      <p:sp>
        <p:nvSpPr>
          <p:cNvPr id="33" name="Text Box 38"/>
          <p:cNvSpPr txBox="1">
            <a:spLocks noChangeArrowheads="1"/>
          </p:cNvSpPr>
          <p:nvPr/>
        </p:nvSpPr>
        <p:spPr bwMode="auto">
          <a:xfrm>
            <a:off x="6142038" y="3500438"/>
            <a:ext cx="441801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a:lnSpc>
                <a:spcPct val="93000"/>
              </a:lnSpc>
              <a:spcBef>
                <a:spcPct val="50000"/>
              </a:spcBef>
              <a:buClr>
                <a:srgbClr val="000000"/>
              </a:buClr>
              <a:buFont typeface="Times New Roman" panose="02020603050405020304" pitchFamily="18" charset="0"/>
              <a:buNone/>
            </a:pPr>
            <a:r>
              <a:rPr lang="fr-FR" altLang="en-US" sz="2400" b="1" dirty="0">
                <a:latin typeface="Century Gothic" panose="020B0502020202020204" pitchFamily="34" charset="0"/>
              </a:rPr>
              <a:t>1 kg CO</a:t>
            </a:r>
            <a:r>
              <a:rPr lang="fr-FR" altLang="en-US" sz="2400" b="1" baseline="-25000" dirty="0">
                <a:latin typeface="Century Gothic" panose="020B0502020202020204" pitchFamily="34" charset="0"/>
              </a:rPr>
              <a:t>2</a:t>
            </a:r>
            <a:r>
              <a:rPr lang="fr-FR" altLang="en-US" sz="2400" b="1" dirty="0">
                <a:latin typeface="Century Gothic" panose="020B0502020202020204" pitchFamily="34" charset="0"/>
              </a:rPr>
              <a:t> = 1 kg CO2e</a:t>
            </a:r>
            <a:endParaRPr lang="fr-FR" altLang="en-US" sz="2400" b="1" baseline="-25000" dirty="0">
              <a:latin typeface="Century Gothic" panose="020B0502020202020204" pitchFamily="34" charset="0"/>
            </a:endParaRPr>
          </a:p>
        </p:txBody>
      </p:sp>
      <p:pic>
        <p:nvPicPr>
          <p:cNvPr id="48143" name="Picture 14" descr="Gaz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908050"/>
            <a:ext cx="7180262"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3" name="Picture 17" descr="BalanceN2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2780928"/>
            <a:ext cx="2740824" cy="3229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4781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fr-FR" altLang="en-US"/>
              <a:t>Comment quantifier les émissions de GES ?</a:t>
            </a:r>
          </a:p>
        </p:txBody>
      </p:sp>
      <p:sp>
        <p:nvSpPr>
          <p:cNvPr id="35859" name="Rectangle 19"/>
          <p:cNvSpPr>
            <a:spLocks noGrp="1" noChangeArrowheads="1"/>
          </p:cNvSpPr>
          <p:nvPr>
            <p:ph idx="1"/>
          </p:nvPr>
        </p:nvSpPr>
        <p:spPr>
          <a:xfrm>
            <a:off x="609600" y="1052736"/>
            <a:ext cx="10972800" cy="4857403"/>
          </a:xfrm>
        </p:spPr>
        <p:txBody>
          <a:bodyPr/>
          <a:lstStyle/>
          <a:p>
            <a:pPr eaLnBrk="1" hangingPunct="1"/>
            <a:r>
              <a:rPr lang="fr-FR" altLang="en-US" sz="2200" dirty="0"/>
              <a:t>Mesure directe</a:t>
            </a:r>
          </a:p>
          <a:p>
            <a:pPr lvl="1" eaLnBrk="1" hangingPunct="1"/>
            <a:r>
              <a:rPr lang="fr-FR" altLang="en-US" sz="2200" dirty="0"/>
              <a:t>Très précis mais contraignant</a:t>
            </a:r>
          </a:p>
          <a:p>
            <a:pPr lvl="1" eaLnBrk="1" hangingPunct="1"/>
            <a:r>
              <a:rPr lang="fr-FR" altLang="en-US" sz="2200" dirty="0"/>
              <a:t>Souvent </a:t>
            </a:r>
            <a:r>
              <a:rPr lang="fr-FR" altLang="en-US" sz="2200" b="1" dirty="0"/>
              <a:t>impossible</a:t>
            </a:r>
            <a:r>
              <a:rPr lang="fr-FR" altLang="en-US" sz="2200" dirty="0"/>
              <a:t> car les émissions ont lieu hors site</a:t>
            </a:r>
            <a:br>
              <a:rPr lang="fr-FR" altLang="en-US" sz="2200" dirty="0"/>
            </a:br>
            <a:r>
              <a:rPr lang="fr-FR" altLang="en-US" sz="2200" dirty="0"/>
              <a:t>(ex : électricité) et/ou sont passées (ex : fabrication)</a:t>
            </a:r>
          </a:p>
        </p:txBody>
      </p:sp>
      <p:pic>
        <p:nvPicPr>
          <p:cNvPr id="52230" name="Picture 4" descr="controle-antipol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1600" y="908720"/>
            <a:ext cx="19050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2" name="Text Box 18"/>
          <p:cNvSpPr txBox="1">
            <a:spLocks noChangeArrowheads="1"/>
          </p:cNvSpPr>
          <p:nvPr/>
        </p:nvSpPr>
        <p:spPr bwMode="auto">
          <a:xfrm>
            <a:off x="9342859" y="2332063"/>
            <a:ext cx="23415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200" dirty="0"/>
              <a:t>Mesure directe de gaz polluants au contrôle technique</a:t>
            </a:r>
          </a:p>
        </p:txBody>
      </p:sp>
    </p:spTree>
    <p:extLst>
      <p:ext uri="{BB962C8B-B14F-4D97-AF65-F5344CB8AC3E}">
        <p14:creationId xmlns:p14="http://schemas.microsoft.com/office/powerpoint/2010/main" val="40682181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fr-FR" altLang="en-US"/>
              <a:t>Comment quantifier les émissions de GES ?</a:t>
            </a:r>
          </a:p>
        </p:txBody>
      </p:sp>
      <p:sp>
        <p:nvSpPr>
          <p:cNvPr id="35859" name="Rectangle 19"/>
          <p:cNvSpPr>
            <a:spLocks noGrp="1" noChangeArrowheads="1"/>
          </p:cNvSpPr>
          <p:nvPr>
            <p:ph idx="1"/>
          </p:nvPr>
        </p:nvSpPr>
        <p:spPr>
          <a:xfrm>
            <a:off x="609600" y="1052736"/>
            <a:ext cx="10972800" cy="4857403"/>
          </a:xfrm>
        </p:spPr>
        <p:txBody>
          <a:bodyPr/>
          <a:lstStyle/>
          <a:p>
            <a:pPr eaLnBrk="1" hangingPunct="1"/>
            <a:r>
              <a:rPr lang="fr-FR" altLang="en-US" sz="2200" dirty="0"/>
              <a:t>Mesure directe</a:t>
            </a:r>
          </a:p>
          <a:p>
            <a:pPr lvl="1" eaLnBrk="1" hangingPunct="1"/>
            <a:r>
              <a:rPr lang="fr-FR" altLang="en-US" sz="2200" dirty="0"/>
              <a:t>Très précis mais contraignant</a:t>
            </a:r>
          </a:p>
          <a:p>
            <a:pPr lvl="1" eaLnBrk="1" hangingPunct="1"/>
            <a:r>
              <a:rPr lang="fr-FR" altLang="en-US" sz="2200" dirty="0"/>
              <a:t>Souvent </a:t>
            </a:r>
            <a:r>
              <a:rPr lang="fr-FR" altLang="en-US" sz="2200" b="1" dirty="0"/>
              <a:t>impossible</a:t>
            </a:r>
            <a:r>
              <a:rPr lang="fr-FR" altLang="en-US" sz="2200" dirty="0"/>
              <a:t> car les émissions ont lieu hors site</a:t>
            </a:r>
            <a:br>
              <a:rPr lang="fr-FR" altLang="en-US" sz="2200" dirty="0"/>
            </a:br>
            <a:r>
              <a:rPr lang="fr-FR" altLang="en-US" sz="2200" dirty="0"/>
              <a:t>(ex : électricité) et/ou sont passées (ex : fabrication)</a:t>
            </a:r>
          </a:p>
          <a:p>
            <a:pPr eaLnBrk="1" hangingPunct="1"/>
            <a:endParaRPr lang="fr-FR" altLang="en-US" sz="2200" dirty="0"/>
          </a:p>
          <a:p>
            <a:pPr eaLnBrk="1" hangingPunct="1"/>
            <a:r>
              <a:rPr lang="fr-FR" altLang="en-US" sz="2200" dirty="0"/>
              <a:t>Estimation par un facteur d’émission</a:t>
            </a:r>
          </a:p>
          <a:p>
            <a:pPr lvl="1" eaLnBrk="1" hangingPunct="1"/>
            <a:r>
              <a:rPr lang="fr-FR" altLang="en-US" sz="2200" dirty="0"/>
              <a:t>Le facteur d’émission est le résultat d’une étude et représente </a:t>
            </a:r>
            <a:r>
              <a:rPr lang="fr-FR" altLang="en-US" sz="2200" b="1" dirty="0"/>
              <a:t>la quantité moyenne de GES émis par une unité de référence</a:t>
            </a:r>
          </a:p>
          <a:p>
            <a:pPr lvl="1" eaLnBrk="1" hangingPunct="1"/>
            <a:r>
              <a:rPr lang="fr-FR" altLang="en-US" sz="2200" dirty="0"/>
              <a:t>Moins précis mais suffisant pour nos besoins</a:t>
            </a:r>
          </a:p>
        </p:txBody>
      </p:sp>
      <p:pic>
        <p:nvPicPr>
          <p:cNvPr id="52230" name="Picture 4" descr="controle-antipol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1600" y="908720"/>
            <a:ext cx="19050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3" name="Picture 3"/>
          <p:cNvPicPr>
            <a:picLocks noChangeAspect="1" noChangeArrowheads="1"/>
          </p:cNvPicPr>
          <p:nvPr/>
        </p:nvPicPr>
        <p:blipFill>
          <a:blip r:embed="rId4">
            <a:extLst>
              <a:ext uri="{28A0092B-C50C-407E-A947-70E740481C1C}">
                <a14:useLocalDpi xmlns:a14="http://schemas.microsoft.com/office/drawing/2010/main" val="0"/>
              </a:ext>
            </a:extLst>
          </a:blip>
          <a:srcRect l="7440" t="7904" r="7277" b="3336"/>
          <a:stretch>
            <a:fillRect/>
          </a:stretch>
        </p:blipFill>
        <p:spPr bwMode="auto">
          <a:xfrm>
            <a:off x="3027840" y="4725144"/>
            <a:ext cx="1508019" cy="174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32" name="Text Box 18"/>
          <p:cNvSpPr txBox="1">
            <a:spLocks noChangeArrowheads="1"/>
          </p:cNvSpPr>
          <p:nvPr/>
        </p:nvSpPr>
        <p:spPr bwMode="auto">
          <a:xfrm>
            <a:off x="9342859" y="2332063"/>
            <a:ext cx="23415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200" dirty="0"/>
              <a:t>Mesure directe de gaz polluants au contrôle technique</a:t>
            </a:r>
          </a:p>
        </p:txBody>
      </p:sp>
      <p:pic>
        <p:nvPicPr>
          <p:cNvPr id="11" name="Picture 14" descr="Gaz2">
            <a:extLst>
              <a:ext uri="{FF2B5EF4-FFF2-40B4-BE49-F238E27FC236}">
                <a16:creationId xmlns:a16="http://schemas.microsoft.com/office/drawing/2014/main" id="{B86235E8-0D4B-4238-B22B-F76C234737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4622" b="44185"/>
          <a:stretch/>
        </p:blipFill>
        <p:spPr bwMode="auto">
          <a:xfrm>
            <a:off x="4367808" y="5459697"/>
            <a:ext cx="1822235" cy="691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e 11">
            <a:extLst>
              <a:ext uri="{FF2B5EF4-FFF2-40B4-BE49-F238E27FC236}">
                <a16:creationId xmlns:a16="http://schemas.microsoft.com/office/drawing/2014/main" id="{AB49D1B0-AE24-44EB-84EF-8CB0F294AE1F}"/>
              </a:ext>
            </a:extLst>
          </p:cNvPr>
          <p:cNvGrpSpPr/>
          <p:nvPr/>
        </p:nvGrpSpPr>
        <p:grpSpPr>
          <a:xfrm flipH="1">
            <a:off x="5597956" y="4327757"/>
            <a:ext cx="2816484" cy="2955014"/>
            <a:chOff x="93862" y="4314179"/>
            <a:chExt cx="3524724" cy="3401983"/>
          </a:xfrm>
        </p:grpSpPr>
        <p:sp>
          <p:nvSpPr>
            <p:cNvPr id="13" name="Rectangle 12">
              <a:extLst>
                <a:ext uri="{FF2B5EF4-FFF2-40B4-BE49-F238E27FC236}">
                  <a16:creationId xmlns:a16="http://schemas.microsoft.com/office/drawing/2014/main" id="{CF05B39E-B812-4EFE-994B-5EBF402F442A}"/>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80C0AF8E-4D5C-4E59-8FFE-5CA32D3E1BD8}"/>
                </a:ext>
              </a:extLst>
            </p:cNvPr>
            <p:cNvPicPr>
              <a:picLocks noChangeAspect="1"/>
            </p:cNvPicPr>
            <p:nvPr/>
          </p:nvPicPr>
          <p:blipFill>
            <a:blip r:embed="rId6"/>
            <a:stretch>
              <a:fillRect/>
            </a:stretch>
          </p:blipFill>
          <p:spPr>
            <a:xfrm>
              <a:off x="93862" y="4314179"/>
              <a:ext cx="3401983" cy="3401983"/>
            </a:xfrm>
            <a:prstGeom prst="rect">
              <a:avLst/>
            </a:prstGeom>
          </p:spPr>
        </p:pic>
      </p:grpSp>
    </p:spTree>
    <p:extLst>
      <p:ext uri="{BB962C8B-B14F-4D97-AF65-F5344CB8AC3E}">
        <p14:creationId xmlns:p14="http://schemas.microsoft.com/office/powerpoint/2010/main" val="2821748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5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5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Résumé des épisodes précédents …</a:t>
            </a:r>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733092"/>
            <a:ext cx="5583580" cy="3640124"/>
          </a:xfrm>
          <a:prstGeom prst="rect">
            <a:avLst/>
          </a:prstGeom>
        </p:spPr>
      </p:pic>
      <p:pic>
        <p:nvPicPr>
          <p:cNvPr id="29" name="Imag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948" y="1733092"/>
            <a:ext cx="6359712" cy="3672408"/>
          </a:xfrm>
          <a:prstGeom prst="rect">
            <a:avLst/>
          </a:prstGeom>
        </p:spPr>
      </p:pic>
      <p:sp>
        <p:nvSpPr>
          <p:cNvPr id="30" name="ZoneTexte 29"/>
          <p:cNvSpPr txBox="1"/>
          <p:nvPr/>
        </p:nvSpPr>
        <p:spPr>
          <a:xfrm>
            <a:off x="1263378" y="5517232"/>
            <a:ext cx="3295496" cy="707886"/>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Le changement climatique</a:t>
            </a:r>
          </a:p>
        </p:txBody>
      </p:sp>
      <p:sp>
        <p:nvSpPr>
          <p:cNvPr id="31" name="ZoneTexte 30"/>
          <p:cNvSpPr txBox="1"/>
          <p:nvPr/>
        </p:nvSpPr>
        <p:spPr>
          <a:xfrm>
            <a:off x="7896200" y="5517232"/>
            <a:ext cx="3295496" cy="707886"/>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La raréfaction des énergies fossiles</a:t>
            </a:r>
          </a:p>
        </p:txBody>
      </p:sp>
      <p:pic>
        <p:nvPicPr>
          <p:cNvPr id="7" name="Picture 2" descr="F:\06 - Serieux\Cours\Cours Mines\Assos\La Pioche\n°FJDD\mises\ours-copenhague-405x500.png">
            <a:extLst>
              <a:ext uri="{FF2B5EF4-FFF2-40B4-BE49-F238E27FC236}">
                <a16:creationId xmlns:a16="http://schemas.microsoft.com/office/drawing/2014/main" id="{69689BF6-8E49-4E71-A34E-F79DEF9C35C4}"/>
              </a:ext>
            </a:extLst>
          </p:cNvPr>
          <p:cNvPicPr>
            <a:picLocks noChangeAspect="1" noChangeArrowheads="1"/>
          </p:cNvPicPr>
          <p:nvPr/>
        </p:nvPicPr>
        <p:blipFill>
          <a:blip r:embed="rId4" cstate="print"/>
          <a:srcRect/>
          <a:stretch>
            <a:fillRect/>
          </a:stretch>
        </p:blipFill>
        <p:spPr bwMode="auto">
          <a:xfrm>
            <a:off x="5267908" y="4725144"/>
            <a:ext cx="1656184" cy="2206477"/>
          </a:xfrm>
          <a:prstGeom prst="rect">
            <a:avLst/>
          </a:prstGeom>
          <a:noFill/>
        </p:spPr>
      </p:pic>
    </p:spTree>
    <p:extLst>
      <p:ext uri="{BB962C8B-B14F-4D97-AF65-F5344CB8AC3E}">
        <p14:creationId xmlns:p14="http://schemas.microsoft.com/office/powerpoint/2010/main" val="522475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39C87-5EF6-462A-9A39-2CD028BB1DC9}"/>
              </a:ext>
            </a:extLst>
          </p:cNvPr>
          <p:cNvSpPr>
            <a:spLocks noGrp="1"/>
          </p:cNvSpPr>
          <p:nvPr>
            <p:ph type="title"/>
          </p:nvPr>
        </p:nvSpPr>
        <p:spPr/>
        <p:txBody>
          <a:bodyPr/>
          <a:lstStyle/>
          <a:p>
            <a:r>
              <a:rPr lang="fr-FR" dirty="0"/>
              <a:t>L’incertitude d’un facteur d’émission</a:t>
            </a:r>
          </a:p>
        </p:txBody>
      </p:sp>
      <p:sp>
        <p:nvSpPr>
          <p:cNvPr id="3" name="Espace réservé du contenu 2">
            <a:extLst>
              <a:ext uri="{FF2B5EF4-FFF2-40B4-BE49-F238E27FC236}">
                <a16:creationId xmlns:a16="http://schemas.microsoft.com/office/drawing/2014/main" id="{B31DCEA8-B321-4671-846B-D2A672970E45}"/>
              </a:ext>
            </a:extLst>
          </p:cNvPr>
          <p:cNvSpPr>
            <a:spLocks noGrp="1"/>
          </p:cNvSpPr>
          <p:nvPr>
            <p:ph idx="1"/>
          </p:nvPr>
        </p:nvSpPr>
        <p:spPr/>
        <p:txBody>
          <a:bodyPr/>
          <a:lstStyle/>
          <a:p>
            <a:r>
              <a:rPr lang="fr-FR" dirty="0"/>
              <a:t>Chaque facteur d’émission est construit sur la base de </a:t>
            </a:r>
            <a:r>
              <a:rPr lang="fr-FR" dirty="0">
                <a:solidFill>
                  <a:srgbClr val="F6AB38"/>
                </a:solidFill>
              </a:rPr>
              <a:t>moyennes.</a:t>
            </a:r>
          </a:p>
          <a:p>
            <a:endParaRPr lang="fr-FR" dirty="0"/>
          </a:p>
          <a:p>
            <a:r>
              <a:rPr lang="fr-FR" dirty="0"/>
              <a:t>Il existe donc une </a:t>
            </a:r>
            <a:r>
              <a:rPr lang="fr-FR" dirty="0">
                <a:solidFill>
                  <a:srgbClr val="F6AB38"/>
                </a:solidFill>
              </a:rPr>
              <a:t>incertitude</a:t>
            </a:r>
            <a:r>
              <a:rPr lang="fr-FR" dirty="0"/>
              <a:t> associée à chaque </a:t>
            </a:r>
            <a:r>
              <a:rPr lang="fr-FR" dirty="0">
                <a:solidFill>
                  <a:srgbClr val="F6AB38"/>
                </a:solidFill>
              </a:rPr>
              <a:t>facteur</a:t>
            </a:r>
            <a:r>
              <a:rPr lang="fr-FR" dirty="0"/>
              <a:t>. </a:t>
            </a:r>
          </a:p>
          <a:p>
            <a:endParaRPr lang="fr-FR" dirty="0"/>
          </a:p>
          <a:p>
            <a:r>
              <a:rPr lang="fr-FR" dirty="0"/>
              <a:t>De même, la </a:t>
            </a:r>
            <a:r>
              <a:rPr lang="fr-FR" dirty="0">
                <a:solidFill>
                  <a:srgbClr val="F6AB38"/>
                </a:solidFill>
              </a:rPr>
              <a:t>donnée</a:t>
            </a:r>
            <a:r>
              <a:rPr lang="fr-FR" dirty="0"/>
              <a:t> collectée est soumise à une </a:t>
            </a:r>
            <a:r>
              <a:rPr lang="fr-FR" dirty="0">
                <a:solidFill>
                  <a:srgbClr val="F6AB38"/>
                </a:solidFill>
              </a:rPr>
              <a:t>incertitude</a:t>
            </a:r>
            <a:r>
              <a:rPr lang="fr-FR" dirty="0"/>
              <a:t>. </a:t>
            </a:r>
          </a:p>
          <a:p>
            <a:endParaRPr lang="fr-FR" dirty="0"/>
          </a:p>
          <a:p>
            <a:endParaRPr lang="fr-FR" dirty="0"/>
          </a:p>
          <a:p>
            <a:pPr marL="1371600" lvl="3" indent="0">
              <a:buNone/>
            </a:pPr>
            <a:r>
              <a:rPr lang="fr-FR" sz="2400" b="1" dirty="0">
                <a:solidFill>
                  <a:srgbClr val="085160"/>
                </a:solidFill>
              </a:rPr>
              <a:t>Un Bilan Carbone® manipule des </a:t>
            </a:r>
            <a:r>
              <a:rPr lang="fr-FR" sz="2400" b="1" dirty="0">
                <a:solidFill>
                  <a:srgbClr val="F6AB38"/>
                </a:solidFill>
              </a:rPr>
              <a:t>ordres de grandeur. </a:t>
            </a:r>
            <a:r>
              <a:rPr lang="fr-FR" sz="2400" b="1" dirty="0">
                <a:solidFill>
                  <a:srgbClr val="085160"/>
                </a:solidFill>
              </a:rPr>
              <a:t>Ce qui compte ce n’est pas le résultat exact mais savoir </a:t>
            </a:r>
            <a:r>
              <a:rPr lang="fr-FR" sz="2400" b="1" dirty="0">
                <a:solidFill>
                  <a:srgbClr val="F6AB38"/>
                </a:solidFill>
              </a:rPr>
              <a:t>où et comment agir </a:t>
            </a:r>
            <a:r>
              <a:rPr lang="fr-FR" sz="2400" b="1" dirty="0">
                <a:solidFill>
                  <a:srgbClr val="085160"/>
                </a:solidFill>
              </a:rPr>
              <a:t>! </a:t>
            </a:r>
          </a:p>
        </p:txBody>
      </p:sp>
      <p:grpSp>
        <p:nvGrpSpPr>
          <p:cNvPr id="7" name="Groupe 6">
            <a:extLst>
              <a:ext uri="{FF2B5EF4-FFF2-40B4-BE49-F238E27FC236}">
                <a16:creationId xmlns:a16="http://schemas.microsoft.com/office/drawing/2014/main" id="{41A8C5CD-A000-413B-BFC9-E088214D6AC4}"/>
              </a:ext>
            </a:extLst>
          </p:cNvPr>
          <p:cNvGrpSpPr>
            <a:grpSpLocks noChangeAspect="1"/>
          </p:cNvGrpSpPr>
          <p:nvPr/>
        </p:nvGrpSpPr>
        <p:grpSpPr>
          <a:xfrm>
            <a:off x="10560496" y="1772816"/>
            <a:ext cx="1205576" cy="1205576"/>
            <a:chOff x="4563565" y="3050600"/>
            <a:chExt cx="1800000" cy="1800000"/>
          </a:xfrm>
        </p:grpSpPr>
        <p:sp>
          <p:nvSpPr>
            <p:cNvPr id="5" name="Ellipse 4">
              <a:extLst>
                <a:ext uri="{FF2B5EF4-FFF2-40B4-BE49-F238E27FC236}">
                  <a16:creationId xmlns:a16="http://schemas.microsoft.com/office/drawing/2014/main" id="{D3E6D2B6-666B-427F-A7D4-86171550C14A}"/>
                </a:ext>
              </a:extLst>
            </p:cNvPr>
            <p:cNvSpPr/>
            <p:nvPr/>
          </p:nvSpPr>
          <p:spPr>
            <a:xfrm>
              <a:off x="4563565" y="3050600"/>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3DBBDFA6-2825-4612-B5A6-7C92863B550F}"/>
                </a:ext>
              </a:extLst>
            </p:cNvPr>
            <p:cNvPicPr>
              <a:picLocks noChangeAspect="1"/>
            </p:cNvPicPr>
            <p:nvPr/>
          </p:nvPicPr>
          <p:blipFill>
            <a:blip r:embed="rId2"/>
            <a:stretch>
              <a:fillRect/>
            </a:stretch>
          </p:blipFill>
          <p:spPr>
            <a:xfrm>
              <a:off x="4698781" y="3161115"/>
              <a:ext cx="1578969" cy="1578969"/>
            </a:xfrm>
            <a:prstGeom prst="rect">
              <a:avLst/>
            </a:prstGeom>
          </p:spPr>
        </p:pic>
      </p:grpSp>
      <p:pic>
        <p:nvPicPr>
          <p:cNvPr id="9" name="Image 8">
            <a:extLst>
              <a:ext uri="{FF2B5EF4-FFF2-40B4-BE49-F238E27FC236}">
                <a16:creationId xmlns:a16="http://schemas.microsoft.com/office/drawing/2014/main" id="{D2A2766B-C14F-4046-A0D5-787152A4AEC9}"/>
              </a:ext>
            </a:extLst>
          </p:cNvPr>
          <p:cNvPicPr>
            <a:picLocks noChangeAspect="1"/>
          </p:cNvPicPr>
          <p:nvPr/>
        </p:nvPicPr>
        <p:blipFill>
          <a:blip r:embed="rId3"/>
          <a:stretch>
            <a:fillRect/>
          </a:stretch>
        </p:blipFill>
        <p:spPr>
          <a:xfrm>
            <a:off x="598878" y="4149080"/>
            <a:ext cx="1313870" cy="1313870"/>
          </a:xfrm>
          <a:prstGeom prst="rect">
            <a:avLst/>
          </a:prstGeom>
        </p:spPr>
      </p:pic>
    </p:spTree>
    <p:extLst>
      <p:ext uri="{BB962C8B-B14F-4D97-AF65-F5344CB8AC3E}">
        <p14:creationId xmlns:p14="http://schemas.microsoft.com/office/powerpoint/2010/main" val="2786942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27548" y="0"/>
            <a:ext cx="8028892" cy="980728"/>
          </a:xfrm>
        </p:spPr>
        <p:txBody>
          <a:bodyPr/>
          <a:lstStyle/>
          <a:p>
            <a:pPr eaLnBrk="1" hangingPunct="1"/>
            <a:r>
              <a:rPr lang="fr-FR" altLang="en-US" dirty="0"/>
              <a:t>Quelques exemples de facteurs d’émission</a:t>
            </a:r>
          </a:p>
        </p:txBody>
      </p:sp>
      <p:sp>
        <p:nvSpPr>
          <p:cNvPr id="54281" name="Text Box 447"/>
          <p:cNvSpPr txBox="1">
            <a:spLocks noChangeArrowheads="1"/>
          </p:cNvSpPr>
          <p:nvPr/>
        </p:nvSpPr>
        <p:spPr bwMode="auto">
          <a:xfrm>
            <a:off x="43917" y="1249795"/>
            <a:ext cx="18732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600" dirty="0">
                <a:latin typeface="Century Gothic" panose="020B0502020202020204" pitchFamily="34" charset="0"/>
              </a:rPr>
              <a:t>Emissions du poste considéré</a:t>
            </a:r>
          </a:p>
        </p:txBody>
      </p:sp>
      <p:sp>
        <p:nvSpPr>
          <p:cNvPr id="54284" name="Text Box 451"/>
          <p:cNvSpPr txBox="1">
            <a:spLocks noChangeArrowheads="1"/>
          </p:cNvSpPr>
          <p:nvPr/>
        </p:nvSpPr>
        <p:spPr bwMode="auto">
          <a:xfrm>
            <a:off x="1772706" y="1394258"/>
            <a:ext cx="2873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a:t>
            </a:r>
          </a:p>
        </p:txBody>
      </p:sp>
      <p:sp>
        <p:nvSpPr>
          <p:cNvPr id="4" name="Rectangle 3">
            <a:extLst>
              <a:ext uri="{FF2B5EF4-FFF2-40B4-BE49-F238E27FC236}">
                <a16:creationId xmlns:a16="http://schemas.microsoft.com/office/drawing/2014/main" id="{3D1F886E-F51D-43DA-928D-D56C02E31971}"/>
              </a:ext>
            </a:extLst>
          </p:cNvPr>
          <p:cNvSpPr/>
          <p:nvPr/>
        </p:nvSpPr>
        <p:spPr>
          <a:xfrm>
            <a:off x="2027548" y="994350"/>
            <a:ext cx="7601010" cy="766620"/>
          </a:xfrm>
          <a:prstGeom prst="rect">
            <a:avLst/>
          </a:prstGeom>
        </p:spPr>
        <p:txBody>
          <a:bodyPr wrap="square">
            <a:spAutoFit/>
          </a:bodyPr>
          <a:lstStyle/>
          <a:p>
            <a:pPr>
              <a:lnSpc>
                <a:spcPct val="300000"/>
              </a:lnSpc>
              <a:spcBef>
                <a:spcPct val="50000"/>
              </a:spcBef>
              <a:buClrTx/>
              <a:buNone/>
            </a:pPr>
            <a:r>
              <a:rPr lang="fr-FR" altLang="en-US" b="1" dirty="0">
                <a:solidFill>
                  <a:srgbClr val="085160"/>
                </a:solidFill>
                <a:latin typeface="Century Gothic" panose="020B0502020202020204" pitchFamily="34" charset="0"/>
              </a:rPr>
              <a:t>Quantité consommée </a:t>
            </a:r>
            <a:r>
              <a:rPr lang="fr-FR" altLang="en-US" dirty="0">
                <a:latin typeface="Century Gothic" panose="020B0502020202020204" pitchFamily="34" charset="0"/>
              </a:rPr>
              <a:t>x </a:t>
            </a:r>
            <a:r>
              <a:rPr lang="fr-FR" altLang="en-US" b="1" dirty="0">
                <a:solidFill>
                  <a:srgbClr val="F6AB38"/>
                </a:solidFill>
                <a:latin typeface="Century Gothic" panose="020B0502020202020204" pitchFamily="34" charset="0"/>
              </a:rPr>
              <a:t>Facteur d’émission </a:t>
            </a:r>
            <a:r>
              <a:rPr lang="fr-FR" altLang="en-US" dirty="0">
                <a:latin typeface="Century Gothic" panose="020B0502020202020204" pitchFamily="34" charset="0"/>
              </a:rPr>
              <a:t>= Total en kgCO2e</a:t>
            </a:r>
          </a:p>
        </p:txBody>
      </p:sp>
    </p:spTree>
    <p:extLst>
      <p:ext uri="{BB962C8B-B14F-4D97-AF65-F5344CB8AC3E}">
        <p14:creationId xmlns:p14="http://schemas.microsoft.com/office/powerpoint/2010/main" val="2044270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27548" y="0"/>
            <a:ext cx="8028892" cy="980728"/>
          </a:xfrm>
        </p:spPr>
        <p:txBody>
          <a:bodyPr/>
          <a:lstStyle/>
          <a:p>
            <a:pPr eaLnBrk="1" hangingPunct="1"/>
            <a:r>
              <a:rPr lang="fr-FR" altLang="en-US" dirty="0"/>
              <a:t>Quelques exemples de facteurs d’émission</a:t>
            </a:r>
          </a:p>
        </p:txBody>
      </p:sp>
      <p:sp>
        <p:nvSpPr>
          <p:cNvPr id="54281" name="Text Box 447"/>
          <p:cNvSpPr txBox="1">
            <a:spLocks noChangeArrowheads="1"/>
          </p:cNvSpPr>
          <p:nvPr/>
        </p:nvSpPr>
        <p:spPr bwMode="auto">
          <a:xfrm>
            <a:off x="43917" y="1249795"/>
            <a:ext cx="18732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600" dirty="0">
                <a:latin typeface="Century Gothic" panose="020B0502020202020204" pitchFamily="34" charset="0"/>
              </a:rPr>
              <a:t>Emissions du poste considéré</a:t>
            </a:r>
          </a:p>
        </p:txBody>
      </p:sp>
      <p:sp>
        <p:nvSpPr>
          <p:cNvPr id="54284" name="Text Box 451"/>
          <p:cNvSpPr txBox="1">
            <a:spLocks noChangeArrowheads="1"/>
          </p:cNvSpPr>
          <p:nvPr/>
        </p:nvSpPr>
        <p:spPr bwMode="auto">
          <a:xfrm>
            <a:off x="1772706" y="1394258"/>
            <a:ext cx="2873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a:t>
            </a:r>
          </a:p>
        </p:txBody>
      </p:sp>
      <p:pic>
        <p:nvPicPr>
          <p:cNvPr id="16" name="Image 15">
            <a:extLst>
              <a:ext uri="{FF2B5EF4-FFF2-40B4-BE49-F238E27FC236}">
                <a16:creationId xmlns:a16="http://schemas.microsoft.com/office/drawing/2014/main" id="{76D73B57-755B-4D63-AFA7-E2098194D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56" y="2529508"/>
            <a:ext cx="576000" cy="576000"/>
          </a:xfrm>
          <a:prstGeom prst="rect">
            <a:avLst/>
          </a:prstGeom>
        </p:spPr>
      </p:pic>
      <p:sp>
        <p:nvSpPr>
          <p:cNvPr id="24" name="Text Box 447">
            <a:extLst>
              <a:ext uri="{FF2B5EF4-FFF2-40B4-BE49-F238E27FC236}">
                <a16:creationId xmlns:a16="http://schemas.microsoft.com/office/drawing/2014/main" id="{21B7FE75-EB8A-4478-8B34-96BCED9361FD}"/>
              </a:ext>
            </a:extLst>
          </p:cNvPr>
          <p:cNvSpPr txBox="1">
            <a:spLocks noChangeArrowheads="1"/>
          </p:cNvSpPr>
          <p:nvPr/>
        </p:nvSpPr>
        <p:spPr bwMode="auto">
          <a:xfrm>
            <a:off x="1631504" y="2165950"/>
            <a:ext cx="7601011"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nSpc>
                <a:spcPct val="300000"/>
              </a:lnSpc>
              <a:spcBef>
                <a:spcPct val="50000"/>
              </a:spcBef>
              <a:buClrTx/>
              <a:buNone/>
            </a:pPr>
            <a:r>
              <a:rPr lang="fr-FR" altLang="en-US" sz="1600" b="1" dirty="0">
                <a:solidFill>
                  <a:srgbClr val="085160"/>
                </a:solidFill>
                <a:latin typeface="Century Gothic" panose="020B0502020202020204" pitchFamily="34" charset="0"/>
              </a:rPr>
              <a:t>14000 kWh d’électricité</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0,082 kgCO2e/kWh </a:t>
            </a:r>
            <a:r>
              <a:rPr lang="fr-FR" altLang="en-US" sz="1600" dirty="0">
                <a:latin typeface="Century Gothic" panose="020B0502020202020204" pitchFamily="34" charset="0"/>
              </a:rPr>
              <a:t>= 1050 kgCO2e</a:t>
            </a:r>
          </a:p>
          <a:p>
            <a:pPr>
              <a:spcBef>
                <a:spcPct val="50000"/>
              </a:spcBef>
              <a:buClrTx/>
              <a:buNone/>
            </a:pPr>
            <a:endParaRPr lang="fr-FR" altLang="en-US" sz="1600" dirty="0">
              <a:latin typeface="Century Gothic" panose="020B0502020202020204" pitchFamily="34" charset="0"/>
            </a:endParaRPr>
          </a:p>
        </p:txBody>
      </p:sp>
      <p:sp>
        <p:nvSpPr>
          <p:cNvPr id="4" name="Rectangle 3">
            <a:extLst>
              <a:ext uri="{FF2B5EF4-FFF2-40B4-BE49-F238E27FC236}">
                <a16:creationId xmlns:a16="http://schemas.microsoft.com/office/drawing/2014/main" id="{3D1F886E-F51D-43DA-928D-D56C02E31971}"/>
              </a:ext>
            </a:extLst>
          </p:cNvPr>
          <p:cNvSpPr/>
          <p:nvPr/>
        </p:nvSpPr>
        <p:spPr>
          <a:xfrm>
            <a:off x="2027548" y="994350"/>
            <a:ext cx="7601010" cy="766620"/>
          </a:xfrm>
          <a:prstGeom prst="rect">
            <a:avLst/>
          </a:prstGeom>
        </p:spPr>
        <p:txBody>
          <a:bodyPr wrap="square">
            <a:spAutoFit/>
          </a:bodyPr>
          <a:lstStyle/>
          <a:p>
            <a:pPr>
              <a:lnSpc>
                <a:spcPct val="300000"/>
              </a:lnSpc>
              <a:spcBef>
                <a:spcPct val="50000"/>
              </a:spcBef>
              <a:buClrTx/>
              <a:buNone/>
            </a:pPr>
            <a:r>
              <a:rPr lang="fr-FR" altLang="en-US" b="1" dirty="0">
                <a:solidFill>
                  <a:srgbClr val="085160"/>
                </a:solidFill>
                <a:latin typeface="Century Gothic" panose="020B0502020202020204" pitchFamily="34" charset="0"/>
              </a:rPr>
              <a:t>Quantité consommée </a:t>
            </a:r>
            <a:r>
              <a:rPr lang="fr-FR" altLang="en-US" dirty="0">
                <a:latin typeface="Century Gothic" panose="020B0502020202020204" pitchFamily="34" charset="0"/>
              </a:rPr>
              <a:t>x </a:t>
            </a:r>
            <a:r>
              <a:rPr lang="fr-FR" altLang="en-US" b="1" dirty="0">
                <a:solidFill>
                  <a:srgbClr val="F6AB38"/>
                </a:solidFill>
                <a:latin typeface="Century Gothic" panose="020B0502020202020204" pitchFamily="34" charset="0"/>
              </a:rPr>
              <a:t>Facteur d’émission </a:t>
            </a:r>
            <a:r>
              <a:rPr lang="fr-FR" altLang="en-US" dirty="0">
                <a:latin typeface="Century Gothic" panose="020B0502020202020204" pitchFamily="34" charset="0"/>
              </a:rPr>
              <a:t>= Total en kgCO2e</a:t>
            </a:r>
          </a:p>
        </p:txBody>
      </p:sp>
    </p:spTree>
    <p:extLst>
      <p:ext uri="{BB962C8B-B14F-4D97-AF65-F5344CB8AC3E}">
        <p14:creationId xmlns:p14="http://schemas.microsoft.com/office/powerpoint/2010/main" val="3299399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27548" y="0"/>
            <a:ext cx="8028892" cy="980728"/>
          </a:xfrm>
        </p:spPr>
        <p:txBody>
          <a:bodyPr/>
          <a:lstStyle/>
          <a:p>
            <a:pPr eaLnBrk="1" hangingPunct="1"/>
            <a:r>
              <a:rPr lang="fr-FR" altLang="en-US" dirty="0"/>
              <a:t>Quelques exemples de facteurs d’émission</a:t>
            </a:r>
          </a:p>
        </p:txBody>
      </p:sp>
      <p:sp>
        <p:nvSpPr>
          <p:cNvPr id="54281" name="Text Box 447"/>
          <p:cNvSpPr txBox="1">
            <a:spLocks noChangeArrowheads="1"/>
          </p:cNvSpPr>
          <p:nvPr/>
        </p:nvSpPr>
        <p:spPr bwMode="auto">
          <a:xfrm>
            <a:off x="43917" y="1249795"/>
            <a:ext cx="18732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600" dirty="0">
                <a:latin typeface="Century Gothic" panose="020B0502020202020204" pitchFamily="34" charset="0"/>
              </a:rPr>
              <a:t>Emissions du poste considéré</a:t>
            </a:r>
          </a:p>
        </p:txBody>
      </p:sp>
      <p:sp>
        <p:nvSpPr>
          <p:cNvPr id="54284" name="Text Box 451"/>
          <p:cNvSpPr txBox="1">
            <a:spLocks noChangeArrowheads="1"/>
          </p:cNvSpPr>
          <p:nvPr/>
        </p:nvSpPr>
        <p:spPr bwMode="auto">
          <a:xfrm>
            <a:off x="1772706" y="1394258"/>
            <a:ext cx="2873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a:t>
            </a:r>
          </a:p>
        </p:txBody>
      </p:sp>
      <p:pic>
        <p:nvPicPr>
          <p:cNvPr id="16" name="Image 15">
            <a:extLst>
              <a:ext uri="{FF2B5EF4-FFF2-40B4-BE49-F238E27FC236}">
                <a16:creationId xmlns:a16="http://schemas.microsoft.com/office/drawing/2014/main" id="{76D73B57-755B-4D63-AFA7-E2098194D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56" y="2529508"/>
            <a:ext cx="576000" cy="576000"/>
          </a:xfrm>
          <a:prstGeom prst="rect">
            <a:avLst/>
          </a:prstGeom>
        </p:spPr>
      </p:pic>
      <p:pic>
        <p:nvPicPr>
          <p:cNvPr id="17" name="Image 16">
            <a:extLst>
              <a:ext uri="{FF2B5EF4-FFF2-40B4-BE49-F238E27FC236}">
                <a16:creationId xmlns:a16="http://schemas.microsoft.com/office/drawing/2014/main" id="{91AAD38A-B5C2-4983-9EB9-AF54EC853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56" y="3335304"/>
            <a:ext cx="576000" cy="576000"/>
          </a:xfrm>
          <a:prstGeom prst="rect">
            <a:avLst/>
          </a:prstGeom>
        </p:spPr>
      </p:pic>
      <p:sp>
        <p:nvSpPr>
          <p:cNvPr id="24" name="Text Box 447">
            <a:extLst>
              <a:ext uri="{FF2B5EF4-FFF2-40B4-BE49-F238E27FC236}">
                <a16:creationId xmlns:a16="http://schemas.microsoft.com/office/drawing/2014/main" id="{21B7FE75-EB8A-4478-8B34-96BCED9361FD}"/>
              </a:ext>
            </a:extLst>
          </p:cNvPr>
          <p:cNvSpPr txBox="1">
            <a:spLocks noChangeArrowheads="1"/>
          </p:cNvSpPr>
          <p:nvPr/>
        </p:nvSpPr>
        <p:spPr bwMode="auto">
          <a:xfrm>
            <a:off x="1631504" y="2165950"/>
            <a:ext cx="7601011"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nSpc>
                <a:spcPct val="300000"/>
              </a:lnSpc>
              <a:spcBef>
                <a:spcPct val="50000"/>
              </a:spcBef>
              <a:buClrTx/>
              <a:buNone/>
            </a:pPr>
            <a:r>
              <a:rPr lang="fr-FR" altLang="en-US" sz="1600" b="1" dirty="0">
                <a:solidFill>
                  <a:srgbClr val="085160"/>
                </a:solidFill>
                <a:latin typeface="Century Gothic" panose="020B0502020202020204" pitchFamily="34" charset="0"/>
              </a:rPr>
              <a:t>14000 kWh d’électricité</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0,082 kgCO2e/kWh </a:t>
            </a:r>
            <a:r>
              <a:rPr lang="fr-FR" altLang="en-US" sz="1600" dirty="0">
                <a:latin typeface="Century Gothic" panose="020B0502020202020204" pitchFamily="34" charset="0"/>
              </a:rPr>
              <a:t>= 1050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4200 kWh de chauffage au gaz</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0,244 kgCO2e/kWh </a:t>
            </a:r>
            <a:r>
              <a:rPr lang="fr-FR" altLang="en-US" sz="1600" dirty="0">
                <a:latin typeface="Century Gothic" panose="020B0502020202020204" pitchFamily="34" charset="0"/>
              </a:rPr>
              <a:t>= 1024 kgCO2e</a:t>
            </a:r>
          </a:p>
          <a:p>
            <a:pPr>
              <a:spcBef>
                <a:spcPct val="50000"/>
              </a:spcBef>
              <a:buClrTx/>
              <a:buNone/>
            </a:pPr>
            <a:endParaRPr lang="fr-FR" altLang="en-US" sz="1600" dirty="0">
              <a:latin typeface="Century Gothic" panose="020B0502020202020204" pitchFamily="34" charset="0"/>
            </a:endParaRPr>
          </a:p>
        </p:txBody>
      </p:sp>
      <p:sp>
        <p:nvSpPr>
          <p:cNvPr id="4" name="Rectangle 3">
            <a:extLst>
              <a:ext uri="{FF2B5EF4-FFF2-40B4-BE49-F238E27FC236}">
                <a16:creationId xmlns:a16="http://schemas.microsoft.com/office/drawing/2014/main" id="{3D1F886E-F51D-43DA-928D-D56C02E31971}"/>
              </a:ext>
            </a:extLst>
          </p:cNvPr>
          <p:cNvSpPr/>
          <p:nvPr/>
        </p:nvSpPr>
        <p:spPr>
          <a:xfrm>
            <a:off x="2027548" y="994350"/>
            <a:ext cx="7601010" cy="766620"/>
          </a:xfrm>
          <a:prstGeom prst="rect">
            <a:avLst/>
          </a:prstGeom>
        </p:spPr>
        <p:txBody>
          <a:bodyPr wrap="square">
            <a:spAutoFit/>
          </a:bodyPr>
          <a:lstStyle/>
          <a:p>
            <a:pPr>
              <a:lnSpc>
                <a:spcPct val="300000"/>
              </a:lnSpc>
              <a:spcBef>
                <a:spcPct val="50000"/>
              </a:spcBef>
              <a:buClrTx/>
              <a:buNone/>
            </a:pPr>
            <a:r>
              <a:rPr lang="fr-FR" altLang="en-US" b="1" dirty="0">
                <a:solidFill>
                  <a:srgbClr val="085160"/>
                </a:solidFill>
                <a:latin typeface="Century Gothic" panose="020B0502020202020204" pitchFamily="34" charset="0"/>
              </a:rPr>
              <a:t>Quantité consommée </a:t>
            </a:r>
            <a:r>
              <a:rPr lang="fr-FR" altLang="en-US" dirty="0">
                <a:latin typeface="Century Gothic" panose="020B0502020202020204" pitchFamily="34" charset="0"/>
              </a:rPr>
              <a:t>x </a:t>
            </a:r>
            <a:r>
              <a:rPr lang="fr-FR" altLang="en-US" b="1" dirty="0">
                <a:solidFill>
                  <a:srgbClr val="F6AB38"/>
                </a:solidFill>
                <a:latin typeface="Century Gothic" panose="020B0502020202020204" pitchFamily="34" charset="0"/>
              </a:rPr>
              <a:t>Facteur d’émission </a:t>
            </a:r>
            <a:r>
              <a:rPr lang="fr-FR" altLang="en-US" dirty="0">
                <a:latin typeface="Century Gothic" panose="020B0502020202020204" pitchFamily="34" charset="0"/>
              </a:rPr>
              <a:t>= Total en kgCO2e</a:t>
            </a:r>
          </a:p>
        </p:txBody>
      </p:sp>
    </p:spTree>
    <p:extLst>
      <p:ext uri="{BB962C8B-B14F-4D97-AF65-F5344CB8AC3E}">
        <p14:creationId xmlns:p14="http://schemas.microsoft.com/office/powerpoint/2010/main" val="3857214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27548" y="0"/>
            <a:ext cx="8028892" cy="980728"/>
          </a:xfrm>
        </p:spPr>
        <p:txBody>
          <a:bodyPr/>
          <a:lstStyle/>
          <a:p>
            <a:pPr eaLnBrk="1" hangingPunct="1"/>
            <a:r>
              <a:rPr lang="fr-FR" altLang="en-US" dirty="0"/>
              <a:t>Quelques exemples de facteurs d’émission</a:t>
            </a:r>
          </a:p>
        </p:txBody>
      </p:sp>
      <p:sp>
        <p:nvSpPr>
          <p:cNvPr id="54281" name="Text Box 447"/>
          <p:cNvSpPr txBox="1">
            <a:spLocks noChangeArrowheads="1"/>
          </p:cNvSpPr>
          <p:nvPr/>
        </p:nvSpPr>
        <p:spPr bwMode="auto">
          <a:xfrm>
            <a:off x="43917" y="1249795"/>
            <a:ext cx="18732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600" dirty="0">
                <a:latin typeface="Century Gothic" panose="020B0502020202020204" pitchFamily="34" charset="0"/>
              </a:rPr>
              <a:t>Emissions du poste considéré</a:t>
            </a:r>
          </a:p>
        </p:txBody>
      </p:sp>
      <p:sp>
        <p:nvSpPr>
          <p:cNvPr id="54284" name="Text Box 451"/>
          <p:cNvSpPr txBox="1">
            <a:spLocks noChangeArrowheads="1"/>
          </p:cNvSpPr>
          <p:nvPr/>
        </p:nvSpPr>
        <p:spPr bwMode="auto">
          <a:xfrm>
            <a:off x="1772706" y="1394258"/>
            <a:ext cx="2873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a:t>
            </a:r>
          </a:p>
        </p:txBody>
      </p:sp>
      <p:pic>
        <p:nvPicPr>
          <p:cNvPr id="16" name="Image 15">
            <a:extLst>
              <a:ext uri="{FF2B5EF4-FFF2-40B4-BE49-F238E27FC236}">
                <a16:creationId xmlns:a16="http://schemas.microsoft.com/office/drawing/2014/main" id="{76D73B57-755B-4D63-AFA7-E2098194D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56" y="2529508"/>
            <a:ext cx="576000" cy="576000"/>
          </a:xfrm>
          <a:prstGeom prst="rect">
            <a:avLst/>
          </a:prstGeom>
        </p:spPr>
      </p:pic>
      <p:pic>
        <p:nvPicPr>
          <p:cNvPr id="17" name="Image 16">
            <a:extLst>
              <a:ext uri="{FF2B5EF4-FFF2-40B4-BE49-F238E27FC236}">
                <a16:creationId xmlns:a16="http://schemas.microsoft.com/office/drawing/2014/main" id="{91AAD38A-B5C2-4983-9EB9-AF54EC853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56" y="3335304"/>
            <a:ext cx="576000" cy="576000"/>
          </a:xfrm>
          <a:prstGeom prst="rect">
            <a:avLst/>
          </a:prstGeom>
        </p:spPr>
      </p:pic>
      <p:grpSp>
        <p:nvGrpSpPr>
          <p:cNvPr id="18" name="Groupe 17">
            <a:extLst>
              <a:ext uri="{FF2B5EF4-FFF2-40B4-BE49-F238E27FC236}">
                <a16:creationId xmlns:a16="http://schemas.microsoft.com/office/drawing/2014/main" id="{043FBAB3-9971-457C-BB8A-1A42F1F8E010}"/>
              </a:ext>
            </a:extLst>
          </p:cNvPr>
          <p:cNvGrpSpPr/>
          <p:nvPr/>
        </p:nvGrpSpPr>
        <p:grpSpPr>
          <a:xfrm flipH="1">
            <a:off x="585307" y="4201663"/>
            <a:ext cx="576000" cy="576000"/>
            <a:chOff x="93862" y="4314179"/>
            <a:chExt cx="3524724" cy="3401983"/>
          </a:xfrm>
        </p:grpSpPr>
        <p:sp>
          <p:nvSpPr>
            <p:cNvPr id="19" name="Rectangle 18">
              <a:extLst>
                <a:ext uri="{FF2B5EF4-FFF2-40B4-BE49-F238E27FC236}">
                  <a16:creationId xmlns:a16="http://schemas.microsoft.com/office/drawing/2014/main" id="{6A320C94-C932-4B6B-BE35-5BBD45C807D3}"/>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2A9D3E08-2F8C-4CC7-8A71-F6C015B37FE5}"/>
                </a:ext>
              </a:extLst>
            </p:cNvPr>
            <p:cNvPicPr>
              <a:picLocks noChangeAspect="1"/>
            </p:cNvPicPr>
            <p:nvPr/>
          </p:nvPicPr>
          <p:blipFill>
            <a:blip r:embed="rId5"/>
            <a:stretch>
              <a:fillRect/>
            </a:stretch>
          </p:blipFill>
          <p:spPr>
            <a:xfrm>
              <a:off x="93862" y="4314179"/>
              <a:ext cx="3401983" cy="3401983"/>
            </a:xfrm>
            <a:prstGeom prst="rect">
              <a:avLst/>
            </a:prstGeom>
          </p:spPr>
        </p:pic>
      </p:grpSp>
      <p:sp>
        <p:nvSpPr>
          <p:cNvPr id="24" name="Text Box 447">
            <a:extLst>
              <a:ext uri="{FF2B5EF4-FFF2-40B4-BE49-F238E27FC236}">
                <a16:creationId xmlns:a16="http://schemas.microsoft.com/office/drawing/2014/main" id="{21B7FE75-EB8A-4478-8B34-96BCED9361FD}"/>
              </a:ext>
            </a:extLst>
          </p:cNvPr>
          <p:cNvSpPr txBox="1">
            <a:spLocks noChangeArrowheads="1"/>
          </p:cNvSpPr>
          <p:nvPr/>
        </p:nvSpPr>
        <p:spPr bwMode="auto">
          <a:xfrm>
            <a:off x="1631504" y="2165950"/>
            <a:ext cx="7601011"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nSpc>
                <a:spcPct val="300000"/>
              </a:lnSpc>
              <a:spcBef>
                <a:spcPct val="50000"/>
              </a:spcBef>
              <a:buClrTx/>
              <a:buNone/>
            </a:pPr>
            <a:r>
              <a:rPr lang="fr-FR" altLang="en-US" sz="1600" b="1" dirty="0">
                <a:solidFill>
                  <a:srgbClr val="085160"/>
                </a:solidFill>
                <a:latin typeface="Century Gothic" panose="020B0502020202020204" pitchFamily="34" charset="0"/>
              </a:rPr>
              <a:t>14000 kWh d’électricité</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0,082 kgCO2e/kWh </a:t>
            </a:r>
            <a:r>
              <a:rPr lang="fr-FR" altLang="en-US" sz="1600" dirty="0">
                <a:latin typeface="Century Gothic" panose="020B0502020202020204" pitchFamily="34" charset="0"/>
              </a:rPr>
              <a:t>= 1050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4200 kWh de chauffage au gaz</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0,244 kgCO2e/kWh </a:t>
            </a:r>
            <a:r>
              <a:rPr lang="fr-FR" altLang="en-US" sz="1600" dirty="0">
                <a:latin typeface="Century Gothic" panose="020B0502020202020204" pitchFamily="34" charset="0"/>
              </a:rPr>
              <a:t>= 1024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8000 km parcourus en voiture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0,130 kgCO2e/km </a:t>
            </a:r>
            <a:r>
              <a:rPr lang="fr-FR" altLang="en-US" sz="1600" dirty="0">
                <a:latin typeface="Century Gothic" panose="020B0502020202020204" pitchFamily="34" charset="0"/>
              </a:rPr>
              <a:t>= 1045 kgCO2e</a:t>
            </a:r>
          </a:p>
          <a:p>
            <a:pPr>
              <a:spcBef>
                <a:spcPct val="50000"/>
              </a:spcBef>
              <a:buClrTx/>
              <a:buNone/>
            </a:pPr>
            <a:endParaRPr lang="fr-FR" altLang="en-US" sz="1600" dirty="0">
              <a:latin typeface="Century Gothic" panose="020B0502020202020204" pitchFamily="34" charset="0"/>
            </a:endParaRPr>
          </a:p>
        </p:txBody>
      </p:sp>
      <p:sp>
        <p:nvSpPr>
          <p:cNvPr id="4" name="Rectangle 3">
            <a:extLst>
              <a:ext uri="{FF2B5EF4-FFF2-40B4-BE49-F238E27FC236}">
                <a16:creationId xmlns:a16="http://schemas.microsoft.com/office/drawing/2014/main" id="{3D1F886E-F51D-43DA-928D-D56C02E31971}"/>
              </a:ext>
            </a:extLst>
          </p:cNvPr>
          <p:cNvSpPr/>
          <p:nvPr/>
        </p:nvSpPr>
        <p:spPr>
          <a:xfrm>
            <a:off x="2027548" y="994350"/>
            <a:ext cx="7601010" cy="766620"/>
          </a:xfrm>
          <a:prstGeom prst="rect">
            <a:avLst/>
          </a:prstGeom>
        </p:spPr>
        <p:txBody>
          <a:bodyPr wrap="square">
            <a:spAutoFit/>
          </a:bodyPr>
          <a:lstStyle/>
          <a:p>
            <a:pPr>
              <a:lnSpc>
                <a:spcPct val="300000"/>
              </a:lnSpc>
              <a:spcBef>
                <a:spcPct val="50000"/>
              </a:spcBef>
              <a:buClrTx/>
              <a:buNone/>
            </a:pPr>
            <a:r>
              <a:rPr lang="fr-FR" altLang="en-US" b="1" dirty="0">
                <a:solidFill>
                  <a:srgbClr val="085160"/>
                </a:solidFill>
                <a:latin typeface="Century Gothic" panose="020B0502020202020204" pitchFamily="34" charset="0"/>
              </a:rPr>
              <a:t>Quantité consommée </a:t>
            </a:r>
            <a:r>
              <a:rPr lang="fr-FR" altLang="en-US" dirty="0">
                <a:latin typeface="Century Gothic" panose="020B0502020202020204" pitchFamily="34" charset="0"/>
              </a:rPr>
              <a:t>x </a:t>
            </a:r>
            <a:r>
              <a:rPr lang="fr-FR" altLang="en-US" b="1" dirty="0">
                <a:solidFill>
                  <a:srgbClr val="F6AB38"/>
                </a:solidFill>
                <a:latin typeface="Century Gothic" panose="020B0502020202020204" pitchFamily="34" charset="0"/>
              </a:rPr>
              <a:t>Facteur d’émission </a:t>
            </a:r>
            <a:r>
              <a:rPr lang="fr-FR" altLang="en-US" dirty="0">
                <a:latin typeface="Century Gothic" panose="020B0502020202020204" pitchFamily="34" charset="0"/>
              </a:rPr>
              <a:t>= Total en kgCO2e</a:t>
            </a:r>
          </a:p>
        </p:txBody>
      </p:sp>
    </p:spTree>
    <p:extLst>
      <p:ext uri="{BB962C8B-B14F-4D97-AF65-F5344CB8AC3E}">
        <p14:creationId xmlns:p14="http://schemas.microsoft.com/office/powerpoint/2010/main" val="2012571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27548" y="0"/>
            <a:ext cx="8028892" cy="980728"/>
          </a:xfrm>
        </p:spPr>
        <p:txBody>
          <a:bodyPr/>
          <a:lstStyle/>
          <a:p>
            <a:pPr eaLnBrk="1" hangingPunct="1"/>
            <a:r>
              <a:rPr lang="fr-FR" altLang="en-US" dirty="0"/>
              <a:t>Quelques exemples de facteurs d’émission</a:t>
            </a:r>
          </a:p>
        </p:txBody>
      </p:sp>
      <p:sp>
        <p:nvSpPr>
          <p:cNvPr id="54281" name="Text Box 447"/>
          <p:cNvSpPr txBox="1">
            <a:spLocks noChangeArrowheads="1"/>
          </p:cNvSpPr>
          <p:nvPr/>
        </p:nvSpPr>
        <p:spPr bwMode="auto">
          <a:xfrm>
            <a:off x="43917" y="1249795"/>
            <a:ext cx="18732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600" dirty="0">
                <a:latin typeface="Century Gothic" panose="020B0502020202020204" pitchFamily="34" charset="0"/>
              </a:rPr>
              <a:t>Emissions du poste considéré</a:t>
            </a:r>
          </a:p>
        </p:txBody>
      </p:sp>
      <p:sp>
        <p:nvSpPr>
          <p:cNvPr id="54284" name="Text Box 451"/>
          <p:cNvSpPr txBox="1">
            <a:spLocks noChangeArrowheads="1"/>
          </p:cNvSpPr>
          <p:nvPr/>
        </p:nvSpPr>
        <p:spPr bwMode="auto">
          <a:xfrm>
            <a:off x="1772706" y="1394258"/>
            <a:ext cx="2873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a:t>
            </a:r>
          </a:p>
        </p:txBody>
      </p:sp>
      <p:pic>
        <p:nvPicPr>
          <p:cNvPr id="16" name="Image 15">
            <a:extLst>
              <a:ext uri="{FF2B5EF4-FFF2-40B4-BE49-F238E27FC236}">
                <a16:creationId xmlns:a16="http://schemas.microsoft.com/office/drawing/2014/main" id="{76D73B57-755B-4D63-AFA7-E2098194D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56" y="2529508"/>
            <a:ext cx="576000" cy="576000"/>
          </a:xfrm>
          <a:prstGeom prst="rect">
            <a:avLst/>
          </a:prstGeom>
        </p:spPr>
      </p:pic>
      <p:pic>
        <p:nvPicPr>
          <p:cNvPr id="17" name="Image 16">
            <a:extLst>
              <a:ext uri="{FF2B5EF4-FFF2-40B4-BE49-F238E27FC236}">
                <a16:creationId xmlns:a16="http://schemas.microsoft.com/office/drawing/2014/main" id="{91AAD38A-B5C2-4983-9EB9-AF54EC853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56" y="3335304"/>
            <a:ext cx="576000" cy="576000"/>
          </a:xfrm>
          <a:prstGeom prst="rect">
            <a:avLst/>
          </a:prstGeom>
        </p:spPr>
      </p:pic>
      <p:grpSp>
        <p:nvGrpSpPr>
          <p:cNvPr id="18" name="Groupe 17">
            <a:extLst>
              <a:ext uri="{FF2B5EF4-FFF2-40B4-BE49-F238E27FC236}">
                <a16:creationId xmlns:a16="http://schemas.microsoft.com/office/drawing/2014/main" id="{043FBAB3-9971-457C-BB8A-1A42F1F8E010}"/>
              </a:ext>
            </a:extLst>
          </p:cNvPr>
          <p:cNvGrpSpPr/>
          <p:nvPr/>
        </p:nvGrpSpPr>
        <p:grpSpPr>
          <a:xfrm flipH="1">
            <a:off x="585307" y="4201663"/>
            <a:ext cx="576000" cy="576000"/>
            <a:chOff x="93862" y="4314179"/>
            <a:chExt cx="3524724" cy="3401983"/>
          </a:xfrm>
        </p:grpSpPr>
        <p:sp>
          <p:nvSpPr>
            <p:cNvPr id="19" name="Rectangle 18">
              <a:extLst>
                <a:ext uri="{FF2B5EF4-FFF2-40B4-BE49-F238E27FC236}">
                  <a16:creationId xmlns:a16="http://schemas.microsoft.com/office/drawing/2014/main" id="{6A320C94-C932-4B6B-BE35-5BBD45C807D3}"/>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2A9D3E08-2F8C-4CC7-8A71-F6C015B37FE5}"/>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21" name="Image 20">
            <a:extLst>
              <a:ext uri="{FF2B5EF4-FFF2-40B4-BE49-F238E27FC236}">
                <a16:creationId xmlns:a16="http://schemas.microsoft.com/office/drawing/2014/main" id="{85C06CAE-AC04-490A-A43F-1A701C312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638" y="5068022"/>
            <a:ext cx="576000" cy="576000"/>
          </a:xfrm>
          <a:prstGeom prst="rect">
            <a:avLst/>
          </a:prstGeom>
        </p:spPr>
      </p:pic>
      <p:sp>
        <p:nvSpPr>
          <p:cNvPr id="24" name="Text Box 447">
            <a:extLst>
              <a:ext uri="{FF2B5EF4-FFF2-40B4-BE49-F238E27FC236}">
                <a16:creationId xmlns:a16="http://schemas.microsoft.com/office/drawing/2014/main" id="{21B7FE75-EB8A-4478-8B34-96BCED9361FD}"/>
              </a:ext>
            </a:extLst>
          </p:cNvPr>
          <p:cNvSpPr txBox="1">
            <a:spLocks noChangeArrowheads="1"/>
          </p:cNvSpPr>
          <p:nvPr/>
        </p:nvSpPr>
        <p:spPr bwMode="auto">
          <a:xfrm>
            <a:off x="1631504" y="2165950"/>
            <a:ext cx="7601011"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nSpc>
                <a:spcPct val="300000"/>
              </a:lnSpc>
              <a:spcBef>
                <a:spcPct val="50000"/>
              </a:spcBef>
              <a:buClrTx/>
              <a:buNone/>
            </a:pPr>
            <a:r>
              <a:rPr lang="fr-FR" altLang="en-US" sz="1600" b="1" dirty="0">
                <a:solidFill>
                  <a:srgbClr val="085160"/>
                </a:solidFill>
                <a:latin typeface="Century Gothic" panose="020B0502020202020204" pitchFamily="34" charset="0"/>
              </a:rPr>
              <a:t>14000 kWh d’électricité</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0,082 kgCO2e/kWh </a:t>
            </a:r>
            <a:r>
              <a:rPr lang="fr-FR" altLang="en-US" sz="1600" dirty="0">
                <a:latin typeface="Century Gothic" panose="020B0502020202020204" pitchFamily="34" charset="0"/>
              </a:rPr>
              <a:t>= 1050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4200 kWh de chauffage au gaz</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0,244 kgCO2e/kWh </a:t>
            </a:r>
            <a:r>
              <a:rPr lang="fr-FR" altLang="en-US" sz="1600" dirty="0">
                <a:latin typeface="Century Gothic" panose="020B0502020202020204" pitchFamily="34" charset="0"/>
              </a:rPr>
              <a:t>= 1024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8000 km parcourus en voiture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0,130 kgCO2e/km </a:t>
            </a:r>
            <a:r>
              <a:rPr lang="fr-FR" altLang="en-US" sz="1600" dirty="0">
                <a:latin typeface="Century Gothic" panose="020B0502020202020204" pitchFamily="34" charset="0"/>
              </a:rPr>
              <a:t>= 1045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730 repas moyens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2,25 kgCO2e/repas </a:t>
            </a:r>
            <a:r>
              <a:rPr lang="fr-FR" altLang="en-US" sz="1600" dirty="0">
                <a:latin typeface="Century Gothic" panose="020B0502020202020204" pitchFamily="34" charset="0"/>
              </a:rPr>
              <a:t>= 1013 kgCO2e</a:t>
            </a:r>
          </a:p>
          <a:p>
            <a:pPr>
              <a:spcBef>
                <a:spcPct val="50000"/>
              </a:spcBef>
              <a:buClrTx/>
              <a:buNone/>
            </a:pPr>
            <a:endParaRPr lang="fr-FR" altLang="en-US" sz="1600" dirty="0">
              <a:latin typeface="Century Gothic" panose="020B0502020202020204" pitchFamily="34" charset="0"/>
            </a:endParaRPr>
          </a:p>
        </p:txBody>
      </p:sp>
      <p:sp>
        <p:nvSpPr>
          <p:cNvPr id="4" name="Rectangle 3">
            <a:extLst>
              <a:ext uri="{FF2B5EF4-FFF2-40B4-BE49-F238E27FC236}">
                <a16:creationId xmlns:a16="http://schemas.microsoft.com/office/drawing/2014/main" id="{3D1F886E-F51D-43DA-928D-D56C02E31971}"/>
              </a:ext>
            </a:extLst>
          </p:cNvPr>
          <p:cNvSpPr/>
          <p:nvPr/>
        </p:nvSpPr>
        <p:spPr>
          <a:xfrm>
            <a:off x="2027548" y="994350"/>
            <a:ext cx="7601010" cy="766620"/>
          </a:xfrm>
          <a:prstGeom prst="rect">
            <a:avLst/>
          </a:prstGeom>
        </p:spPr>
        <p:txBody>
          <a:bodyPr wrap="square">
            <a:spAutoFit/>
          </a:bodyPr>
          <a:lstStyle/>
          <a:p>
            <a:pPr>
              <a:lnSpc>
                <a:spcPct val="300000"/>
              </a:lnSpc>
              <a:spcBef>
                <a:spcPct val="50000"/>
              </a:spcBef>
              <a:buClrTx/>
              <a:buNone/>
            </a:pPr>
            <a:r>
              <a:rPr lang="fr-FR" altLang="en-US" b="1" dirty="0">
                <a:solidFill>
                  <a:srgbClr val="085160"/>
                </a:solidFill>
                <a:latin typeface="Century Gothic" panose="020B0502020202020204" pitchFamily="34" charset="0"/>
              </a:rPr>
              <a:t>Quantité consommée </a:t>
            </a:r>
            <a:r>
              <a:rPr lang="fr-FR" altLang="en-US" dirty="0">
                <a:latin typeface="Century Gothic" panose="020B0502020202020204" pitchFamily="34" charset="0"/>
              </a:rPr>
              <a:t>x </a:t>
            </a:r>
            <a:r>
              <a:rPr lang="fr-FR" altLang="en-US" b="1" dirty="0">
                <a:solidFill>
                  <a:srgbClr val="F6AB38"/>
                </a:solidFill>
                <a:latin typeface="Century Gothic" panose="020B0502020202020204" pitchFamily="34" charset="0"/>
              </a:rPr>
              <a:t>Facteur d’émission </a:t>
            </a:r>
            <a:r>
              <a:rPr lang="fr-FR" altLang="en-US" dirty="0">
                <a:latin typeface="Century Gothic" panose="020B0502020202020204" pitchFamily="34" charset="0"/>
              </a:rPr>
              <a:t>= Total en kgCO2e</a:t>
            </a:r>
          </a:p>
        </p:txBody>
      </p:sp>
    </p:spTree>
    <p:extLst>
      <p:ext uri="{BB962C8B-B14F-4D97-AF65-F5344CB8AC3E}">
        <p14:creationId xmlns:p14="http://schemas.microsoft.com/office/powerpoint/2010/main" val="232610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27548" y="0"/>
            <a:ext cx="8028892" cy="980728"/>
          </a:xfrm>
        </p:spPr>
        <p:txBody>
          <a:bodyPr/>
          <a:lstStyle/>
          <a:p>
            <a:pPr eaLnBrk="1" hangingPunct="1"/>
            <a:r>
              <a:rPr lang="fr-FR" altLang="en-US" dirty="0"/>
              <a:t>Quelques exemples de facteurs d’émission</a:t>
            </a:r>
          </a:p>
        </p:txBody>
      </p:sp>
      <p:sp>
        <p:nvSpPr>
          <p:cNvPr id="54281" name="Text Box 447"/>
          <p:cNvSpPr txBox="1">
            <a:spLocks noChangeArrowheads="1"/>
          </p:cNvSpPr>
          <p:nvPr/>
        </p:nvSpPr>
        <p:spPr bwMode="auto">
          <a:xfrm>
            <a:off x="43917" y="1249795"/>
            <a:ext cx="18732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600" dirty="0">
                <a:latin typeface="Century Gothic" panose="020B0502020202020204" pitchFamily="34" charset="0"/>
              </a:rPr>
              <a:t>Emissions du poste considéré</a:t>
            </a:r>
          </a:p>
        </p:txBody>
      </p:sp>
      <p:sp>
        <p:nvSpPr>
          <p:cNvPr id="54284" name="Text Box 451"/>
          <p:cNvSpPr txBox="1">
            <a:spLocks noChangeArrowheads="1"/>
          </p:cNvSpPr>
          <p:nvPr/>
        </p:nvSpPr>
        <p:spPr bwMode="auto">
          <a:xfrm>
            <a:off x="1772706" y="1394258"/>
            <a:ext cx="2873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a:t>
            </a:r>
          </a:p>
        </p:txBody>
      </p:sp>
      <p:pic>
        <p:nvPicPr>
          <p:cNvPr id="16" name="Image 15">
            <a:extLst>
              <a:ext uri="{FF2B5EF4-FFF2-40B4-BE49-F238E27FC236}">
                <a16:creationId xmlns:a16="http://schemas.microsoft.com/office/drawing/2014/main" id="{76D73B57-755B-4D63-AFA7-E2098194D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56" y="2529508"/>
            <a:ext cx="576000" cy="576000"/>
          </a:xfrm>
          <a:prstGeom prst="rect">
            <a:avLst/>
          </a:prstGeom>
        </p:spPr>
      </p:pic>
      <p:pic>
        <p:nvPicPr>
          <p:cNvPr id="17" name="Image 16">
            <a:extLst>
              <a:ext uri="{FF2B5EF4-FFF2-40B4-BE49-F238E27FC236}">
                <a16:creationId xmlns:a16="http://schemas.microsoft.com/office/drawing/2014/main" id="{91AAD38A-B5C2-4983-9EB9-AF54EC853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56" y="3335304"/>
            <a:ext cx="576000" cy="576000"/>
          </a:xfrm>
          <a:prstGeom prst="rect">
            <a:avLst/>
          </a:prstGeom>
        </p:spPr>
      </p:pic>
      <p:grpSp>
        <p:nvGrpSpPr>
          <p:cNvPr id="18" name="Groupe 17">
            <a:extLst>
              <a:ext uri="{FF2B5EF4-FFF2-40B4-BE49-F238E27FC236}">
                <a16:creationId xmlns:a16="http://schemas.microsoft.com/office/drawing/2014/main" id="{043FBAB3-9971-457C-BB8A-1A42F1F8E010}"/>
              </a:ext>
            </a:extLst>
          </p:cNvPr>
          <p:cNvGrpSpPr/>
          <p:nvPr/>
        </p:nvGrpSpPr>
        <p:grpSpPr>
          <a:xfrm flipH="1">
            <a:off x="585307" y="4201663"/>
            <a:ext cx="576000" cy="576000"/>
            <a:chOff x="93862" y="4314179"/>
            <a:chExt cx="3524724" cy="3401983"/>
          </a:xfrm>
        </p:grpSpPr>
        <p:sp>
          <p:nvSpPr>
            <p:cNvPr id="19" name="Rectangle 18">
              <a:extLst>
                <a:ext uri="{FF2B5EF4-FFF2-40B4-BE49-F238E27FC236}">
                  <a16:creationId xmlns:a16="http://schemas.microsoft.com/office/drawing/2014/main" id="{6A320C94-C932-4B6B-BE35-5BBD45C807D3}"/>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2A9D3E08-2F8C-4CC7-8A71-F6C015B37FE5}"/>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21" name="Image 20">
            <a:extLst>
              <a:ext uri="{FF2B5EF4-FFF2-40B4-BE49-F238E27FC236}">
                <a16:creationId xmlns:a16="http://schemas.microsoft.com/office/drawing/2014/main" id="{85C06CAE-AC04-490A-A43F-1A701C312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638" y="5068022"/>
            <a:ext cx="576000" cy="576000"/>
          </a:xfrm>
          <a:prstGeom prst="rect">
            <a:avLst/>
          </a:prstGeom>
        </p:spPr>
      </p:pic>
      <p:pic>
        <p:nvPicPr>
          <p:cNvPr id="3" name="Image 2">
            <a:extLst>
              <a:ext uri="{FF2B5EF4-FFF2-40B4-BE49-F238E27FC236}">
                <a16:creationId xmlns:a16="http://schemas.microsoft.com/office/drawing/2014/main" id="{A040FC0F-1B2E-402C-BCE3-EA4B342AFF96}"/>
              </a:ext>
            </a:extLst>
          </p:cNvPr>
          <p:cNvPicPr>
            <a:picLocks noChangeAspect="1"/>
          </p:cNvPicPr>
          <p:nvPr/>
        </p:nvPicPr>
        <p:blipFill>
          <a:blip r:embed="rId7"/>
          <a:stretch>
            <a:fillRect/>
          </a:stretch>
        </p:blipFill>
        <p:spPr>
          <a:xfrm>
            <a:off x="576395" y="5934381"/>
            <a:ext cx="572861" cy="572861"/>
          </a:xfrm>
          <a:prstGeom prst="rect">
            <a:avLst/>
          </a:prstGeom>
        </p:spPr>
      </p:pic>
      <p:sp>
        <p:nvSpPr>
          <p:cNvPr id="24" name="Text Box 447">
            <a:extLst>
              <a:ext uri="{FF2B5EF4-FFF2-40B4-BE49-F238E27FC236}">
                <a16:creationId xmlns:a16="http://schemas.microsoft.com/office/drawing/2014/main" id="{21B7FE75-EB8A-4478-8B34-96BCED9361FD}"/>
              </a:ext>
            </a:extLst>
          </p:cNvPr>
          <p:cNvSpPr txBox="1">
            <a:spLocks noChangeArrowheads="1"/>
          </p:cNvSpPr>
          <p:nvPr/>
        </p:nvSpPr>
        <p:spPr bwMode="auto">
          <a:xfrm>
            <a:off x="1631504" y="2165950"/>
            <a:ext cx="7601011" cy="464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nSpc>
                <a:spcPct val="300000"/>
              </a:lnSpc>
              <a:spcBef>
                <a:spcPct val="50000"/>
              </a:spcBef>
              <a:buClrTx/>
              <a:buNone/>
            </a:pPr>
            <a:r>
              <a:rPr lang="fr-FR" altLang="en-US" sz="1600" b="1" dirty="0">
                <a:solidFill>
                  <a:srgbClr val="085160"/>
                </a:solidFill>
                <a:latin typeface="Century Gothic" panose="020B0502020202020204" pitchFamily="34" charset="0"/>
              </a:rPr>
              <a:t>14000 kWh d’électricité</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0,082 kgCO2e/kWh </a:t>
            </a:r>
            <a:r>
              <a:rPr lang="fr-FR" altLang="en-US" sz="1600" dirty="0">
                <a:latin typeface="Century Gothic" panose="020B0502020202020204" pitchFamily="34" charset="0"/>
              </a:rPr>
              <a:t>= 1050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4200 kWh de chauffage au gaz</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0,244 kgCO2e/kWh </a:t>
            </a:r>
            <a:r>
              <a:rPr lang="fr-FR" altLang="en-US" sz="1600" dirty="0">
                <a:latin typeface="Century Gothic" panose="020B0502020202020204" pitchFamily="34" charset="0"/>
              </a:rPr>
              <a:t>= 1024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8000 km parcourus en voiture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0,130 kgCO2e/km </a:t>
            </a:r>
            <a:r>
              <a:rPr lang="fr-FR" altLang="en-US" sz="1600" dirty="0">
                <a:latin typeface="Century Gothic" panose="020B0502020202020204" pitchFamily="34" charset="0"/>
              </a:rPr>
              <a:t>= 1045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730 repas moyens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2,25 kgCO2e/repas </a:t>
            </a:r>
            <a:r>
              <a:rPr lang="fr-FR" altLang="en-US" sz="1600" dirty="0">
                <a:latin typeface="Century Gothic" panose="020B0502020202020204" pitchFamily="34" charset="0"/>
              </a:rPr>
              <a:t>= 1013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5 ordinateurs portables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202 kgCO2e/ordinateur </a:t>
            </a:r>
            <a:r>
              <a:rPr lang="fr-FR" altLang="en-US" sz="1600" dirty="0">
                <a:latin typeface="Century Gothic" panose="020B0502020202020204" pitchFamily="34" charset="0"/>
              </a:rPr>
              <a:t>= 1010 kgCO2e</a:t>
            </a:r>
          </a:p>
          <a:p>
            <a:pPr>
              <a:spcBef>
                <a:spcPct val="50000"/>
              </a:spcBef>
              <a:buClrTx/>
              <a:buNone/>
            </a:pPr>
            <a:endParaRPr lang="fr-FR" altLang="en-US" sz="1600" dirty="0">
              <a:latin typeface="Century Gothic" panose="020B0502020202020204" pitchFamily="34" charset="0"/>
            </a:endParaRPr>
          </a:p>
        </p:txBody>
      </p:sp>
      <p:sp>
        <p:nvSpPr>
          <p:cNvPr id="4" name="Rectangle 3">
            <a:extLst>
              <a:ext uri="{FF2B5EF4-FFF2-40B4-BE49-F238E27FC236}">
                <a16:creationId xmlns:a16="http://schemas.microsoft.com/office/drawing/2014/main" id="{3D1F886E-F51D-43DA-928D-D56C02E31971}"/>
              </a:ext>
            </a:extLst>
          </p:cNvPr>
          <p:cNvSpPr/>
          <p:nvPr/>
        </p:nvSpPr>
        <p:spPr>
          <a:xfrm>
            <a:off x="2027548" y="994350"/>
            <a:ext cx="7601010" cy="766620"/>
          </a:xfrm>
          <a:prstGeom prst="rect">
            <a:avLst/>
          </a:prstGeom>
        </p:spPr>
        <p:txBody>
          <a:bodyPr wrap="square">
            <a:spAutoFit/>
          </a:bodyPr>
          <a:lstStyle/>
          <a:p>
            <a:pPr>
              <a:lnSpc>
                <a:spcPct val="300000"/>
              </a:lnSpc>
              <a:spcBef>
                <a:spcPct val="50000"/>
              </a:spcBef>
              <a:buClrTx/>
              <a:buNone/>
            </a:pPr>
            <a:r>
              <a:rPr lang="fr-FR" altLang="en-US" b="1" dirty="0">
                <a:solidFill>
                  <a:srgbClr val="085160"/>
                </a:solidFill>
                <a:latin typeface="Century Gothic" panose="020B0502020202020204" pitchFamily="34" charset="0"/>
              </a:rPr>
              <a:t>Quantité consommée </a:t>
            </a:r>
            <a:r>
              <a:rPr lang="fr-FR" altLang="en-US" dirty="0">
                <a:latin typeface="Century Gothic" panose="020B0502020202020204" pitchFamily="34" charset="0"/>
              </a:rPr>
              <a:t>x </a:t>
            </a:r>
            <a:r>
              <a:rPr lang="fr-FR" altLang="en-US" b="1" dirty="0">
                <a:solidFill>
                  <a:srgbClr val="F6AB38"/>
                </a:solidFill>
                <a:latin typeface="Century Gothic" panose="020B0502020202020204" pitchFamily="34" charset="0"/>
              </a:rPr>
              <a:t>Facteur d’émission </a:t>
            </a:r>
            <a:r>
              <a:rPr lang="fr-FR" altLang="en-US" dirty="0">
                <a:latin typeface="Century Gothic" panose="020B0502020202020204" pitchFamily="34" charset="0"/>
              </a:rPr>
              <a:t>= Total en kgCO2e</a:t>
            </a:r>
          </a:p>
        </p:txBody>
      </p:sp>
    </p:spTree>
    <p:extLst>
      <p:ext uri="{BB962C8B-B14F-4D97-AF65-F5344CB8AC3E}">
        <p14:creationId xmlns:p14="http://schemas.microsoft.com/office/powerpoint/2010/main" val="1724525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27548" y="0"/>
            <a:ext cx="8028892" cy="980728"/>
          </a:xfrm>
        </p:spPr>
        <p:txBody>
          <a:bodyPr/>
          <a:lstStyle/>
          <a:p>
            <a:pPr eaLnBrk="1" hangingPunct="1"/>
            <a:r>
              <a:rPr lang="fr-FR" altLang="en-US" dirty="0"/>
              <a:t>Quelques exemples de facteurs d’émission</a:t>
            </a:r>
          </a:p>
        </p:txBody>
      </p:sp>
      <p:sp>
        <p:nvSpPr>
          <p:cNvPr id="54281" name="Text Box 447"/>
          <p:cNvSpPr txBox="1">
            <a:spLocks noChangeArrowheads="1"/>
          </p:cNvSpPr>
          <p:nvPr/>
        </p:nvSpPr>
        <p:spPr bwMode="auto">
          <a:xfrm>
            <a:off x="43917" y="1249795"/>
            <a:ext cx="18732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600" dirty="0">
                <a:latin typeface="Century Gothic" panose="020B0502020202020204" pitchFamily="34" charset="0"/>
              </a:rPr>
              <a:t>Emissions du poste considéré</a:t>
            </a:r>
          </a:p>
        </p:txBody>
      </p:sp>
      <p:sp>
        <p:nvSpPr>
          <p:cNvPr id="54284" name="Text Box 451"/>
          <p:cNvSpPr txBox="1">
            <a:spLocks noChangeArrowheads="1"/>
          </p:cNvSpPr>
          <p:nvPr/>
        </p:nvSpPr>
        <p:spPr bwMode="auto">
          <a:xfrm>
            <a:off x="1772706" y="1394258"/>
            <a:ext cx="2873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a:t>
            </a:r>
          </a:p>
        </p:txBody>
      </p:sp>
      <p:pic>
        <p:nvPicPr>
          <p:cNvPr id="16" name="Image 15">
            <a:extLst>
              <a:ext uri="{FF2B5EF4-FFF2-40B4-BE49-F238E27FC236}">
                <a16:creationId xmlns:a16="http://schemas.microsoft.com/office/drawing/2014/main" id="{76D73B57-755B-4D63-AFA7-E2098194D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56" y="2529508"/>
            <a:ext cx="576000" cy="576000"/>
          </a:xfrm>
          <a:prstGeom prst="rect">
            <a:avLst/>
          </a:prstGeom>
        </p:spPr>
      </p:pic>
      <p:pic>
        <p:nvPicPr>
          <p:cNvPr id="17" name="Image 16">
            <a:extLst>
              <a:ext uri="{FF2B5EF4-FFF2-40B4-BE49-F238E27FC236}">
                <a16:creationId xmlns:a16="http://schemas.microsoft.com/office/drawing/2014/main" id="{91AAD38A-B5C2-4983-9EB9-AF54EC853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56" y="3335304"/>
            <a:ext cx="576000" cy="576000"/>
          </a:xfrm>
          <a:prstGeom prst="rect">
            <a:avLst/>
          </a:prstGeom>
        </p:spPr>
      </p:pic>
      <p:grpSp>
        <p:nvGrpSpPr>
          <p:cNvPr id="18" name="Groupe 17">
            <a:extLst>
              <a:ext uri="{FF2B5EF4-FFF2-40B4-BE49-F238E27FC236}">
                <a16:creationId xmlns:a16="http://schemas.microsoft.com/office/drawing/2014/main" id="{043FBAB3-9971-457C-BB8A-1A42F1F8E010}"/>
              </a:ext>
            </a:extLst>
          </p:cNvPr>
          <p:cNvGrpSpPr/>
          <p:nvPr/>
        </p:nvGrpSpPr>
        <p:grpSpPr>
          <a:xfrm flipH="1">
            <a:off x="585307" y="4201663"/>
            <a:ext cx="576000" cy="576000"/>
            <a:chOff x="93862" y="4314179"/>
            <a:chExt cx="3524724" cy="3401983"/>
          </a:xfrm>
        </p:grpSpPr>
        <p:sp>
          <p:nvSpPr>
            <p:cNvPr id="19" name="Rectangle 18">
              <a:extLst>
                <a:ext uri="{FF2B5EF4-FFF2-40B4-BE49-F238E27FC236}">
                  <a16:creationId xmlns:a16="http://schemas.microsoft.com/office/drawing/2014/main" id="{6A320C94-C932-4B6B-BE35-5BBD45C807D3}"/>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2A9D3E08-2F8C-4CC7-8A71-F6C015B37FE5}"/>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21" name="Image 20">
            <a:extLst>
              <a:ext uri="{FF2B5EF4-FFF2-40B4-BE49-F238E27FC236}">
                <a16:creationId xmlns:a16="http://schemas.microsoft.com/office/drawing/2014/main" id="{85C06CAE-AC04-490A-A43F-1A701C312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638" y="5068022"/>
            <a:ext cx="576000" cy="576000"/>
          </a:xfrm>
          <a:prstGeom prst="rect">
            <a:avLst/>
          </a:prstGeom>
        </p:spPr>
      </p:pic>
      <p:pic>
        <p:nvPicPr>
          <p:cNvPr id="3" name="Image 2">
            <a:extLst>
              <a:ext uri="{FF2B5EF4-FFF2-40B4-BE49-F238E27FC236}">
                <a16:creationId xmlns:a16="http://schemas.microsoft.com/office/drawing/2014/main" id="{A040FC0F-1B2E-402C-BCE3-EA4B342AFF96}"/>
              </a:ext>
            </a:extLst>
          </p:cNvPr>
          <p:cNvPicPr>
            <a:picLocks noChangeAspect="1"/>
          </p:cNvPicPr>
          <p:nvPr/>
        </p:nvPicPr>
        <p:blipFill>
          <a:blip r:embed="rId7"/>
          <a:stretch>
            <a:fillRect/>
          </a:stretch>
        </p:blipFill>
        <p:spPr>
          <a:xfrm>
            <a:off x="576395" y="5934381"/>
            <a:ext cx="572861" cy="572861"/>
          </a:xfrm>
          <a:prstGeom prst="rect">
            <a:avLst/>
          </a:prstGeom>
        </p:spPr>
      </p:pic>
      <p:sp>
        <p:nvSpPr>
          <p:cNvPr id="24" name="Text Box 447">
            <a:extLst>
              <a:ext uri="{FF2B5EF4-FFF2-40B4-BE49-F238E27FC236}">
                <a16:creationId xmlns:a16="http://schemas.microsoft.com/office/drawing/2014/main" id="{21B7FE75-EB8A-4478-8B34-96BCED9361FD}"/>
              </a:ext>
            </a:extLst>
          </p:cNvPr>
          <p:cNvSpPr txBox="1">
            <a:spLocks noChangeArrowheads="1"/>
          </p:cNvSpPr>
          <p:nvPr/>
        </p:nvSpPr>
        <p:spPr bwMode="auto">
          <a:xfrm>
            <a:off x="1631504" y="2165950"/>
            <a:ext cx="7601011" cy="464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nSpc>
                <a:spcPct val="300000"/>
              </a:lnSpc>
              <a:spcBef>
                <a:spcPct val="50000"/>
              </a:spcBef>
              <a:buClrTx/>
              <a:buNone/>
            </a:pPr>
            <a:r>
              <a:rPr lang="fr-FR" altLang="en-US" sz="1600" b="1" dirty="0">
                <a:solidFill>
                  <a:srgbClr val="085160"/>
                </a:solidFill>
                <a:latin typeface="Century Gothic" panose="020B0502020202020204" pitchFamily="34" charset="0"/>
              </a:rPr>
              <a:t>14000 kWh d’électricité</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0,082 kgCO2e/kWh </a:t>
            </a:r>
            <a:r>
              <a:rPr lang="fr-FR" altLang="en-US" sz="1600" dirty="0">
                <a:latin typeface="Century Gothic" panose="020B0502020202020204" pitchFamily="34" charset="0"/>
              </a:rPr>
              <a:t>= 1050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4200 kWh de chauffage au gaz</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0,244 kgCO2e/kWh </a:t>
            </a:r>
            <a:r>
              <a:rPr lang="fr-FR" altLang="en-US" sz="1600" dirty="0">
                <a:latin typeface="Century Gothic" panose="020B0502020202020204" pitchFamily="34" charset="0"/>
              </a:rPr>
              <a:t>= 1024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8000 km parcourus en voiture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0,130 kgCO2e/km </a:t>
            </a:r>
            <a:r>
              <a:rPr lang="fr-FR" altLang="en-US" sz="1600" dirty="0">
                <a:latin typeface="Century Gothic" panose="020B0502020202020204" pitchFamily="34" charset="0"/>
              </a:rPr>
              <a:t>= 1045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730 repas moyens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2,25 kgCO2e/repas </a:t>
            </a:r>
            <a:r>
              <a:rPr lang="fr-FR" altLang="en-US" sz="1600" dirty="0">
                <a:latin typeface="Century Gothic" panose="020B0502020202020204" pitchFamily="34" charset="0"/>
              </a:rPr>
              <a:t>= 1013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5 ordinateurs portables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202 kgCO2e/ordinateur </a:t>
            </a:r>
            <a:r>
              <a:rPr lang="fr-FR" altLang="en-US" sz="1600" dirty="0">
                <a:latin typeface="Century Gothic" panose="020B0502020202020204" pitchFamily="34" charset="0"/>
              </a:rPr>
              <a:t>= 1010 kgCO2e</a:t>
            </a:r>
          </a:p>
          <a:p>
            <a:pPr>
              <a:spcBef>
                <a:spcPct val="50000"/>
              </a:spcBef>
              <a:buClrTx/>
              <a:buNone/>
            </a:pPr>
            <a:endParaRPr lang="fr-FR" altLang="en-US" sz="1600" dirty="0">
              <a:latin typeface="Century Gothic" panose="020B0502020202020204" pitchFamily="34" charset="0"/>
            </a:endParaRPr>
          </a:p>
        </p:txBody>
      </p:sp>
      <p:sp>
        <p:nvSpPr>
          <p:cNvPr id="4" name="Rectangle 3">
            <a:extLst>
              <a:ext uri="{FF2B5EF4-FFF2-40B4-BE49-F238E27FC236}">
                <a16:creationId xmlns:a16="http://schemas.microsoft.com/office/drawing/2014/main" id="{3D1F886E-F51D-43DA-928D-D56C02E31971}"/>
              </a:ext>
            </a:extLst>
          </p:cNvPr>
          <p:cNvSpPr/>
          <p:nvPr/>
        </p:nvSpPr>
        <p:spPr>
          <a:xfrm>
            <a:off x="2027548" y="994350"/>
            <a:ext cx="7601010" cy="766620"/>
          </a:xfrm>
          <a:prstGeom prst="rect">
            <a:avLst/>
          </a:prstGeom>
        </p:spPr>
        <p:txBody>
          <a:bodyPr wrap="square">
            <a:spAutoFit/>
          </a:bodyPr>
          <a:lstStyle/>
          <a:p>
            <a:pPr>
              <a:lnSpc>
                <a:spcPct val="300000"/>
              </a:lnSpc>
              <a:spcBef>
                <a:spcPct val="50000"/>
              </a:spcBef>
              <a:buClrTx/>
              <a:buNone/>
            </a:pPr>
            <a:r>
              <a:rPr lang="fr-FR" altLang="en-US" b="1" dirty="0">
                <a:solidFill>
                  <a:srgbClr val="085160"/>
                </a:solidFill>
                <a:latin typeface="Century Gothic" panose="020B0502020202020204" pitchFamily="34" charset="0"/>
              </a:rPr>
              <a:t>Quantité consommée </a:t>
            </a:r>
            <a:r>
              <a:rPr lang="fr-FR" altLang="en-US" dirty="0">
                <a:latin typeface="Century Gothic" panose="020B0502020202020204" pitchFamily="34" charset="0"/>
              </a:rPr>
              <a:t>x </a:t>
            </a:r>
            <a:r>
              <a:rPr lang="fr-FR" altLang="en-US" b="1" dirty="0">
                <a:solidFill>
                  <a:srgbClr val="F6AB38"/>
                </a:solidFill>
                <a:latin typeface="Century Gothic" panose="020B0502020202020204" pitchFamily="34" charset="0"/>
              </a:rPr>
              <a:t>Facteur d’émission </a:t>
            </a:r>
            <a:r>
              <a:rPr lang="fr-FR" altLang="en-US" dirty="0">
                <a:latin typeface="Century Gothic" panose="020B0502020202020204" pitchFamily="34" charset="0"/>
              </a:rPr>
              <a:t>= Total en kgCO2e</a:t>
            </a:r>
          </a:p>
        </p:txBody>
      </p:sp>
      <p:sp>
        <p:nvSpPr>
          <p:cNvPr id="28" name="Text Box 457">
            <a:extLst>
              <a:ext uri="{FF2B5EF4-FFF2-40B4-BE49-F238E27FC236}">
                <a16:creationId xmlns:a16="http://schemas.microsoft.com/office/drawing/2014/main" id="{25954B47-BC98-4E07-A946-37D7139FAFB3}"/>
              </a:ext>
            </a:extLst>
          </p:cNvPr>
          <p:cNvSpPr txBox="1">
            <a:spLocks noChangeArrowheads="1"/>
          </p:cNvSpPr>
          <p:nvPr/>
        </p:nvSpPr>
        <p:spPr bwMode="auto">
          <a:xfrm>
            <a:off x="9286520" y="2035089"/>
            <a:ext cx="2563442"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1800" b="1" dirty="0">
                <a:solidFill>
                  <a:schemeClr val="bg1"/>
                </a:solidFill>
                <a:latin typeface="Century Gothic" panose="020B0502020202020204" pitchFamily="34" charset="0"/>
              </a:rPr>
              <a:t>Toutes ces actions sont équivalentes à 1 tonne de CO2 ! </a:t>
            </a:r>
          </a:p>
        </p:txBody>
      </p:sp>
    </p:spTree>
    <p:extLst>
      <p:ext uri="{BB962C8B-B14F-4D97-AF65-F5344CB8AC3E}">
        <p14:creationId xmlns:p14="http://schemas.microsoft.com/office/powerpoint/2010/main" val="17855967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27548" y="0"/>
            <a:ext cx="8028892" cy="980728"/>
          </a:xfrm>
        </p:spPr>
        <p:txBody>
          <a:bodyPr/>
          <a:lstStyle/>
          <a:p>
            <a:pPr eaLnBrk="1" hangingPunct="1"/>
            <a:r>
              <a:rPr lang="fr-FR" altLang="en-US" dirty="0"/>
              <a:t>Quelques exemples de facteurs d’émission</a:t>
            </a:r>
          </a:p>
        </p:txBody>
      </p:sp>
      <p:sp>
        <p:nvSpPr>
          <p:cNvPr id="54281" name="Text Box 447"/>
          <p:cNvSpPr txBox="1">
            <a:spLocks noChangeArrowheads="1"/>
          </p:cNvSpPr>
          <p:nvPr/>
        </p:nvSpPr>
        <p:spPr bwMode="auto">
          <a:xfrm>
            <a:off x="43917" y="1249795"/>
            <a:ext cx="18732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600" dirty="0">
                <a:latin typeface="Century Gothic" panose="020B0502020202020204" pitchFamily="34" charset="0"/>
              </a:rPr>
              <a:t>Emissions du poste considéré</a:t>
            </a:r>
          </a:p>
        </p:txBody>
      </p:sp>
      <p:sp>
        <p:nvSpPr>
          <p:cNvPr id="54284" name="Text Box 451"/>
          <p:cNvSpPr txBox="1">
            <a:spLocks noChangeArrowheads="1"/>
          </p:cNvSpPr>
          <p:nvPr/>
        </p:nvSpPr>
        <p:spPr bwMode="auto">
          <a:xfrm>
            <a:off x="1772706" y="1394258"/>
            <a:ext cx="2873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a:t>
            </a:r>
          </a:p>
        </p:txBody>
      </p:sp>
      <p:sp>
        <p:nvSpPr>
          <p:cNvPr id="38345" name="Text Box 457"/>
          <p:cNvSpPr txBox="1">
            <a:spLocks noChangeArrowheads="1"/>
          </p:cNvSpPr>
          <p:nvPr/>
        </p:nvSpPr>
        <p:spPr bwMode="auto">
          <a:xfrm>
            <a:off x="8400256" y="4602880"/>
            <a:ext cx="3503712" cy="1200329"/>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1800" b="1" dirty="0">
                <a:solidFill>
                  <a:schemeClr val="bg1"/>
                </a:solidFill>
                <a:latin typeface="Century Gothic" panose="020B0502020202020204" pitchFamily="34" charset="0"/>
              </a:rPr>
              <a:t>Pour toute question sur un facteur d’émission, un réflexe : </a:t>
            </a:r>
            <a:r>
              <a:rPr lang="fr-FR" altLang="en-US" sz="1800" b="1" u="sng" dirty="0">
                <a:solidFill>
                  <a:schemeClr val="bg1"/>
                </a:solidFill>
                <a:latin typeface="Century Gothic" panose="020B0502020202020204" pitchFamily="34" charset="0"/>
              </a:rPr>
              <a:t>http://www.bilans-ges.ademe.fr</a:t>
            </a:r>
            <a:endParaRPr lang="fr-FR" altLang="en-US" sz="1800" b="1" dirty="0">
              <a:solidFill>
                <a:schemeClr val="bg1"/>
              </a:solidFill>
              <a:latin typeface="Century Gothic" panose="020B0502020202020204" pitchFamily="34" charset="0"/>
            </a:endParaRPr>
          </a:p>
        </p:txBody>
      </p:sp>
      <p:pic>
        <p:nvPicPr>
          <p:cNvPr id="16" name="Image 15">
            <a:extLst>
              <a:ext uri="{FF2B5EF4-FFF2-40B4-BE49-F238E27FC236}">
                <a16:creationId xmlns:a16="http://schemas.microsoft.com/office/drawing/2014/main" id="{76D73B57-755B-4D63-AFA7-E2098194D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56" y="2529508"/>
            <a:ext cx="576000" cy="576000"/>
          </a:xfrm>
          <a:prstGeom prst="rect">
            <a:avLst/>
          </a:prstGeom>
        </p:spPr>
      </p:pic>
      <p:pic>
        <p:nvPicPr>
          <p:cNvPr id="17" name="Image 16">
            <a:extLst>
              <a:ext uri="{FF2B5EF4-FFF2-40B4-BE49-F238E27FC236}">
                <a16:creationId xmlns:a16="http://schemas.microsoft.com/office/drawing/2014/main" id="{91AAD38A-B5C2-4983-9EB9-AF54EC853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56" y="3335304"/>
            <a:ext cx="576000" cy="576000"/>
          </a:xfrm>
          <a:prstGeom prst="rect">
            <a:avLst/>
          </a:prstGeom>
        </p:spPr>
      </p:pic>
      <p:grpSp>
        <p:nvGrpSpPr>
          <p:cNvPr id="18" name="Groupe 17">
            <a:extLst>
              <a:ext uri="{FF2B5EF4-FFF2-40B4-BE49-F238E27FC236}">
                <a16:creationId xmlns:a16="http://schemas.microsoft.com/office/drawing/2014/main" id="{043FBAB3-9971-457C-BB8A-1A42F1F8E010}"/>
              </a:ext>
            </a:extLst>
          </p:cNvPr>
          <p:cNvGrpSpPr/>
          <p:nvPr/>
        </p:nvGrpSpPr>
        <p:grpSpPr>
          <a:xfrm flipH="1">
            <a:off x="585307" y="4201663"/>
            <a:ext cx="576000" cy="576000"/>
            <a:chOff x="93862" y="4314179"/>
            <a:chExt cx="3524724" cy="3401983"/>
          </a:xfrm>
        </p:grpSpPr>
        <p:sp>
          <p:nvSpPr>
            <p:cNvPr id="19" name="Rectangle 18">
              <a:extLst>
                <a:ext uri="{FF2B5EF4-FFF2-40B4-BE49-F238E27FC236}">
                  <a16:creationId xmlns:a16="http://schemas.microsoft.com/office/drawing/2014/main" id="{6A320C94-C932-4B6B-BE35-5BBD45C807D3}"/>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2A9D3E08-2F8C-4CC7-8A71-F6C015B37FE5}"/>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21" name="Image 20">
            <a:extLst>
              <a:ext uri="{FF2B5EF4-FFF2-40B4-BE49-F238E27FC236}">
                <a16:creationId xmlns:a16="http://schemas.microsoft.com/office/drawing/2014/main" id="{85C06CAE-AC04-490A-A43F-1A701C312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638" y="5068022"/>
            <a:ext cx="576000" cy="576000"/>
          </a:xfrm>
          <a:prstGeom prst="rect">
            <a:avLst/>
          </a:prstGeom>
        </p:spPr>
      </p:pic>
      <p:pic>
        <p:nvPicPr>
          <p:cNvPr id="3" name="Image 2">
            <a:extLst>
              <a:ext uri="{FF2B5EF4-FFF2-40B4-BE49-F238E27FC236}">
                <a16:creationId xmlns:a16="http://schemas.microsoft.com/office/drawing/2014/main" id="{A040FC0F-1B2E-402C-BCE3-EA4B342AFF96}"/>
              </a:ext>
            </a:extLst>
          </p:cNvPr>
          <p:cNvPicPr>
            <a:picLocks noChangeAspect="1"/>
          </p:cNvPicPr>
          <p:nvPr/>
        </p:nvPicPr>
        <p:blipFill>
          <a:blip r:embed="rId7"/>
          <a:stretch>
            <a:fillRect/>
          </a:stretch>
        </p:blipFill>
        <p:spPr>
          <a:xfrm>
            <a:off x="576395" y="5934381"/>
            <a:ext cx="572861" cy="572861"/>
          </a:xfrm>
          <a:prstGeom prst="rect">
            <a:avLst/>
          </a:prstGeom>
        </p:spPr>
      </p:pic>
      <p:sp>
        <p:nvSpPr>
          <p:cNvPr id="24" name="Text Box 447">
            <a:extLst>
              <a:ext uri="{FF2B5EF4-FFF2-40B4-BE49-F238E27FC236}">
                <a16:creationId xmlns:a16="http://schemas.microsoft.com/office/drawing/2014/main" id="{21B7FE75-EB8A-4478-8B34-96BCED9361FD}"/>
              </a:ext>
            </a:extLst>
          </p:cNvPr>
          <p:cNvSpPr txBox="1">
            <a:spLocks noChangeArrowheads="1"/>
          </p:cNvSpPr>
          <p:nvPr/>
        </p:nvSpPr>
        <p:spPr bwMode="auto">
          <a:xfrm>
            <a:off x="1631504" y="2165950"/>
            <a:ext cx="7601011" cy="464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nSpc>
                <a:spcPct val="300000"/>
              </a:lnSpc>
              <a:spcBef>
                <a:spcPct val="50000"/>
              </a:spcBef>
              <a:buClrTx/>
              <a:buNone/>
            </a:pPr>
            <a:r>
              <a:rPr lang="fr-FR" altLang="en-US" sz="1600" b="1" dirty="0">
                <a:solidFill>
                  <a:srgbClr val="085160"/>
                </a:solidFill>
                <a:latin typeface="Century Gothic" panose="020B0502020202020204" pitchFamily="34" charset="0"/>
              </a:rPr>
              <a:t>14000 kWh d’électricité</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0,082 kgCO2e/kWh </a:t>
            </a:r>
            <a:r>
              <a:rPr lang="fr-FR" altLang="en-US" sz="1600" dirty="0">
                <a:latin typeface="Century Gothic" panose="020B0502020202020204" pitchFamily="34" charset="0"/>
              </a:rPr>
              <a:t>= 1050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4200 kWh de chauffage au gaz</a:t>
            </a:r>
            <a:r>
              <a:rPr lang="fr-FR" altLang="en-US" sz="1600" dirty="0">
                <a:latin typeface="Century Gothic" panose="020B0502020202020204" pitchFamily="34" charset="0"/>
              </a:rPr>
              <a:t> x </a:t>
            </a:r>
            <a:r>
              <a:rPr lang="fr-FR" altLang="en-US" sz="1600" b="1" dirty="0">
                <a:solidFill>
                  <a:srgbClr val="F6AB38"/>
                </a:solidFill>
                <a:latin typeface="Century Gothic" panose="020B0502020202020204" pitchFamily="34" charset="0"/>
              </a:rPr>
              <a:t>0,244 kgCO2e/kWh </a:t>
            </a:r>
            <a:r>
              <a:rPr lang="fr-FR" altLang="en-US" sz="1600" dirty="0">
                <a:latin typeface="Century Gothic" panose="020B0502020202020204" pitchFamily="34" charset="0"/>
              </a:rPr>
              <a:t>= 1024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8000 km parcourus en voiture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0,130 kgCO2e/km </a:t>
            </a:r>
            <a:r>
              <a:rPr lang="fr-FR" altLang="en-US" sz="1600" dirty="0">
                <a:latin typeface="Century Gothic" panose="020B0502020202020204" pitchFamily="34" charset="0"/>
              </a:rPr>
              <a:t>= 1045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730 repas moyens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2,25 kgCO2e/repas </a:t>
            </a:r>
            <a:r>
              <a:rPr lang="fr-FR" altLang="en-US" sz="1600" dirty="0">
                <a:latin typeface="Century Gothic" panose="020B0502020202020204" pitchFamily="34" charset="0"/>
              </a:rPr>
              <a:t>= 1013 kgCO2e</a:t>
            </a:r>
          </a:p>
          <a:p>
            <a:pPr>
              <a:lnSpc>
                <a:spcPct val="300000"/>
              </a:lnSpc>
              <a:spcBef>
                <a:spcPct val="50000"/>
              </a:spcBef>
              <a:buClrTx/>
              <a:buNone/>
            </a:pPr>
            <a:r>
              <a:rPr lang="fr-FR" altLang="en-US" sz="1600" b="1" dirty="0">
                <a:solidFill>
                  <a:srgbClr val="085160"/>
                </a:solidFill>
                <a:latin typeface="Century Gothic" panose="020B0502020202020204" pitchFamily="34" charset="0"/>
              </a:rPr>
              <a:t>5 ordinateurs portables </a:t>
            </a:r>
            <a:r>
              <a:rPr lang="fr-FR" altLang="en-US" sz="1600" dirty="0">
                <a:latin typeface="Century Gothic" panose="020B0502020202020204" pitchFamily="34" charset="0"/>
              </a:rPr>
              <a:t>x </a:t>
            </a:r>
            <a:r>
              <a:rPr lang="fr-FR" altLang="en-US" sz="1600" b="1" dirty="0">
                <a:solidFill>
                  <a:srgbClr val="F6AB38"/>
                </a:solidFill>
                <a:latin typeface="Century Gothic" panose="020B0502020202020204" pitchFamily="34" charset="0"/>
              </a:rPr>
              <a:t>202 kgCO2e/ordinateur </a:t>
            </a:r>
            <a:r>
              <a:rPr lang="fr-FR" altLang="en-US" sz="1600" dirty="0">
                <a:latin typeface="Century Gothic" panose="020B0502020202020204" pitchFamily="34" charset="0"/>
              </a:rPr>
              <a:t>= 1010 kgCO2e</a:t>
            </a:r>
          </a:p>
          <a:p>
            <a:pPr>
              <a:spcBef>
                <a:spcPct val="50000"/>
              </a:spcBef>
              <a:buClrTx/>
              <a:buNone/>
            </a:pPr>
            <a:endParaRPr lang="fr-FR" altLang="en-US" sz="1600" dirty="0">
              <a:latin typeface="Century Gothic" panose="020B0502020202020204" pitchFamily="34" charset="0"/>
            </a:endParaRPr>
          </a:p>
        </p:txBody>
      </p:sp>
      <p:sp>
        <p:nvSpPr>
          <p:cNvPr id="4" name="Rectangle 3">
            <a:extLst>
              <a:ext uri="{FF2B5EF4-FFF2-40B4-BE49-F238E27FC236}">
                <a16:creationId xmlns:a16="http://schemas.microsoft.com/office/drawing/2014/main" id="{3D1F886E-F51D-43DA-928D-D56C02E31971}"/>
              </a:ext>
            </a:extLst>
          </p:cNvPr>
          <p:cNvSpPr/>
          <p:nvPr/>
        </p:nvSpPr>
        <p:spPr>
          <a:xfrm>
            <a:off x="2027548" y="994350"/>
            <a:ext cx="7601010" cy="766620"/>
          </a:xfrm>
          <a:prstGeom prst="rect">
            <a:avLst/>
          </a:prstGeom>
        </p:spPr>
        <p:txBody>
          <a:bodyPr wrap="square">
            <a:spAutoFit/>
          </a:bodyPr>
          <a:lstStyle/>
          <a:p>
            <a:pPr>
              <a:lnSpc>
                <a:spcPct val="300000"/>
              </a:lnSpc>
              <a:spcBef>
                <a:spcPct val="50000"/>
              </a:spcBef>
              <a:buClrTx/>
              <a:buNone/>
            </a:pPr>
            <a:r>
              <a:rPr lang="fr-FR" altLang="en-US" b="1" dirty="0">
                <a:solidFill>
                  <a:srgbClr val="085160"/>
                </a:solidFill>
                <a:latin typeface="Century Gothic" panose="020B0502020202020204" pitchFamily="34" charset="0"/>
              </a:rPr>
              <a:t>Quantité consommée </a:t>
            </a:r>
            <a:r>
              <a:rPr lang="fr-FR" altLang="en-US" dirty="0">
                <a:latin typeface="Century Gothic" panose="020B0502020202020204" pitchFamily="34" charset="0"/>
              </a:rPr>
              <a:t>x </a:t>
            </a:r>
            <a:r>
              <a:rPr lang="fr-FR" altLang="en-US" b="1" dirty="0">
                <a:solidFill>
                  <a:srgbClr val="F6AB38"/>
                </a:solidFill>
                <a:latin typeface="Century Gothic" panose="020B0502020202020204" pitchFamily="34" charset="0"/>
              </a:rPr>
              <a:t>Facteur d’émission </a:t>
            </a:r>
            <a:r>
              <a:rPr lang="fr-FR" altLang="en-US" dirty="0">
                <a:latin typeface="Century Gothic" panose="020B0502020202020204" pitchFamily="34" charset="0"/>
              </a:rPr>
              <a:t>= Total en kgCO2e</a:t>
            </a:r>
          </a:p>
        </p:txBody>
      </p:sp>
      <p:sp>
        <p:nvSpPr>
          <p:cNvPr id="28" name="Text Box 457">
            <a:extLst>
              <a:ext uri="{FF2B5EF4-FFF2-40B4-BE49-F238E27FC236}">
                <a16:creationId xmlns:a16="http://schemas.microsoft.com/office/drawing/2014/main" id="{25954B47-BC98-4E07-A946-37D7139FAFB3}"/>
              </a:ext>
            </a:extLst>
          </p:cNvPr>
          <p:cNvSpPr txBox="1">
            <a:spLocks noChangeArrowheads="1"/>
          </p:cNvSpPr>
          <p:nvPr/>
        </p:nvSpPr>
        <p:spPr bwMode="auto">
          <a:xfrm>
            <a:off x="9286520" y="2035089"/>
            <a:ext cx="2563442"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en-US" sz="1800" b="1" dirty="0">
                <a:solidFill>
                  <a:schemeClr val="bg1"/>
                </a:solidFill>
                <a:latin typeface="Century Gothic" panose="020B0502020202020204" pitchFamily="34" charset="0"/>
              </a:rPr>
              <a:t>Toutes ces actions sont équivalentes à 1 tonne de CO2 ! </a:t>
            </a:r>
          </a:p>
        </p:txBody>
      </p:sp>
      <p:pic>
        <p:nvPicPr>
          <p:cNvPr id="23" name="Image 22">
            <a:extLst>
              <a:ext uri="{FF2B5EF4-FFF2-40B4-BE49-F238E27FC236}">
                <a16:creationId xmlns:a16="http://schemas.microsoft.com/office/drawing/2014/main" id="{1ABA0D6E-85B8-43C7-994E-1F07CA3024E9}"/>
              </a:ext>
            </a:extLst>
          </p:cNvPr>
          <p:cNvPicPr>
            <a:picLocks noChangeAspect="1"/>
          </p:cNvPicPr>
          <p:nvPr/>
        </p:nvPicPr>
        <p:blipFill>
          <a:blip r:embed="rId8"/>
          <a:stretch>
            <a:fillRect/>
          </a:stretch>
        </p:blipFill>
        <p:spPr>
          <a:xfrm>
            <a:off x="11148713" y="5436207"/>
            <a:ext cx="728243" cy="728243"/>
          </a:xfrm>
          <a:prstGeom prst="rect">
            <a:avLst/>
          </a:prstGeom>
        </p:spPr>
      </p:pic>
    </p:spTree>
    <p:extLst>
      <p:ext uri="{BB962C8B-B14F-4D97-AF65-F5344CB8AC3E}">
        <p14:creationId xmlns:p14="http://schemas.microsoft.com/office/powerpoint/2010/main" val="3848797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sp>
        <p:nvSpPr>
          <p:cNvPr id="5" name="CustomShape 4">
            <a:extLst>
              <a:ext uri="{FF2B5EF4-FFF2-40B4-BE49-F238E27FC236}">
                <a16:creationId xmlns:a16="http://schemas.microsoft.com/office/drawing/2014/main" id="{25EBD705-D5FE-4ED1-8842-2293FCB44D8E}"/>
              </a:ext>
            </a:extLst>
          </p:cNvPr>
          <p:cNvSpPr/>
          <p:nvPr/>
        </p:nvSpPr>
        <p:spPr>
          <a:xfrm>
            <a:off x="2135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2135576" y="5131824"/>
            <a:ext cx="792036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6167936" y="4627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2279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On a choisi le CO2 comme référence car c’est …</a:t>
            </a:r>
          </a:p>
        </p:txBody>
      </p:sp>
      <p:sp>
        <p:nvSpPr>
          <p:cNvPr id="10" name="CustomShape 14">
            <a:extLst>
              <a:ext uri="{FF2B5EF4-FFF2-40B4-BE49-F238E27FC236}">
                <a16:creationId xmlns:a16="http://schemas.microsoft.com/office/drawing/2014/main" id="{7623D2CA-9D45-4272-A9ED-1E6F2E327CBE}"/>
              </a:ext>
            </a:extLst>
          </p:cNvPr>
          <p:cNvSpPr/>
          <p:nvPr/>
        </p:nvSpPr>
        <p:spPr>
          <a:xfrm>
            <a:off x="2063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6095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2063576" y="5131824"/>
            <a:ext cx="806436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2063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2283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2279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flipV="1">
            <a:off x="2279216" y="5126424"/>
            <a:ext cx="7632720" cy="504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2279216" y="5563464"/>
            <a:ext cx="763272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6311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6311936" y="5059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10128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10128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10128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1523936"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1523936"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1523936" y="5347464"/>
            <a:ext cx="539280" cy="0"/>
          </a:xfrm>
          <a:prstGeom prst="line">
            <a:avLst/>
          </a:prstGeom>
          <a:ln w="25560">
            <a:solidFill>
              <a:srgbClr val="BBE0E3"/>
            </a:solidFill>
            <a:round/>
          </a:ln>
        </p:spPr>
      </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400" b="1" dirty="0">
                <a:solidFill>
                  <a:schemeClr val="bg1"/>
                </a:solidFill>
                <a:latin typeface="Arial"/>
                <a:ea typeface="ＭＳ Ｐゴシック"/>
              </a:rPr>
              <a:t>A : le gaz à effet de serre le plus puissant</a:t>
            </a:r>
            <a:endParaRPr sz="14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B : Un complot des reptiliens</a:t>
            </a:r>
            <a:endParaRPr sz="14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278856" y="5131824"/>
            <a:ext cx="7561560" cy="364680"/>
          </a:xfrm>
          <a:prstGeom prst="rect">
            <a:avLst/>
          </a:prstGeom>
          <a:noFill/>
          <a:ln>
            <a:noFill/>
          </a:ln>
        </p:spPr>
        <p:txBody>
          <a:bodyPr wrap="none" lIns="90000" tIns="45000" rIns="90000" bIns="45000" anchor="ctr"/>
          <a:lstStyle/>
          <a:p>
            <a:pPr algn="ctr">
              <a:lnSpc>
                <a:spcPct val="100000"/>
              </a:lnSpc>
              <a:buFont typeface="Arial"/>
              <a:buChar char="•"/>
            </a:pPr>
            <a:r>
              <a:rPr lang="fr-FR" sz="1400" b="1" dirty="0">
                <a:solidFill>
                  <a:schemeClr val="bg1"/>
                </a:solidFill>
                <a:latin typeface="Arial"/>
                <a:ea typeface="ＭＳ Ｐゴシック"/>
              </a:rPr>
              <a:t>C : le gaz le plus important en  effet de serre additionnel dû à l’homme</a:t>
            </a:r>
            <a:endParaRPr sz="1400" dirty="0">
              <a:solidFill>
                <a:schemeClr val="bg1"/>
              </a:solidFill>
            </a:endParaRPr>
          </a:p>
        </p:txBody>
      </p:sp>
      <p:pic>
        <p:nvPicPr>
          <p:cNvPr id="38" name="Picture 17" descr="BalanceN2O">
            <a:extLst>
              <a:ext uri="{FF2B5EF4-FFF2-40B4-BE49-F238E27FC236}">
                <a16:creationId xmlns:a16="http://schemas.microsoft.com/office/drawing/2014/main" id="{3CCC46A3-DE41-47B3-BC56-017D769E0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490" y="960239"/>
            <a:ext cx="1946892" cy="2293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163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Budgétisons le carbone</a:t>
            </a:r>
            <a:br>
              <a:rPr lang="fr-FR" dirty="0"/>
            </a:br>
            <a:r>
              <a:rPr lang="fr-FR" sz="2000" i="1" dirty="0">
                <a:solidFill>
                  <a:srgbClr val="F6AB38"/>
                </a:solidFill>
              </a:rPr>
              <a:t>Tic, Tac…</a:t>
            </a:r>
          </a:p>
        </p:txBody>
      </p:sp>
      <p:grpSp>
        <p:nvGrpSpPr>
          <p:cNvPr id="332" name="Groupe 331"/>
          <p:cNvGrpSpPr/>
          <p:nvPr/>
        </p:nvGrpSpPr>
        <p:grpSpPr>
          <a:xfrm>
            <a:off x="335438" y="4834897"/>
            <a:ext cx="6896157" cy="697692"/>
            <a:chOff x="254671" y="4601536"/>
            <a:chExt cx="6896157" cy="697692"/>
          </a:xfrm>
        </p:grpSpPr>
        <p:pic>
          <p:nvPicPr>
            <p:cNvPr id="333" name="Image 3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20" y="5018145"/>
              <a:ext cx="225702" cy="225702"/>
            </a:xfrm>
            <a:prstGeom prst="rect">
              <a:avLst/>
            </a:prstGeom>
          </p:spPr>
        </p:pic>
        <p:pic>
          <p:nvPicPr>
            <p:cNvPr id="334" name="Image 3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71" y="4674799"/>
              <a:ext cx="288000" cy="288000"/>
            </a:xfrm>
            <a:prstGeom prst="rect">
              <a:avLst/>
            </a:prstGeom>
          </p:spPr>
        </p:pic>
        <p:sp>
          <p:nvSpPr>
            <p:cNvPr id="335" name="Rectangle 334"/>
            <p:cNvSpPr/>
            <p:nvPr/>
          </p:nvSpPr>
          <p:spPr>
            <a:xfrm>
              <a:off x="584150" y="4601536"/>
              <a:ext cx="6566678" cy="697692"/>
            </a:xfrm>
            <a:prstGeom prst="rect">
              <a:avLst/>
            </a:prstGeom>
            <a:ln>
              <a:noFill/>
            </a:ln>
          </p:spPr>
          <p:txBody>
            <a:bodyPr wrap="square">
              <a:spAutoFit/>
            </a:bodyPr>
            <a:lstStyle/>
            <a:p>
              <a:pPr algn="just">
                <a:lnSpc>
                  <a:spcPct val="150000"/>
                </a:lnSpc>
              </a:pPr>
              <a:r>
                <a:rPr lang="fr-FR" sz="1400" i="1" dirty="0">
                  <a:latin typeface="Century Gothic" pitchFamily="34" charset="0"/>
                  <a:cs typeface="+mn-cs"/>
                </a:rPr>
                <a:t>Gaz à effet de serre équivalents (100 GtCO</a:t>
              </a:r>
              <a:r>
                <a:rPr lang="fr-FR" sz="1400" i="1" baseline="-25000" dirty="0">
                  <a:latin typeface="Century Gothic" pitchFamily="34" charset="0"/>
                  <a:cs typeface="+mn-cs"/>
                </a:rPr>
                <a:t>2</a:t>
              </a:r>
              <a:r>
                <a:rPr lang="fr-FR" sz="1400" i="1" dirty="0">
                  <a:latin typeface="Century Gothic" pitchFamily="34" charset="0"/>
                  <a:cs typeface="+mn-cs"/>
                </a:rPr>
                <a:t>)</a:t>
              </a:r>
            </a:p>
            <a:p>
              <a:pPr algn="just">
                <a:lnSpc>
                  <a:spcPct val="150000"/>
                </a:lnSpc>
              </a:pPr>
              <a:r>
                <a:rPr lang="fr-FR" sz="1400" i="1" dirty="0">
                  <a:latin typeface="Century Gothic" pitchFamily="34" charset="0"/>
                  <a:cs typeface="+mn-cs"/>
                </a:rPr>
                <a:t>Energie équivalente (100 </a:t>
              </a:r>
              <a:r>
                <a:rPr lang="fr-FR" sz="1400" i="1" dirty="0" err="1">
                  <a:latin typeface="Century Gothic" pitchFamily="34" charset="0"/>
                  <a:cs typeface="+mn-cs"/>
                </a:rPr>
                <a:t>Gtep</a:t>
              </a:r>
              <a:r>
                <a:rPr lang="fr-FR" sz="1400" i="1" dirty="0">
                  <a:latin typeface="Century Gothic" pitchFamily="34" charset="0"/>
                  <a:cs typeface="+mn-cs"/>
                </a:rPr>
                <a:t>)</a:t>
              </a:r>
              <a:endParaRPr lang="pt-BR" sz="1400" i="1" dirty="0">
                <a:latin typeface="Century Gothic" pitchFamily="34" charset="0"/>
                <a:cs typeface="+mn-cs"/>
              </a:endParaRPr>
            </a:p>
          </p:txBody>
        </p:sp>
      </p:grpSp>
      <p:grpSp>
        <p:nvGrpSpPr>
          <p:cNvPr id="337" name="Groupe 336"/>
          <p:cNvGrpSpPr/>
          <p:nvPr/>
        </p:nvGrpSpPr>
        <p:grpSpPr>
          <a:xfrm>
            <a:off x="271002" y="1334856"/>
            <a:ext cx="5753180" cy="3480676"/>
            <a:chOff x="150200" y="1072968"/>
            <a:chExt cx="5753180" cy="3480676"/>
          </a:xfrm>
        </p:grpSpPr>
        <p:sp>
          <p:nvSpPr>
            <p:cNvPr id="338" name="ZoneTexte 337"/>
            <p:cNvSpPr txBox="1"/>
            <p:nvPr/>
          </p:nvSpPr>
          <p:spPr>
            <a:xfrm>
              <a:off x="1919314" y="379350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b="1" dirty="0">
                  <a:solidFill>
                    <a:schemeClr val="bg1"/>
                  </a:solidFill>
                  <a:latin typeface="Century Gothic" panose="020B0502020202020204" pitchFamily="34" charset="0"/>
                </a:rPr>
                <a:t>PETROLE</a:t>
              </a:r>
              <a:endParaRPr lang="fr-FR" b="1" dirty="0">
                <a:solidFill>
                  <a:schemeClr val="bg1"/>
                </a:solidFill>
                <a:latin typeface="Century Gothic" panose="020B0502020202020204" pitchFamily="34" charset="0"/>
              </a:endParaRPr>
            </a:p>
          </p:txBody>
        </p:sp>
        <p:sp>
          <p:nvSpPr>
            <p:cNvPr id="339" name="ZoneTexte 338"/>
            <p:cNvSpPr txBox="1"/>
            <p:nvPr/>
          </p:nvSpPr>
          <p:spPr>
            <a:xfrm>
              <a:off x="3671623" y="3800370"/>
              <a:ext cx="2231757"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CHARBON</a:t>
              </a:r>
            </a:p>
          </p:txBody>
        </p:sp>
        <p:sp>
          <p:nvSpPr>
            <p:cNvPr id="340" name="ZoneTexte 339"/>
            <p:cNvSpPr txBox="1"/>
            <p:nvPr/>
          </p:nvSpPr>
          <p:spPr>
            <a:xfrm>
              <a:off x="188105" y="380037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GAZ</a:t>
              </a:r>
            </a:p>
          </p:txBody>
        </p:sp>
        <p:sp>
          <p:nvSpPr>
            <p:cNvPr id="341" name="ZoneTexte 340"/>
            <p:cNvSpPr txBox="1"/>
            <p:nvPr/>
          </p:nvSpPr>
          <p:spPr>
            <a:xfrm>
              <a:off x="156162" y="1072968"/>
              <a:ext cx="5693137" cy="400110"/>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Ce qu’il nous reste (réserves prouvées) : </a:t>
              </a:r>
            </a:p>
          </p:txBody>
        </p:sp>
        <p:sp>
          <p:nvSpPr>
            <p:cNvPr id="342" name="ZoneTexte 341"/>
            <p:cNvSpPr txBox="1"/>
            <p:nvPr/>
          </p:nvSpPr>
          <p:spPr>
            <a:xfrm>
              <a:off x="188105" y="4186549"/>
              <a:ext cx="5685511" cy="367095"/>
            </a:xfrm>
            <a:prstGeom prst="rect">
              <a:avLst/>
            </a:prstGeom>
            <a:solidFill>
              <a:schemeClr val="tx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TOTAL : ≈ 4000 GtCO2 </a:t>
              </a:r>
            </a:p>
          </p:txBody>
        </p:sp>
        <p:grpSp>
          <p:nvGrpSpPr>
            <p:cNvPr id="343" name="Groupe 342"/>
            <p:cNvGrpSpPr/>
            <p:nvPr/>
          </p:nvGrpSpPr>
          <p:grpSpPr>
            <a:xfrm>
              <a:off x="1091568" y="3234953"/>
              <a:ext cx="596237" cy="542517"/>
              <a:chOff x="-811331" y="2688952"/>
              <a:chExt cx="596237" cy="542517"/>
            </a:xfrm>
          </p:grpSpPr>
          <p:pic>
            <p:nvPicPr>
              <p:cNvPr id="433" name="Image 4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4" name="Image 4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5" name="Image 4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6" name="Image 4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44" name="Groupe 343"/>
            <p:cNvGrpSpPr/>
            <p:nvPr/>
          </p:nvGrpSpPr>
          <p:grpSpPr>
            <a:xfrm>
              <a:off x="2863739" y="2970985"/>
              <a:ext cx="596237" cy="797038"/>
              <a:chOff x="1616620" y="2469537"/>
              <a:chExt cx="596237" cy="797038"/>
            </a:xfrm>
          </p:grpSpPr>
          <p:grpSp>
            <p:nvGrpSpPr>
              <p:cNvPr id="425" name="Groupe 424"/>
              <p:cNvGrpSpPr/>
              <p:nvPr/>
            </p:nvGrpSpPr>
            <p:grpSpPr>
              <a:xfrm>
                <a:off x="1616620" y="2724058"/>
                <a:ext cx="596237" cy="542517"/>
                <a:chOff x="-811331" y="2688952"/>
                <a:chExt cx="596237" cy="542517"/>
              </a:xfrm>
            </p:grpSpPr>
            <p:pic>
              <p:nvPicPr>
                <p:cNvPr id="429" name="Image 4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0" name="Image 4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1" name="Image 4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2" name="Image 4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426" name="Groupe 425"/>
              <p:cNvGrpSpPr/>
              <p:nvPr/>
            </p:nvGrpSpPr>
            <p:grpSpPr>
              <a:xfrm>
                <a:off x="1618745" y="2469537"/>
                <a:ext cx="588169" cy="288000"/>
                <a:chOff x="-803263" y="2943469"/>
                <a:chExt cx="588169" cy="288000"/>
              </a:xfrm>
            </p:grpSpPr>
            <p:pic>
              <p:nvPicPr>
                <p:cNvPr id="427" name="Image 4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28" name="Image 4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45" name="Groupe 344"/>
            <p:cNvGrpSpPr/>
            <p:nvPr/>
          </p:nvGrpSpPr>
          <p:grpSpPr>
            <a:xfrm>
              <a:off x="4301434" y="2178905"/>
              <a:ext cx="1537369" cy="1588737"/>
              <a:chOff x="4303024" y="1833201"/>
              <a:chExt cx="1537369" cy="1588737"/>
            </a:xfrm>
          </p:grpSpPr>
          <p:grpSp>
            <p:nvGrpSpPr>
              <p:cNvPr id="378" name="Groupe 377"/>
              <p:cNvGrpSpPr/>
              <p:nvPr/>
            </p:nvGrpSpPr>
            <p:grpSpPr>
              <a:xfrm>
                <a:off x="4303024" y="1844038"/>
                <a:ext cx="900101" cy="1573489"/>
                <a:chOff x="4303024" y="1844038"/>
                <a:chExt cx="900101" cy="1573489"/>
              </a:xfrm>
            </p:grpSpPr>
            <p:grpSp>
              <p:nvGrpSpPr>
                <p:cNvPr id="404" name="Groupe 403"/>
                <p:cNvGrpSpPr/>
                <p:nvPr/>
              </p:nvGrpSpPr>
              <p:grpSpPr>
                <a:xfrm>
                  <a:off x="4606888" y="2620489"/>
                  <a:ext cx="596237" cy="797038"/>
                  <a:chOff x="1642870" y="2469968"/>
                  <a:chExt cx="596237" cy="797038"/>
                </a:xfrm>
              </p:grpSpPr>
              <p:grpSp>
                <p:nvGrpSpPr>
                  <p:cNvPr id="417" name="Groupe 416"/>
                  <p:cNvGrpSpPr/>
                  <p:nvPr/>
                </p:nvGrpSpPr>
                <p:grpSpPr>
                  <a:xfrm>
                    <a:off x="1642870" y="2724489"/>
                    <a:ext cx="596237" cy="542517"/>
                    <a:chOff x="-785081" y="2689383"/>
                    <a:chExt cx="596237" cy="542517"/>
                  </a:xfrm>
                </p:grpSpPr>
                <p:pic>
                  <p:nvPicPr>
                    <p:cNvPr id="421" name="Image 4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22" name="Image 4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3" name="Image 4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24" name="Image 4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8" name="Groupe 417"/>
                  <p:cNvGrpSpPr/>
                  <p:nvPr/>
                </p:nvGrpSpPr>
                <p:grpSpPr>
                  <a:xfrm>
                    <a:off x="1644995" y="2469968"/>
                    <a:ext cx="588169" cy="288000"/>
                    <a:chOff x="-777013" y="2943900"/>
                    <a:chExt cx="588169" cy="288000"/>
                  </a:xfrm>
                </p:grpSpPr>
                <p:pic>
                  <p:nvPicPr>
                    <p:cNvPr id="419" name="Imag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0" name="Image 4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5" name="Groupe 404"/>
                <p:cNvGrpSpPr/>
                <p:nvPr/>
              </p:nvGrpSpPr>
              <p:grpSpPr>
                <a:xfrm>
                  <a:off x="4606888" y="1844038"/>
                  <a:ext cx="596237" cy="797038"/>
                  <a:chOff x="1642870" y="2469968"/>
                  <a:chExt cx="596237" cy="797038"/>
                </a:xfrm>
              </p:grpSpPr>
              <p:grpSp>
                <p:nvGrpSpPr>
                  <p:cNvPr id="409" name="Groupe 408"/>
                  <p:cNvGrpSpPr/>
                  <p:nvPr/>
                </p:nvGrpSpPr>
                <p:grpSpPr>
                  <a:xfrm>
                    <a:off x="1642870" y="2724489"/>
                    <a:ext cx="596237" cy="542517"/>
                    <a:chOff x="-785081" y="2689383"/>
                    <a:chExt cx="596237" cy="542517"/>
                  </a:xfrm>
                </p:grpSpPr>
                <p:pic>
                  <p:nvPicPr>
                    <p:cNvPr id="413" name="Image 4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14" name="Image 4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5" name="Image 4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16" name="Image 4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0" name="Groupe 409"/>
                  <p:cNvGrpSpPr/>
                  <p:nvPr/>
                </p:nvGrpSpPr>
                <p:grpSpPr>
                  <a:xfrm>
                    <a:off x="1644995" y="2469968"/>
                    <a:ext cx="588169" cy="288000"/>
                    <a:chOff x="-777013" y="2943900"/>
                    <a:chExt cx="588169" cy="288000"/>
                  </a:xfrm>
                </p:grpSpPr>
                <p:pic>
                  <p:nvPicPr>
                    <p:cNvPr id="411" name="Image 4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2" name="Image 4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6" name="Groupe 405"/>
                <p:cNvGrpSpPr/>
                <p:nvPr/>
              </p:nvGrpSpPr>
              <p:grpSpPr>
                <a:xfrm>
                  <a:off x="4303024" y="2354450"/>
                  <a:ext cx="289152" cy="554039"/>
                  <a:chOff x="-1083002" y="3704738"/>
                  <a:chExt cx="289152" cy="554039"/>
                </a:xfrm>
              </p:grpSpPr>
              <p:pic>
                <p:nvPicPr>
                  <p:cNvPr id="407" name="Image 4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850" y="3970777"/>
                    <a:ext cx="288000" cy="288000"/>
                  </a:xfrm>
                  <a:prstGeom prst="rect">
                    <a:avLst/>
                  </a:prstGeom>
                </p:spPr>
              </p:pic>
              <p:pic>
                <p:nvPicPr>
                  <p:cNvPr id="408" name="Image 4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002" y="3704738"/>
                    <a:ext cx="288000" cy="288000"/>
                  </a:xfrm>
                  <a:prstGeom prst="rect">
                    <a:avLst/>
                  </a:prstGeom>
                </p:spPr>
              </p:pic>
            </p:grpSp>
          </p:grpSp>
          <p:grpSp>
            <p:nvGrpSpPr>
              <p:cNvPr id="379" name="Groupe 378"/>
              <p:cNvGrpSpPr/>
              <p:nvPr/>
            </p:nvGrpSpPr>
            <p:grpSpPr>
              <a:xfrm>
                <a:off x="4306719" y="1833201"/>
                <a:ext cx="1533674" cy="1575401"/>
                <a:chOff x="3643201" y="1841695"/>
                <a:chExt cx="1533674" cy="1575401"/>
              </a:xfrm>
            </p:grpSpPr>
            <p:grpSp>
              <p:nvGrpSpPr>
                <p:cNvPr id="383" name="Groupe 382"/>
                <p:cNvGrpSpPr/>
                <p:nvPr/>
              </p:nvGrpSpPr>
              <p:grpSpPr>
                <a:xfrm>
                  <a:off x="4580638" y="2620058"/>
                  <a:ext cx="596237" cy="797038"/>
                  <a:chOff x="1616620" y="2469537"/>
                  <a:chExt cx="596237" cy="797038"/>
                </a:xfrm>
              </p:grpSpPr>
              <p:grpSp>
                <p:nvGrpSpPr>
                  <p:cNvPr id="396" name="Groupe 395"/>
                  <p:cNvGrpSpPr/>
                  <p:nvPr/>
                </p:nvGrpSpPr>
                <p:grpSpPr>
                  <a:xfrm>
                    <a:off x="1616620" y="2724058"/>
                    <a:ext cx="596237" cy="542517"/>
                    <a:chOff x="-811331" y="2688952"/>
                    <a:chExt cx="596237" cy="542517"/>
                  </a:xfrm>
                </p:grpSpPr>
                <p:pic>
                  <p:nvPicPr>
                    <p:cNvPr id="400" name="Image 3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01" name="Image 4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02" name="Image 4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03" name="Image 4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97" name="Groupe 396"/>
                  <p:cNvGrpSpPr/>
                  <p:nvPr/>
                </p:nvGrpSpPr>
                <p:grpSpPr>
                  <a:xfrm>
                    <a:off x="1618745" y="2469537"/>
                    <a:ext cx="588169" cy="288000"/>
                    <a:chOff x="-803263" y="2943469"/>
                    <a:chExt cx="588169" cy="288000"/>
                  </a:xfrm>
                </p:grpSpPr>
                <p:pic>
                  <p:nvPicPr>
                    <p:cNvPr id="398" name="Image 3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9" name="Image 39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4" name="Groupe 383"/>
                <p:cNvGrpSpPr/>
                <p:nvPr/>
              </p:nvGrpSpPr>
              <p:grpSpPr>
                <a:xfrm>
                  <a:off x="4580638" y="1843607"/>
                  <a:ext cx="596237" cy="797038"/>
                  <a:chOff x="1616620" y="2469537"/>
                  <a:chExt cx="596237" cy="797038"/>
                </a:xfrm>
              </p:grpSpPr>
              <p:grpSp>
                <p:nvGrpSpPr>
                  <p:cNvPr id="388" name="Groupe 387"/>
                  <p:cNvGrpSpPr/>
                  <p:nvPr/>
                </p:nvGrpSpPr>
                <p:grpSpPr>
                  <a:xfrm>
                    <a:off x="1616620" y="2724058"/>
                    <a:ext cx="596237" cy="542517"/>
                    <a:chOff x="-811331" y="2688952"/>
                    <a:chExt cx="596237" cy="542517"/>
                  </a:xfrm>
                </p:grpSpPr>
                <p:pic>
                  <p:nvPicPr>
                    <p:cNvPr id="392" name="Image 3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393" name="Image 3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4" name="Image 3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395" name="Image 3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89" name="Groupe 388"/>
                  <p:cNvGrpSpPr/>
                  <p:nvPr/>
                </p:nvGrpSpPr>
                <p:grpSpPr>
                  <a:xfrm>
                    <a:off x="1618745" y="2469537"/>
                    <a:ext cx="588169" cy="288000"/>
                    <a:chOff x="-803263" y="2943469"/>
                    <a:chExt cx="588169" cy="288000"/>
                  </a:xfrm>
                </p:grpSpPr>
                <p:pic>
                  <p:nvPicPr>
                    <p:cNvPr id="390" name="Image 3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1" name="Image 3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5" name="Groupe 384"/>
                <p:cNvGrpSpPr/>
                <p:nvPr/>
              </p:nvGrpSpPr>
              <p:grpSpPr>
                <a:xfrm>
                  <a:off x="3643201" y="1841695"/>
                  <a:ext cx="288000" cy="555469"/>
                  <a:chOff x="-1742825" y="3191983"/>
                  <a:chExt cx="288000" cy="555469"/>
                </a:xfrm>
              </p:grpSpPr>
              <p:pic>
                <p:nvPicPr>
                  <p:cNvPr id="386" name="Image 3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459452"/>
                    <a:ext cx="288000" cy="288000"/>
                  </a:xfrm>
                  <a:prstGeom prst="rect">
                    <a:avLst/>
                  </a:prstGeom>
                </p:spPr>
              </p:pic>
              <p:pic>
                <p:nvPicPr>
                  <p:cNvPr id="387" name="Image 3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191983"/>
                    <a:ext cx="288000" cy="288000"/>
                  </a:xfrm>
                  <a:prstGeom prst="rect">
                    <a:avLst/>
                  </a:prstGeom>
                </p:spPr>
              </p:pic>
            </p:grpSp>
          </p:grpSp>
          <p:grpSp>
            <p:nvGrpSpPr>
              <p:cNvPr id="380" name="Groupe 379"/>
              <p:cNvGrpSpPr/>
              <p:nvPr/>
            </p:nvGrpSpPr>
            <p:grpSpPr>
              <a:xfrm>
                <a:off x="4306719" y="2878957"/>
                <a:ext cx="288000" cy="542981"/>
                <a:chOff x="-432207" y="2693330"/>
                <a:chExt cx="288000" cy="542981"/>
              </a:xfrm>
            </p:grpSpPr>
            <p:pic>
              <p:nvPicPr>
                <p:cNvPr id="381" name="Image 3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693330"/>
                  <a:ext cx="288000" cy="288000"/>
                </a:xfrm>
                <a:prstGeom prst="rect">
                  <a:avLst/>
                </a:prstGeom>
              </p:spPr>
            </p:pic>
            <p:pic>
              <p:nvPicPr>
                <p:cNvPr id="382" name="Image 3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948311"/>
                  <a:ext cx="288000" cy="288000"/>
                </a:xfrm>
                <a:prstGeom prst="rect">
                  <a:avLst/>
                </a:prstGeom>
              </p:spPr>
            </p:pic>
          </p:grpSp>
        </p:grpSp>
        <p:grpSp>
          <p:nvGrpSpPr>
            <p:cNvPr id="346" name="Groupe 345"/>
            <p:cNvGrpSpPr/>
            <p:nvPr/>
          </p:nvGrpSpPr>
          <p:grpSpPr>
            <a:xfrm>
              <a:off x="1939647" y="3254548"/>
              <a:ext cx="463629" cy="498782"/>
              <a:chOff x="193088" y="2752304"/>
              <a:chExt cx="463629" cy="498782"/>
            </a:xfrm>
          </p:grpSpPr>
          <p:grpSp>
            <p:nvGrpSpPr>
              <p:cNvPr id="372" name="Groupe 371"/>
              <p:cNvGrpSpPr/>
              <p:nvPr/>
            </p:nvGrpSpPr>
            <p:grpSpPr>
              <a:xfrm>
                <a:off x="193088" y="2752304"/>
                <a:ext cx="463629" cy="498782"/>
                <a:chOff x="1844064" y="2426162"/>
                <a:chExt cx="463629" cy="498782"/>
              </a:xfrm>
            </p:grpSpPr>
            <p:grpSp>
              <p:nvGrpSpPr>
                <p:cNvPr id="374" name="Groupe 373"/>
                <p:cNvGrpSpPr/>
                <p:nvPr/>
              </p:nvGrpSpPr>
              <p:grpSpPr>
                <a:xfrm>
                  <a:off x="2081991" y="2426162"/>
                  <a:ext cx="225702" cy="498782"/>
                  <a:chOff x="1598974" y="2400999"/>
                  <a:chExt cx="225702" cy="498782"/>
                </a:xfrm>
              </p:grpSpPr>
              <p:pic>
                <p:nvPicPr>
                  <p:cNvPr id="376" name="Image 3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77" name="Image 3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pic>
              <p:nvPicPr>
                <p:cNvPr id="375" name="Image 3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73" name="Image 37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7" name="Groupe 346"/>
            <p:cNvGrpSpPr/>
            <p:nvPr/>
          </p:nvGrpSpPr>
          <p:grpSpPr>
            <a:xfrm>
              <a:off x="210843" y="3507825"/>
              <a:ext cx="463629" cy="225903"/>
              <a:chOff x="193088" y="3025183"/>
              <a:chExt cx="463629" cy="225903"/>
            </a:xfrm>
          </p:grpSpPr>
          <p:grpSp>
            <p:nvGrpSpPr>
              <p:cNvPr id="368" name="Groupe 367"/>
              <p:cNvGrpSpPr/>
              <p:nvPr/>
            </p:nvGrpSpPr>
            <p:grpSpPr>
              <a:xfrm>
                <a:off x="193088" y="3025384"/>
                <a:ext cx="463629" cy="225702"/>
                <a:chOff x="1844064" y="2699242"/>
                <a:chExt cx="463629" cy="225702"/>
              </a:xfrm>
            </p:grpSpPr>
            <p:pic>
              <p:nvPicPr>
                <p:cNvPr id="370" name="Image 3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991" y="2699242"/>
                  <a:ext cx="225702" cy="225702"/>
                </a:xfrm>
                <a:prstGeom prst="rect">
                  <a:avLst/>
                </a:prstGeom>
              </p:spPr>
            </p:pic>
            <p:pic>
              <p:nvPicPr>
                <p:cNvPr id="371" name="Image 3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69" name="Image 368"/>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8" name="Groupe 347"/>
            <p:cNvGrpSpPr/>
            <p:nvPr/>
          </p:nvGrpSpPr>
          <p:grpSpPr>
            <a:xfrm>
              <a:off x="3702750" y="2678562"/>
              <a:ext cx="469742" cy="1051130"/>
              <a:chOff x="3692444" y="2066979"/>
              <a:chExt cx="469742" cy="1051130"/>
            </a:xfrm>
          </p:grpSpPr>
          <p:grpSp>
            <p:nvGrpSpPr>
              <p:cNvPr id="352" name="Groupe 351"/>
              <p:cNvGrpSpPr/>
              <p:nvPr/>
            </p:nvGrpSpPr>
            <p:grpSpPr>
              <a:xfrm>
                <a:off x="3692444" y="2066979"/>
                <a:ext cx="469742" cy="1051130"/>
                <a:chOff x="3686077" y="2150263"/>
                <a:chExt cx="469742" cy="1051130"/>
              </a:xfrm>
            </p:grpSpPr>
            <p:grpSp>
              <p:nvGrpSpPr>
                <p:cNvPr id="354" name="Groupe 353"/>
                <p:cNvGrpSpPr/>
                <p:nvPr/>
              </p:nvGrpSpPr>
              <p:grpSpPr>
                <a:xfrm>
                  <a:off x="3692190" y="2702611"/>
                  <a:ext cx="463629" cy="498782"/>
                  <a:chOff x="1844064" y="2426162"/>
                  <a:chExt cx="463629" cy="498782"/>
                </a:xfrm>
              </p:grpSpPr>
              <p:grpSp>
                <p:nvGrpSpPr>
                  <p:cNvPr id="362" name="Groupe 361"/>
                  <p:cNvGrpSpPr/>
                  <p:nvPr/>
                </p:nvGrpSpPr>
                <p:grpSpPr>
                  <a:xfrm>
                    <a:off x="2081991" y="2426162"/>
                    <a:ext cx="225702" cy="498782"/>
                    <a:chOff x="1598974" y="2400999"/>
                    <a:chExt cx="225702" cy="498782"/>
                  </a:xfrm>
                </p:grpSpPr>
                <p:pic>
                  <p:nvPicPr>
                    <p:cNvPr id="366" name="Image 3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7" name="Image 3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63" name="Groupe 362"/>
                  <p:cNvGrpSpPr/>
                  <p:nvPr/>
                </p:nvGrpSpPr>
                <p:grpSpPr>
                  <a:xfrm>
                    <a:off x="1844064" y="2426162"/>
                    <a:ext cx="225702" cy="498782"/>
                    <a:chOff x="1598974" y="2400999"/>
                    <a:chExt cx="225702" cy="498782"/>
                  </a:xfrm>
                </p:grpSpPr>
                <p:pic>
                  <p:nvPicPr>
                    <p:cNvPr id="364" name="Image 3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5" name="Image 3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nvGrpSpPr>
                <p:cNvPr id="355" name="Groupe 354"/>
                <p:cNvGrpSpPr/>
                <p:nvPr/>
              </p:nvGrpSpPr>
              <p:grpSpPr>
                <a:xfrm>
                  <a:off x="3686077" y="2150263"/>
                  <a:ext cx="463629" cy="498782"/>
                  <a:chOff x="1844064" y="2426162"/>
                  <a:chExt cx="463629" cy="498782"/>
                </a:xfrm>
              </p:grpSpPr>
              <p:grpSp>
                <p:nvGrpSpPr>
                  <p:cNvPr id="356" name="Groupe 355"/>
                  <p:cNvGrpSpPr/>
                  <p:nvPr/>
                </p:nvGrpSpPr>
                <p:grpSpPr>
                  <a:xfrm>
                    <a:off x="2081991" y="2426162"/>
                    <a:ext cx="225702" cy="498782"/>
                    <a:chOff x="1598974" y="2400999"/>
                    <a:chExt cx="225702" cy="498782"/>
                  </a:xfrm>
                </p:grpSpPr>
                <p:pic>
                  <p:nvPicPr>
                    <p:cNvPr id="360" name="Image 3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1" name="Image 3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57" name="Groupe 356"/>
                  <p:cNvGrpSpPr/>
                  <p:nvPr/>
                </p:nvGrpSpPr>
                <p:grpSpPr>
                  <a:xfrm>
                    <a:off x="1844064" y="2426162"/>
                    <a:ext cx="225702" cy="498782"/>
                    <a:chOff x="1598974" y="2400999"/>
                    <a:chExt cx="225702" cy="498782"/>
                  </a:xfrm>
                </p:grpSpPr>
                <p:pic>
                  <p:nvPicPr>
                    <p:cNvPr id="358" name="Image 3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59" name="Image 3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pic>
            <p:nvPicPr>
              <p:cNvPr id="353" name="Image 35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3694140" y="2066979"/>
                <a:ext cx="221353" cy="111888"/>
              </a:xfrm>
              <a:prstGeom prst="rect">
                <a:avLst/>
              </a:prstGeom>
            </p:spPr>
          </p:pic>
        </p:grpSp>
        <p:sp>
          <p:nvSpPr>
            <p:cNvPr id="349" name="Rectangle 348"/>
            <p:cNvSpPr/>
            <p:nvPr/>
          </p:nvSpPr>
          <p:spPr>
            <a:xfrm>
              <a:off x="1876515" y="2264023"/>
              <a:ext cx="1659430" cy="646331"/>
            </a:xfrm>
            <a:prstGeom prst="rect">
              <a:avLst/>
            </a:prstGeom>
          </p:spPr>
          <p:txBody>
            <a:bodyPr wrap="none">
              <a:spAutoFit/>
            </a:bodyPr>
            <a:lstStyle/>
            <a:p>
              <a:pPr algn="ctr"/>
              <a:r>
                <a:rPr lang="fr-FR" b="1" dirty="0">
                  <a:latin typeface="Century Gothic" panose="020B0502020202020204" pitchFamily="34" charset="0"/>
                </a:rPr>
                <a:t>240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600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0" name="Rectangle 349"/>
            <p:cNvSpPr/>
            <p:nvPr/>
          </p:nvSpPr>
          <p:spPr>
            <a:xfrm>
              <a:off x="150200" y="2526225"/>
              <a:ext cx="1659430" cy="646331"/>
            </a:xfrm>
            <a:prstGeom prst="rect">
              <a:avLst/>
            </a:prstGeom>
          </p:spPr>
          <p:txBody>
            <a:bodyPr wrap="none">
              <a:spAutoFit/>
            </a:bodyPr>
            <a:lstStyle/>
            <a:p>
              <a:pPr algn="ctr"/>
              <a:r>
                <a:rPr lang="fr-FR" b="1" dirty="0">
                  <a:latin typeface="Century Gothic" panose="020B0502020202020204" pitchFamily="34" charset="0"/>
                </a:rPr>
                <a:t>150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400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1" name="Rectangle 350"/>
            <p:cNvSpPr/>
            <p:nvPr/>
          </p:nvSpPr>
          <p:spPr>
            <a:xfrm>
              <a:off x="3939625" y="1484784"/>
              <a:ext cx="1789272" cy="646331"/>
            </a:xfrm>
            <a:prstGeom prst="rect">
              <a:avLst/>
            </a:prstGeom>
          </p:spPr>
          <p:txBody>
            <a:bodyPr wrap="none">
              <a:spAutoFit/>
            </a:bodyPr>
            <a:lstStyle/>
            <a:p>
              <a:pPr algn="ctr"/>
              <a:r>
                <a:rPr lang="fr-FR" b="1" dirty="0">
                  <a:latin typeface="Century Gothic" panose="020B0502020202020204" pitchFamily="34" charset="0"/>
                </a:rPr>
                <a:t>750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3000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grpSp>
      <p:sp>
        <p:nvSpPr>
          <p:cNvPr id="111" name="Rectangle 110"/>
          <p:cNvSpPr/>
          <p:nvPr/>
        </p:nvSpPr>
        <p:spPr>
          <a:xfrm>
            <a:off x="0" y="6289575"/>
            <a:ext cx="6631203"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Avenir Climatique</a:t>
            </a:r>
            <a:r>
              <a:rPr lang="en-US" sz="1400" i="1" dirty="0">
                <a:solidFill>
                  <a:srgbClr val="085160"/>
                </a:solidFill>
                <a:latin typeface="Century Gothic" pitchFamily="34" charset="0"/>
                <a:cs typeface="+mn-cs"/>
              </a:rPr>
              <a:t>, IPCC AR5 WG3, BP Statistical Review 2016</a:t>
            </a:r>
            <a:endParaRPr lang="pt-BR" sz="1400" i="1" dirty="0">
              <a:solidFill>
                <a:srgbClr val="085160"/>
              </a:solidFill>
              <a:latin typeface="Century Gothic" pitchFamily="34" charset="0"/>
              <a:cs typeface="+mn-cs"/>
            </a:endParaRPr>
          </a:p>
        </p:txBody>
      </p:sp>
    </p:spTree>
    <p:extLst>
      <p:ext uri="{BB962C8B-B14F-4D97-AF65-F5344CB8AC3E}">
        <p14:creationId xmlns:p14="http://schemas.microsoft.com/office/powerpoint/2010/main" val="311976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sp>
        <p:nvSpPr>
          <p:cNvPr id="5" name="CustomShape 4">
            <a:extLst>
              <a:ext uri="{FF2B5EF4-FFF2-40B4-BE49-F238E27FC236}">
                <a16:creationId xmlns:a16="http://schemas.microsoft.com/office/drawing/2014/main" id="{25EBD705-D5FE-4ED1-8842-2293FCB44D8E}"/>
              </a:ext>
            </a:extLst>
          </p:cNvPr>
          <p:cNvSpPr/>
          <p:nvPr/>
        </p:nvSpPr>
        <p:spPr>
          <a:xfrm>
            <a:off x="2135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2135576" y="5131824"/>
            <a:ext cx="7920360" cy="431640"/>
          </a:xfrm>
          <a:prstGeom prst="roundRect">
            <a:avLst>
              <a:gd name="adj" fmla="val 45346"/>
            </a:avLst>
          </a:prstGeom>
          <a:solidFill>
            <a:srgbClr val="F6AB38"/>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6167936" y="4627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2279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On a choisi le CO2 comme référence car c’est …</a:t>
            </a:r>
          </a:p>
        </p:txBody>
      </p:sp>
      <p:sp>
        <p:nvSpPr>
          <p:cNvPr id="10" name="CustomShape 14">
            <a:extLst>
              <a:ext uri="{FF2B5EF4-FFF2-40B4-BE49-F238E27FC236}">
                <a16:creationId xmlns:a16="http://schemas.microsoft.com/office/drawing/2014/main" id="{7623D2CA-9D45-4272-A9ED-1E6F2E327CBE}"/>
              </a:ext>
            </a:extLst>
          </p:cNvPr>
          <p:cNvSpPr/>
          <p:nvPr/>
        </p:nvSpPr>
        <p:spPr>
          <a:xfrm>
            <a:off x="2063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6095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2063576" y="5131824"/>
            <a:ext cx="806436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2063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2283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2279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flipV="1">
            <a:off x="2279216" y="5126424"/>
            <a:ext cx="7632720" cy="504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2279216" y="5563464"/>
            <a:ext cx="763272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6311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6311936" y="5059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10128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10128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10128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1523936"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1523936"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1523936" y="5347464"/>
            <a:ext cx="539280" cy="0"/>
          </a:xfrm>
          <a:prstGeom prst="line">
            <a:avLst/>
          </a:prstGeom>
          <a:ln w="25560">
            <a:solidFill>
              <a:srgbClr val="BBE0E3"/>
            </a:solidFill>
            <a:round/>
          </a:ln>
        </p:spPr>
      </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nchor="ctr"/>
          <a:lstStyle/>
          <a:p>
            <a:pPr>
              <a:lnSpc>
                <a:spcPct val="100000"/>
              </a:lnSpc>
              <a:buFont typeface="Arial"/>
              <a:buChar char="•"/>
            </a:pPr>
            <a:r>
              <a:rPr lang="fr-FR" sz="1400" b="1" dirty="0">
                <a:solidFill>
                  <a:schemeClr val="bg1"/>
                </a:solidFill>
                <a:latin typeface="Arial"/>
                <a:ea typeface="ＭＳ Ｐゴシック"/>
              </a:rPr>
              <a:t>A : le plus puissant des GES</a:t>
            </a:r>
            <a:endParaRPr sz="1400"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nchor="ctr"/>
          <a:lstStyle/>
          <a:p>
            <a:pPr>
              <a:lnSpc>
                <a:spcPct val="100000"/>
              </a:lnSpc>
              <a:buFont typeface="Arial"/>
              <a:buChar char="•"/>
            </a:pPr>
            <a:r>
              <a:rPr lang="fr-FR" sz="1400" b="1" dirty="0">
                <a:solidFill>
                  <a:schemeClr val="bg1"/>
                </a:solidFill>
                <a:latin typeface="Arial"/>
                <a:ea typeface="ＭＳ Ｐゴシック"/>
              </a:rPr>
              <a:t>B : Un complot des reptiliens</a:t>
            </a:r>
            <a:endParaRPr sz="1400"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278856" y="5131824"/>
            <a:ext cx="7561560" cy="364680"/>
          </a:xfrm>
          <a:prstGeom prst="rect">
            <a:avLst/>
          </a:prstGeom>
          <a:noFill/>
          <a:ln>
            <a:noFill/>
          </a:ln>
        </p:spPr>
        <p:txBody>
          <a:bodyPr wrap="none" lIns="90000" tIns="45000" rIns="90000" bIns="45000" anchor="ctr"/>
          <a:lstStyle/>
          <a:p>
            <a:pPr algn="ctr">
              <a:lnSpc>
                <a:spcPct val="100000"/>
              </a:lnSpc>
              <a:buFont typeface="Arial"/>
              <a:buChar char="•"/>
            </a:pPr>
            <a:r>
              <a:rPr lang="fr-FR" sz="1400" b="1" dirty="0">
                <a:solidFill>
                  <a:schemeClr val="bg1"/>
                </a:solidFill>
                <a:latin typeface="Arial"/>
                <a:ea typeface="ＭＳ Ｐゴシック"/>
              </a:rPr>
              <a:t>C : le gaz le plus important en  effet de serre additionnel dû à l’homme</a:t>
            </a:r>
            <a:endParaRPr sz="1400" dirty="0">
              <a:solidFill>
                <a:schemeClr val="bg1"/>
              </a:solidFill>
            </a:endParaRPr>
          </a:p>
        </p:txBody>
      </p:sp>
      <p:pic>
        <p:nvPicPr>
          <p:cNvPr id="38" name="Picture 17" descr="BalanceN2O">
            <a:extLst>
              <a:ext uri="{FF2B5EF4-FFF2-40B4-BE49-F238E27FC236}">
                <a16:creationId xmlns:a16="http://schemas.microsoft.com/office/drawing/2014/main" id="{3CCC46A3-DE41-47B3-BC56-017D769E0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490" y="960239"/>
            <a:ext cx="1946892" cy="2293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Image 31">
            <a:extLst>
              <a:ext uri="{FF2B5EF4-FFF2-40B4-BE49-F238E27FC236}">
                <a16:creationId xmlns:a16="http://schemas.microsoft.com/office/drawing/2014/main" id="{CD0C49E1-BDC4-4EE1-BD60-49A31F5E5F42}"/>
              </a:ext>
            </a:extLst>
          </p:cNvPr>
          <p:cNvPicPr>
            <a:picLocks noChangeAspect="1"/>
          </p:cNvPicPr>
          <p:nvPr/>
        </p:nvPicPr>
        <p:blipFill>
          <a:blip r:embed="rId3"/>
          <a:stretch>
            <a:fillRect/>
          </a:stretch>
        </p:blipFill>
        <p:spPr>
          <a:xfrm>
            <a:off x="9699969" y="5275103"/>
            <a:ext cx="396000" cy="396000"/>
          </a:xfrm>
          <a:prstGeom prst="rect">
            <a:avLst/>
          </a:prstGeom>
        </p:spPr>
      </p:pic>
      <p:pic>
        <p:nvPicPr>
          <p:cNvPr id="33" name="Image 32">
            <a:extLst>
              <a:ext uri="{FF2B5EF4-FFF2-40B4-BE49-F238E27FC236}">
                <a16:creationId xmlns:a16="http://schemas.microsoft.com/office/drawing/2014/main" id="{4FA1990E-D5E7-4D44-83B8-35D3795E995A}"/>
              </a:ext>
            </a:extLst>
          </p:cNvPr>
          <p:cNvPicPr>
            <a:picLocks noChangeAspect="1"/>
          </p:cNvPicPr>
          <p:nvPr/>
        </p:nvPicPr>
        <p:blipFill>
          <a:blip r:embed="rId4"/>
          <a:stretch>
            <a:fillRect/>
          </a:stretch>
        </p:blipFill>
        <p:spPr>
          <a:xfrm>
            <a:off x="5717396" y="4726929"/>
            <a:ext cx="396000" cy="396000"/>
          </a:xfrm>
          <a:prstGeom prst="rect">
            <a:avLst/>
          </a:prstGeom>
        </p:spPr>
      </p:pic>
      <p:pic>
        <p:nvPicPr>
          <p:cNvPr id="34" name="Image 33">
            <a:extLst>
              <a:ext uri="{FF2B5EF4-FFF2-40B4-BE49-F238E27FC236}">
                <a16:creationId xmlns:a16="http://schemas.microsoft.com/office/drawing/2014/main" id="{46156C32-AD5F-458D-A306-AB28F4304204}"/>
              </a:ext>
            </a:extLst>
          </p:cNvPr>
          <p:cNvPicPr>
            <a:picLocks noChangeAspect="1"/>
          </p:cNvPicPr>
          <p:nvPr/>
        </p:nvPicPr>
        <p:blipFill>
          <a:blip r:embed="rId4"/>
          <a:stretch>
            <a:fillRect/>
          </a:stretch>
        </p:blipFill>
        <p:spPr>
          <a:xfrm>
            <a:off x="9695936" y="4718754"/>
            <a:ext cx="396000" cy="396000"/>
          </a:xfrm>
          <a:prstGeom prst="rect">
            <a:avLst/>
          </a:prstGeom>
        </p:spPr>
      </p:pic>
    </p:spTree>
    <p:extLst>
      <p:ext uri="{BB962C8B-B14F-4D97-AF65-F5344CB8AC3E}">
        <p14:creationId xmlns:p14="http://schemas.microsoft.com/office/powerpoint/2010/main" val="172330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085160"/>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085160"/>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085160"/>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Un facteur d’émission c’est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lstStyle/>
          <a:p>
            <a:pPr>
              <a:lnSpc>
                <a:spcPct val="100000"/>
              </a:lnSpc>
              <a:buFont typeface="Arial"/>
              <a:buChar char="•"/>
            </a:pPr>
            <a:r>
              <a:rPr lang="fr-FR" b="1" dirty="0">
                <a:solidFill>
                  <a:schemeClr val="bg1"/>
                </a:solidFill>
                <a:latin typeface="Arial"/>
                <a:ea typeface="ＭＳ Ｐゴシック"/>
              </a:rPr>
              <a:t>A : imprécis</a:t>
            </a:r>
            <a:endParaRPr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B : le résultat d’une étude</a:t>
            </a:r>
            <a:endParaRPr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C : une mesure</a:t>
            </a:r>
            <a:endParaRPr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D : suffisant</a:t>
            </a:r>
            <a:endParaRPr dirty="0">
              <a:solidFill>
                <a:schemeClr val="bg1"/>
              </a:solidFill>
            </a:endParaRPr>
          </a:p>
        </p:txBody>
      </p:sp>
      <p:pic>
        <p:nvPicPr>
          <p:cNvPr id="40" name="Picture 3">
            <a:extLst>
              <a:ext uri="{FF2B5EF4-FFF2-40B4-BE49-F238E27FC236}">
                <a16:creationId xmlns:a16="http://schemas.microsoft.com/office/drawing/2014/main" id="{5B3DDE21-C7EA-40E0-A582-F0A48CF9D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40" t="7904" r="7277" b="3336"/>
          <a:stretch>
            <a:fillRect/>
          </a:stretch>
        </p:blipFill>
        <p:spPr bwMode="auto">
          <a:xfrm>
            <a:off x="3359696" y="1480252"/>
            <a:ext cx="1508019" cy="174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1" name="Picture 14" descr="Gaz2">
            <a:extLst>
              <a:ext uri="{FF2B5EF4-FFF2-40B4-BE49-F238E27FC236}">
                <a16:creationId xmlns:a16="http://schemas.microsoft.com/office/drawing/2014/main" id="{BF79FB89-13C6-4C96-A41E-5CE40EA929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622" b="44185"/>
          <a:stretch/>
        </p:blipFill>
        <p:spPr bwMode="auto">
          <a:xfrm>
            <a:off x="4699664" y="2214805"/>
            <a:ext cx="1822235" cy="691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2" name="Groupe 41">
            <a:extLst>
              <a:ext uri="{FF2B5EF4-FFF2-40B4-BE49-F238E27FC236}">
                <a16:creationId xmlns:a16="http://schemas.microsoft.com/office/drawing/2014/main" id="{F58893F2-E9BB-4B63-81C3-90D11D025C7C}"/>
              </a:ext>
            </a:extLst>
          </p:cNvPr>
          <p:cNvGrpSpPr/>
          <p:nvPr/>
        </p:nvGrpSpPr>
        <p:grpSpPr>
          <a:xfrm flipH="1">
            <a:off x="5929812" y="1082865"/>
            <a:ext cx="2816484" cy="2955014"/>
            <a:chOff x="93862" y="4314179"/>
            <a:chExt cx="3524724" cy="3401983"/>
          </a:xfrm>
        </p:grpSpPr>
        <p:sp>
          <p:nvSpPr>
            <p:cNvPr id="43" name="Rectangle 42">
              <a:extLst>
                <a:ext uri="{FF2B5EF4-FFF2-40B4-BE49-F238E27FC236}">
                  <a16:creationId xmlns:a16="http://schemas.microsoft.com/office/drawing/2014/main" id="{B0E6E7AE-F8DA-4C02-8F96-C380E1244805}"/>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Image 43">
              <a:extLst>
                <a:ext uri="{FF2B5EF4-FFF2-40B4-BE49-F238E27FC236}">
                  <a16:creationId xmlns:a16="http://schemas.microsoft.com/office/drawing/2014/main" id="{71ED10DB-A8EF-4023-845E-8D8E74340B4B}"/>
                </a:ext>
              </a:extLst>
            </p:cNvPr>
            <p:cNvPicPr>
              <a:picLocks noChangeAspect="1"/>
            </p:cNvPicPr>
            <p:nvPr/>
          </p:nvPicPr>
          <p:blipFill>
            <a:blip r:embed="rId4"/>
            <a:stretch>
              <a:fillRect/>
            </a:stretch>
          </p:blipFill>
          <p:spPr>
            <a:xfrm>
              <a:off x="93862" y="4314179"/>
              <a:ext cx="3401983" cy="3401983"/>
            </a:xfrm>
            <a:prstGeom prst="rect">
              <a:avLst/>
            </a:prstGeom>
          </p:spPr>
        </p:pic>
      </p:grpSp>
    </p:spTree>
    <p:extLst>
      <p:ext uri="{BB962C8B-B14F-4D97-AF65-F5344CB8AC3E}">
        <p14:creationId xmlns:p14="http://schemas.microsoft.com/office/powerpoint/2010/main" val="91459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30D48-A2C5-4143-B110-3FC6B3F5C128}"/>
              </a:ext>
            </a:extLst>
          </p:cNvPr>
          <p:cNvSpPr>
            <a:spLocks noGrp="1"/>
          </p:cNvSpPr>
          <p:nvPr>
            <p:ph type="title"/>
          </p:nvPr>
        </p:nvSpPr>
        <p:spPr/>
        <p:txBody>
          <a:bodyPr/>
          <a:lstStyle/>
          <a:p>
            <a:r>
              <a:rPr lang="fr-FR" dirty="0"/>
              <a:t>Qui veut gagner des millions (de tonnes de CO2) ? </a:t>
            </a:r>
          </a:p>
        </p:txBody>
      </p:sp>
      <p:grpSp>
        <p:nvGrpSpPr>
          <p:cNvPr id="4" name="Groupe 3">
            <a:extLst>
              <a:ext uri="{FF2B5EF4-FFF2-40B4-BE49-F238E27FC236}">
                <a16:creationId xmlns:a16="http://schemas.microsoft.com/office/drawing/2014/main" id="{A95E2D49-ACCE-47F5-87EE-C4A43B7C5E52}"/>
              </a:ext>
            </a:extLst>
          </p:cNvPr>
          <p:cNvGrpSpPr/>
          <p:nvPr/>
        </p:nvGrpSpPr>
        <p:grpSpPr>
          <a:xfrm>
            <a:off x="1523936" y="3573472"/>
            <a:ext cx="9144000" cy="1989992"/>
            <a:chOff x="-64" y="3573472"/>
            <a:chExt cx="9144000" cy="1989992"/>
          </a:xfrm>
        </p:grpSpPr>
        <p:sp>
          <p:nvSpPr>
            <p:cNvPr id="5" name="CustomShape 4">
              <a:extLst>
                <a:ext uri="{FF2B5EF4-FFF2-40B4-BE49-F238E27FC236}">
                  <a16:creationId xmlns:a16="http://schemas.microsoft.com/office/drawing/2014/main" id="{25EBD705-D5FE-4ED1-8842-2293FCB44D8E}"/>
                </a:ext>
              </a:extLst>
            </p:cNvPr>
            <p:cNvSpPr/>
            <p:nvPr/>
          </p:nvSpPr>
          <p:spPr>
            <a:xfrm>
              <a:off x="611576" y="4627824"/>
              <a:ext cx="3888000" cy="431640"/>
            </a:xfrm>
            <a:prstGeom prst="roundRect">
              <a:avLst>
                <a:gd name="adj" fmla="val 45346"/>
              </a:avLst>
            </a:prstGeom>
            <a:solidFill>
              <a:srgbClr val="F6AB38"/>
            </a:solidFill>
            <a:ln w="9360">
              <a:noFill/>
            </a:ln>
          </p:spPr>
        </p:sp>
        <p:sp>
          <p:nvSpPr>
            <p:cNvPr id="6" name="CustomShape 5">
              <a:extLst>
                <a:ext uri="{FF2B5EF4-FFF2-40B4-BE49-F238E27FC236}">
                  <a16:creationId xmlns:a16="http://schemas.microsoft.com/office/drawing/2014/main" id="{2B58F59D-B554-4357-930B-82FD4B76DFA8}"/>
                </a:ext>
              </a:extLst>
            </p:cNvPr>
            <p:cNvSpPr/>
            <p:nvPr/>
          </p:nvSpPr>
          <p:spPr>
            <a:xfrm>
              <a:off x="611576" y="5131824"/>
              <a:ext cx="3888000" cy="431640"/>
            </a:xfrm>
            <a:prstGeom prst="roundRect">
              <a:avLst>
                <a:gd name="adj" fmla="val 45346"/>
              </a:avLst>
            </a:prstGeom>
            <a:solidFill>
              <a:srgbClr val="085160"/>
            </a:solidFill>
            <a:ln w="9360">
              <a:noFill/>
            </a:ln>
          </p:spPr>
        </p:sp>
        <p:sp>
          <p:nvSpPr>
            <p:cNvPr id="7" name="CustomShape 6">
              <a:extLst>
                <a:ext uri="{FF2B5EF4-FFF2-40B4-BE49-F238E27FC236}">
                  <a16:creationId xmlns:a16="http://schemas.microsoft.com/office/drawing/2014/main" id="{A5FF5103-9C7D-4D17-B0D7-574962D0D481}"/>
                </a:ext>
              </a:extLst>
            </p:cNvPr>
            <p:cNvSpPr/>
            <p:nvPr/>
          </p:nvSpPr>
          <p:spPr>
            <a:xfrm>
              <a:off x="4643936" y="4627824"/>
              <a:ext cx="3888000" cy="431640"/>
            </a:xfrm>
            <a:prstGeom prst="roundRect">
              <a:avLst>
                <a:gd name="adj" fmla="val 45346"/>
              </a:avLst>
            </a:prstGeom>
            <a:solidFill>
              <a:srgbClr val="F6AB38"/>
            </a:solidFill>
            <a:ln w="9360">
              <a:noFill/>
            </a:ln>
          </p:spPr>
        </p:sp>
        <p:sp>
          <p:nvSpPr>
            <p:cNvPr id="8" name="CustomShape 7">
              <a:extLst>
                <a:ext uri="{FF2B5EF4-FFF2-40B4-BE49-F238E27FC236}">
                  <a16:creationId xmlns:a16="http://schemas.microsoft.com/office/drawing/2014/main" id="{143DCDBD-D25C-423A-B900-E2EF4CCE81E0}"/>
                </a:ext>
              </a:extLst>
            </p:cNvPr>
            <p:cNvSpPr/>
            <p:nvPr/>
          </p:nvSpPr>
          <p:spPr>
            <a:xfrm>
              <a:off x="4643936" y="5131824"/>
              <a:ext cx="3888000" cy="431640"/>
            </a:xfrm>
            <a:prstGeom prst="roundRect">
              <a:avLst>
                <a:gd name="adj" fmla="val 45346"/>
              </a:avLst>
            </a:prstGeom>
            <a:solidFill>
              <a:srgbClr val="F6AB38"/>
            </a:solidFill>
            <a:ln w="9360">
              <a:noFill/>
            </a:ln>
          </p:spPr>
        </p:sp>
        <p:sp>
          <p:nvSpPr>
            <p:cNvPr id="9" name="CustomShape 8">
              <a:extLst>
                <a:ext uri="{FF2B5EF4-FFF2-40B4-BE49-F238E27FC236}">
                  <a16:creationId xmlns:a16="http://schemas.microsoft.com/office/drawing/2014/main" id="{210260DE-168B-4A48-8095-4FC8698ED3CB}"/>
                </a:ext>
              </a:extLst>
            </p:cNvPr>
            <p:cNvSpPr/>
            <p:nvPr/>
          </p:nvSpPr>
          <p:spPr>
            <a:xfrm>
              <a:off x="755576" y="3573472"/>
              <a:ext cx="7632360" cy="863640"/>
            </a:xfrm>
            <a:prstGeom prst="roundRect">
              <a:avLst>
                <a:gd name="adj" fmla="val 29424"/>
              </a:avLst>
            </a:prstGeom>
            <a:solidFill>
              <a:srgbClr val="085160"/>
            </a:solidFill>
            <a:ln w="9360">
              <a:noFill/>
            </a:ln>
          </p:spPr>
          <p:txBody>
            <a:bodyPr lIns="90000" tIns="45000" rIns="90000" bIns="45000" anchor="ctr"/>
            <a:lstStyle/>
            <a:p>
              <a:pPr algn="ctr">
                <a:lnSpc>
                  <a:spcPct val="100000"/>
                </a:lnSpc>
              </a:pPr>
              <a:r>
                <a:rPr lang="fr-FR" sz="2000" b="1" dirty="0">
                  <a:solidFill>
                    <a:schemeClr val="bg1"/>
                  </a:solidFill>
                  <a:latin typeface="Arial"/>
                  <a:ea typeface="ＭＳ Ｐゴシック"/>
                </a:rPr>
                <a:t>Un facteur d’émission c’est …</a:t>
              </a:r>
            </a:p>
          </p:txBody>
        </p:sp>
        <p:sp>
          <p:nvSpPr>
            <p:cNvPr id="10" name="CustomShape 14">
              <a:extLst>
                <a:ext uri="{FF2B5EF4-FFF2-40B4-BE49-F238E27FC236}">
                  <a16:creationId xmlns:a16="http://schemas.microsoft.com/office/drawing/2014/main" id="{7623D2CA-9D45-4272-A9ED-1E6F2E327CBE}"/>
                </a:ext>
              </a:extLst>
            </p:cNvPr>
            <p:cNvSpPr/>
            <p:nvPr/>
          </p:nvSpPr>
          <p:spPr>
            <a:xfrm>
              <a:off x="539576" y="4627824"/>
              <a:ext cx="4032000" cy="431640"/>
            </a:xfrm>
            <a:prstGeom prst="bracePair">
              <a:avLst>
                <a:gd name="adj" fmla="val 25000"/>
              </a:avLst>
            </a:prstGeom>
            <a:noFill/>
            <a:ln w="25560">
              <a:solidFill>
                <a:srgbClr val="BBE0E3"/>
              </a:solidFill>
              <a:round/>
            </a:ln>
          </p:spPr>
        </p:sp>
        <p:sp>
          <p:nvSpPr>
            <p:cNvPr id="11" name="CustomShape 15">
              <a:extLst>
                <a:ext uri="{FF2B5EF4-FFF2-40B4-BE49-F238E27FC236}">
                  <a16:creationId xmlns:a16="http://schemas.microsoft.com/office/drawing/2014/main" id="{377F7E34-C127-474B-AEA8-AACF94501A43}"/>
                </a:ext>
              </a:extLst>
            </p:cNvPr>
            <p:cNvSpPr/>
            <p:nvPr/>
          </p:nvSpPr>
          <p:spPr>
            <a:xfrm>
              <a:off x="4571936" y="4627824"/>
              <a:ext cx="4032000" cy="431640"/>
            </a:xfrm>
            <a:prstGeom prst="bracePair">
              <a:avLst>
                <a:gd name="adj" fmla="val 25000"/>
              </a:avLst>
            </a:prstGeom>
            <a:noFill/>
            <a:ln w="25560">
              <a:solidFill>
                <a:srgbClr val="BBE0E3"/>
              </a:solidFill>
              <a:round/>
            </a:ln>
          </p:spPr>
        </p:sp>
        <p:sp>
          <p:nvSpPr>
            <p:cNvPr id="12" name="CustomShape 16">
              <a:extLst>
                <a:ext uri="{FF2B5EF4-FFF2-40B4-BE49-F238E27FC236}">
                  <a16:creationId xmlns:a16="http://schemas.microsoft.com/office/drawing/2014/main" id="{5FE315A9-AE67-4F55-B29D-5D2BB25E8F7E}"/>
                </a:ext>
              </a:extLst>
            </p:cNvPr>
            <p:cNvSpPr/>
            <p:nvPr/>
          </p:nvSpPr>
          <p:spPr>
            <a:xfrm>
              <a:off x="539576" y="5131824"/>
              <a:ext cx="4032000" cy="431640"/>
            </a:xfrm>
            <a:prstGeom prst="bracePair">
              <a:avLst>
                <a:gd name="adj" fmla="val 25000"/>
              </a:avLst>
            </a:prstGeom>
            <a:noFill/>
            <a:ln w="25560">
              <a:solidFill>
                <a:srgbClr val="BBE0E3"/>
              </a:solidFill>
              <a:round/>
            </a:ln>
          </p:spPr>
        </p:sp>
        <p:sp>
          <p:nvSpPr>
            <p:cNvPr id="13" name="CustomShape 17">
              <a:extLst>
                <a:ext uri="{FF2B5EF4-FFF2-40B4-BE49-F238E27FC236}">
                  <a16:creationId xmlns:a16="http://schemas.microsoft.com/office/drawing/2014/main" id="{0AD28D02-0D4B-45C2-B531-104A78CFF1C0}"/>
                </a:ext>
              </a:extLst>
            </p:cNvPr>
            <p:cNvSpPr/>
            <p:nvPr/>
          </p:nvSpPr>
          <p:spPr>
            <a:xfrm>
              <a:off x="4571936" y="5131824"/>
              <a:ext cx="4032000" cy="431640"/>
            </a:xfrm>
            <a:prstGeom prst="bracePair">
              <a:avLst>
                <a:gd name="adj" fmla="val 25000"/>
              </a:avLst>
            </a:prstGeom>
            <a:noFill/>
            <a:ln w="25560">
              <a:solidFill>
                <a:srgbClr val="BBE0E3"/>
              </a:solidFill>
              <a:round/>
            </a:ln>
          </p:spPr>
        </p:sp>
        <p:sp>
          <p:nvSpPr>
            <p:cNvPr id="14" name="CustomShape 18">
              <a:extLst>
                <a:ext uri="{FF2B5EF4-FFF2-40B4-BE49-F238E27FC236}">
                  <a16:creationId xmlns:a16="http://schemas.microsoft.com/office/drawing/2014/main" id="{2A34B19A-BEDC-4189-BA56-2C81C7EA6B92}"/>
                </a:ext>
              </a:extLst>
            </p:cNvPr>
            <p:cNvSpPr/>
            <p:nvPr/>
          </p:nvSpPr>
          <p:spPr>
            <a:xfrm>
              <a:off x="539576" y="3573472"/>
              <a:ext cx="8064360" cy="863640"/>
            </a:xfrm>
            <a:prstGeom prst="bracePair">
              <a:avLst>
                <a:gd name="adj" fmla="val 25000"/>
              </a:avLst>
            </a:prstGeom>
            <a:noFill/>
            <a:ln w="25560">
              <a:solidFill>
                <a:srgbClr val="BBE0E3"/>
              </a:solidFill>
              <a:round/>
            </a:ln>
          </p:spPr>
        </p:sp>
        <p:sp>
          <p:nvSpPr>
            <p:cNvPr id="15" name="Line 21">
              <a:extLst>
                <a:ext uri="{FF2B5EF4-FFF2-40B4-BE49-F238E27FC236}">
                  <a16:creationId xmlns:a16="http://schemas.microsoft.com/office/drawing/2014/main" id="{40769396-059C-4F8F-A948-34C6320171BA}"/>
                </a:ext>
              </a:extLst>
            </p:cNvPr>
            <p:cNvSpPr/>
            <p:nvPr/>
          </p:nvSpPr>
          <p:spPr>
            <a:xfrm>
              <a:off x="759664" y="4628672"/>
              <a:ext cx="3600360" cy="0"/>
            </a:xfrm>
            <a:prstGeom prst="line">
              <a:avLst/>
            </a:prstGeom>
            <a:ln w="25560">
              <a:solidFill>
                <a:srgbClr val="BBE0E3"/>
              </a:solidFill>
              <a:round/>
            </a:ln>
          </p:spPr>
          <p:txBody>
            <a:bodyPr/>
            <a:lstStyle/>
            <a:p>
              <a:endParaRPr lang="fr-FR" dirty="0">
                <a:solidFill>
                  <a:schemeClr val="bg1"/>
                </a:solidFill>
              </a:endParaRPr>
            </a:p>
          </p:txBody>
        </p:sp>
        <p:sp>
          <p:nvSpPr>
            <p:cNvPr id="16" name="Line 22">
              <a:extLst>
                <a:ext uri="{FF2B5EF4-FFF2-40B4-BE49-F238E27FC236}">
                  <a16:creationId xmlns:a16="http://schemas.microsoft.com/office/drawing/2014/main" id="{9C124398-4DD9-4487-A067-854B30DD7582}"/>
                </a:ext>
              </a:extLst>
            </p:cNvPr>
            <p:cNvSpPr/>
            <p:nvPr/>
          </p:nvSpPr>
          <p:spPr>
            <a:xfrm>
              <a:off x="755216" y="5059464"/>
              <a:ext cx="3600360" cy="0"/>
            </a:xfrm>
            <a:prstGeom prst="line">
              <a:avLst/>
            </a:prstGeom>
            <a:ln w="25560">
              <a:solidFill>
                <a:srgbClr val="BBE0E3"/>
              </a:solidFill>
              <a:round/>
            </a:ln>
          </p:spPr>
        </p:sp>
        <p:sp>
          <p:nvSpPr>
            <p:cNvPr id="17" name="Line 23">
              <a:extLst>
                <a:ext uri="{FF2B5EF4-FFF2-40B4-BE49-F238E27FC236}">
                  <a16:creationId xmlns:a16="http://schemas.microsoft.com/office/drawing/2014/main" id="{C051A639-8216-4B00-9976-7DD6D9E165F4}"/>
                </a:ext>
              </a:extLst>
            </p:cNvPr>
            <p:cNvSpPr/>
            <p:nvPr/>
          </p:nvSpPr>
          <p:spPr>
            <a:xfrm>
              <a:off x="755216" y="5131464"/>
              <a:ext cx="3600360" cy="0"/>
            </a:xfrm>
            <a:prstGeom prst="line">
              <a:avLst/>
            </a:prstGeom>
            <a:ln w="25560">
              <a:solidFill>
                <a:srgbClr val="BBE0E3"/>
              </a:solidFill>
              <a:round/>
            </a:ln>
          </p:spPr>
        </p:sp>
        <p:sp>
          <p:nvSpPr>
            <p:cNvPr id="18" name="Line 24">
              <a:extLst>
                <a:ext uri="{FF2B5EF4-FFF2-40B4-BE49-F238E27FC236}">
                  <a16:creationId xmlns:a16="http://schemas.microsoft.com/office/drawing/2014/main" id="{99E4D6FC-04C3-4292-9F69-79594B9E8EF1}"/>
                </a:ext>
              </a:extLst>
            </p:cNvPr>
            <p:cNvSpPr/>
            <p:nvPr/>
          </p:nvSpPr>
          <p:spPr>
            <a:xfrm>
              <a:off x="755216" y="5563464"/>
              <a:ext cx="3600360" cy="0"/>
            </a:xfrm>
            <a:prstGeom prst="line">
              <a:avLst/>
            </a:prstGeom>
            <a:ln w="25560">
              <a:solidFill>
                <a:srgbClr val="BBE0E3"/>
              </a:solidFill>
              <a:round/>
            </a:ln>
          </p:spPr>
        </p:sp>
        <p:sp>
          <p:nvSpPr>
            <p:cNvPr id="19" name="Line 25">
              <a:extLst>
                <a:ext uri="{FF2B5EF4-FFF2-40B4-BE49-F238E27FC236}">
                  <a16:creationId xmlns:a16="http://schemas.microsoft.com/office/drawing/2014/main" id="{B6CA0675-2C45-41F8-A331-ED7BC961AFAD}"/>
                </a:ext>
              </a:extLst>
            </p:cNvPr>
            <p:cNvSpPr/>
            <p:nvPr/>
          </p:nvSpPr>
          <p:spPr>
            <a:xfrm>
              <a:off x="4787936" y="4627464"/>
              <a:ext cx="3600360" cy="0"/>
            </a:xfrm>
            <a:prstGeom prst="line">
              <a:avLst/>
            </a:prstGeom>
            <a:ln w="25560">
              <a:solidFill>
                <a:srgbClr val="BBE0E3"/>
              </a:solidFill>
              <a:round/>
            </a:ln>
          </p:spPr>
        </p:sp>
        <p:sp>
          <p:nvSpPr>
            <p:cNvPr id="20" name="Line 26">
              <a:extLst>
                <a:ext uri="{FF2B5EF4-FFF2-40B4-BE49-F238E27FC236}">
                  <a16:creationId xmlns:a16="http://schemas.microsoft.com/office/drawing/2014/main" id="{D6A5FD9B-3857-462F-A7E7-C318C836898F}"/>
                </a:ext>
              </a:extLst>
            </p:cNvPr>
            <p:cNvSpPr/>
            <p:nvPr/>
          </p:nvSpPr>
          <p:spPr>
            <a:xfrm>
              <a:off x="4787936" y="5059464"/>
              <a:ext cx="3600360" cy="0"/>
            </a:xfrm>
            <a:prstGeom prst="line">
              <a:avLst/>
            </a:prstGeom>
            <a:ln w="25560">
              <a:solidFill>
                <a:srgbClr val="BBE0E3"/>
              </a:solidFill>
              <a:round/>
            </a:ln>
          </p:spPr>
        </p:sp>
        <p:sp>
          <p:nvSpPr>
            <p:cNvPr id="21" name="Line 27">
              <a:extLst>
                <a:ext uri="{FF2B5EF4-FFF2-40B4-BE49-F238E27FC236}">
                  <a16:creationId xmlns:a16="http://schemas.microsoft.com/office/drawing/2014/main" id="{B0180710-1672-4D38-8A43-E711D75D1994}"/>
                </a:ext>
              </a:extLst>
            </p:cNvPr>
            <p:cNvSpPr/>
            <p:nvPr/>
          </p:nvSpPr>
          <p:spPr>
            <a:xfrm>
              <a:off x="4787936" y="5131464"/>
              <a:ext cx="3600360" cy="0"/>
            </a:xfrm>
            <a:prstGeom prst="line">
              <a:avLst/>
            </a:prstGeom>
            <a:ln w="25560">
              <a:solidFill>
                <a:srgbClr val="BBE0E3"/>
              </a:solidFill>
              <a:round/>
            </a:ln>
          </p:spPr>
        </p:sp>
        <p:sp>
          <p:nvSpPr>
            <p:cNvPr id="22" name="Line 28">
              <a:extLst>
                <a:ext uri="{FF2B5EF4-FFF2-40B4-BE49-F238E27FC236}">
                  <a16:creationId xmlns:a16="http://schemas.microsoft.com/office/drawing/2014/main" id="{6FE74A8C-80FC-414C-9031-593DB31E1FFB}"/>
                </a:ext>
              </a:extLst>
            </p:cNvPr>
            <p:cNvSpPr/>
            <p:nvPr/>
          </p:nvSpPr>
          <p:spPr>
            <a:xfrm>
              <a:off x="4787936" y="5563464"/>
              <a:ext cx="3600360" cy="0"/>
            </a:xfrm>
            <a:prstGeom prst="line">
              <a:avLst/>
            </a:prstGeom>
            <a:ln w="25560">
              <a:solidFill>
                <a:srgbClr val="BBE0E3"/>
              </a:solidFill>
              <a:round/>
            </a:ln>
          </p:spPr>
        </p:sp>
        <p:sp>
          <p:nvSpPr>
            <p:cNvPr id="23" name="Line 29">
              <a:extLst>
                <a:ext uri="{FF2B5EF4-FFF2-40B4-BE49-F238E27FC236}">
                  <a16:creationId xmlns:a16="http://schemas.microsoft.com/office/drawing/2014/main" id="{C4A500F9-07E1-4F3B-A31E-7A98BFFFBBB4}"/>
                </a:ext>
              </a:extLst>
            </p:cNvPr>
            <p:cNvSpPr/>
            <p:nvPr/>
          </p:nvSpPr>
          <p:spPr>
            <a:xfrm>
              <a:off x="8604296" y="4005472"/>
              <a:ext cx="539640" cy="0"/>
            </a:xfrm>
            <a:prstGeom prst="line">
              <a:avLst/>
            </a:prstGeom>
            <a:ln w="25560">
              <a:solidFill>
                <a:srgbClr val="BBE0E3"/>
              </a:solidFill>
              <a:round/>
            </a:ln>
          </p:spPr>
        </p:sp>
        <p:sp>
          <p:nvSpPr>
            <p:cNvPr id="24" name="Line 30">
              <a:extLst>
                <a:ext uri="{FF2B5EF4-FFF2-40B4-BE49-F238E27FC236}">
                  <a16:creationId xmlns:a16="http://schemas.microsoft.com/office/drawing/2014/main" id="{CB7B7AD3-9DAD-408F-9602-1389DCB11223}"/>
                </a:ext>
              </a:extLst>
            </p:cNvPr>
            <p:cNvSpPr/>
            <p:nvPr/>
          </p:nvSpPr>
          <p:spPr>
            <a:xfrm>
              <a:off x="8604296" y="4843464"/>
              <a:ext cx="539640" cy="0"/>
            </a:xfrm>
            <a:prstGeom prst="line">
              <a:avLst/>
            </a:prstGeom>
            <a:ln w="25560">
              <a:solidFill>
                <a:srgbClr val="BBE0E3"/>
              </a:solidFill>
              <a:round/>
            </a:ln>
          </p:spPr>
        </p:sp>
        <p:sp>
          <p:nvSpPr>
            <p:cNvPr id="25" name="Line 31">
              <a:extLst>
                <a:ext uri="{FF2B5EF4-FFF2-40B4-BE49-F238E27FC236}">
                  <a16:creationId xmlns:a16="http://schemas.microsoft.com/office/drawing/2014/main" id="{91EF65E4-42E7-4503-825C-1B33131FC366}"/>
                </a:ext>
              </a:extLst>
            </p:cNvPr>
            <p:cNvSpPr/>
            <p:nvPr/>
          </p:nvSpPr>
          <p:spPr>
            <a:xfrm>
              <a:off x="8604296" y="5347464"/>
              <a:ext cx="539640" cy="0"/>
            </a:xfrm>
            <a:prstGeom prst="line">
              <a:avLst/>
            </a:prstGeom>
            <a:ln w="25560">
              <a:solidFill>
                <a:srgbClr val="BBE0E3"/>
              </a:solidFill>
              <a:round/>
            </a:ln>
          </p:spPr>
        </p:sp>
        <p:sp>
          <p:nvSpPr>
            <p:cNvPr id="26" name="Line 32">
              <a:extLst>
                <a:ext uri="{FF2B5EF4-FFF2-40B4-BE49-F238E27FC236}">
                  <a16:creationId xmlns:a16="http://schemas.microsoft.com/office/drawing/2014/main" id="{99ECDAA8-CD78-4F23-806F-405E4E296E02}"/>
                </a:ext>
              </a:extLst>
            </p:cNvPr>
            <p:cNvSpPr/>
            <p:nvPr/>
          </p:nvSpPr>
          <p:spPr>
            <a:xfrm>
              <a:off x="-64" y="4005472"/>
              <a:ext cx="539280" cy="0"/>
            </a:xfrm>
            <a:prstGeom prst="line">
              <a:avLst/>
            </a:prstGeom>
            <a:ln w="25560">
              <a:solidFill>
                <a:srgbClr val="BBE0E3"/>
              </a:solidFill>
              <a:round/>
            </a:ln>
          </p:spPr>
        </p:sp>
        <p:sp>
          <p:nvSpPr>
            <p:cNvPr id="27" name="Line 33">
              <a:extLst>
                <a:ext uri="{FF2B5EF4-FFF2-40B4-BE49-F238E27FC236}">
                  <a16:creationId xmlns:a16="http://schemas.microsoft.com/office/drawing/2014/main" id="{DB635194-8B4F-4229-AC1B-CB584D1150A5}"/>
                </a:ext>
              </a:extLst>
            </p:cNvPr>
            <p:cNvSpPr/>
            <p:nvPr/>
          </p:nvSpPr>
          <p:spPr>
            <a:xfrm>
              <a:off x="-64" y="4843464"/>
              <a:ext cx="539280" cy="0"/>
            </a:xfrm>
            <a:prstGeom prst="line">
              <a:avLst/>
            </a:prstGeom>
            <a:ln w="25560">
              <a:solidFill>
                <a:srgbClr val="BBE0E3"/>
              </a:solidFill>
              <a:round/>
            </a:ln>
          </p:spPr>
        </p:sp>
        <p:sp>
          <p:nvSpPr>
            <p:cNvPr id="28" name="Line 34">
              <a:extLst>
                <a:ext uri="{FF2B5EF4-FFF2-40B4-BE49-F238E27FC236}">
                  <a16:creationId xmlns:a16="http://schemas.microsoft.com/office/drawing/2014/main" id="{BE4C9D54-58A5-42CF-BDBE-25AF9F94F237}"/>
                </a:ext>
              </a:extLst>
            </p:cNvPr>
            <p:cNvSpPr/>
            <p:nvPr/>
          </p:nvSpPr>
          <p:spPr>
            <a:xfrm>
              <a:off x="-64" y="5347464"/>
              <a:ext cx="539280" cy="0"/>
            </a:xfrm>
            <a:prstGeom prst="line">
              <a:avLst/>
            </a:prstGeom>
            <a:ln w="25560">
              <a:solidFill>
                <a:srgbClr val="BBE0E3"/>
              </a:solidFill>
              <a:round/>
            </a:ln>
          </p:spPr>
        </p:sp>
      </p:grpSp>
      <p:sp>
        <p:nvSpPr>
          <p:cNvPr id="29" name="CustomShape 43">
            <a:extLst>
              <a:ext uri="{FF2B5EF4-FFF2-40B4-BE49-F238E27FC236}">
                <a16:creationId xmlns:a16="http://schemas.microsoft.com/office/drawing/2014/main" id="{AC24E25A-048B-4F51-85D8-2A4B73C53C78}"/>
              </a:ext>
            </a:extLst>
          </p:cNvPr>
          <p:cNvSpPr/>
          <p:nvPr/>
        </p:nvSpPr>
        <p:spPr>
          <a:xfrm>
            <a:off x="2137376" y="4627824"/>
            <a:ext cx="3814200" cy="364680"/>
          </a:xfrm>
          <a:prstGeom prst="rect">
            <a:avLst/>
          </a:prstGeom>
          <a:noFill/>
          <a:ln>
            <a:noFill/>
          </a:ln>
        </p:spPr>
        <p:txBody>
          <a:bodyPr lIns="90000" tIns="45000" rIns="90000" bIns="45000"/>
          <a:lstStyle/>
          <a:p>
            <a:pPr>
              <a:lnSpc>
                <a:spcPct val="100000"/>
              </a:lnSpc>
              <a:buFont typeface="Arial"/>
              <a:buChar char="•"/>
            </a:pPr>
            <a:r>
              <a:rPr lang="fr-FR" b="1" dirty="0">
                <a:solidFill>
                  <a:schemeClr val="bg1"/>
                </a:solidFill>
                <a:latin typeface="Arial"/>
                <a:ea typeface="ＭＳ Ｐゴシック"/>
              </a:rPr>
              <a:t>A : imprécis</a:t>
            </a:r>
            <a:endParaRPr dirty="0">
              <a:solidFill>
                <a:schemeClr val="bg1"/>
              </a:solidFill>
            </a:endParaRPr>
          </a:p>
        </p:txBody>
      </p:sp>
      <p:sp>
        <p:nvSpPr>
          <p:cNvPr id="30" name="CustomShape 44">
            <a:extLst>
              <a:ext uri="{FF2B5EF4-FFF2-40B4-BE49-F238E27FC236}">
                <a16:creationId xmlns:a16="http://schemas.microsoft.com/office/drawing/2014/main" id="{EAAE005C-5A3E-4437-BA30-0B73BF2BEFD5}"/>
              </a:ext>
            </a:extLst>
          </p:cNvPr>
          <p:cNvSpPr/>
          <p:nvPr/>
        </p:nvSpPr>
        <p:spPr>
          <a:xfrm>
            <a:off x="6183056" y="4627824"/>
            <a:ext cx="238896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B : le résultat d’une étude</a:t>
            </a:r>
            <a:endParaRPr dirty="0">
              <a:solidFill>
                <a:schemeClr val="bg1"/>
              </a:solidFill>
            </a:endParaRPr>
          </a:p>
        </p:txBody>
      </p:sp>
      <p:sp>
        <p:nvSpPr>
          <p:cNvPr id="31" name="CustomShape 45">
            <a:extLst>
              <a:ext uri="{FF2B5EF4-FFF2-40B4-BE49-F238E27FC236}">
                <a16:creationId xmlns:a16="http://schemas.microsoft.com/office/drawing/2014/main" id="{AAD6E85F-C64A-4909-82E6-D1EAECBD404B}"/>
              </a:ext>
            </a:extLst>
          </p:cNvPr>
          <p:cNvSpPr/>
          <p:nvPr/>
        </p:nvSpPr>
        <p:spPr>
          <a:xfrm>
            <a:off x="2150696" y="5131824"/>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C : une mesure</a:t>
            </a:r>
            <a:endParaRPr dirty="0">
              <a:solidFill>
                <a:schemeClr val="bg1"/>
              </a:solidFill>
            </a:endParaRPr>
          </a:p>
        </p:txBody>
      </p:sp>
      <p:sp>
        <p:nvSpPr>
          <p:cNvPr id="32" name="CustomShape 46">
            <a:extLst>
              <a:ext uri="{FF2B5EF4-FFF2-40B4-BE49-F238E27FC236}">
                <a16:creationId xmlns:a16="http://schemas.microsoft.com/office/drawing/2014/main" id="{76D444DE-61E8-46FD-B929-33F281EA1423}"/>
              </a:ext>
            </a:extLst>
          </p:cNvPr>
          <p:cNvSpPr/>
          <p:nvPr/>
        </p:nvSpPr>
        <p:spPr>
          <a:xfrm>
            <a:off x="6183056" y="5146761"/>
            <a:ext cx="3058920" cy="364680"/>
          </a:xfrm>
          <a:prstGeom prst="rect">
            <a:avLst/>
          </a:prstGeom>
          <a:noFill/>
          <a:ln>
            <a:noFill/>
          </a:ln>
        </p:spPr>
        <p:txBody>
          <a:bodyPr wrap="none" lIns="90000" tIns="45000" rIns="90000" bIns="45000"/>
          <a:lstStyle/>
          <a:p>
            <a:pPr>
              <a:lnSpc>
                <a:spcPct val="100000"/>
              </a:lnSpc>
              <a:buFont typeface="Arial"/>
              <a:buChar char="•"/>
            </a:pPr>
            <a:r>
              <a:rPr lang="fr-FR" b="1" dirty="0">
                <a:solidFill>
                  <a:schemeClr val="bg1"/>
                </a:solidFill>
                <a:latin typeface="Arial"/>
                <a:ea typeface="ＭＳ Ｐゴシック"/>
              </a:rPr>
              <a:t>D : suffisant</a:t>
            </a:r>
            <a:endParaRPr dirty="0">
              <a:solidFill>
                <a:schemeClr val="bg1"/>
              </a:solidFill>
            </a:endParaRPr>
          </a:p>
        </p:txBody>
      </p:sp>
      <p:pic>
        <p:nvPicPr>
          <p:cNvPr id="33" name="Image 32">
            <a:extLst>
              <a:ext uri="{FF2B5EF4-FFF2-40B4-BE49-F238E27FC236}">
                <a16:creationId xmlns:a16="http://schemas.microsoft.com/office/drawing/2014/main" id="{828ECBF5-6DE2-496D-AD83-75918C05FBE2}"/>
              </a:ext>
            </a:extLst>
          </p:cNvPr>
          <p:cNvPicPr>
            <a:picLocks noChangeAspect="1"/>
          </p:cNvPicPr>
          <p:nvPr/>
        </p:nvPicPr>
        <p:blipFill>
          <a:blip r:embed="rId2"/>
          <a:stretch>
            <a:fillRect/>
          </a:stretch>
        </p:blipFill>
        <p:spPr>
          <a:xfrm>
            <a:off x="5695036" y="4725144"/>
            <a:ext cx="396000" cy="396000"/>
          </a:xfrm>
          <a:prstGeom prst="rect">
            <a:avLst/>
          </a:prstGeom>
        </p:spPr>
      </p:pic>
      <p:pic>
        <p:nvPicPr>
          <p:cNvPr id="34" name="Image 33">
            <a:extLst>
              <a:ext uri="{FF2B5EF4-FFF2-40B4-BE49-F238E27FC236}">
                <a16:creationId xmlns:a16="http://schemas.microsoft.com/office/drawing/2014/main" id="{9258EB66-DAFD-4D76-861C-FC366F456339}"/>
              </a:ext>
            </a:extLst>
          </p:cNvPr>
          <p:cNvPicPr>
            <a:picLocks noChangeAspect="1"/>
          </p:cNvPicPr>
          <p:nvPr/>
        </p:nvPicPr>
        <p:blipFill>
          <a:blip r:embed="rId3"/>
          <a:stretch>
            <a:fillRect/>
          </a:stretch>
        </p:blipFill>
        <p:spPr>
          <a:xfrm>
            <a:off x="5695036" y="5239823"/>
            <a:ext cx="396000" cy="396000"/>
          </a:xfrm>
          <a:prstGeom prst="rect">
            <a:avLst/>
          </a:prstGeom>
        </p:spPr>
      </p:pic>
      <p:pic>
        <p:nvPicPr>
          <p:cNvPr id="37" name="Image 36">
            <a:extLst>
              <a:ext uri="{FF2B5EF4-FFF2-40B4-BE49-F238E27FC236}">
                <a16:creationId xmlns:a16="http://schemas.microsoft.com/office/drawing/2014/main" id="{92C54989-53CD-44C3-87A5-4E0667F90CAF}"/>
              </a:ext>
            </a:extLst>
          </p:cNvPr>
          <p:cNvPicPr>
            <a:picLocks noChangeAspect="1"/>
          </p:cNvPicPr>
          <p:nvPr/>
        </p:nvPicPr>
        <p:blipFill>
          <a:blip r:embed="rId2"/>
          <a:stretch>
            <a:fillRect/>
          </a:stretch>
        </p:blipFill>
        <p:spPr>
          <a:xfrm>
            <a:off x="9753472" y="5285456"/>
            <a:ext cx="396000" cy="396000"/>
          </a:xfrm>
          <a:prstGeom prst="rect">
            <a:avLst/>
          </a:prstGeom>
        </p:spPr>
      </p:pic>
      <p:pic>
        <p:nvPicPr>
          <p:cNvPr id="38" name="Image 37">
            <a:extLst>
              <a:ext uri="{FF2B5EF4-FFF2-40B4-BE49-F238E27FC236}">
                <a16:creationId xmlns:a16="http://schemas.microsoft.com/office/drawing/2014/main" id="{780B2320-C923-49C4-906E-FBEA682575C0}"/>
              </a:ext>
            </a:extLst>
          </p:cNvPr>
          <p:cNvPicPr>
            <a:picLocks noChangeAspect="1"/>
          </p:cNvPicPr>
          <p:nvPr/>
        </p:nvPicPr>
        <p:blipFill>
          <a:blip r:embed="rId2"/>
          <a:stretch>
            <a:fillRect/>
          </a:stretch>
        </p:blipFill>
        <p:spPr>
          <a:xfrm>
            <a:off x="9753472" y="4794504"/>
            <a:ext cx="396000" cy="396000"/>
          </a:xfrm>
          <a:prstGeom prst="rect">
            <a:avLst/>
          </a:prstGeom>
        </p:spPr>
      </p:pic>
      <p:pic>
        <p:nvPicPr>
          <p:cNvPr id="39" name="Picture 3">
            <a:extLst>
              <a:ext uri="{FF2B5EF4-FFF2-40B4-BE49-F238E27FC236}">
                <a16:creationId xmlns:a16="http://schemas.microsoft.com/office/drawing/2014/main" id="{91619ED8-00FA-42D1-8F77-AE1FF12CF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40" t="7904" r="7277" b="3336"/>
          <a:stretch>
            <a:fillRect/>
          </a:stretch>
        </p:blipFill>
        <p:spPr bwMode="auto">
          <a:xfrm>
            <a:off x="3359696" y="1480252"/>
            <a:ext cx="1508019" cy="174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0" name="Picture 14" descr="Gaz2">
            <a:extLst>
              <a:ext uri="{FF2B5EF4-FFF2-40B4-BE49-F238E27FC236}">
                <a16:creationId xmlns:a16="http://schemas.microsoft.com/office/drawing/2014/main" id="{E1C24CB8-02D8-4848-8FD4-634130A9B5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4622" b="44185"/>
          <a:stretch/>
        </p:blipFill>
        <p:spPr bwMode="auto">
          <a:xfrm>
            <a:off x="4699664" y="2214805"/>
            <a:ext cx="1822235" cy="691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1" name="Groupe 40">
            <a:extLst>
              <a:ext uri="{FF2B5EF4-FFF2-40B4-BE49-F238E27FC236}">
                <a16:creationId xmlns:a16="http://schemas.microsoft.com/office/drawing/2014/main" id="{67E9D796-A894-4EEB-9C87-DEE60BC0C066}"/>
              </a:ext>
            </a:extLst>
          </p:cNvPr>
          <p:cNvGrpSpPr/>
          <p:nvPr/>
        </p:nvGrpSpPr>
        <p:grpSpPr>
          <a:xfrm flipH="1">
            <a:off x="5929812" y="1082865"/>
            <a:ext cx="2816484" cy="2955014"/>
            <a:chOff x="93862" y="4314179"/>
            <a:chExt cx="3524724" cy="3401983"/>
          </a:xfrm>
        </p:grpSpPr>
        <p:sp>
          <p:nvSpPr>
            <p:cNvPr id="42" name="Rectangle 41">
              <a:extLst>
                <a:ext uri="{FF2B5EF4-FFF2-40B4-BE49-F238E27FC236}">
                  <a16:creationId xmlns:a16="http://schemas.microsoft.com/office/drawing/2014/main" id="{538EC1AC-8B04-4837-A525-04A354BAC4C2}"/>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Image 42">
              <a:extLst>
                <a:ext uri="{FF2B5EF4-FFF2-40B4-BE49-F238E27FC236}">
                  <a16:creationId xmlns:a16="http://schemas.microsoft.com/office/drawing/2014/main" id="{DDF2B19D-A2E1-4DA5-884A-6C21565ECF84}"/>
                </a:ext>
              </a:extLst>
            </p:cNvPr>
            <p:cNvPicPr>
              <a:picLocks noChangeAspect="1"/>
            </p:cNvPicPr>
            <p:nvPr/>
          </p:nvPicPr>
          <p:blipFill>
            <a:blip r:embed="rId6"/>
            <a:stretch>
              <a:fillRect/>
            </a:stretch>
          </p:blipFill>
          <p:spPr>
            <a:xfrm>
              <a:off x="93862" y="4314179"/>
              <a:ext cx="3401983" cy="3401983"/>
            </a:xfrm>
            <a:prstGeom prst="rect">
              <a:avLst/>
            </a:prstGeom>
          </p:spPr>
        </p:pic>
      </p:grpSp>
    </p:spTree>
    <p:extLst>
      <p:ext uri="{BB962C8B-B14F-4D97-AF65-F5344CB8AC3E}">
        <p14:creationId xmlns:p14="http://schemas.microsoft.com/office/powerpoint/2010/main" val="76761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4"/>
          <p:cNvSpPr>
            <a:spLocks noGrp="1"/>
          </p:cNvSpPr>
          <p:nvPr>
            <p:ph type="title"/>
          </p:nvPr>
        </p:nvSpPr>
        <p:spPr/>
        <p:txBody>
          <a:bodyPr/>
          <a:lstStyle/>
          <a:p>
            <a:pPr algn="l"/>
            <a:r>
              <a:rPr lang="fr-FR" sz="2800" dirty="0"/>
              <a:t>Ce</a:t>
            </a:r>
            <a:r>
              <a:rPr lang="fr-FR" dirty="0"/>
              <a:t> qu’il faut re</a:t>
            </a:r>
            <a:r>
              <a:rPr lang="fr-FR" sz="3600" dirty="0"/>
              <a:t>te</a:t>
            </a:r>
            <a:r>
              <a:rPr lang="fr-FR" dirty="0"/>
              <a:t>nir</a:t>
            </a: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23792" y="199033"/>
            <a:ext cx="939563" cy="939563"/>
          </a:xfrm>
          <a:prstGeom prst="rect">
            <a:avLst/>
          </a:prstGeom>
        </p:spPr>
      </p:pic>
      <p:sp>
        <p:nvSpPr>
          <p:cNvPr id="10" name="Espace réservé du contenu 7"/>
          <p:cNvSpPr txBox="1">
            <a:spLocks/>
          </p:cNvSpPr>
          <p:nvPr/>
        </p:nvSpPr>
        <p:spPr>
          <a:xfrm>
            <a:off x="1559496" y="1179761"/>
            <a:ext cx="10351453" cy="5372175"/>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just">
              <a:spcBef>
                <a:spcPts val="1800"/>
              </a:spcBef>
              <a:spcAft>
                <a:spcPts val="1200"/>
              </a:spcAft>
              <a:buClr>
                <a:srgbClr val="166478"/>
              </a:buClr>
            </a:pPr>
            <a:r>
              <a:rPr lang="fr-FR" dirty="0">
                <a:solidFill>
                  <a:srgbClr val="166478"/>
                </a:solidFill>
              </a:rPr>
              <a:t>Il y a beaucoup de gaz à effet de serre et tous ont des effets différents. Il faut </a:t>
            </a:r>
            <a:r>
              <a:rPr lang="fr-FR" dirty="0">
                <a:solidFill>
                  <a:srgbClr val="F6AB38"/>
                </a:solidFill>
              </a:rPr>
              <a:t>une unité commune : le kgCO2e </a:t>
            </a:r>
            <a:r>
              <a:rPr lang="fr-FR" dirty="0">
                <a:solidFill>
                  <a:srgbClr val="166478"/>
                </a:solidFill>
              </a:rPr>
              <a:t>!</a:t>
            </a:r>
          </a:p>
          <a:p>
            <a:pPr indent="0" algn="just">
              <a:spcBef>
                <a:spcPts val="1800"/>
              </a:spcBef>
              <a:spcAft>
                <a:spcPts val="1200"/>
              </a:spcAft>
              <a:buClr>
                <a:srgbClr val="166478"/>
              </a:buClr>
            </a:pPr>
            <a:r>
              <a:rPr lang="fr-FR" dirty="0">
                <a:solidFill>
                  <a:srgbClr val="166478"/>
                </a:solidFill>
              </a:rPr>
              <a:t>Impossible de mesurer directement toutes les émissions de gaz à effet de serre. On utilise </a:t>
            </a:r>
            <a:r>
              <a:rPr lang="fr-FR" dirty="0">
                <a:solidFill>
                  <a:srgbClr val="F6AB38"/>
                </a:solidFill>
              </a:rPr>
              <a:t>des facteurs d’émissions </a:t>
            </a:r>
            <a:r>
              <a:rPr lang="fr-FR" dirty="0">
                <a:solidFill>
                  <a:srgbClr val="166478"/>
                </a:solidFill>
              </a:rPr>
              <a:t>associés à des valeurs moyennes et à des incertitudes.</a:t>
            </a:r>
          </a:p>
          <a:p>
            <a:pPr indent="0" algn="just">
              <a:spcBef>
                <a:spcPts val="1800"/>
              </a:spcBef>
              <a:spcAft>
                <a:spcPts val="1200"/>
              </a:spcAft>
              <a:buClr>
                <a:srgbClr val="166478"/>
              </a:buClr>
            </a:pPr>
            <a:r>
              <a:rPr lang="fr-FR" dirty="0">
                <a:solidFill>
                  <a:srgbClr val="166478"/>
                </a:solidFill>
              </a:rPr>
              <a:t>Ce qui compte ce n'est pas le résultat exact mais </a:t>
            </a:r>
            <a:r>
              <a:rPr lang="fr-FR" dirty="0">
                <a:solidFill>
                  <a:srgbClr val="F6AB38"/>
                </a:solidFill>
              </a:rPr>
              <a:t>l'ordre de grandeur</a:t>
            </a:r>
            <a:r>
              <a:rPr lang="fr-FR" dirty="0">
                <a:solidFill>
                  <a:srgbClr val="166478"/>
                </a:solidFill>
              </a:rPr>
              <a:t> qui va nous permettre d'agir !</a:t>
            </a:r>
          </a:p>
          <a:p>
            <a:pPr indent="0" algn="just">
              <a:spcBef>
                <a:spcPts val="1800"/>
              </a:spcBef>
              <a:spcAft>
                <a:spcPts val="1200"/>
              </a:spcAft>
              <a:buClr>
                <a:srgbClr val="166478"/>
              </a:buClr>
            </a:pPr>
            <a:r>
              <a:rPr lang="fr-FR" dirty="0">
                <a:solidFill>
                  <a:srgbClr val="166478"/>
                </a:solidFill>
              </a:rPr>
              <a:t>Pour obtenir les émissions de gaz à effet de serre d’un poste, il faut </a:t>
            </a:r>
            <a:r>
              <a:rPr lang="fr-FR" dirty="0">
                <a:solidFill>
                  <a:srgbClr val="F6AB38"/>
                </a:solidFill>
              </a:rPr>
              <a:t>multiplier</a:t>
            </a:r>
            <a:r>
              <a:rPr lang="fr-FR" dirty="0">
                <a:solidFill>
                  <a:srgbClr val="166478"/>
                </a:solidFill>
              </a:rPr>
              <a:t> </a:t>
            </a:r>
            <a:r>
              <a:rPr lang="fr-FR" dirty="0">
                <a:solidFill>
                  <a:srgbClr val="F6AB38"/>
                </a:solidFill>
              </a:rPr>
              <a:t>une</a:t>
            </a:r>
            <a:r>
              <a:rPr lang="fr-FR" dirty="0">
                <a:solidFill>
                  <a:srgbClr val="166478"/>
                </a:solidFill>
              </a:rPr>
              <a:t> </a:t>
            </a:r>
            <a:r>
              <a:rPr lang="fr-FR" dirty="0">
                <a:solidFill>
                  <a:srgbClr val="F6AB38"/>
                </a:solidFill>
              </a:rPr>
              <a:t>donnée</a:t>
            </a:r>
            <a:r>
              <a:rPr lang="fr-FR" dirty="0">
                <a:solidFill>
                  <a:srgbClr val="166478"/>
                </a:solidFill>
              </a:rPr>
              <a:t> issue de la collecte </a:t>
            </a:r>
            <a:r>
              <a:rPr lang="fr-FR" dirty="0">
                <a:solidFill>
                  <a:srgbClr val="F6AB38"/>
                </a:solidFill>
              </a:rPr>
              <a:t>par le bon facteur d’émission </a:t>
            </a:r>
            <a:r>
              <a:rPr lang="fr-FR" dirty="0">
                <a:solidFill>
                  <a:srgbClr val="166478"/>
                </a:solidFill>
              </a:rPr>
              <a:t>qui lui correspond ! </a:t>
            </a:r>
          </a:p>
          <a:p>
            <a:pPr indent="0" algn="just">
              <a:spcBef>
                <a:spcPts val="1200"/>
              </a:spcBef>
              <a:spcAft>
                <a:spcPts val="1200"/>
              </a:spcAft>
              <a:buClr>
                <a:srgbClr val="166478"/>
              </a:buClr>
            </a:pPr>
            <a:endParaRPr lang="fr-FR" dirty="0">
              <a:solidFill>
                <a:srgbClr val="166478"/>
              </a:solidFill>
            </a:endParaRPr>
          </a:p>
        </p:txBody>
      </p:sp>
      <p:pic>
        <p:nvPicPr>
          <p:cNvPr id="20" name="Picture 3">
            <a:extLst>
              <a:ext uri="{FF2B5EF4-FFF2-40B4-BE49-F238E27FC236}">
                <a16:creationId xmlns:a16="http://schemas.microsoft.com/office/drawing/2014/main" id="{CA04D701-D4A9-4F05-946C-D546A0E03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40" t="7904" r="7277" b="3336"/>
          <a:stretch>
            <a:fillRect/>
          </a:stretch>
        </p:blipFill>
        <p:spPr bwMode="auto">
          <a:xfrm>
            <a:off x="281050" y="2427489"/>
            <a:ext cx="864095" cy="1001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1" name="Picture 6" descr="Résultat de recherche d'images pour &quot;molécule co2&quot;">
            <a:extLst>
              <a:ext uri="{FF2B5EF4-FFF2-40B4-BE49-F238E27FC236}">
                <a16:creationId xmlns:a16="http://schemas.microsoft.com/office/drawing/2014/main" id="{CFD47E4A-A8F6-4D56-8DCE-BEA13656CE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637" y="1165258"/>
            <a:ext cx="1232369" cy="87570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9" name="Groupe 8">
            <a:extLst>
              <a:ext uri="{FF2B5EF4-FFF2-40B4-BE49-F238E27FC236}">
                <a16:creationId xmlns:a16="http://schemas.microsoft.com/office/drawing/2014/main" id="{E274F00B-7BB7-49FE-934D-FFEB8C0D7953}"/>
              </a:ext>
            </a:extLst>
          </p:cNvPr>
          <p:cNvGrpSpPr>
            <a:grpSpLocks noChangeAspect="1"/>
          </p:cNvGrpSpPr>
          <p:nvPr/>
        </p:nvGrpSpPr>
        <p:grpSpPr>
          <a:xfrm>
            <a:off x="534821" y="5085184"/>
            <a:ext cx="720000" cy="720000"/>
            <a:chOff x="4563565" y="3050600"/>
            <a:chExt cx="1800000" cy="1800000"/>
          </a:xfrm>
        </p:grpSpPr>
        <p:sp>
          <p:nvSpPr>
            <p:cNvPr id="11" name="Ellipse 10">
              <a:extLst>
                <a:ext uri="{FF2B5EF4-FFF2-40B4-BE49-F238E27FC236}">
                  <a16:creationId xmlns:a16="http://schemas.microsoft.com/office/drawing/2014/main" id="{C5A6C1A8-3660-4E86-9F33-A7CF2B171ACB}"/>
                </a:ext>
              </a:extLst>
            </p:cNvPr>
            <p:cNvSpPr/>
            <p:nvPr/>
          </p:nvSpPr>
          <p:spPr>
            <a:xfrm>
              <a:off x="4563565" y="3050600"/>
              <a:ext cx="1800000" cy="1800000"/>
            </a:xfrm>
            <a:prstGeom prst="ellipse">
              <a:avLst/>
            </a:prstGeom>
            <a:solidFill>
              <a:srgbClr val="08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20436F60-0FD8-4DD2-9319-B87C468FCFB5}"/>
                </a:ext>
              </a:extLst>
            </p:cNvPr>
            <p:cNvPicPr>
              <a:picLocks noChangeAspect="1"/>
            </p:cNvPicPr>
            <p:nvPr/>
          </p:nvPicPr>
          <p:blipFill>
            <a:blip r:embed="rId6"/>
            <a:stretch>
              <a:fillRect/>
            </a:stretch>
          </p:blipFill>
          <p:spPr>
            <a:xfrm>
              <a:off x="4698781" y="3161115"/>
              <a:ext cx="1578969" cy="1578969"/>
            </a:xfrm>
            <a:prstGeom prst="rect">
              <a:avLst/>
            </a:prstGeom>
          </p:spPr>
        </p:pic>
      </p:grpSp>
      <p:pic>
        <p:nvPicPr>
          <p:cNvPr id="15" name="Image 14">
            <a:extLst>
              <a:ext uri="{FF2B5EF4-FFF2-40B4-BE49-F238E27FC236}">
                <a16:creationId xmlns:a16="http://schemas.microsoft.com/office/drawing/2014/main" id="{F9141A94-5D47-4F84-80C3-BFCEABEFCA12}"/>
              </a:ext>
            </a:extLst>
          </p:cNvPr>
          <p:cNvPicPr>
            <a:picLocks noChangeAspect="1"/>
          </p:cNvPicPr>
          <p:nvPr/>
        </p:nvPicPr>
        <p:blipFill>
          <a:blip r:embed="rId7"/>
          <a:stretch>
            <a:fillRect/>
          </a:stretch>
        </p:blipFill>
        <p:spPr>
          <a:xfrm>
            <a:off x="513556" y="3815523"/>
            <a:ext cx="875707" cy="875707"/>
          </a:xfrm>
          <a:prstGeom prst="rect">
            <a:avLst/>
          </a:prstGeom>
        </p:spPr>
      </p:pic>
    </p:spTree>
    <p:extLst>
      <p:ext uri="{BB962C8B-B14F-4D97-AF65-F5344CB8AC3E}">
        <p14:creationId xmlns:p14="http://schemas.microsoft.com/office/powerpoint/2010/main" val="28283890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a:xfrm>
            <a:off x="0" y="2492897"/>
            <a:ext cx="5303912" cy="1500187"/>
          </a:xfrm>
        </p:spPr>
        <p:txBody>
          <a:bodyPr/>
          <a:lstStyle/>
          <a:p>
            <a:r>
              <a:rPr lang="fr-FR" dirty="0"/>
              <a:t>Fixer son périmètre</a:t>
            </a:r>
            <a:endParaRPr lang="fr-FR" baseline="30000" dirty="0"/>
          </a:p>
        </p:txBody>
      </p:sp>
      <p:pic>
        <p:nvPicPr>
          <p:cNvPr id="3" name="Image 2">
            <a:extLst>
              <a:ext uri="{FF2B5EF4-FFF2-40B4-BE49-F238E27FC236}">
                <a16:creationId xmlns:a16="http://schemas.microsoft.com/office/drawing/2014/main" id="{4B8ECC91-A568-4EC9-89CE-B2065FBE3BFD}"/>
              </a:ext>
            </a:extLst>
          </p:cNvPr>
          <p:cNvPicPr>
            <a:picLocks noChangeAspect="1"/>
          </p:cNvPicPr>
          <p:nvPr/>
        </p:nvPicPr>
        <p:blipFill>
          <a:blip r:embed="rId2"/>
          <a:stretch>
            <a:fillRect/>
          </a:stretch>
        </p:blipFill>
        <p:spPr>
          <a:xfrm>
            <a:off x="5807968" y="2128313"/>
            <a:ext cx="5673572" cy="2913367"/>
          </a:xfrm>
          <a:prstGeom prst="rect">
            <a:avLst/>
          </a:prstGeom>
        </p:spPr>
      </p:pic>
    </p:spTree>
    <p:extLst>
      <p:ext uri="{BB962C8B-B14F-4D97-AF65-F5344CB8AC3E}">
        <p14:creationId xmlns:p14="http://schemas.microsoft.com/office/powerpoint/2010/main" val="2015939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fr-FR" altLang="en-US"/>
              <a:t>Que faut-il prendre en compte ?</a:t>
            </a:r>
          </a:p>
        </p:txBody>
      </p:sp>
      <p:sp>
        <p:nvSpPr>
          <p:cNvPr id="41987" name="Rectangle 3"/>
          <p:cNvSpPr>
            <a:spLocks noGrp="1" noChangeArrowheads="1"/>
          </p:cNvSpPr>
          <p:nvPr>
            <p:ph idx="1"/>
          </p:nvPr>
        </p:nvSpPr>
        <p:spPr>
          <a:xfrm>
            <a:off x="1631504" y="2301342"/>
            <a:ext cx="9734872" cy="3777283"/>
          </a:xfrm>
        </p:spPr>
        <p:txBody>
          <a:bodyPr/>
          <a:lstStyle/>
          <a:p>
            <a:pPr lvl="1"/>
            <a:r>
              <a:rPr lang="fr-FR" altLang="en-US" sz="2000" dirty="0"/>
              <a:t>Son usine ?</a:t>
            </a:r>
          </a:p>
          <a:p>
            <a:pPr lvl="1"/>
            <a:endParaRPr lang="fr-FR" altLang="en-US" sz="2000" dirty="0"/>
          </a:p>
          <a:p>
            <a:pPr lvl="1"/>
            <a:r>
              <a:rPr lang="fr-FR" altLang="en-US" sz="2000" dirty="0"/>
              <a:t>La centrale électrique qui alimente son usine ?</a:t>
            </a:r>
          </a:p>
          <a:p>
            <a:pPr lvl="1"/>
            <a:endParaRPr lang="fr-FR" altLang="en-US" sz="2000" dirty="0"/>
          </a:p>
          <a:p>
            <a:pPr lvl="1"/>
            <a:r>
              <a:rPr lang="fr-FR" altLang="en-US" sz="2000" dirty="0"/>
              <a:t>Les voitures de ses employés ?</a:t>
            </a:r>
          </a:p>
          <a:p>
            <a:pPr lvl="1"/>
            <a:endParaRPr lang="fr-FR" altLang="en-US" sz="2000" dirty="0"/>
          </a:p>
          <a:p>
            <a:pPr lvl="1"/>
            <a:r>
              <a:rPr lang="fr-FR" altLang="en-US" sz="2000" dirty="0"/>
              <a:t>La construction des routes qu’utilisent ses employés ?</a:t>
            </a:r>
          </a:p>
          <a:p>
            <a:pPr lvl="1"/>
            <a:endParaRPr lang="fr-FR" altLang="en-US" sz="2000" dirty="0"/>
          </a:p>
          <a:p>
            <a:pPr lvl="1"/>
            <a:r>
              <a:rPr lang="fr-FR" altLang="en-US" sz="2000" dirty="0"/>
              <a:t>Air Force One ?</a:t>
            </a:r>
          </a:p>
        </p:txBody>
      </p:sp>
      <p:grpSp>
        <p:nvGrpSpPr>
          <p:cNvPr id="9" name="Groupe 8">
            <a:extLst>
              <a:ext uri="{FF2B5EF4-FFF2-40B4-BE49-F238E27FC236}">
                <a16:creationId xmlns:a16="http://schemas.microsoft.com/office/drawing/2014/main" id="{A935C920-D1CF-4249-8AC6-7766EDABCFE7}"/>
              </a:ext>
            </a:extLst>
          </p:cNvPr>
          <p:cNvGrpSpPr/>
          <p:nvPr/>
        </p:nvGrpSpPr>
        <p:grpSpPr>
          <a:xfrm flipH="1">
            <a:off x="6541840" y="3504623"/>
            <a:ext cx="850304" cy="945696"/>
            <a:chOff x="93862" y="4314179"/>
            <a:chExt cx="3524724" cy="3401983"/>
          </a:xfrm>
        </p:grpSpPr>
        <p:sp>
          <p:nvSpPr>
            <p:cNvPr id="10" name="Rectangle 9">
              <a:extLst>
                <a:ext uri="{FF2B5EF4-FFF2-40B4-BE49-F238E27FC236}">
                  <a16:creationId xmlns:a16="http://schemas.microsoft.com/office/drawing/2014/main" id="{59987D2E-9E7A-41B9-A4A2-37DFCECF72FC}"/>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B9F29285-A4A0-4E81-9A57-27D61A133176}"/>
                </a:ext>
              </a:extLst>
            </p:cNvPr>
            <p:cNvPicPr>
              <a:picLocks noChangeAspect="1"/>
            </p:cNvPicPr>
            <p:nvPr/>
          </p:nvPicPr>
          <p:blipFill>
            <a:blip r:embed="rId3"/>
            <a:stretch>
              <a:fillRect/>
            </a:stretch>
          </p:blipFill>
          <p:spPr>
            <a:xfrm>
              <a:off x="93862" y="4314179"/>
              <a:ext cx="3401983" cy="3401983"/>
            </a:xfrm>
            <a:prstGeom prst="rect">
              <a:avLst/>
            </a:prstGeom>
          </p:spPr>
        </p:pic>
      </p:grpSp>
      <p:pic>
        <p:nvPicPr>
          <p:cNvPr id="3" name="Image 2">
            <a:extLst>
              <a:ext uri="{FF2B5EF4-FFF2-40B4-BE49-F238E27FC236}">
                <a16:creationId xmlns:a16="http://schemas.microsoft.com/office/drawing/2014/main" id="{D4F24487-6085-4850-8578-02F1DE6ACD3C}"/>
              </a:ext>
            </a:extLst>
          </p:cNvPr>
          <p:cNvPicPr>
            <a:picLocks noChangeAspect="1"/>
          </p:cNvPicPr>
          <p:nvPr/>
        </p:nvPicPr>
        <p:blipFill>
          <a:blip r:embed="rId4"/>
          <a:stretch>
            <a:fillRect/>
          </a:stretch>
        </p:blipFill>
        <p:spPr>
          <a:xfrm>
            <a:off x="4583832" y="5085184"/>
            <a:ext cx="814967" cy="814967"/>
          </a:xfrm>
          <a:prstGeom prst="rect">
            <a:avLst/>
          </a:prstGeom>
        </p:spPr>
      </p:pic>
      <p:pic>
        <p:nvPicPr>
          <p:cNvPr id="14" name="Image 13">
            <a:extLst>
              <a:ext uri="{FF2B5EF4-FFF2-40B4-BE49-F238E27FC236}">
                <a16:creationId xmlns:a16="http://schemas.microsoft.com/office/drawing/2014/main" id="{D2B7BE44-CC90-49AE-A817-0529283F6DDD}"/>
              </a:ext>
            </a:extLst>
          </p:cNvPr>
          <p:cNvPicPr>
            <a:picLocks noChangeAspect="1"/>
          </p:cNvPicPr>
          <p:nvPr/>
        </p:nvPicPr>
        <p:blipFill>
          <a:blip r:embed="rId5"/>
          <a:stretch>
            <a:fillRect/>
          </a:stretch>
        </p:blipFill>
        <p:spPr>
          <a:xfrm>
            <a:off x="4093568" y="2157326"/>
            <a:ext cx="601371" cy="601371"/>
          </a:xfrm>
          <a:prstGeom prst="rect">
            <a:avLst/>
          </a:prstGeom>
        </p:spPr>
      </p:pic>
      <p:pic>
        <p:nvPicPr>
          <p:cNvPr id="5" name="Image 4">
            <a:extLst>
              <a:ext uri="{FF2B5EF4-FFF2-40B4-BE49-F238E27FC236}">
                <a16:creationId xmlns:a16="http://schemas.microsoft.com/office/drawing/2014/main" id="{21F67009-D186-431D-87E0-0DD0A99AD168}"/>
              </a:ext>
            </a:extLst>
          </p:cNvPr>
          <p:cNvPicPr>
            <a:picLocks noChangeAspect="1"/>
          </p:cNvPicPr>
          <p:nvPr/>
        </p:nvPicPr>
        <p:blipFill>
          <a:blip r:embed="rId6"/>
          <a:stretch>
            <a:fillRect/>
          </a:stretch>
        </p:blipFill>
        <p:spPr>
          <a:xfrm>
            <a:off x="8270032" y="2458011"/>
            <a:ext cx="1016276" cy="1016276"/>
          </a:xfrm>
          <a:prstGeom prst="rect">
            <a:avLst/>
          </a:prstGeom>
        </p:spPr>
      </p:pic>
      <p:pic>
        <p:nvPicPr>
          <p:cNvPr id="7" name="Image 6">
            <a:extLst>
              <a:ext uri="{FF2B5EF4-FFF2-40B4-BE49-F238E27FC236}">
                <a16:creationId xmlns:a16="http://schemas.microsoft.com/office/drawing/2014/main" id="{EE86BCB9-FEDA-4E76-B569-A90E3CA668C3}"/>
              </a:ext>
            </a:extLst>
          </p:cNvPr>
          <p:cNvPicPr>
            <a:picLocks noChangeAspect="1"/>
          </p:cNvPicPr>
          <p:nvPr/>
        </p:nvPicPr>
        <p:blipFill>
          <a:blip r:embed="rId7"/>
          <a:stretch>
            <a:fillRect/>
          </a:stretch>
        </p:blipFill>
        <p:spPr>
          <a:xfrm>
            <a:off x="9134129" y="4245558"/>
            <a:ext cx="742698" cy="742698"/>
          </a:xfrm>
          <a:prstGeom prst="rect">
            <a:avLst/>
          </a:prstGeom>
        </p:spPr>
      </p:pic>
      <p:pic>
        <p:nvPicPr>
          <p:cNvPr id="12" name="Image 11">
            <a:extLst>
              <a:ext uri="{FF2B5EF4-FFF2-40B4-BE49-F238E27FC236}">
                <a16:creationId xmlns:a16="http://schemas.microsoft.com/office/drawing/2014/main" id="{C21E69BE-BE8A-407C-9A5D-6EDEE6CF8E69}"/>
              </a:ext>
            </a:extLst>
          </p:cNvPr>
          <p:cNvPicPr>
            <a:picLocks noChangeAspect="1"/>
          </p:cNvPicPr>
          <p:nvPr/>
        </p:nvPicPr>
        <p:blipFill>
          <a:blip r:embed="rId8"/>
          <a:stretch>
            <a:fillRect/>
          </a:stretch>
        </p:blipFill>
        <p:spPr>
          <a:xfrm>
            <a:off x="603564" y="3303608"/>
            <a:ext cx="903752" cy="903752"/>
          </a:xfrm>
          <a:prstGeom prst="rect">
            <a:avLst/>
          </a:prstGeom>
        </p:spPr>
      </p:pic>
      <p:sp>
        <p:nvSpPr>
          <p:cNvPr id="13" name="Rectangle 12">
            <a:extLst>
              <a:ext uri="{FF2B5EF4-FFF2-40B4-BE49-F238E27FC236}">
                <a16:creationId xmlns:a16="http://schemas.microsoft.com/office/drawing/2014/main" id="{42EDEDA6-F191-40CF-BC76-46B2A919ACA7}"/>
              </a:ext>
            </a:extLst>
          </p:cNvPr>
          <p:cNvSpPr/>
          <p:nvPr/>
        </p:nvSpPr>
        <p:spPr>
          <a:xfrm>
            <a:off x="839416" y="1158374"/>
            <a:ext cx="10297144" cy="830997"/>
          </a:xfrm>
          <a:prstGeom prst="rect">
            <a:avLst/>
          </a:prstGeom>
        </p:spPr>
        <p:txBody>
          <a:bodyPr wrap="square">
            <a:spAutoFit/>
          </a:bodyPr>
          <a:lstStyle/>
          <a:p>
            <a:pPr lvl="1"/>
            <a:r>
              <a:rPr lang="fr-FR" altLang="en-US" sz="2400" b="1" dirty="0">
                <a:solidFill>
                  <a:srgbClr val="085160"/>
                </a:solidFill>
              </a:rPr>
              <a:t>Un fabricant de crayons cherche à comptabiliser ses émissions de GES. Doit-il compter celles produites par :</a:t>
            </a:r>
          </a:p>
        </p:txBody>
      </p:sp>
      <p:pic>
        <p:nvPicPr>
          <p:cNvPr id="15" name="Image 14">
            <a:extLst>
              <a:ext uri="{FF2B5EF4-FFF2-40B4-BE49-F238E27FC236}">
                <a16:creationId xmlns:a16="http://schemas.microsoft.com/office/drawing/2014/main" id="{EA2B1C2D-C982-46D4-A62C-B50ABB336167}"/>
              </a:ext>
            </a:extLst>
          </p:cNvPr>
          <p:cNvPicPr>
            <a:picLocks noChangeAspect="1"/>
          </p:cNvPicPr>
          <p:nvPr/>
        </p:nvPicPr>
        <p:blipFill>
          <a:blip r:embed="rId9"/>
          <a:stretch>
            <a:fillRect/>
          </a:stretch>
        </p:blipFill>
        <p:spPr>
          <a:xfrm>
            <a:off x="391849" y="1196752"/>
            <a:ext cx="663591" cy="663591"/>
          </a:xfrm>
          <a:prstGeom prst="rect">
            <a:avLst/>
          </a:prstGeom>
        </p:spPr>
      </p:pic>
    </p:spTree>
    <p:extLst>
      <p:ext uri="{BB962C8B-B14F-4D97-AF65-F5344CB8AC3E}">
        <p14:creationId xmlns:p14="http://schemas.microsoft.com/office/powerpoint/2010/main" val="2634593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fr-FR" altLang="en-US" dirty="0"/>
              <a:t>Air Force One ???</a:t>
            </a:r>
          </a:p>
        </p:txBody>
      </p:sp>
      <p:sp>
        <p:nvSpPr>
          <p:cNvPr id="60454" name="Line 4"/>
          <p:cNvSpPr>
            <a:spLocks noChangeShapeType="1"/>
          </p:cNvSpPr>
          <p:nvPr/>
        </p:nvSpPr>
        <p:spPr bwMode="auto">
          <a:xfrm>
            <a:off x="1566024" y="1989138"/>
            <a:ext cx="1793876" cy="158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pic>
        <p:nvPicPr>
          <p:cNvPr id="42" name="Image 41">
            <a:extLst>
              <a:ext uri="{FF2B5EF4-FFF2-40B4-BE49-F238E27FC236}">
                <a16:creationId xmlns:a16="http://schemas.microsoft.com/office/drawing/2014/main" id="{140AF945-B089-4274-9E81-1927A00953D1}"/>
              </a:ext>
            </a:extLst>
          </p:cNvPr>
          <p:cNvPicPr>
            <a:picLocks noChangeAspect="1"/>
          </p:cNvPicPr>
          <p:nvPr/>
        </p:nvPicPr>
        <p:blipFill>
          <a:blip r:embed="rId3"/>
          <a:stretch>
            <a:fillRect/>
          </a:stretch>
        </p:blipFill>
        <p:spPr>
          <a:xfrm>
            <a:off x="3695170" y="1108457"/>
            <a:ext cx="1201958" cy="1201958"/>
          </a:xfrm>
          <a:prstGeom prst="rect">
            <a:avLst/>
          </a:prstGeom>
        </p:spPr>
      </p:pic>
      <p:pic>
        <p:nvPicPr>
          <p:cNvPr id="49" name="Image 48">
            <a:extLst>
              <a:ext uri="{FF2B5EF4-FFF2-40B4-BE49-F238E27FC236}">
                <a16:creationId xmlns:a16="http://schemas.microsoft.com/office/drawing/2014/main" id="{A440CDE9-6404-4125-AA00-E91FF8B56E85}"/>
              </a:ext>
            </a:extLst>
          </p:cNvPr>
          <p:cNvPicPr>
            <a:picLocks noChangeAspect="1"/>
          </p:cNvPicPr>
          <p:nvPr/>
        </p:nvPicPr>
        <p:blipFill>
          <a:blip r:embed="rId4"/>
          <a:stretch>
            <a:fillRect/>
          </a:stretch>
        </p:blipFill>
        <p:spPr>
          <a:xfrm>
            <a:off x="422954" y="1406663"/>
            <a:ext cx="903752" cy="903752"/>
          </a:xfrm>
          <a:prstGeom prst="rect">
            <a:avLst/>
          </a:prstGeom>
        </p:spPr>
      </p:pic>
    </p:spTree>
    <p:extLst>
      <p:ext uri="{BB962C8B-B14F-4D97-AF65-F5344CB8AC3E}">
        <p14:creationId xmlns:p14="http://schemas.microsoft.com/office/powerpoint/2010/main" val="17608553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fr-FR" altLang="en-US" dirty="0"/>
              <a:t>Air Force One ???</a:t>
            </a:r>
          </a:p>
        </p:txBody>
      </p:sp>
      <p:sp>
        <p:nvSpPr>
          <p:cNvPr id="60454" name="Line 4"/>
          <p:cNvSpPr>
            <a:spLocks noChangeShapeType="1"/>
          </p:cNvSpPr>
          <p:nvPr/>
        </p:nvSpPr>
        <p:spPr bwMode="auto">
          <a:xfrm>
            <a:off x="1566024" y="1989138"/>
            <a:ext cx="1793876" cy="158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51" name="Line 9"/>
          <p:cNvSpPr>
            <a:spLocks noChangeShapeType="1"/>
          </p:cNvSpPr>
          <p:nvPr/>
        </p:nvSpPr>
        <p:spPr bwMode="auto">
          <a:xfrm>
            <a:off x="5232399" y="1989138"/>
            <a:ext cx="648104" cy="15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nvGrpSpPr>
          <p:cNvPr id="39" name="Groupe 38">
            <a:extLst>
              <a:ext uri="{FF2B5EF4-FFF2-40B4-BE49-F238E27FC236}">
                <a16:creationId xmlns:a16="http://schemas.microsoft.com/office/drawing/2014/main" id="{02A17DA9-FF4B-45E7-BB92-97AAE1AAA1FD}"/>
              </a:ext>
            </a:extLst>
          </p:cNvPr>
          <p:cNvGrpSpPr/>
          <p:nvPr/>
        </p:nvGrpSpPr>
        <p:grpSpPr>
          <a:xfrm flipH="1">
            <a:off x="6170777" y="1050108"/>
            <a:ext cx="1485448" cy="1556374"/>
            <a:chOff x="93862" y="4314179"/>
            <a:chExt cx="3524724" cy="3401983"/>
          </a:xfrm>
        </p:grpSpPr>
        <p:sp>
          <p:nvSpPr>
            <p:cNvPr id="40" name="Rectangle 39">
              <a:extLst>
                <a:ext uri="{FF2B5EF4-FFF2-40B4-BE49-F238E27FC236}">
                  <a16:creationId xmlns:a16="http://schemas.microsoft.com/office/drawing/2014/main" id="{75AE36D7-117D-474D-82D5-B8CCA29D2DA1}"/>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a:extLst>
                <a:ext uri="{FF2B5EF4-FFF2-40B4-BE49-F238E27FC236}">
                  <a16:creationId xmlns:a16="http://schemas.microsoft.com/office/drawing/2014/main" id="{205D6C3A-224D-4570-A8BC-BA2BD537DA36}"/>
                </a:ext>
              </a:extLst>
            </p:cNvPr>
            <p:cNvPicPr>
              <a:picLocks noChangeAspect="1"/>
            </p:cNvPicPr>
            <p:nvPr/>
          </p:nvPicPr>
          <p:blipFill>
            <a:blip r:embed="rId3"/>
            <a:stretch>
              <a:fillRect/>
            </a:stretch>
          </p:blipFill>
          <p:spPr>
            <a:xfrm>
              <a:off x="93862" y="4314179"/>
              <a:ext cx="3401983" cy="3401983"/>
            </a:xfrm>
            <a:prstGeom prst="rect">
              <a:avLst/>
            </a:prstGeom>
          </p:spPr>
        </p:pic>
      </p:grpSp>
      <p:pic>
        <p:nvPicPr>
          <p:cNvPr id="42" name="Image 41">
            <a:extLst>
              <a:ext uri="{FF2B5EF4-FFF2-40B4-BE49-F238E27FC236}">
                <a16:creationId xmlns:a16="http://schemas.microsoft.com/office/drawing/2014/main" id="{140AF945-B089-4274-9E81-1927A00953D1}"/>
              </a:ext>
            </a:extLst>
          </p:cNvPr>
          <p:cNvPicPr>
            <a:picLocks noChangeAspect="1"/>
          </p:cNvPicPr>
          <p:nvPr/>
        </p:nvPicPr>
        <p:blipFill>
          <a:blip r:embed="rId4"/>
          <a:stretch>
            <a:fillRect/>
          </a:stretch>
        </p:blipFill>
        <p:spPr>
          <a:xfrm>
            <a:off x="3695170" y="1108457"/>
            <a:ext cx="1201958" cy="1201958"/>
          </a:xfrm>
          <a:prstGeom prst="rect">
            <a:avLst/>
          </a:prstGeom>
        </p:spPr>
      </p:pic>
      <p:pic>
        <p:nvPicPr>
          <p:cNvPr id="49" name="Image 48">
            <a:extLst>
              <a:ext uri="{FF2B5EF4-FFF2-40B4-BE49-F238E27FC236}">
                <a16:creationId xmlns:a16="http://schemas.microsoft.com/office/drawing/2014/main" id="{A440CDE9-6404-4125-AA00-E91FF8B56E85}"/>
              </a:ext>
            </a:extLst>
          </p:cNvPr>
          <p:cNvPicPr>
            <a:picLocks noChangeAspect="1"/>
          </p:cNvPicPr>
          <p:nvPr/>
        </p:nvPicPr>
        <p:blipFill>
          <a:blip r:embed="rId5"/>
          <a:stretch>
            <a:fillRect/>
          </a:stretch>
        </p:blipFill>
        <p:spPr>
          <a:xfrm>
            <a:off x="422954" y="1406663"/>
            <a:ext cx="903752" cy="903752"/>
          </a:xfrm>
          <a:prstGeom prst="rect">
            <a:avLst/>
          </a:prstGeom>
        </p:spPr>
      </p:pic>
    </p:spTree>
    <p:extLst>
      <p:ext uri="{BB962C8B-B14F-4D97-AF65-F5344CB8AC3E}">
        <p14:creationId xmlns:p14="http://schemas.microsoft.com/office/powerpoint/2010/main" val="28171658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fr-FR" altLang="en-US" dirty="0"/>
              <a:t>Air Force One ???</a:t>
            </a:r>
          </a:p>
        </p:txBody>
      </p:sp>
      <p:sp>
        <p:nvSpPr>
          <p:cNvPr id="60454" name="Line 4"/>
          <p:cNvSpPr>
            <a:spLocks noChangeShapeType="1"/>
          </p:cNvSpPr>
          <p:nvPr/>
        </p:nvSpPr>
        <p:spPr bwMode="auto">
          <a:xfrm>
            <a:off x="1566024" y="1989138"/>
            <a:ext cx="1793876" cy="158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51" name="Line 9"/>
          <p:cNvSpPr>
            <a:spLocks noChangeShapeType="1"/>
          </p:cNvSpPr>
          <p:nvPr/>
        </p:nvSpPr>
        <p:spPr bwMode="auto">
          <a:xfrm>
            <a:off x="5232399" y="1989138"/>
            <a:ext cx="648104" cy="15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7" name="Line 13"/>
          <p:cNvSpPr>
            <a:spLocks noChangeShapeType="1"/>
          </p:cNvSpPr>
          <p:nvPr/>
        </p:nvSpPr>
        <p:spPr bwMode="auto">
          <a:xfrm>
            <a:off x="8078787" y="2060577"/>
            <a:ext cx="1249365" cy="16066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nvGrpSpPr>
          <p:cNvPr id="39" name="Groupe 38">
            <a:extLst>
              <a:ext uri="{FF2B5EF4-FFF2-40B4-BE49-F238E27FC236}">
                <a16:creationId xmlns:a16="http://schemas.microsoft.com/office/drawing/2014/main" id="{02A17DA9-FF4B-45E7-BB92-97AAE1AAA1FD}"/>
              </a:ext>
            </a:extLst>
          </p:cNvPr>
          <p:cNvGrpSpPr/>
          <p:nvPr/>
        </p:nvGrpSpPr>
        <p:grpSpPr>
          <a:xfrm flipH="1">
            <a:off x="6170777" y="1050108"/>
            <a:ext cx="1485448" cy="1556374"/>
            <a:chOff x="93862" y="4314179"/>
            <a:chExt cx="3524724" cy="3401983"/>
          </a:xfrm>
        </p:grpSpPr>
        <p:sp>
          <p:nvSpPr>
            <p:cNvPr id="40" name="Rectangle 39">
              <a:extLst>
                <a:ext uri="{FF2B5EF4-FFF2-40B4-BE49-F238E27FC236}">
                  <a16:creationId xmlns:a16="http://schemas.microsoft.com/office/drawing/2014/main" id="{75AE36D7-117D-474D-82D5-B8CCA29D2DA1}"/>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a:extLst>
                <a:ext uri="{FF2B5EF4-FFF2-40B4-BE49-F238E27FC236}">
                  <a16:creationId xmlns:a16="http://schemas.microsoft.com/office/drawing/2014/main" id="{205D6C3A-224D-4570-A8BC-BA2BD537DA36}"/>
                </a:ext>
              </a:extLst>
            </p:cNvPr>
            <p:cNvPicPr>
              <a:picLocks noChangeAspect="1"/>
            </p:cNvPicPr>
            <p:nvPr/>
          </p:nvPicPr>
          <p:blipFill>
            <a:blip r:embed="rId3"/>
            <a:stretch>
              <a:fillRect/>
            </a:stretch>
          </p:blipFill>
          <p:spPr>
            <a:xfrm>
              <a:off x="93862" y="4314179"/>
              <a:ext cx="3401983" cy="3401983"/>
            </a:xfrm>
            <a:prstGeom prst="rect">
              <a:avLst/>
            </a:prstGeom>
          </p:spPr>
        </p:pic>
      </p:grpSp>
      <p:pic>
        <p:nvPicPr>
          <p:cNvPr id="42" name="Image 41">
            <a:extLst>
              <a:ext uri="{FF2B5EF4-FFF2-40B4-BE49-F238E27FC236}">
                <a16:creationId xmlns:a16="http://schemas.microsoft.com/office/drawing/2014/main" id="{140AF945-B089-4274-9E81-1927A00953D1}"/>
              </a:ext>
            </a:extLst>
          </p:cNvPr>
          <p:cNvPicPr>
            <a:picLocks noChangeAspect="1"/>
          </p:cNvPicPr>
          <p:nvPr/>
        </p:nvPicPr>
        <p:blipFill>
          <a:blip r:embed="rId4"/>
          <a:stretch>
            <a:fillRect/>
          </a:stretch>
        </p:blipFill>
        <p:spPr>
          <a:xfrm>
            <a:off x="3695170" y="1108457"/>
            <a:ext cx="1201958" cy="1201958"/>
          </a:xfrm>
          <a:prstGeom prst="rect">
            <a:avLst/>
          </a:prstGeom>
        </p:spPr>
      </p:pic>
      <p:pic>
        <p:nvPicPr>
          <p:cNvPr id="13" name="Image 12">
            <a:extLst>
              <a:ext uri="{FF2B5EF4-FFF2-40B4-BE49-F238E27FC236}">
                <a16:creationId xmlns:a16="http://schemas.microsoft.com/office/drawing/2014/main" id="{E20A7539-82C5-4630-9020-4766B13F180C}"/>
              </a:ext>
            </a:extLst>
          </p:cNvPr>
          <p:cNvPicPr>
            <a:picLocks noChangeAspect="1"/>
          </p:cNvPicPr>
          <p:nvPr/>
        </p:nvPicPr>
        <p:blipFill>
          <a:blip r:embed="rId5"/>
          <a:stretch>
            <a:fillRect/>
          </a:stretch>
        </p:blipFill>
        <p:spPr>
          <a:xfrm>
            <a:off x="9328152" y="1717252"/>
            <a:ext cx="1381281" cy="1381281"/>
          </a:xfrm>
          <a:prstGeom prst="rect">
            <a:avLst/>
          </a:prstGeom>
        </p:spPr>
      </p:pic>
      <p:pic>
        <p:nvPicPr>
          <p:cNvPr id="49" name="Image 48">
            <a:extLst>
              <a:ext uri="{FF2B5EF4-FFF2-40B4-BE49-F238E27FC236}">
                <a16:creationId xmlns:a16="http://schemas.microsoft.com/office/drawing/2014/main" id="{A440CDE9-6404-4125-AA00-E91FF8B56E85}"/>
              </a:ext>
            </a:extLst>
          </p:cNvPr>
          <p:cNvPicPr>
            <a:picLocks noChangeAspect="1"/>
          </p:cNvPicPr>
          <p:nvPr/>
        </p:nvPicPr>
        <p:blipFill>
          <a:blip r:embed="rId6"/>
          <a:stretch>
            <a:fillRect/>
          </a:stretch>
        </p:blipFill>
        <p:spPr>
          <a:xfrm>
            <a:off x="422954" y="1406663"/>
            <a:ext cx="903752" cy="903752"/>
          </a:xfrm>
          <a:prstGeom prst="rect">
            <a:avLst/>
          </a:prstGeom>
        </p:spPr>
      </p:pic>
    </p:spTree>
    <p:extLst>
      <p:ext uri="{BB962C8B-B14F-4D97-AF65-F5344CB8AC3E}">
        <p14:creationId xmlns:p14="http://schemas.microsoft.com/office/powerpoint/2010/main" val="1728370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fr-FR" altLang="en-US" dirty="0"/>
              <a:t>Air Force One ???</a:t>
            </a:r>
          </a:p>
        </p:txBody>
      </p:sp>
      <p:sp>
        <p:nvSpPr>
          <p:cNvPr id="60454" name="Line 4"/>
          <p:cNvSpPr>
            <a:spLocks noChangeShapeType="1"/>
          </p:cNvSpPr>
          <p:nvPr/>
        </p:nvSpPr>
        <p:spPr bwMode="auto">
          <a:xfrm>
            <a:off x="1566024" y="1989138"/>
            <a:ext cx="1793876" cy="158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51" name="Line 9"/>
          <p:cNvSpPr>
            <a:spLocks noChangeShapeType="1"/>
          </p:cNvSpPr>
          <p:nvPr/>
        </p:nvSpPr>
        <p:spPr bwMode="auto">
          <a:xfrm>
            <a:off x="5232399" y="1989138"/>
            <a:ext cx="648104" cy="15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7" name="Line 13"/>
          <p:cNvSpPr>
            <a:spLocks noChangeShapeType="1"/>
          </p:cNvSpPr>
          <p:nvPr/>
        </p:nvSpPr>
        <p:spPr bwMode="auto">
          <a:xfrm>
            <a:off x="8078787" y="2060577"/>
            <a:ext cx="1249365" cy="16066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2" name="Line 18"/>
          <p:cNvSpPr>
            <a:spLocks noChangeShapeType="1"/>
          </p:cNvSpPr>
          <p:nvPr/>
        </p:nvSpPr>
        <p:spPr bwMode="auto">
          <a:xfrm flipH="1">
            <a:off x="8513763" y="2925764"/>
            <a:ext cx="575072" cy="2873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nvGrpSpPr>
          <p:cNvPr id="39" name="Groupe 38">
            <a:extLst>
              <a:ext uri="{FF2B5EF4-FFF2-40B4-BE49-F238E27FC236}">
                <a16:creationId xmlns:a16="http://schemas.microsoft.com/office/drawing/2014/main" id="{02A17DA9-FF4B-45E7-BB92-97AAE1AAA1FD}"/>
              </a:ext>
            </a:extLst>
          </p:cNvPr>
          <p:cNvGrpSpPr/>
          <p:nvPr/>
        </p:nvGrpSpPr>
        <p:grpSpPr>
          <a:xfrm flipH="1">
            <a:off x="6170777" y="1050108"/>
            <a:ext cx="1485448" cy="1556374"/>
            <a:chOff x="93862" y="4314179"/>
            <a:chExt cx="3524724" cy="3401983"/>
          </a:xfrm>
        </p:grpSpPr>
        <p:sp>
          <p:nvSpPr>
            <p:cNvPr id="40" name="Rectangle 39">
              <a:extLst>
                <a:ext uri="{FF2B5EF4-FFF2-40B4-BE49-F238E27FC236}">
                  <a16:creationId xmlns:a16="http://schemas.microsoft.com/office/drawing/2014/main" id="{75AE36D7-117D-474D-82D5-B8CCA29D2DA1}"/>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a:extLst>
                <a:ext uri="{FF2B5EF4-FFF2-40B4-BE49-F238E27FC236}">
                  <a16:creationId xmlns:a16="http://schemas.microsoft.com/office/drawing/2014/main" id="{205D6C3A-224D-4570-A8BC-BA2BD537DA36}"/>
                </a:ext>
              </a:extLst>
            </p:cNvPr>
            <p:cNvPicPr>
              <a:picLocks noChangeAspect="1"/>
            </p:cNvPicPr>
            <p:nvPr/>
          </p:nvPicPr>
          <p:blipFill>
            <a:blip r:embed="rId3"/>
            <a:stretch>
              <a:fillRect/>
            </a:stretch>
          </p:blipFill>
          <p:spPr>
            <a:xfrm>
              <a:off x="93862" y="4314179"/>
              <a:ext cx="3401983" cy="3401983"/>
            </a:xfrm>
            <a:prstGeom prst="rect">
              <a:avLst/>
            </a:prstGeom>
          </p:spPr>
        </p:pic>
      </p:grpSp>
      <p:pic>
        <p:nvPicPr>
          <p:cNvPr id="42" name="Image 41">
            <a:extLst>
              <a:ext uri="{FF2B5EF4-FFF2-40B4-BE49-F238E27FC236}">
                <a16:creationId xmlns:a16="http://schemas.microsoft.com/office/drawing/2014/main" id="{140AF945-B089-4274-9E81-1927A00953D1}"/>
              </a:ext>
            </a:extLst>
          </p:cNvPr>
          <p:cNvPicPr>
            <a:picLocks noChangeAspect="1"/>
          </p:cNvPicPr>
          <p:nvPr/>
        </p:nvPicPr>
        <p:blipFill>
          <a:blip r:embed="rId4"/>
          <a:stretch>
            <a:fillRect/>
          </a:stretch>
        </p:blipFill>
        <p:spPr>
          <a:xfrm>
            <a:off x="3695170" y="1108457"/>
            <a:ext cx="1201958" cy="1201958"/>
          </a:xfrm>
          <a:prstGeom prst="rect">
            <a:avLst/>
          </a:prstGeom>
        </p:spPr>
      </p:pic>
      <p:pic>
        <p:nvPicPr>
          <p:cNvPr id="13" name="Image 12">
            <a:extLst>
              <a:ext uri="{FF2B5EF4-FFF2-40B4-BE49-F238E27FC236}">
                <a16:creationId xmlns:a16="http://schemas.microsoft.com/office/drawing/2014/main" id="{E20A7539-82C5-4630-9020-4766B13F180C}"/>
              </a:ext>
            </a:extLst>
          </p:cNvPr>
          <p:cNvPicPr>
            <a:picLocks noChangeAspect="1"/>
          </p:cNvPicPr>
          <p:nvPr/>
        </p:nvPicPr>
        <p:blipFill>
          <a:blip r:embed="rId5"/>
          <a:stretch>
            <a:fillRect/>
          </a:stretch>
        </p:blipFill>
        <p:spPr>
          <a:xfrm>
            <a:off x="9328152" y="1717252"/>
            <a:ext cx="1381281" cy="1381281"/>
          </a:xfrm>
          <a:prstGeom prst="rect">
            <a:avLst/>
          </a:prstGeom>
        </p:spPr>
      </p:pic>
      <p:pic>
        <p:nvPicPr>
          <p:cNvPr id="15" name="Image 14">
            <a:extLst>
              <a:ext uri="{FF2B5EF4-FFF2-40B4-BE49-F238E27FC236}">
                <a16:creationId xmlns:a16="http://schemas.microsoft.com/office/drawing/2014/main" id="{AE404E0A-130A-4109-8CD8-6EB7C788EE81}"/>
              </a:ext>
            </a:extLst>
          </p:cNvPr>
          <p:cNvPicPr>
            <a:picLocks noChangeAspect="1"/>
          </p:cNvPicPr>
          <p:nvPr/>
        </p:nvPicPr>
        <p:blipFill>
          <a:blip r:embed="rId6"/>
          <a:stretch>
            <a:fillRect/>
          </a:stretch>
        </p:blipFill>
        <p:spPr>
          <a:xfrm>
            <a:off x="6909203" y="2407892"/>
            <a:ext cx="1521030" cy="1521030"/>
          </a:xfrm>
          <a:prstGeom prst="rect">
            <a:avLst/>
          </a:prstGeom>
        </p:spPr>
      </p:pic>
      <p:pic>
        <p:nvPicPr>
          <p:cNvPr id="49" name="Image 48">
            <a:extLst>
              <a:ext uri="{FF2B5EF4-FFF2-40B4-BE49-F238E27FC236}">
                <a16:creationId xmlns:a16="http://schemas.microsoft.com/office/drawing/2014/main" id="{A440CDE9-6404-4125-AA00-E91FF8B56E85}"/>
              </a:ext>
            </a:extLst>
          </p:cNvPr>
          <p:cNvPicPr>
            <a:picLocks noChangeAspect="1"/>
          </p:cNvPicPr>
          <p:nvPr/>
        </p:nvPicPr>
        <p:blipFill>
          <a:blip r:embed="rId7"/>
          <a:stretch>
            <a:fillRect/>
          </a:stretch>
        </p:blipFill>
        <p:spPr>
          <a:xfrm>
            <a:off x="422954" y="1406663"/>
            <a:ext cx="903752" cy="903752"/>
          </a:xfrm>
          <a:prstGeom prst="rect">
            <a:avLst/>
          </a:prstGeom>
        </p:spPr>
      </p:pic>
    </p:spTree>
    <p:extLst>
      <p:ext uri="{BB962C8B-B14F-4D97-AF65-F5344CB8AC3E}">
        <p14:creationId xmlns:p14="http://schemas.microsoft.com/office/powerpoint/2010/main" val="4276430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Budgétisons le carbone</a:t>
            </a:r>
            <a:br>
              <a:rPr lang="fr-FR" dirty="0"/>
            </a:br>
            <a:r>
              <a:rPr lang="fr-FR" sz="2000" i="1" dirty="0">
                <a:solidFill>
                  <a:srgbClr val="F6AB38"/>
                </a:solidFill>
              </a:rPr>
              <a:t>Tic, Tac…</a:t>
            </a:r>
          </a:p>
        </p:txBody>
      </p:sp>
      <p:grpSp>
        <p:nvGrpSpPr>
          <p:cNvPr id="332" name="Groupe 331"/>
          <p:cNvGrpSpPr/>
          <p:nvPr/>
        </p:nvGrpSpPr>
        <p:grpSpPr>
          <a:xfrm>
            <a:off x="335438" y="4834897"/>
            <a:ext cx="6896157" cy="697692"/>
            <a:chOff x="254671" y="4601536"/>
            <a:chExt cx="6896157" cy="697692"/>
          </a:xfrm>
        </p:grpSpPr>
        <p:pic>
          <p:nvPicPr>
            <p:cNvPr id="333" name="Image 3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20" y="5018145"/>
              <a:ext cx="225702" cy="225702"/>
            </a:xfrm>
            <a:prstGeom prst="rect">
              <a:avLst/>
            </a:prstGeom>
          </p:spPr>
        </p:pic>
        <p:pic>
          <p:nvPicPr>
            <p:cNvPr id="334" name="Image 3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71" y="4674799"/>
              <a:ext cx="288000" cy="288000"/>
            </a:xfrm>
            <a:prstGeom prst="rect">
              <a:avLst/>
            </a:prstGeom>
          </p:spPr>
        </p:pic>
        <p:sp>
          <p:nvSpPr>
            <p:cNvPr id="335" name="Rectangle 334"/>
            <p:cNvSpPr/>
            <p:nvPr/>
          </p:nvSpPr>
          <p:spPr>
            <a:xfrm>
              <a:off x="584150" y="4601536"/>
              <a:ext cx="6566678" cy="697692"/>
            </a:xfrm>
            <a:prstGeom prst="rect">
              <a:avLst/>
            </a:prstGeom>
            <a:ln>
              <a:noFill/>
            </a:ln>
          </p:spPr>
          <p:txBody>
            <a:bodyPr wrap="square">
              <a:spAutoFit/>
            </a:bodyPr>
            <a:lstStyle/>
            <a:p>
              <a:pPr algn="just">
                <a:lnSpc>
                  <a:spcPct val="150000"/>
                </a:lnSpc>
              </a:pPr>
              <a:r>
                <a:rPr lang="fr-FR" sz="1400" i="1" dirty="0">
                  <a:latin typeface="Century Gothic" pitchFamily="34" charset="0"/>
                  <a:cs typeface="+mn-cs"/>
                </a:rPr>
                <a:t>Gaz à effet de serre équivalents (100 GtCO</a:t>
              </a:r>
              <a:r>
                <a:rPr lang="fr-FR" sz="1400" i="1" baseline="-25000" dirty="0">
                  <a:latin typeface="Century Gothic" pitchFamily="34" charset="0"/>
                  <a:cs typeface="+mn-cs"/>
                </a:rPr>
                <a:t>2</a:t>
              </a:r>
              <a:r>
                <a:rPr lang="fr-FR" sz="1400" i="1" dirty="0">
                  <a:latin typeface="Century Gothic" pitchFamily="34" charset="0"/>
                  <a:cs typeface="+mn-cs"/>
                </a:rPr>
                <a:t>)</a:t>
              </a:r>
            </a:p>
            <a:p>
              <a:pPr algn="just">
                <a:lnSpc>
                  <a:spcPct val="150000"/>
                </a:lnSpc>
              </a:pPr>
              <a:r>
                <a:rPr lang="fr-FR" sz="1400" i="1" dirty="0">
                  <a:latin typeface="Century Gothic" pitchFamily="34" charset="0"/>
                  <a:cs typeface="+mn-cs"/>
                </a:rPr>
                <a:t>Energie équivalente (100 </a:t>
              </a:r>
              <a:r>
                <a:rPr lang="fr-FR" sz="1400" i="1" dirty="0" err="1">
                  <a:latin typeface="Century Gothic" pitchFamily="34" charset="0"/>
                  <a:cs typeface="+mn-cs"/>
                </a:rPr>
                <a:t>Gtep</a:t>
              </a:r>
              <a:r>
                <a:rPr lang="fr-FR" sz="1400" i="1" dirty="0">
                  <a:latin typeface="Century Gothic" pitchFamily="34" charset="0"/>
                  <a:cs typeface="+mn-cs"/>
                </a:rPr>
                <a:t>)</a:t>
              </a:r>
              <a:endParaRPr lang="pt-BR" sz="1400" i="1" dirty="0">
                <a:latin typeface="Century Gothic" pitchFamily="34" charset="0"/>
                <a:cs typeface="+mn-cs"/>
              </a:endParaRPr>
            </a:p>
          </p:txBody>
        </p:sp>
      </p:grpSp>
      <p:grpSp>
        <p:nvGrpSpPr>
          <p:cNvPr id="337" name="Groupe 336"/>
          <p:cNvGrpSpPr/>
          <p:nvPr/>
        </p:nvGrpSpPr>
        <p:grpSpPr>
          <a:xfrm>
            <a:off x="271002" y="1334856"/>
            <a:ext cx="5753180" cy="3480676"/>
            <a:chOff x="150200" y="1072968"/>
            <a:chExt cx="5753180" cy="3480676"/>
          </a:xfrm>
        </p:grpSpPr>
        <p:sp>
          <p:nvSpPr>
            <p:cNvPr id="338" name="ZoneTexte 337"/>
            <p:cNvSpPr txBox="1"/>
            <p:nvPr/>
          </p:nvSpPr>
          <p:spPr>
            <a:xfrm>
              <a:off x="1919314" y="379350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b="1" dirty="0">
                  <a:solidFill>
                    <a:schemeClr val="bg1"/>
                  </a:solidFill>
                  <a:latin typeface="Century Gothic" panose="020B0502020202020204" pitchFamily="34" charset="0"/>
                </a:rPr>
                <a:t>PETROLE</a:t>
              </a:r>
              <a:endParaRPr lang="fr-FR" b="1" dirty="0">
                <a:solidFill>
                  <a:schemeClr val="bg1"/>
                </a:solidFill>
                <a:latin typeface="Century Gothic" panose="020B0502020202020204" pitchFamily="34" charset="0"/>
              </a:endParaRPr>
            </a:p>
          </p:txBody>
        </p:sp>
        <p:sp>
          <p:nvSpPr>
            <p:cNvPr id="339" name="ZoneTexte 338"/>
            <p:cNvSpPr txBox="1"/>
            <p:nvPr/>
          </p:nvSpPr>
          <p:spPr>
            <a:xfrm>
              <a:off x="3671623" y="3800370"/>
              <a:ext cx="2231757"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CHARBON</a:t>
              </a:r>
            </a:p>
          </p:txBody>
        </p:sp>
        <p:sp>
          <p:nvSpPr>
            <p:cNvPr id="340" name="ZoneTexte 339"/>
            <p:cNvSpPr txBox="1"/>
            <p:nvPr/>
          </p:nvSpPr>
          <p:spPr>
            <a:xfrm>
              <a:off x="188105" y="380037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GAZ</a:t>
              </a:r>
            </a:p>
          </p:txBody>
        </p:sp>
        <p:sp>
          <p:nvSpPr>
            <p:cNvPr id="341" name="ZoneTexte 340"/>
            <p:cNvSpPr txBox="1"/>
            <p:nvPr/>
          </p:nvSpPr>
          <p:spPr>
            <a:xfrm>
              <a:off x="156162" y="1072968"/>
              <a:ext cx="5693137" cy="400110"/>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Ce qu’il nous reste (réserves prouvées) : </a:t>
              </a:r>
            </a:p>
          </p:txBody>
        </p:sp>
        <p:sp>
          <p:nvSpPr>
            <p:cNvPr id="342" name="ZoneTexte 341"/>
            <p:cNvSpPr txBox="1"/>
            <p:nvPr/>
          </p:nvSpPr>
          <p:spPr>
            <a:xfrm>
              <a:off x="188105" y="4186549"/>
              <a:ext cx="5685511" cy="367095"/>
            </a:xfrm>
            <a:prstGeom prst="rect">
              <a:avLst/>
            </a:prstGeom>
            <a:solidFill>
              <a:schemeClr val="tx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TOTAL : ≈ 4000 GtCO2 </a:t>
              </a:r>
            </a:p>
          </p:txBody>
        </p:sp>
        <p:grpSp>
          <p:nvGrpSpPr>
            <p:cNvPr id="343" name="Groupe 342"/>
            <p:cNvGrpSpPr/>
            <p:nvPr/>
          </p:nvGrpSpPr>
          <p:grpSpPr>
            <a:xfrm>
              <a:off x="1091568" y="3234953"/>
              <a:ext cx="596237" cy="542517"/>
              <a:chOff x="-811331" y="2688952"/>
              <a:chExt cx="596237" cy="542517"/>
            </a:xfrm>
          </p:grpSpPr>
          <p:pic>
            <p:nvPicPr>
              <p:cNvPr id="433" name="Image 4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4" name="Image 4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5" name="Image 4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6" name="Image 4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44" name="Groupe 343"/>
            <p:cNvGrpSpPr/>
            <p:nvPr/>
          </p:nvGrpSpPr>
          <p:grpSpPr>
            <a:xfrm>
              <a:off x="2863739" y="2970985"/>
              <a:ext cx="596237" cy="797038"/>
              <a:chOff x="1616620" y="2469537"/>
              <a:chExt cx="596237" cy="797038"/>
            </a:xfrm>
          </p:grpSpPr>
          <p:grpSp>
            <p:nvGrpSpPr>
              <p:cNvPr id="425" name="Groupe 424"/>
              <p:cNvGrpSpPr/>
              <p:nvPr/>
            </p:nvGrpSpPr>
            <p:grpSpPr>
              <a:xfrm>
                <a:off x="1616620" y="2724058"/>
                <a:ext cx="596237" cy="542517"/>
                <a:chOff x="-811331" y="2688952"/>
                <a:chExt cx="596237" cy="542517"/>
              </a:xfrm>
            </p:grpSpPr>
            <p:pic>
              <p:nvPicPr>
                <p:cNvPr id="429" name="Image 4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0" name="Image 4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1" name="Image 4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2" name="Image 4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426" name="Groupe 425"/>
              <p:cNvGrpSpPr/>
              <p:nvPr/>
            </p:nvGrpSpPr>
            <p:grpSpPr>
              <a:xfrm>
                <a:off x="1618745" y="2469537"/>
                <a:ext cx="588169" cy="288000"/>
                <a:chOff x="-803263" y="2943469"/>
                <a:chExt cx="588169" cy="288000"/>
              </a:xfrm>
            </p:grpSpPr>
            <p:pic>
              <p:nvPicPr>
                <p:cNvPr id="427" name="Image 4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28" name="Image 4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45" name="Groupe 344"/>
            <p:cNvGrpSpPr/>
            <p:nvPr/>
          </p:nvGrpSpPr>
          <p:grpSpPr>
            <a:xfrm>
              <a:off x="4301434" y="2178905"/>
              <a:ext cx="1537369" cy="1588737"/>
              <a:chOff x="4303024" y="1833201"/>
              <a:chExt cx="1537369" cy="1588737"/>
            </a:xfrm>
          </p:grpSpPr>
          <p:grpSp>
            <p:nvGrpSpPr>
              <p:cNvPr id="378" name="Groupe 377"/>
              <p:cNvGrpSpPr/>
              <p:nvPr/>
            </p:nvGrpSpPr>
            <p:grpSpPr>
              <a:xfrm>
                <a:off x="4303024" y="1844038"/>
                <a:ext cx="900101" cy="1573489"/>
                <a:chOff x="4303024" y="1844038"/>
                <a:chExt cx="900101" cy="1573489"/>
              </a:xfrm>
            </p:grpSpPr>
            <p:grpSp>
              <p:nvGrpSpPr>
                <p:cNvPr id="404" name="Groupe 403"/>
                <p:cNvGrpSpPr/>
                <p:nvPr/>
              </p:nvGrpSpPr>
              <p:grpSpPr>
                <a:xfrm>
                  <a:off x="4606888" y="2620489"/>
                  <a:ext cx="596237" cy="797038"/>
                  <a:chOff x="1642870" y="2469968"/>
                  <a:chExt cx="596237" cy="797038"/>
                </a:xfrm>
              </p:grpSpPr>
              <p:grpSp>
                <p:nvGrpSpPr>
                  <p:cNvPr id="417" name="Groupe 416"/>
                  <p:cNvGrpSpPr/>
                  <p:nvPr/>
                </p:nvGrpSpPr>
                <p:grpSpPr>
                  <a:xfrm>
                    <a:off x="1642870" y="2724489"/>
                    <a:ext cx="596237" cy="542517"/>
                    <a:chOff x="-785081" y="2689383"/>
                    <a:chExt cx="596237" cy="542517"/>
                  </a:xfrm>
                </p:grpSpPr>
                <p:pic>
                  <p:nvPicPr>
                    <p:cNvPr id="421" name="Image 4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22" name="Image 4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3" name="Image 4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24" name="Image 4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8" name="Groupe 417"/>
                  <p:cNvGrpSpPr/>
                  <p:nvPr/>
                </p:nvGrpSpPr>
                <p:grpSpPr>
                  <a:xfrm>
                    <a:off x="1644995" y="2469968"/>
                    <a:ext cx="588169" cy="288000"/>
                    <a:chOff x="-777013" y="2943900"/>
                    <a:chExt cx="588169" cy="288000"/>
                  </a:xfrm>
                </p:grpSpPr>
                <p:pic>
                  <p:nvPicPr>
                    <p:cNvPr id="419" name="Imag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0" name="Image 4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5" name="Groupe 404"/>
                <p:cNvGrpSpPr/>
                <p:nvPr/>
              </p:nvGrpSpPr>
              <p:grpSpPr>
                <a:xfrm>
                  <a:off x="4606888" y="1844038"/>
                  <a:ext cx="596237" cy="797038"/>
                  <a:chOff x="1642870" y="2469968"/>
                  <a:chExt cx="596237" cy="797038"/>
                </a:xfrm>
              </p:grpSpPr>
              <p:grpSp>
                <p:nvGrpSpPr>
                  <p:cNvPr id="409" name="Groupe 408"/>
                  <p:cNvGrpSpPr/>
                  <p:nvPr/>
                </p:nvGrpSpPr>
                <p:grpSpPr>
                  <a:xfrm>
                    <a:off x="1642870" y="2724489"/>
                    <a:ext cx="596237" cy="542517"/>
                    <a:chOff x="-785081" y="2689383"/>
                    <a:chExt cx="596237" cy="542517"/>
                  </a:xfrm>
                </p:grpSpPr>
                <p:pic>
                  <p:nvPicPr>
                    <p:cNvPr id="413" name="Image 4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14" name="Image 4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5" name="Image 4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16" name="Image 4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0" name="Groupe 409"/>
                  <p:cNvGrpSpPr/>
                  <p:nvPr/>
                </p:nvGrpSpPr>
                <p:grpSpPr>
                  <a:xfrm>
                    <a:off x="1644995" y="2469968"/>
                    <a:ext cx="588169" cy="288000"/>
                    <a:chOff x="-777013" y="2943900"/>
                    <a:chExt cx="588169" cy="288000"/>
                  </a:xfrm>
                </p:grpSpPr>
                <p:pic>
                  <p:nvPicPr>
                    <p:cNvPr id="411" name="Image 4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2" name="Image 4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6" name="Groupe 405"/>
                <p:cNvGrpSpPr/>
                <p:nvPr/>
              </p:nvGrpSpPr>
              <p:grpSpPr>
                <a:xfrm>
                  <a:off x="4303024" y="2354450"/>
                  <a:ext cx="289152" cy="554039"/>
                  <a:chOff x="-1083002" y="3704738"/>
                  <a:chExt cx="289152" cy="554039"/>
                </a:xfrm>
              </p:grpSpPr>
              <p:pic>
                <p:nvPicPr>
                  <p:cNvPr id="407" name="Image 4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850" y="3970777"/>
                    <a:ext cx="288000" cy="288000"/>
                  </a:xfrm>
                  <a:prstGeom prst="rect">
                    <a:avLst/>
                  </a:prstGeom>
                </p:spPr>
              </p:pic>
              <p:pic>
                <p:nvPicPr>
                  <p:cNvPr id="408" name="Image 4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002" y="3704738"/>
                    <a:ext cx="288000" cy="288000"/>
                  </a:xfrm>
                  <a:prstGeom prst="rect">
                    <a:avLst/>
                  </a:prstGeom>
                </p:spPr>
              </p:pic>
            </p:grpSp>
          </p:grpSp>
          <p:grpSp>
            <p:nvGrpSpPr>
              <p:cNvPr id="379" name="Groupe 378"/>
              <p:cNvGrpSpPr/>
              <p:nvPr/>
            </p:nvGrpSpPr>
            <p:grpSpPr>
              <a:xfrm>
                <a:off x="4306719" y="1833201"/>
                <a:ext cx="1533674" cy="1575401"/>
                <a:chOff x="3643201" y="1841695"/>
                <a:chExt cx="1533674" cy="1575401"/>
              </a:xfrm>
            </p:grpSpPr>
            <p:grpSp>
              <p:nvGrpSpPr>
                <p:cNvPr id="383" name="Groupe 382"/>
                <p:cNvGrpSpPr/>
                <p:nvPr/>
              </p:nvGrpSpPr>
              <p:grpSpPr>
                <a:xfrm>
                  <a:off x="4580638" y="2620058"/>
                  <a:ext cx="596237" cy="797038"/>
                  <a:chOff x="1616620" y="2469537"/>
                  <a:chExt cx="596237" cy="797038"/>
                </a:xfrm>
              </p:grpSpPr>
              <p:grpSp>
                <p:nvGrpSpPr>
                  <p:cNvPr id="396" name="Groupe 395"/>
                  <p:cNvGrpSpPr/>
                  <p:nvPr/>
                </p:nvGrpSpPr>
                <p:grpSpPr>
                  <a:xfrm>
                    <a:off x="1616620" y="2724058"/>
                    <a:ext cx="596237" cy="542517"/>
                    <a:chOff x="-811331" y="2688952"/>
                    <a:chExt cx="596237" cy="542517"/>
                  </a:xfrm>
                </p:grpSpPr>
                <p:pic>
                  <p:nvPicPr>
                    <p:cNvPr id="400" name="Image 3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01" name="Image 4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02" name="Image 4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03" name="Image 4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97" name="Groupe 396"/>
                  <p:cNvGrpSpPr/>
                  <p:nvPr/>
                </p:nvGrpSpPr>
                <p:grpSpPr>
                  <a:xfrm>
                    <a:off x="1618745" y="2469537"/>
                    <a:ext cx="588169" cy="288000"/>
                    <a:chOff x="-803263" y="2943469"/>
                    <a:chExt cx="588169" cy="288000"/>
                  </a:xfrm>
                </p:grpSpPr>
                <p:pic>
                  <p:nvPicPr>
                    <p:cNvPr id="398" name="Image 3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9" name="Image 39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4" name="Groupe 383"/>
                <p:cNvGrpSpPr/>
                <p:nvPr/>
              </p:nvGrpSpPr>
              <p:grpSpPr>
                <a:xfrm>
                  <a:off x="4580638" y="1843607"/>
                  <a:ext cx="596237" cy="797038"/>
                  <a:chOff x="1616620" y="2469537"/>
                  <a:chExt cx="596237" cy="797038"/>
                </a:xfrm>
              </p:grpSpPr>
              <p:grpSp>
                <p:nvGrpSpPr>
                  <p:cNvPr id="388" name="Groupe 387"/>
                  <p:cNvGrpSpPr/>
                  <p:nvPr/>
                </p:nvGrpSpPr>
                <p:grpSpPr>
                  <a:xfrm>
                    <a:off x="1616620" y="2724058"/>
                    <a:ext cx="596237" cy="542517"/>
                    <a:chOff x="-811331" y="2688952"/>
                    <a:chExt cx="596237" cy="542517"/>
                  </a:xfrm>
                </p:grpSpPr>
                <p:pic>
                  <p:nvPicPr>
                    <p:cNvPr id="392" name="Image 3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393" name="Image 3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4" name="Image 3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395" name="Image 3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89" name="Groupe 388"/>
                  <p:cNvGrpSpPr/>
                  <p:nvPr/>
                </p:nvGrpSpPr>
                <p:grpSpPr>
                  <a:xfrm>
                    <a:off x="1618745" y="2469537"/>
                    <a:ext cx="588169" cy="288000"/>
                    <a:chOff x="-803263" y="2943469"/>
                    <a:chExt cx="588169" cy="288000"/>
                  </a:xfrm>
                </p:grpSpPr>
                <p:pic>
                  <p:nvPicPr>
                    <p:cNvPr id="390" name="Image 3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1" name="Image 3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5" name="Groupe 384"/>
                <p:cNvGrpSpPr/>
                <p:nvPr/>
              </p:nvGrpSpPr>
              <p:grpSpPr>
                <a:xfrm>
                  <a:off x="3643201" y="1841695"/>
                  <a:ext cx="288000" cy="555469"/>
                  <a:chOff x="-1742825" y="3191983"/>
                  <a:chExt cx="288000" cy="555469"/>
                </a:xfrm>
              </p:grpSpPr>
              <p:pic>
                <p:nvPicPr>
                  <p:cNvPr id="386" name="Image 3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459452"/>
                    <a:ext cx="288000" cy="288000"/>
                  </a:xfrm>
                  <a:prstGeom prst="rect">
                    <a:avLst/>
                  </a:prstGeom>
                </p:spPr>
              </p:pic>
              <p:pic>
                <p:nvPicPr>
                  <p:cNvPr id="387" name="Image 3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191983"/>
                    <a:ext cx="288000" cy="288000"/>
                  </a:xfrm>
                  <a:prstGeom prst="rect">
                    <a:avLst/>
                  </a:prstGeom>
                </p:spPr>
              </p:pic>
            </p:grpSp>
          </p:grpSp>
          <p:grpSp>
            <p:nvGrpSpPr>
              <p:cNvPr id="380" name="Groupe 379"/>
              <p:cNvGrpSpPr/>
              <p:nvPr/>
            </p:nvGrpSpPr>
            <p:grpSpPr>
              <a:xfrm>
                <a:off x="4306719" y="2878957"/>
                <a:ext cx="288000" cy="542981"/>
                <a:chOff x="-432207" y="2693330"/>
                <a:chExt cx="288000" cy="542981"/>
              </a:xfrm>
            </p:grpSpPr>
            <p:pic>
              <p:nvPicPr>
                <p:cNvPr id="381" name="Image 3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693330"/>
                  <a:ext cx="288000" cy="288000"/>
                </a:xfrm>
                <a:prstGeom prst="rect">
                  <a:avLst/>
                </a:prstGeom>
              </p:spPr>
            </p:pic>
            <p:pic>
              <p:nvPicPr>
                <p:cNvPr id="382" name="Image 3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948311"/>
                  <a:ext cx="288000" cy="288000"/>
                </a:xfrm>
                <a:prstGeom prst="rect">
                  <a:avLst/>
                </a:prstGeom>
              </p:spPr>
            </p:pic>
          </p:grpSp>
        </p:grpSp>
        <p:grpSp>
          <p:nvGrpSpPr>
            <p:cNvPr id="346" name="Groupe 345"/>
            <p:cNvGrpSpPr/>
            <p:nvPr/>
          </p:nvGrpSpPr>
          <p:grpSpPr>
            <a:xfrm>
              <a:off x="1939647" y="3254548"/>
              <a:ext cx="463629" cy="498782"/>
              <a:chOff x="193088" y="2752304"/>
              <a:chExt cx="463629" cy="498782"/>
            </a:xfrm>
          </p:grpSpPr>
          <p:grpSp>
            <p:nvGrpSpPr>
              <p:cNvPr id="372" name="Groupe 371"/>
              <p:cNvGrpSpPr/>
              <p:nvPr/>
            </p:nvGrpSpPr>
            <p:grpSpPr>
              <a:xfrm>
                <a:off x="193088" y="2752304"/>
                <a:ext cx="463629" cy="498782"/>
                <a:chOff x="1844064" y="2426162"/>
                <a:chExt cx="463629" cy="498782"/>
              </a:xfrm>
            </p:grpSpPr>
            <p:grpSp>
              <p:nvGrpSpPr>
                <p:cNvPr id="374" name="Groupe 373"/>
                <p:cNvGrpSpPr/>
                <p:nvPr/>
              </p:nvGrpSpPr>
              <p:grpSpPr>
                <a:xfrm>
                  <a:off x="2081991" y="2426162"/>
                  <a:ext cx="225702" cy="498782"/>
                  <a:chOff x="1598974" y="2400999"/>
                  <a:chExt cx="225702" cy="498782"/>
                </a:xfrm>
              </p:grpSpPr>
              <p:pic>
                <p:nvPicPr>
                  <p:cNvPr id="376" name="Image 3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77" name="Image 3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pic>
              <p:nvPicPr>
                <p:cNvPr id="375" name="Image 3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73" name="Image 37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7" name="Groupe 346"/>
            <p:cNvGrpSpPr/>
            <p:nvPr/>
          </p:nvGrpSpPr>
          <p:grpSpPr>
            <a:xfrm>
              <a:off x="210843" y="3507825"/>
              <a:ext cx="463629" cy="225903"/>
              <a:chOff x="193088" y="3025183"/>
              <a:chExt cx="463629" cy="225903"/>
            </a:xfrm>
          </p:grpSpPr>
          <p:grpSp>
            <p:nvGrpSpPr>
              <p:cNvPr id="368" name="Groupe 367"/>
              <p:cNvGrpSpPr/>
              <p:nvPr/>
            </p:nvGrpSpPr>
            <p:grpSpPr>
              <a:xfrm>
                <a:off x="193088" y="3025384"/>
                <a:ext cx="463629" cy="225702"/>
                <a:chOff x="1844064" y="2699242"/>
                <a:chExt cx="463629" cy="225702"/>
              </a:xfrm>
            </p:grpSpPr>
            <p:pic>
              <p:nvPicPr>
                <p:cNvPr id="370" name="Image 3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991" y="2699242"/>
                  <a:ext cx="225702" cy="225702"/>
                </a:xfrm>
                <a:prstGeom prst="rect">
                  <a:avLst/>
                </a:prstGeom>
              </p:spPr>
            </p:pic>
            <p:pic>
              <p:nvPicPr>
                <p:cNvPr id="371" name="Image 3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69" name="Image 368"/>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8" name="Groupe 347"/>
            <p:cNvGrpSpPr/>
            <p:nvPr/>
          </p:nvGrpSpPr>
          <p:grpSpPr>
            <a:xfrm>
              <a:off x="3702750" y="2678562"/>
              <a:ext cx="469742" cy="1051130"/>
              <a:chOff x="3692444" y="2066979"/>
              <a:chExt cx="469742" cy="1051130"/>
            </a:xfrm>
          </p:grpSpPr>
          <p:grpSp>
            <p:nvGrpSpPr>
              <p:cNvPr id="352" name="Groupe 351"/>
              <p:cNvGrpSpPr/>
              <p:nvPr/>
            </p:nvGrpSpPr>
            <p:grpSpPr>
              <a:xfrm>
                <a:off x="3692444" y="2066979"/>
                <a:ext cx="469742" cy="1051130"/>
                <a:chOff x="3686077" y="2150263"/>
                <a:chExt cx="469742" cy="1051130"/>
              </a:xfrm>
            </p:grpSpPr>
            <p:grpSp>
              <p:nvGrpSpPr>
                <p:cNvPr id="354" name="Groupe 353"/>
                <p:cNvGrpSpPr/>
                <p:nvPr/>
              </p:nvGrpSpPr>
              <p:grpSpPr>
                <a:xfrm>
                  <a:off x="3692190" y="2702611"/>
                  <a:ext cx="463629" cy="498782"/>
                  <a:chOff x="1844064" y="2426162"/>
                  <a:chExt cx="463629" cy="498782"/>
                </a:xfrm>
              </p:grpSpPr>
              <p:grpSp>
                <p:nvGrpSpPr>
                  <p:cNvPr id="362" name="Groupe 361"/>
                  <p:cNvGrpSpPr/>
                  <p:nvPr/>
                </p:nvGrpSpPr>
                <p:grpSpPr>
                  <a:xfrm>
                    <a:off x="2081991" y="2426162"/>
                    <a:ext cx="225702" cy="498782"/>
                    <a:chOff x="1598974" y="2400999"/>
                    <a:chExt cx="225702" cy="498782"/>
                  </a:xfrm>
                </p:grpSpPr>
                <p:pic>
                  <p:nvPicPr>
                    <p:cNvPr id="366" name="Image 3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7" name="Image 3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63" name="Groupe 362"/>
                  <p:cNvGrpSpPr/>
                  <p:nvPr/>
                </p:nvGrpSpPr>
                <p:grpSpPr>
                  <a:xfrm>
                    <a:off x="1844064" y="2426162"/>
                    <a:ext cx="225702" cy="498782"/>
                    <a:chOff x="1598974" y="2400999"/>
                    <a:chExt cx="225702" cy="498782"/>
                  </a:xfrm>
                </p:grpSpPr>
                <p:pic>
                  <p:nvPicPr>
                    <p:cNvPr id="364" name="Image 3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5" name="Image 3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nvGrpSpPr>
                <p:cNvPr id="355" name="Groupe 354"/>
                <p:cNvGrpSpPr/>
                <p:nvPr/>
              </p:nvGrpSpPr>
              <p:grpSpPr>
                <a:xfrm>
                  <a:off x="3686077" y="2150263"/>
                  <a:ext cx="463629" cy="498782"/>
                  <a:chOff x="1844064" y="2426162"/>
                  <a:chExt cx="463629" cy="498782"/>
                </a:xfrm>
              </p:grpSpPr>
              <p:grpSp>
                <p:nvGrpSpPr>
                  <p:cNvPr id="356" name="Groupe 355"/>
                  <p:cNvGrpSpPr/>
                  <p:nvPr/>
                </p:nvGrpSpPr>
                <p:grpSpPr>
                  <a:xfrm>
                    <a:off x="2081991" y="2426162"/>
                    <a:ext cx="225702" cy="498782"/>
                    <a:chOff x="1598974" y="2400999"/>
                    <a:chExt cx="225702" cy="498782"/>
                  </a:xfrm>
                </p:grpSpPr>
                <p:pic>
                  <p:nvPicPr>
                    <p:cNvPr id="360" name="Image 3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1" name="Image 3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57" name="Groupe 356"/>
                  <p:cNvGrpSpPr/>
                  <p:nvPr/>
                </p:nvGrpSpPr>
                <p:grpSpPr>
                  <a:xfrm>
                    <a:off x="1844064" y="2426162"/>
                    <a:ext cx="225702" cy="498782"/>
                    <a:chOff x="1598974" y="2400999"/>
                    <a:chExt cx="225702" cy="498782"/>
                  </a:xfrm>
                </p:grpSpPr>
                <p:pic>
                  <p:nvPicPr>
                    <p:cNvPr id="358" name="Image 3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59" name="Image 3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pic>
            <p:nvPicPr>
              <p:cNvPr id="353" name="Image 35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3694140" y="2066979"/>
                <a:ext cx="221353" cy="111888"/>
              </a:xfrm>
              <a:prstGeom prst="rect">
                <a:avLst/>
              </a:prstGeom>
            </p:spPr>
          </p:pic>
        </p:grpSp>
        <p:sp>
          <p:nvSpPr>
            <p:cNvPr id="349" name="Rectangle 348"/>
            <p:cNvSpPr/>
            <p:nvPr/>
          </p:nvSpPr>
          <p:spPr>
            <a:xfrm>
              <a:off x="1876515" y="2264023"/>
              <a:ext cx="1659430" cy="646331"/>
            </a:xfrm>
            <a:prstGeom prst="rect">
              <a:avLst/>
            </a:prstGeom>
          </p:spPr>
          <p:txBody>
            <a:bodyPr wrap="none">
              <a:spAutoFit/>
            </a:bodyPr>
            <a:lstStyle/>
            <a:p>
              <a:pPr algn="ctr"/>
              <a:r>
                <a:rPr lang="fr-FR" b="1" dirty="0">
                  <a:latin typeface="Century Gothic" panose="020B0502020202020204" pitchFamily="34" charset="0"/>
                </a:rPr>
                <a:t>240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600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0" name="Rectangle 349"/>
            <p:cNvSpPr/>
            <p:nvPr/>
          </p:nvSpPr>
          <p:spPr>
            <a:xfrm>
              <a:off x="150200" y="2526225"/>
              <a:ext cx="1659430" cy="646331"/>
            </a:xfrm>
            <a:prstGeom prst="rect">
              <a:avLst/>
            </a:prstGeom>
          </p:spPr>
          <p:txBody>
            <a:bodyPr wrap="none">
              <a:spAutoFit/>
            </a:bodyPr>
            <a:lstStyle/>
            <a:p>
              <a:pPr algn="ctr"/>
              <a:r>
                <a:rPr lang="fr-FR" b="1" dirty="0">
                  <a:latin typeface="Century Gothic" panose="020B0502020202020204" pitchFamily="34" charset="0"/>
                </a:rPr>
                <a:t>150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400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1" name="Rectangle 350"/>
            <p:cNvSpPr/>
            <p:nvPr/>
          </p:nvSpPr>
          <p:spPr>
            <a:xfrm>
              <a:off x="3939625" y="1484784"/>
              <a:ext cx="1789272" cy="646331"/>
            </a:xfrm>
            <a:prstGeom prst="rect">
              <a:avLst/>
            </a:prstGeom>
          </p:spPr>
          <p:txBody>
            <a:bodyPr wrap="none">
              <a:spAutoFit/>
            </a:bodyPr>
            <a:lstStyle/>
            <a:p>
              <a:pPr algn="ctr"/>
              <a:r>
                <a:rPr lang="fr-FR" b="1" dirty="0">
                  <a:latin typeface="Century Gothic" panose="020B0502020202020204" pitchFamily="34" charset="0"/>
                </a:rPr>
                <a:t>750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3000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grpSp>
      <p:grpSp>
        <p:nvGrpSpPr>
          <p:cNvPr id="437" name="Groupe 436"/>
          <p:cNvGrpSpPr/>
          <p:nvPr/>
        </p:nvGrpSpPr>
        <p:grpSpPr>
          <a:xfrm>
            <a:off x="6672681" y="1319710"/>
            <a:ext cx="5344554" cy="2382544"/>
            <a:chOff x="320844" y="1285971"/>
            <a:chExt cx="5344554" cy="2382544"/>
          </a:xfrm>
        </p:grpSpPr>
        <p:sp>
          <p:nvSpPr>
            <p:cNvPr id="438" name="ZoneTexte 437"/>
            <p:cNvSpPr txBox="1"/>
            <p:nvPr/>
          </p:nvSpPr>
          <p:spPr>
            <a:xfrm>
              <a:off x="324158" y="1285971"/>
              <a:ext cx="5204290" cy="400110"/>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Encore à émettre pour rester sous 2°C:</a:t>
              </a:r>
            </a:p>
          </p:txBody>
        </p:sp>
        <p:sp>
          <p:nvSpPr>
            <p:cNvPr id="439" name="ZoneTexte 438"/>
            <p:cNvSpPr txBox="1"/>
            <p:nvPr/>
          </p:nvSpPr>
          <p:spPr>
            <a:xfrm>
              <a:off x="324158" y="2835985"/>
              <a:ext cx="5203666" cy="369332"/>
            </a:xfrm>
            <a:prstGeom prst="rect">
              <a:avLst/>
            </a:prstGeom>
            <a:solidFill>
              <a:schemeClr val="tx1"/>
            </a:solidFill>
            <a:ln>
              <a:noFill/>
            </a:ln>
          </p:spPr>
          <p:style>
            <a:lnRef idx="1">
              <a:schemeClr val="accent5"/>
            </a:lnRef>
            <a:fillRef idx="3">
              <a:schemeClr val="accent5"/>
            </a:fillRef>
            <a:effectRef idx="2">
              <a:schemeClr val="accent5"/>
            </a:effectRef>
            <a:fontRef idx="minor">
              <a:schemeClr val="lt1"/>
            </a:fontRef>
          </p:style>
          <p:txBody>
            <a:bodyPr wrap="square" rtlCol="0" anchor="ctr">
              <a:spAutoFit/>
            </a:bodyPr>
            <a:lstStyle>
              <a:defPPr>
                <a:defRPr lang="fr-FR"/>
              </a:defPPr>
              <a:lvl1pPr algn="ctr">
                <a:defRPr b="1">
                  <a:solidFill>
                    <a:schemeClr val="bg1"/>
                  </a:solidFill>
                </a:defRPr>
              </a:lvl1pPr>
            </a:lstStyle>
            <a:p>
              <a:r>
                <a:rPr lang="fr-FR" dirty="0">
                  <a:latin typeface="Century Gothic" panose="020B0502020202020204" pitchFamily="34" charset="0"/>
                </a:rPr>
                <a:t>Notre budget 2°C </a:t>
              </a:r>
            </a:p>
          </p:txBody>
        </p:sp>
        <p:grpSp>
          <p:nvGrpSpPr>
            <p:cNvPr id="440" name="Groupe 439"/>
            <p:cNvGrpSpPr/>
            <p:nvPr/>
          </p:nvGrpSpPr>
          <p:grpSpPr>
            <a:xfrm>
              <a:off x="320844" y="1808054"/>
              <a:ext cx="1210507" cy="803975"/>
              <a:chOff x="10253591" y="2075882"/>
              <a:chExt cx="1210507" cy="803975"/>
            </a:xfrm>
          </p:grpSpPr>
          <p:grpSp>
            <p:nvGrpSpPr>
              <p:cNvPr id="444" name="Groupe 443"/>
              <p:cNvGrpSpPr/>
              <p:nvPr/>
            </p:nvGrpSpPr>
            <p:grpSpPr>
              <a:xfrm>
                <a:off x="10253591" y="2082819"/>
                <a:ext cx="596237" cy="797038"/>
                <a:chOff x="1616620" y="2469537"/>
                <a:chExt cx="596237" cy="797038"/>
              </a:xfrm>
            </p:grpSpPr>
            <p:grpSp>
              <p:nvGrpSpPr>
                <p:cNvPr id="452" name="Groupe 451"/>
                <p:cNvGrpSpPr/>
                <p:nvPr/>
              </p:nvGrpSpPr>
              <p:grpSpPr>
                <a:xfrm>
                  <a:off x="1616620" y="2724058"/>
                  <a:ext cx="596237" cy="542517"/>
                  <a:chOff x="-811331" y="2688952"/>
                  <a:chExt cx="596237" cy="542517"/>
                </a:xfrm>
              </p:grpSpPr>
              <p:pic>
                <p:nvPicPr>
                  <p:cNvPr id="454" name="Image 4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55" name="Image 4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56" name="Image 4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57" name="Image 4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pic>
              <p:nvPicPr>
                <p:cNvPr id="453" name="Image 4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914" y="2469537"/>
                  <a:ext cx="288000" cy="288000"/>
                </a:xfrm>
                <a:prstGeom prst="rect">
                  <a:avLst/>
                </a:prstGeom>
              </p:spPr>
            </p:pic>
          </p:grpSp>
          <p:grpSp>
            <p:nvGrpSpPr>
              <p:cNvPr id="445" name="Groupe 444"/>
              <p:cNvGrpSpPr/>
              <p:nvPr/>
            </p:nvGrpSpPr>
            <p:grpSpPr>
              <a:xfrm>
                <a:off x="10867861" y="2075882"/>
                <a:ext cx="596237" cy="797038"/>
                <a:chOff x="1616620" y="2469537"/>
                <a:chExt cx="596237" cy="797038"/>
              </a:xfrm>
            </p:grpSpPr>
            <p:grpSp>
              <p:nvGrpSpPr>
                <p:cNvPr id="446" name="Groupe 445"/>
                <p:cNvGrpSpPr/>
                <p:nvPr/>
              </p:nvGrpSpPr>
              <p:grpSpPr>
                <a:xfrm>
                  <a:off x="1616620" y="2724058"/>
                  <a:ext cx="596237" cy="542517"/>
                  <a:chOff x="-811331" y="2688952"/>
                  <a:chExt cx="596237" cy="542517"/>
                </a:xfrm>
              </p:grpSpPr>
              <p:pic>
                <p:nvPicPr>
                  <p:cNvPr id="448" name="Image 4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49" name="Image 4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50" name="Image 4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51" name="Image 4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pic>
              <p:nvPicPr>
                <p:cNvPr id="447" name="Image 4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745" y="2469537"/>
                  <a:ext cx="288000" cy="288000"/>
                </a:xfrm>
                <a:prstGeom prst="rect">
                  <a:avLst/>
                </a:prstGeom>
              </p:spPr>
            </p:pic>
          </p:grpSp>
        </p:grpSp>
        <p:sp>
          <p:nvSpPr>
            <p:cNvPr id="441" name="Rectangle 440"/>
            <p:cNvSpPr/>
            <p:nvPr/>
          </p:nvSpPr>
          <p:spPr>
            <a:xfrm>
              <a:off x="1494063" y="1943664"/>
              <a:ext cx="4171335" cy="615553"/>
            </a:xfrm>
            <a:prstGeom prst="rect">
              <a:avLst/>
            </a:prstGeom>
          </p:spPr>
          <p:txBody>
            <a:bodyPr wrap="none">
              <a:spAutoFit/>
            </a:bodyPr>
            <a:lstStyle/>
            <a:p>
              <a:pPr algn="ctr"/>
              <a:r>
                <a:rPr lang="fr-FR" b="1" dirty="0">
                  <a:latin typeface="Century Gothic" panose="020B0502020202020204" pitchFamily="34" charset="0"/>
                </a:rPr>
                <a:t>≈ entre 800 et 1000 GtCO</a:t>
              </a:r>
              <a:r>
                <a:rPr lang="fr-FR" b="1" baseline="-25000" dirty="0">
                  <a:latin typeface="Century Gothic" panose="020B0502020202020204" pitchFamily="34" charset="0"/>
                </a:rPr>
                <a:t>2</a:t>
              </a:r>
            </a:p>
            <a:p>
              <a:pPr algn="ctr"/>
              <a:r>
                <a:rPr lang="fr-FR" sz="1600" dirty="0">
                  <a:latin typeface="Century Gothic" panose="020B0502020202020204" pitchFamily="34" charset="0"/>
                </a:rPr>
                <a:t>À répartir entre les différentes énergies ! </a:t>
              </a:r>
              <a:endParaRPr lang="fr-FR" sz="1600" dirty="0"/>
            </a:p>
          </p:txBody>
        </p:sp>
        <p:sp>
          <p:nvSpPr>
            <p:cNvPr id="442" name="ZoneTexte 441"/>
            <p:cNvSpPr txBox="1"/>
            <p:nvPr/>
          </p:nvSpPr>
          <p:spPr>
            <a:xfrm>
              <a:off x="323534" y="3299183"/>
              <a:ext cx="5204290" cy="36933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Entre 20% et 25% des réserves prouvées </a:t>
              </a:r>
            </a:p>
          </p:txBody>
        </p:sp>
      </p:grpSp>
      <p:sp>
        <p:nvSpPr>
          <p:cNvPr id="131" name="Rectangle 130"/>
          <p:cNvSpPr/>
          <p:nvPr/>
        </p:nvSpPr>
        <p:spPr>
          <a:xfrm>
            <a:off x="0" y="6289575"/>
            <a:ext cx="6631203"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Avenir Climatique</a:t>
            </a:r>
            <a:r>
              <a:rPr lang="en-US" sz="1400" i="1" dirty="0">
                <a:solidFill>
                  <a:srgbClr val="085160"/>
                </a:solidFill>
                <a:latin typeface="Century Gothic" pitchFamily="34" charset="0"/>
                <a:cs typeface="+mn-cs"/>
              </a:rPr>
              <a:t>, IPCC AR5 WG3, BP Statistical Review 2016</a:t>
            </a:r>
            <a:endParaRPr lang="pt-BR" sz="1400" i="1" dirty="0">
              <a:solidFill>
                <a:srgbClr val="085160"/>
              </a:solidFill>
              <a:latin typeface="Century Gothic" pitchFamily="34" charset="0"/>
              <a:cs typeface="+mn-cs"/>
            </a:endParaRPr>
          </a:p>
        </p:txBody>
      </p:sp>
    </p:spTree>
    <p:extLst>
      <p:ext uri="{BB962C8B-B14F-4D97-AF65-F5344CB8AC3E}">
        <p14:creationId xmlns:p14="http://schemas.microsoft.com/office/powerpoint/2010/main" val="12124282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fr-FR" altLang="en-US" dirty="0"/>
              <a:t>Air Force One ???</a:t>
            </a:r>
          </a:p>
        </p:txBody>
      </p:sp>
      <p:sp>
        <p:nvSpPr>
          <p:cNvPr id="60454" name="Line 4"/>
          <p:cNvSpPr>
            <a:spLocks noChangeShapeType="1"/>
          </p:cNvSpPr>
          <p:nvPr/>
        </p:nvSpPr>
        <p:spPr bwMode="auto">
          <a:xfrm>
            <a:off x="1566024" y="1989138"/>
            <a:ext cx="1793876" cy="158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51" name="Line 9"/>
          <p:cNvSpPr>
            <a:spLocks noChangeShapeType="1"/>
          </p:cNvSpPr>
          <p:nvPr/>
        </p:nvSpPr>
        <p:spPr bwMode="auto">
          <a:xfrm>
            <a:off x="5232399" y="1989138"/>
            <a:ext cx="648104" cy="15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7" name="Line 13"/>
          <p:cNvSpPr>
            <a:spLocks noChangeShapeType="1"/>
          </p:cNvSpPr>
          <p:nvPr/>
        </p:nvSpPr>
        <p:spPr bwMode="auto">
          <a:xfrm>
            <a:off x="8078787" y="2060577"/>
            <a:ext cx="1249365" cy="16066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nvGrpSpPr>
          <p:cNvPr id="5" name="Group 15"/>
          <p:cNvGrpSpPr>
            <a:grpSpLocks/>
          </p:cNvGrpSpPr>
          <p:nvPr/>
        </p:nvGrpSpPr>
        <p:grpSpPr bwMode="auto">
          <a:xfrm>
            <a:off x="6083102" y="2925764"/>
            <a:ext cx="3005733" cy="646113"/>
            <a:chOff x="2923" y="2115"/>
            <a:chExt cx="1683" cy="407"/>
          </a:xfrm>
        </p:grpSpPr>
        <p:sp>
          <p:nvSpPr>
            <p:cNvPr id="60442" name="Line 18"/>
            <p:cNvSpPr>
              <a:spLocks noChangeShapeType="1"/>
            </p:cNvSpPr>
            <p:nvPr/>
          </p:nvSpPr>
          <p:spPr bwMode="auto">
            <a:xfrm flipH="1">
              <a:off x="4284" y="2115"/>
              <a:ext cx="322" cy="18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3" name="Line 19"/>
            <p:cNvSpPr>
              <a:spLocks noChangeShapeType="1"/>
            </p:cNvSpPr>
            <p:nvPr/>
          </p:nvSpPr>
          <p:spPr bwMode="auto">
            <a:xfrm flipH="1">
              <a:off x="2923" y="2468"/>
              <a:ext cx="463" cy="5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grpSp>
        <p:nvGrpSpPr>
          <p:cNvPr id="39" name="Groupe 38">
            <a:extLst>
              <a:ext uri="{FF2B5EF4-FFF2-40B4-BE49-F238E27FC236}">
                <a16:creationId xmlns:a16="http://schemas.microsoft.com/office/drawing/2014/main" id="{02A17DA9-FF4B-45E7-BB92-97AAE1AAA1FD}"/>
              </a:ext>
            </a:extLst>
          </p:cNvPr>
          <p:cNvGrpSpPr/>
          <p:nvPr/>
        </p:nvGrpSpPr>
        <p:grpSpPr>
          <a:xfrm flipH="1">
            <a:off x="6170777" y="1050108"/>
            <a:ext cx="1485448" cy="1556374"/>
            <a:chOff x="93862" y="4314179"/>
            <a:chExt cx="3524724" cy="3401983"/>
          </a:xfrm>
        </p:grpSpPr>
        <p:sp>
          <p:nvSpPr>
            <p:cNvPr id="40" name="Rectangle 39">
              <a:extLst>
                <a:ext uri="{FF2B5EF4-FFF2-40B4-BE49-F238E27FC236}">
                  <a16:creationId xmlns:a16="http://schemas.microsoft.com/office/drawing/2014/main" id="{75AE36D7-117D-474D-82D5-B8CCA29D2DA1}"/>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a:extLst>
                <a:ext uri="{FF2B5EF4-FFF2-40B4-BE49-F238E27FC236}">
                  <a16:creationId xmlns:a16="http://schemas.microsoft.com/office/drawing/2014/main" id="{205D6C3A-224D-4570-A8BC-BA2BD537DA36}"/>
                </a:ext>
              </a:extLst>
            </p:cNvPr>
            <p:cNvPicPr>
              <a:picLocks noChangeAspect="1"/>
            </p:cNvPicPr>
            <p:nvPr/>
          </p:nvPicPr>
          <p:blipFill>
            <a:blip r:embed="rId3"/>
            <a:stretch>
              <a:fillRect/>
            </a:stretch>
          </p:blipFill>
          <p:spPr>
            <a:xfrm>
              <a:off x="93862" y="4314179"/>
              <a:ext cx="3401983" cy="3401983"/>
            </a:xfrm>
            <a:prstGeom prst="rect">
              <a:avLst/>
            </a:prstGeom>
          </p:spPr>
        </p:pic>
      </p:grpSp>
      <p:pic>
        <p:nvPicPr>
          <p:cNvPr id="42" name="Image 41">
            <a:extLst>
              <a:ext uri="{FF2B5EF4-FFF2-40B4-BE49-F238E27FC236}">
                <a16:creationId xmlns:a16="http://schemas.microsoft.com/office/drawing/2014/main" id="{140AF945-B089-4274-9E81-1927A00953D1}"/>
              </a:ext>
            </a:extLst>
          </p:cNvPr>
          <p:cNvPicPr>
            <a:picLocks noChangeAspect="1"/>
          </p:cNvPicPr>
          <p:nvPr/>
        </p:nvPicPr>
        <p:blipFill>
          <a:blip r:embed="rId4"/>
          <a:stretch>
            <a:fillRect/>
          </a:stretch>
        </p:blipFill>
        <p:spPr>
          <a:xfrm>
            <a:off x="3695170" y="1108457"/>
            <a:ext cx="1201958" cy="1201958"/>
          </a:xfrm>
          <a:prstGeom prst="rect">
            <a:avLst/>
          </a:prstGeom>
        </p:spPr>
      </p:pic>
      <p:pic>
        <p:nvPicPr>
          <p:cNvPr id="13" name="Image 12">
            <a:extLst>
              <a:ext uri="{FF2B5EF4-FFF2-40B4-BE49-F238E27FC236}">
                <a16:creationId xmlns:a16="http://schemas.microsoft.com/office/drawing/2014/main" id="{E20A7539-82C5-4630-9020-4766B13F180C}"/>
              </a:ext>
            </a:extLst>
          </p:cNvPr>
          <p:cNvPicPr>
            <a:picLocks noChangeAspect="1"/>
          </p:cNvPicPr>
          <p:nvPr/>
        </p:nvPicPr>
        <p:blipFill>
          <a:blip r:embed="rId5"/>
          <a:stretch>
            <a:fillRect/>
          </a:stretch>
        </p:blipFill>
        <p:spPr>
          <a:xfrm>
            <a:off x="9328152" y="1717252"/>
            <a:ext cx="1381281" cy="1381281"/>
          </a:xfrm>
          <a:prstGeom prst="rect">
            <a:avLst/>
          </a:prstGeom>
        </p:spPr>
      </p:pic>
      <p:pic>
        <p:nvPicPr>
          <p:cNvPr id="15" name="Image 14">
            <a:extLst>
              <a:ext uri="{FF2B5EF4-FFF2-40B4-BE49-F238E27FC236}">
                <a16:creationId xmlns:a16="http://schemas.microsoft.com/office/drawing/2014/main" id="{AE404E0A-130A-4109-8CD8-6EB7C788EE81}"/>
              </a:ext>
            </a:extLst>
          </p:cNvPr>
          <p:cNvPicPr>
            <a:picLocks noChangeAspect="1"/>
          </p:cNvPicPr>
          <p:nvPr/>
        </p:nvPicPr>
        <p:blipFill>
          <a:blip r:embed="rId6"/>
          <a:stretch>
            <a:fillRect/>
          </a:stretch>
        </p:blipFill>
        <p:spPr>
          <a:xfrm>
            <a:off x="6909203" y="2407892"/>
            <a:ext cx="1521030" cy="1521030"/>
          </a:xfrm>
          <a:prstGeom prst="rect">
            <a:avLst/>
          </a:prstGeom>
        </p:spPr>
      </p:pic>
      <p:pic>
        <p:nvPicPr>
          <p:cNvPr id="49" name="Image 48">
            <a:extLst>
              <a:ext uri="{FF2B5EF4-FFF2-40B4-BE49-F238E27FC236}">
                <a16:creationId xmlns:a16="http://schemas.microsoft.com/office/drawing/2014/main" id="{A440CDE9-6404-4125-AA00-E91FF8B56E85}"/>
              </a:ext>
            </a:extLst>
          </p:cNvPr>
          <p:cNvPicPr>
            <a:picLocks noChangeAspect="1"/>
          </p:cNvPicPr>
          <p:nvPr/>
        </p:nvPicPr>
        <p:blipFill>
          <a:blip r:embed="rId7"/>
          <a:stretch>
            <a:fillRect/>
          </a:stretch>
        </p:blipFill>
        <p:spPr>
          <a:xfrm>
            <a:off x="422954" y="1406663"/>
            <a:ext cx="903752" cy="903752"/>
          </a:xfrm>
          <a:prstGeom prst="rect">
            <a:avLst/>
          </a:prstGeom>
        </p:spPr>
      </p:pic>
      <p:pic>
        <p:nvPicPr>
          <p:cNvPr id="17" name="Image 16">
            <a:extLst>
              <a:ext uri="{FF2B5EF4-FFF2-40B4-BE49-F238E27FC236}">
                <a16:creationId xmlns:a16="http://schemas.microsoft.com/office/drawing/2014/main" id="{2614F257-4FD2-4594-9C85-1F96CE8DEB63}"/>
              </a:ext>
            </a:extLst>
          </p:cNvPr>
          <p:cNvPicPr>
            <a:picLocks noChangeAspect="1"/>
          </p:cNvPicPr>
          <p:nvPr/>
        </p:nvPicPr>
        <p:blipFill>
          <a:blip r:embed="rId8"/>
          <a:stretch>
            <a:fillRect/>
          </a:stretch>
        </p:blipFill>
        <p:spPr>
          <a:xfrm>
            <a:off x="4067111" y="2636351"/>
            <a:ext cx="1432610" cy="1432610"/>
          </a:xfrm>
          <a:prstGeom prst="rect">
            <a:avLst/>
          </a:prstGeom>
        </p:spPr>
      </p:pic>
      <p:pic>
        <p:nvPicPr>
          <p:cNvPr id="19" name="Image 18">
            <a:extLst>
              <a:ext uri="{FF2B5EF4-FFF2-40B4-BE49-F238E27FC236}">
                <a16:creationId xmlns:a16="http://schemas.microsoft.com/office/drawing/2014/main" id="{F80E72D5-9905-45E4-B47A-CD38D4C206F7}"/>
              </a:ext>
            </a:extLst>
          </p:cNvPr>
          <p:cNvPicPr>
            <a:picLocks noChangeAspect="1"/>
          </p:cNvPicPr>
          <p:nvPr/>
        </p:nvPicPr>
        <p:blipFill>
          <a:blip r:embed="rId9"/>
          <a:stretch>
            <a:fillRect/>
          </a:stretch>
        </p:blipFill>
        <p:spPr>
          <a:xfrm>
            <a:off x="5010295" y="3176544"/>
            <a:ext cx="1099971" cy="1099971"/>
          </a:xfrm>
          <a:prstGeom prst="rect">
            <a:avLst/>
          </a:prstGeom>
        </p:spPr>
      </p:pic>
    </p:spTree>
    <p:extLst>
      <p:ext uri="{BB962C8B-B14F-4D97-AF65-F5344CB8AC3E}">
        <p14:creationId xmlns:p14="http://schemas.microsoft.com/office/powerpoint/2010/main" val="28523712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fr-FR" altLang="en-US" dirty="0"/>
              <a:t>Air Force One ???</a:t>
            </a:r>
          </a:p>
        </p:txBody>
      </p:sp>
      <p:sp>
        <p:nvSpPr>
          <p:cNvPr id="60454" name="Line 4"/>
          <p:cNvSpPr>
            <a:spLocks noChangeShapeType="1"/>
          </p:cNvSpPr>
          <p:nvPr/>
        </p:nvSpPr>
        <p:spPr bwMode="auto">
          <a:xfrm>
            <a:off x="1566024" y="1989138"/>
            <a:ext cx="1793876" cy="158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51" name="Line 9"/>
          <p:cNvSpPr>
            <a:spLocks noChangeShapeType="1"/>
          </p:cNvSpPr>
          <p:nvPr/>
        </p:nvSpPr>
        <p:spPr bwMode="auto">
          <a:xfrm>
            <a:off x="5232399" y="1989138"/>
            <a:ext cx="648104" cy="15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7" name="Line 13"/>
          <p:cNvSpPr>
            <a:spLocks noChangeShapeType="1"/>
          </p:cNvSpPr>
          <p:nvPr/>
        </p:nvSpPr>
        <p:spPr bwMode="auto">
          <a:xfrm>
            <a:off x="8078787" y="2060577"/>
            <a:ext cx="1249365" cy="16066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nvGrpSpPr>
          <p:cNvPr id="5" name="Group 15"/>
          <p:cNvGrpSpPr>
            <a:grpSpLocks/>
          </p:cNvGrpSpPr>
          <p:nvPr/>
        </p:nvGrpSpPr>
        <p:grpSpPr bwMode="auto">
          <a:xfrm>
            <a:off x="6083102" y="2925764"/>
            <a:ext cx="3005733" cy="646113"/>
            <a:chOff x="2923" y="2115"/>
            <a:chExt cx="1683" cy="407"/>
          </a:xfrm>
        </p:grpSpPr>
        <p:sp>
          <p:nvSpPr>
            <p:cNvPr id="60442" name="Line 18"/>
            <p:cNvSpPr>
              <a:spLocks noChangeShapeType="1"/>
            </p:cNvSpPr>
            <p:nvPr/>
          </p:nvSpPr>
          <p:spPr bwMode="auto">
            <a:xfrm flipH="1">
              <a:off x="4284" y="2115"/>
              <a:ext cx="322" cy="18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3" name="Line 19"/>
            <p:cNvSpPr>
              <a:spLocks noChangeShapeType="1"/>
            </p:cNvSpPr>
            <p:nvPr/>
          </p:nvSpPr>
          <p:spPr bwMode="auto">
            <a:xfrm flipH="1">
              <a:off x="2923" y="2468"/>
              <a:ext cx="463" cy="5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sp>
        <p:nvSpPr>
          <p:cNvPr id="60437" name="Line 23"/>
          <p:cNvSpPr>
            <a:spLocks noChangeShapeType="1"/>
          </p:cNvSpPr>
          <p:nvPr/>
        </p:nvSpPr>
        <p:spPr bwMode="auto">
          <a:xfrm flipH="1">
            <a:off x="2279575" y="3798467"/>
            <a:ext cx="1704005" cy="27049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nvGrpSpPr>
          <p:cNvPr id="39" name="Groupe 38">
            <a:extLst>
              <a:ext uri="{FF2B5EF4-FFF2-40B4-BE49-F238E27FC236}">
                <a16:creationId xmlns:a16="http://schemas.microsoft.com/office/drawing/2014/main" id="{02A17DA9-FF4B-45E7-BB92-97AAE1AAA1FD}"/>
              </a:ext>
            </a:extLst>
          </p:cNvPr>
          <p:cNvGrpSpPr/>
          <p:nvPr/>
        </p:nvGrpSpPr>
        <p:grpSpPr>
          <a:xfrm flipH="1">
            <a:off x="6170777" y="1050108"/>
            <a:ext cx="1485448" cy="1556374"/>
            <a:chOff x="93862" y="4314179"/>
            <a:chExt cx="3524724" cy="3401983"/>
          </a:xfrm>
        </p:grpSpPr>
        <p:sp>
          <p:nvSpPr>
            <p:cNvPr id="40" name="Rectangle 39">
              <a:extLst>
                <a:ext uri="{FF2B5EF4-FFF2-40B4-BE49-F238E27FC236}">
                  <a16:creationId xmlns:a16="http://schemas.microsoft.com/office/drawing/2014/main" id="{75AE36D7-117D-474D-82D5-B8CCA29D2DA1}"/>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a:extLst>
                <a:ext uri="{FF2B5EF4-FFF2-40B4-BE49-F238E27FC236}">
                  <a16:creationId xmlns:a16="http://schemas.microsoft.com/office/drawing/2014/main" id="{205D6C3A-224D-4570-A8BC-BA2BD537DA36}"/>
                </a:ext>
              </a:extLst>
            </p:cNvPr>
            <p:cNvPicPr>
              <a:picLocks noChangeAspect="1"/>
            </p:cNvPicPr>
            <p:nvPr/>
          </p:nvPicPr>
          <p:blipFill>
            <a:blip r:embed="rId3"/>
            <a:stretch>
              <a:fillRect/>
            </a:stretch>
          </p:blipFill>
          <p:spPr>
            <a:xfrm>
              <a:off x="93862" y="4314179"/>
              <a:ext cx="3401983" cy="3401983"/>
            </a:xfrm>
            <a:prstGeom prst="rect">
              <a:avLst/>
            </a:prstGeom>
          </p:spPr>
        </p:pic>
      </p:grpSp>
      <p:pic>
        <p:nvPicPr>
          <p:cNvPr id="42" name="Image 41">
            <a:extLst>
              <a:ext uri="{FF2B5EF4-FFF2-40B4-BE49-F238E27FC236}">
                <a16:creationId xmlns:a16="http://schemas.microsoft.com/office/drawing/2014/main" id="{140AF945-B089-4274-9E81-1927A00953D1}"/>
              </a:ext>
            </a:extLst>
          </p:cNvPr>
          <p:cNvPicPr>
            <a:picLocks noChangeAspect="1"/>
          </p:cNvPicPr>
          <p:nvPr/>
        </p:nvPicPr>
        <p:blipFill>
          <a:blip r:embed="rId4"/>
          <a:stretch>
            <a:fillRect/>
          </a:stretch>
        </p:blipFill>
        <p:spPr>
          <a:xfrm>
            <a:off x="3695170" y="1108457"/>
            <a:ext cx="1201958" cy="1201958"/>
          </a:xfrm>
          <a:prstGeom prst="rect">
            <a:avLst/>
          </a:prstGeom>
        </p:spPr>
      </p:pic>
      <p:pic>
        <p:nvPicPr>
          <p:cNvPr id="13" name="Image 12">
            <a:extLst>
              <a:ext uri="{FF2B5EF4-FFF2-40B4-BE49-F238E27FC236}">
                <a16:creationId xmlns:a16="http://schemas.microsoft.com/office/drawing/2014/main" id="{E20A7539-82C5-4630-9020-4766B13F180C}"/>
              </a:ext>
            </a:extLst>
          </p:cNvPr>
          <p:cNvPicPr>
            <a:picLocks noChangeAspect="1"/>
          </p:cNvPicPr>
          <p:nvPr/>
        </p:nvPicPr>
        <p:blipFill>
          <a:blip r:embed="rId5"/>
          <a:stretch>
            <a:fillRect/>
          </a:stretch>
        </p:blipFill>
        <p:spPr>
          <a:xfrm>
            <a:off x="9328152" y="1717252"/>
            <a:ext cx="1381281" cy="1381281"/>
          </a:xfrm>
          <a:prstGeom prst="rect">
            <a:avLst/>
          </a:prstGeom>
        </p:spPr>
      </p:pic>
      <p:pic>
        <p:nvPicPr>
          <p:cNvPr id="15" name="Image 14">
            <a:extLst>
              <a:ext uri="{FF2B5EF4-FFF2-40B4-BE49-F238E27FC236}">
                <a16:creationId xmlns:a16="http://schemas.microsoft.com/office/drawing/2014/main" id="{AE404E0A-130A-4109-8CD8-6EB7C788EE81}"/>
              </a:ext>
            </a:extLst>
          </p:cNvPr>
          <p:cNvPicPr>
            <a:picLocks noChangeAspect="1"/>
          </p:cNvPicPr>
          <p:nvPr/>
        </p:nvPicPr>
        <p:blipFill>
          <a:blip r:embed="rId6"/>
          <a:stretch>
            <a:fillRect/>
          </a:stretch>
        </p:blipFill>
        <p:spPr>
          <a:xfrm>
            <a:off x="6909203" y="2407892"/>
            <a:ext cx="1521030" cy="1521030"/>
          </a:xfrm>
          <a:prstGeom prst="rect">
            <a:avLst/>
          </a:prstGeom>
        </p:spPr>
      </p:pic>
      <p:pic>
        <p:nvPicPr>
          <p:cNvPr id="49" name="Image 48">
            <a:extLst>
              <a:ext uri="{FF2B5EF4-FFF2-40B4-BE49-F238E27FC236}">
                <a16:creationId xmlns:a16="http://schemas.microsoft.com/office/drawing/2014/main" id="{A440CDE9-6404-4125-AA00-E91FF8B56E85}"/>
              </a:ext>
            </a:extLst>
          </p:cNvPr>
          <p:cNvPicPr>
            <a:picLocks noChangeAspect="1"/>
          </p:cNvPicPr>
          <p:nvPr/>
        </p:nvPicPr>
        <p:blipFill>
          <a:blip r:embed="rId7"/>
          <a:stretch>
            <a:fillRect/>
          </a:stretch>
        </p:blipFill>
        <p:spPr>
          <a:xfrm>
            <a:off x="422954" y="1406663"/>
            <a:ext cx="903752" cy="903752"/>
          </a:xfrm>
          <a:prstGeom prst="rect">
            <a:avLst/>
          </a:prstGeom>
        </p:spPr>
      </p:pic>
      <p:pic>
        <p:nvPicPr>
          <p:cNvPr id="17" name="Image 16">
            <a:extLst>
              <a:ext uri="{FF2B5EF4-FFF2-40B4-BE49-F238E27FC236}">
                <a16:creationId xmlns:a16="http://schemas.microsoft.com/office/drawing/2014/main" id="{2614F257-4FD2-4594-9C85-1F96CE8DEB63}"/>
              </a:ext>
            </a:extLst>
          </p:cNvPr>
          <p:cNvPicPr>
            <a:picLocks noChangeAspect="1"/>
          </p:cNvPicPr>
          <p:nvPr/>
        </p:nvPicPr>
        <p:blipFill>
          <a:blip r:embed="rId8"/>
          <a:stretch>
            <a:fillRect/>
          </a:stretch>
        </p:blipFill>
        <p:spPr>
          <a:xfrm>
            <a:off x="4067111" y="2636351"/>
            <a:ext cx="1432610" cy="1432610"/>
          </a:xfrm>
          <a:prstGeom prst="rect">
            <a:avLst/>
          </a:prstGeom>
        </p:spPr>
      </p:pic>
      <p:pic>
        <p:nvPicPr>
          <p:cNvPr id="19" name="Image 18">
            <a:extLst>
              <a:ext uri="{FF2B5EF4-FFF2-40B4-BE49-F238E27FC236}">
                <a16:creationId xmlns:a16="http://schemas.microsoft.com/office/drawing/2014/main" id="{F80E72D5-9905-45E4-B47A-CD38D4C206F7}"/>
              </a:ext>
            </a:extLst>
          </p:cNvPr>
          <p:cNvPicPr>
            <a:picLocks noChangeAspect="1"/>
          </p:cNvPicPr>
          <p:nvPr/>
        </p:nvPicPr>
        <p:blipFill>
          <a:blip r:embed="rId9"/>
          <a:stretch>
            <a:fillRect/>
          </a:stretch>
        </p:blipFill>
        <p:spPr>
          <a:xfrm>
            <a:off x="5010295" y="3176544"/>
            <a:ext cx="1099971" cy="1099971"/>
          </a:xfrm>
          <a:prstGeom prst="rect">
            <a:avLst/>
          </a:prstGeom>
        </p:spPr>
      </p:pic>
      <p:pic>
        <p:nvPicPr>
          <p:cNvPr id="21" name="Image 20">
            <a:extLst>
              <a:ext uri="{FF2B5EF4-FFF2-40B4-BE49-F238E27FC236}">
                <a16:creationId xmlns:a16="http://schemas.microsoft.com/office/drawing/2014/main" id="{962E5149-2409-47A7-B096-C72B99A864B4}"/>
              </a:ext>
            </a:extLst>
          </p:cNvPr>
          <p:cNvPicPr>
            <a:picLocks noChangeAspect="1"/>
          </p:cNvPicPr>
          <p:nvPr/>
        </p:nvPicPr>
        <p:blipFill>
          <a:blip r:embed="rId10"/>
          <a:stretch>
            <a:fillRect/>
          </a:stretch>
        </p:blipFill>
        <p:spPr>
          <a:xfrm>
            <a:off x="579740" y="3451648"/>
            <a:ext cx="1356399" cy="1356399"/>
          </a:xfrm>
          <a:prstGeom prst="rect">
            <a:avLst/>
          </a:prstGeom>
        </p:spPr>
      </p:pic>
    </p:spTree>
    <p:extLst>
      <p:ext uri="{BB962C8B-B14F-4D97-AF65-F5344CB8AC3E}">
        <p14:creationId xmlns:p14="http://schemas.microsoft.com/office/powerpoint/2010/main" val="38659456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fr-FR" altLang="en-US" dirty="0"/>
              <a:t>Air Force One ???</a:t>
            </a:r>
          </a:p>
        </p:txBody>
      </p:sp>
      <p:sp>
        <p:nvSpPr>
          <p:cNvPr id="60454" name="Line 4"/>
          <p:cNvSpPr>
            <a:spLocks noChangeShapeType="1"/>
          </p:cNvSpPr>
          <p:nvPr/>
        </p:nvSpPr>
        <p:spPr bwMode="auto">
          <a:xfrm>
            <a:off x="1566024" y="1989138"/>
            <a:ext cx="1793876" cy="158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51" name="Line 9"/>
          <p:cNvSpPr>
            <a:spLocks noChangeShapeType="1"/>
          </p:cNvSpPr>
          <p:nvPr/>
        </p:nvSpPr>
        <p:spPr bwMode="auto">
          <a:xfrm>
            <a:off x="5232399" y="1989138"/>
            <a:ext cx="648104" cy="15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7" name="Line 13"/>
          <p:cNvSpPr>
            <a:spLocks noChangeShapeType="1"/>
          </p:cNvSpPr>
          <p:nvPr/>
        </p:nvSpPr>
        <p:spPr bwMode="auto">
          <a:xfrm>
            <a:off x="8078787" y="2060577"/>
            <a:ext cx="1249365" cy="16066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nvGrpSpPr>
          <p:cNvPr id="5" name="Group 15"/>
          <p:cNvGrpSpPr>
            <a:grpSpLocks/>
          </p:cNvGrpSpPr>
          <p:nvPr/>
        </p:nvGrpSpPr>
        <p:grpSpPr bwMode="auto">
          <a:xfrm>
            <a:off x="6083102" y="2925764"/>
            <a:ext cx="3005733" cy="646113"/>
            <a:chOff x="2923" y="2115"/>
            <a:chExt cx="1683" cy="407"/>
          </a:xfrm>
        </p:grpSpPr>
        <p:sp>
          <p:nvSpPr>
            <p:cNvPr id="60442" name="Line 18"/>
            <p:cNvSpPr>
              <a:spLocks noChangeShapeType="1"/>
            </p:cNvSpPr>
            <p:nvPr/>
          </p:nvSpPr>
          <p:spPr bwMode="auto">
            <a:xfrm flipH="1">
              <a:off x="4284" y="2115"/>
              <a:ext cx="322" cy="18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3" name="Line 19"/>
            <p:cNvSpPr>
              <a:spLocks noChangeShapeType="1"/>
            </p:cNvSpPr>
            <p:nvPr/>
          </p:nvSpPr>
          <p:spPr bwMode="auto">
            <a:xfrm flipH="1">
              <a:off x="2923" y="2468"/>
              <a:ext cx="463" cy="5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sp>
        <p:nvSpPr>
          <p:cNvPr id="60437" name="Line 23"/>
          <p:cNvSpPr>
            <a:spLocks noChangeShapeType="1"/>
          </p:cNvSpPr>
          <p:nvPr/>
        </p:nvSpPr>
        <p:spPr bwMode="auto">
          <a:xfrm flipH="1">
            <a:off x="2279575" y="3798467"/>
            <a:ext cx="1704005" cy="27049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29730" name="Text Box 34"/>
          <p:cNvSpPr txBox="1">
            <a:spLocks noChangeArrowheads="1"/>
          </p:cNvSpPr>
          <p:nvPr/>
        </p:nvSpPr>
        <p:spPr bwMode="auto">
          <a:xfrm>
            <a:off x="8661258" y="5721115"/>
            <a:ext cx="3362325"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1pPr>
            <a:lvl2pPr marL="742950" indent="-28575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3pPr>
            <a:lvl4pPr marL="16002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4pPr>
            <a:lvl5pPr marL="20574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9pPr>
          </a:lstStyle>
          <a:p>
            <a:pPr algn="ctr" eaLnBrk="1">
              <a:lnSpc>
                <a:spcPct val="93000"/>
              </a:lnSpc>
              <a:spcBef>
                <a:spcPts val="2250"/>
              </a:spcBef>
              <a:buClr>
                <a:srgbClr val="000000"/>
              </a:buClr>
              <a:buNone/>
            </a:pPr>
            <a:r>
              <a:rPr lang="fr-FR" altLang="en-US" sz="2800" b="1" dirty="0">
                <a:solidFill>
                  <a:srgbClr val="FF6309"/>
                </a:solidFill>
                <a:latin typeface="Century Gothic" panose="020B0502020202020204" pitchFamily="34" charset="0"/>
              </a:rPr>
              <a:t>50 Mt CO2 !</a:t>
            </a:r>
          </a:p>
        </p:txBody>
      </p:sp>
      <p:grpSp>
        <p:nvGrpSpPr>
          <p:cNvPr id="10" name="Groupe 9"/>
          <p:cNvGrpSpPr/>
          <p:nvPr/>
        </p:nvGrpSpPr>
        <p:grpSpPr>
          <a:xfrm>
            <a:off x="2279698" y="4548194"/>
            <a:ext cx="7107824" cy="1947614"/>
            <a:chOff x="2279698" y="4548194"/>
            <a:chExt cx="7107824" cy="1947614"/>
          </a:xfrm>
        </p:grpSpPr>
        <p:pic>
          <p:nvPicPr>
            <p:cNvPr id="8" name="Image 7"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824" y="4842543"/>
              <a:ext cx="1394942" cy="1653265"/>
            </a:xfrm>
            <a:prstGeom prst="ellipse">
              <a:avLst/>
            </a:prstGeom>
            <a:effectLst>
              <a:softEdge rad="127000"/>
            </a:effectLst>
          </p:spPr>
        </p:pic>
        <p:grpSp>
          <p:nvGrpSpPr>
            <p:cNvPr id="7" name="Group 26"/>
            <p:cNvGrpSpPr>
              <a:grpSpLocks/>
            </p:cNvGrpSpPr>
            <p:nvPr/>
          </p:nvGrpSpPr>
          <p:grpSpPr bwMode="auto">
            <a:xfrm>
              <a:off x="2279698" y="4548194"/>
              <a:ext cx="7107824" cy="1473202"/>
              <a:chOff x="858" y="3137"/>
              <a:chExt cx="3980" cy="928"/>
            </a:xfrm>
          </p:grpSpPr>
          <p:sp>
            <p:nvSpPr>
              <p:cNvPr id="60432" name="Line 28"/>
              <p:cNvSpPr>
                <a:spLocks noChangeShapeType="1"/>
              </p:cNvSpPr>
              <p:nvPr/>
            </p:nvSpPr>
            <p:spPr bwMode="auto">
              <a:xfrm>
                <a:off x="858" y="3137"/>
                <a:ext cx="1169" cy="63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35" name="Line 31"/>
              <p:cNvSpPr>
                <a:spLocks noChangeShapeType="1"/>
              </p:cNvSpPr>
              <p:nvPr/>
            </p:nvSpPr>
            <p:spPr bwMode="auto">
              <a:xfrm flipV="1">
                <a:off x="2955" y="3646"/>
                <a:ext cx="1883" cy="41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grpSp>
      <p:pic>
        <p:nvPicPr>
          <p:cNvPr id="38" name="Image 37">
            <a:extLst>
              <a:ext uri="{FF2B5EF4-FFF2-40B4-BE49-F238E27FC236}">
                <a16:creationId xmlns:a16="http://schemas.microsoft.com/office/drawing/2014/main" id="{89591488-BF03-41FE-ABAC-F7AA6FB020F8}"/>
              </a:ext>
            </a:extLst>
          </p:cNvPr>
          <p:cNvPicPr>
            <a:picLocks noChangeAspect="1"/>
          </p:cNvPicPr>
          <p:nvPr/>
        </p:nvPicPr>
        <p:blipFill>
          <a:blip r:embed="rId4"/>
          <a:stretch>
            <a:fillRect/>
          </a:stretch>
        </p:blipFill>
        <p:spPr>
          <a:xfrm>
            <a:off x="9513786" y="4145785"/>
            <a:ext cx="1521030" cy="1521030"/>
          </a:xfrm>
          <a:prstGeom prst="rect">
            <a:avLst/>
          </a:prstGeom>
        </p:spPr>
      </p:pic>
      <p:grpSp>
        <p:nvGrpSpPr>
          <p:cNvPr id="39" name="Groupe 38">
            <a:extLst>
              <a:ext uri="{FF2B5EF4-FFF2-40B4-BE49-F238E27FC236}">
                <a16:creationId xmlns:a16="http://schemas.microsoft.com/office/drawing/2014/main" id="{02A17DA9-FF4B-45E7-BB92-97AAE1AAA1FD}"/>
              </a:ext>
            </a:extLst>
          </p:cNvPr>
          <p:cNvGrpSpPr/>
          <p:nvPr/>
        </p:nvGrpSpPr>
        <p:grpSpPr>
          <a:xfrm flipH="1">
            <a:off x="6170777" y="1050108"/>
            <a:ext cx="1485448" cy="1556374"/>
            <a:chOff x="93862" y="4314179"/>
            <a:chExt cx="3524724" cy="3401983"/>
          </a:xfrm>
        </p:grpSpPr>
        <p:sp>
          <p:nvSpPr>
            <p:cNvPr id="40" name="Rectangle 39">
              <a:extLst>
                <a:ext uri="{FF2B5EF4-FFF2-40B4-BE49-F238E27FC236}">
                  <a16:creationId xmlns:a16="http://schemas.microsoft.com/office/drawing/2014/main" id="{75AE36D7-117D-474D-82D5-B8CCA29D2DA1}"/>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a:extLst>
                <a:ext uri="{FF2B5EF4-FFF2-40B4-BE49-F238E27FC236}">
                  <a16:creationId xmlns:a16="http://schemas.microsoft.com/office/drawing/2014/main" id="{205D6C3A-224D-4570-A8BC-BA2BD537DA36}"/>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42" name="Image 41">
            <a:extLst>
              <a:ext uri="{FF2B5EF4-FFF2-40B4-BE49-F238E27FC236}">
                <a16:creationId xmlns:a16="http://schemas.microsoft.com/office/drawing/2014/main" id="{140AF945-B089-4274-9E81-1927A00953D1}"/>
              </a:ext>
            </a:extLst>
          </p:cNvPr>
          <p:cNvPicPr>
            <a:picLocks noChangeAspect="1"/>
          </p:cNvPicPr>
          <p:nvPr/>
        </p:nvPicPr>
        <p:blipFill>
          <a:blip r:embed="rId6"/>
          <a:stretch>
            <a:fillRect/>
          </a:stretch>
        </p:blipFill>
        <p:spPr>
          <a:xfrm>
            <a:off x="3695170" y="1108457"/>
            <a:ext cx="1201958" cy="1201958"/>
          </a:xfrm>
          <a:prstGeom prst="rect">
            <a:avLst/>
          </a:prstGeom>
        </p:spPr>
      </p:pic>
      <p:pic>
        <p:nvPicPr>
          <p:cNvPr id="13" name="Image 12">
            <a:extLst>
              <a:ext uri="{FF2B5EF4-FFF2-40B4-BE49-F238E27FC236}">
                <a16:creationId xmlns:a16="http://schemas.microsoft.com/office/drawing/2014/main" id="{E20A7539-82C5-4630-9020-4766B13F180C}"/>
              </a:ext>
            </a:extLst>
          </p:cNvPr>
          <p:cNvPicPr>
            <a:picLocks noChangeAspect="1"/>
          </p:cNvPicPr>
          <p:nvPr/>
        </p:nvPicPr>
        <p:blipFill>
          <a:blip r:embed="rId7"/>
          <a:stretch>
            <a:fillRect/>
          </a:stretch>
        </p:blipFill>
        <p:spPr>
          <a:xfrm>
            <a:off x="9328152" y="1717252"/>
            <a:ext cx="1381281" cy="1381281"/>
          </a:xfrm>
          <a:prstGeom prst="rect">
            <a:avLst/>
          </a:prstGeom>
        </p:spPr>
      </p:pic>
      <p:pic>
        <p:nvPicPr>
          <p:cNvPr id="15" name="Image 14">
            <a:extLst>
              <a:ext uri="{FF2B5EF4-FFF2-40B4-BE49-F238E27FC236}">
                <a16:creationId xmlns:a16="http://schemas.microsoft.com/office/drawing/2014/main" id="{AE404E0A-130A-4109-8CD8-6EB7C788EE81}"/>
              </a:ext>
            </a:extLst>
          </p:cNvPr>
          <p:cNvPicPr>
            <a:picLocks noChangeAspect="1"/>
          </p:cNvPicPr>
          <p:nvPr/>
        </p:nvPicPr>
        <p:blipFill>
          <a:blip r:embed="rId8"/>
          <a:stretch>
            <a:fillRect/>
          </a:stretch>
        </p:blipFill>
        <p:spPr>
          <a:xfrm>
            <a:off x="6909203" y="2407892"/>
            <a:ext cx="1521030" cy="1521030"/>
          </a:xfrm>
          <a:prstGeom prst="rect">
            <a:avLst/>
          </a:prstGeom>
        </p:spPr>
      </p:pic>
      <p:pic>
        <p:nvPicPr>
          <p:cNvPr id="49" name="Image 48">
            <a:extLst>
              <a:ext uri="{FF2B5EF4-FFF2-40B4-BE49-F238E27FC236}">
                <a16:creationId xmlns:a16="http://schemas.microsoft.com/office/drawing/2014/main" id="{A440CDE9-6404-4125-AA00-E91FF8B56E85}"/>
              </a:ext>
            </a:extLst>
          </p:cNvPr>
          <p:cNvPicPr>
            <a:picLocks noChangeAspect="1"/>
          </p:cNvPicPr>
          <p:nvPr/>
        </p:nvPicPr>
        <p:blipFill>
          <a:blip r:embed="rId9"/>
          <a:stretch>
            <a:fillRect/>
          </a:stretch>
        </p:blipFill>
        <p:spPr>
          <a:xfrm>
            <a:off x="422954" y="1406663"/>
            <a:ext cx="903752" cy="903752"/>
          </a:xfrm>
          <a:prstGeom prst="rect">
            <a:avLst/>
          </a:prstGeom>
        </p:spPr>
      </p:pic>
      <p:pic>
        <p:nvPicPr>
          <p:cNvPr id="17" name="Image 16">
            <a:extLst>
              <a:ext uri="{FF2B5EF4-FFF2-40B4-BE49-F238E27FC236}">
                <a16:creationId xmlns:a16="http://schemas.microsoft.com/office/drawing/2014/main" id="{2614F257-4FD2-4594-9C85-1F96CE8DEB63}"/>
              </a:ext>
            </a:extLst>
          </p:cNvPr>
          <p:cNvPicPr>
            <a:picLocks noChangeAspect="1"/>
          </p:cNvPicPr>
          <p:nvPr/>
        </p:nvPicPr>
        <p:blipFill>
          <a:blip r:embed="rId10"/>
          <a:stretch>
            <a:fillRect/>
          </a:stretch>
        </p:blipFill>
        <p:spPr>
          <a:xfrm>
            <a:off x="4067111" y="2636351"/>
            <a:ext cx="1432610" cy="1432610"/>
          </a:xfrm>
          <a:prstGeom prst="rect">
            <a:avLst/>
          </a:prstGeom>
        </p:spPr>
      </p:pic>
      <p:pic>
        <p:nvPicPr>
          <p:cNvPr id="19" name="Image 18">
            <a:extLst>
              <a:ext uri="{FF2B5EF4-FFF2-40B4-BE49-F238E27FC236}">
                <a16:creationId xmlns:a16="http://schemas.microsoft.com/office/drawing/2014/main" id="{F80E72D5-9905-45E4-B47A-CD38D4C206F7}"/>
              </a:ext>
            </a:extLst>
          </p:cNvPr>
          <p:cNvPicPr>
            <a:picLocks noChangeAspect="1"/>
          </p:cNvPicPr>
          <p:nvPr/>
        </p:nvPicPr>
        <p:blipFill>
          <a:blip r:embed="rId11"/>
          <a:stretch>
            <a:fillRect/>
          </a:stretch>
        </p:blipFill>
        <p:spPr>
          <a:xfrm>
            <a:off x="5010295" y="3176544"/>
            <a:ext cx="1099971" cy="1099971"/>
          </a:xfrm>
          <a:prstGeom prst="rect">
            <a:avLst/>
          </a:prstGeom>
        </p:spPr>
      </p:pic>
      <p:pic>
        <p:nvPicPr>
          <p:cNvPr id="21" name="Image 20">
            <a:extLst>
              <a:ext uri="{FF2B5EF4-FFF2-40B4-BE49-F238E27FC236}">
                <a16:creationId xmlns:a16="http://schemas.microsoft.com/office/drawing/2014/main" id="{962E5149-2409-47A7-B096-C72B99A864B4}"/>
              </a:ext>
            </a:extLst>
          </p:cNvPr>
          <p:cNvPicPr>
            <a:picLocks noChangeAspect="1"/>
          </p:cNvPicPr>
          <p:nvPr/>
        </p:nvPicPr>
        <p:blipFill>
          <a:blip r:embed="rId12"/>
          <a:stretch>
            <a:fillRect/>
          </a:stretch>
        </p:blipFill>
        <p:spPr>
          <a:xfrm>
            <a:off x="579740" y="3451648"/>
            <a:ext cx="1356399" cy="1356399"/>
          </a:xfrm>
          <a:prstGeom prst="rect">
            <a:avLst/>
          </a:prstGeom>
        </p:spPr>
      </p:pic>
    </p:spTree>
    <p:extLst>
      <p:ext uri="{BB962C8B-B14F-4D97-AF65-F5344CB8AC3E}">
        <p14:creationId xmlns:p14="http://schemas.microsoft.com/office/powerpoint/2010/main" val="18806604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fr-FR" altLang="en-US" dirty="0"/>
              <a:t>Air Force One ???</a:t>
            </a:r>
          </a:p>
        </p:txBody>
      </p:sp>
      <p:sp>
        <p:nvSpPr>
          <p:cNvPr id="60454" name="Line 4"/>
          <p:cNvSpPr>
            <a:spLocks noChangeShapeType="1"/>
          </p:cNvSpPr>
          <p:nvPr/>
        </p:nvSpPr>
        <p:spPr bwMode="auto">
          <a:xfrm>
            <a:off x="1566024" y="1989138"/>
            <a:ext cx="1793876" cy="158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51" name="Line 9"/>
          <p:cNvSpPr>
            <a:spLocks noChangeShapeType="1"/>
          </p:cNvSpPr>
          <p:nvPr/>
        </p:nvSpPr>
        <p:spPr bwMode="auto">
          <a:xfrm>
            <a:off x="5232399" y="1989138"/>
            <a:ext cx="648104" cy="15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7" name="Line 13"/>
          <p:cNvSpPr>
            <a:spLocks noChangeShapeType="1"/>
          </p:cNvSpPr>
          <p:nvPr/>
        </p:nvSpPr>
        <p:spPr bwMode="auto">
          <a:xfrm>
            <a:off x="8078787" y="2060577"/>
            <a:ext cx="1249365" cy="16066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nvGrpSpPr>
          <p:cNvPr id="5" name="Group 15"/>
          <p:cNvGrpSpPr>
            <a:grpSpLocks/>
          </p:cNvGrpSpPr>
          <p:nvPr/>
        </p:nvGrpSpPr>
        <p:grpSpPr bwMode="auto">
          <a:xfrm>
            <a:off x="6083102" y="2925764"/>
            <a:ext cx="3005733" cy="646113"/>
            <a:chOff x="2923" y="2115"/>
            <a:chExt cx="1683" cy="407"/>
          </a:xfrm>
        </p:grpSpPr>
        <p:sp>
          <p:nvSpPr>
            <p:cNvPr id="60442" name="Line 18"/>
            <p:cNvSpPr>
              <a:spLocks noChangeShapeType="1"/>
            </p:cNvSpPr>
            <p:nvPr/>
          </p:nvSpPr>
          <p:spPr bwMode="auto">
            <a:xfrm flipH="1">
              <a:off x="4284" y="2115"/>
              <a:ext cx="322" cy="18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43" name="Line 19"/>
            <p:cNvSpPr>
              <a:spLocks noChangeShapeType="1"/>
            </p:cNvSpPr>
            <p:nvPr/>
          </p:nvSpPr>
          <p:spPr bwMode="auto">
            <a:xfrm flipH="1">
              <a:off x="2923" y="2468"/>
              <a:ext cx="463" cy="5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sp>
        <p:nvSpPr>
          <p:cNvPr id="60437" name="Line 23"/>
          <p:cNvSpPr>
            <a:spLocks noChangeShapeType="1"/>
          </p:cNvSpPr>
          <p:nvPr/>
        </p:nvSpPr>
        <p:spPr bwMode="auto">
          <a:xfrm flipH="1">
            <a:off x="2279575" y="3798467"/>
            <a:ext cx="1704005" cy="27049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29730" name="Text Box 34"/>
          <p:cNvSpPr txBox="1">
            <a:spLocks noChangeArrowheads="1"/>
          </p:cNvSpPr>
          <p:nvPr/>
        </p:nvSpPr>
        <p:spPr bwMode="auto">
          <a:xfrm>
            <a:off x="8661258" y="5721115"/>
            <a:ext cx="3362325"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1pPr>
            <a:lvl2pPr marL="742950" indent="-28575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3pPr>
            <a:lvl4pPr marL="16002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4pPr>
            <a:lvl5pPr marL="2057400" indent="-228600" defTabSz="449263">
              <a:spcBef>
                <a:spcPct val="20000"/>
              </a:spcBef>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lr>
                <a:srgbClr val="FFC000"/>
              </a:buClr>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Arial" panose="020B0604020202020204" pitchFamily="34" charset="0"/>
              </a:defRPr>
            </a:lvl9pPr>
          </a:lstStyle>
          <a:p>
            <a:pPr algn="ctr" eaLnBrk="1">
              <a:lnSpc>
                <a:spcPct val="93000"/>
              </a:lnSpc>
              <a:spcBef>
                <a:spcPts val="2250"/>
              </a:spcBef>
              <a:buClr>
                <a:srgbClr val="000000"/>
              </a:buClr>
              <a:buNone/>
            </a:pPr>
            <a:r>
              <a:rPr lang="fr-FR" altLang="en-US" sz="2800" b="1" dirty="0">
                <a:solidFill>
                  <a:srgbClr val="FF6309"/>
                </a:solidFill>
                <a:latin typeface="Century Gothic" panose="020B0502020202020204" pitchFamily="34" charset="0"/>
              </a:rPr>
              <a:t>50 Mt CO2 !</a:t>
            </a:r>
          </a:p>
        </p:txBody>
      </p:sp>
      <p:sp>
        <p:nvSpPr>
          <p:cNvPr id="60430" name="Text Box 38"/>
          <p:cNvSpPr txBox="1">
            <a:spLocks noChangeArrowheads="1"/>
          </p:cNvSpPr>
          <p:nvPr/>
        </p:nvSpPr>
        <p:spPr bwMode="auto">
          <a:xfrm>
            <a:off x="422954" y="5610312"/>
            <a:ext cx="3143672"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Il faut des règles pour définir le périmètre</a:t>
            </a:r>
          </a:p>
        </p:txBody>
      </p:sp>
      <p:grpSp>
        <p:nvGrpSpPr>
          <p:cNvPr id="10" name="Groupe 9"/>
          <p:cNvGrpSpPr/>
          <p:nvPr/>
        </p:nvGrpSpPr>
        <p:grpSpPr>
          <a:xfrm>
            <a:off x="2279698" y="4548194"/>
            <a:ext cx="7107824" cy="1947614"/>
            <a:chOff x="2279698" y="4548194"/>
            <a:chExt cx="7107824" cy="1947614"/>
          </a:xfrm>
        </p:grpSpPr>
        <p:pic>
          <p:nvPicPr>
            <p:cNvPr id="8" name="Image 7"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824" y="4842543"/>
              <a:ext cx="1394942" cy="1653265"/>
            </a:xfrm>
            <a:prstGeom prst="ellipse">
              <a:avLst/>
            </a:prstGeom>
            <a:effectLst>
              <a:softEdge rad="127000"/>
            </a:effectLst>
          </p:spPr>
        </p:pic>
        <p:grpSp>
          <p:nvGrpSpPr>
            <p:cNvPr id="7" name="Group 26"/>
            <p:cNvGrpSpPr>
              <a:grpSpLocks/>
            </p:cNvGrpSpPr>
            <p:nvPr/>
          </p:nvGrpSpPr>
          <p:grpSpPr bwMode="auto">
            <a:xfrm>
              <a:off x="2279698" y="4548194"/>
              <a:ext cx="7107824" cy="1473202"/>
              <a:chOff x="858" y="3137"/>
              <a:chExt cx="3980" cy="928"/>
            </a:xfrm>
          </p:grpSpPr>
          <p:sp>
            <p:nvSpPr>
              <p:cNvPr id="60432" name="Line 28"/>
              <p:cNvSpPr>
                <a:spLocks noChangeShapeType="1"/>
              </p:cNvSpPr>
              <p:nvPr/>
            </p:nvSpPr>
            <p:spPr bwMode="auto">
              <a:xfrm>
                <a:off x="858" y="3137"/>
                <a:ext cx="1169" cy="63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0435" name="Line 31"/>
              <p:cNvSpPr>
                <a:spLocks noChangeShapeType="1"/>
              </p:cNvSpPr>
              <p:nvPr/>
            </p:nvSpPr>
            <p:spPr bwMode="auto">
              <a:xfrm flipV="1">
                <a:off x="2955" y="3646"/>
                <a:ext cx="1883" cy="41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grpSp>
      <p:pic>
        <p:nvPicPr>
          <p:cNvPr id="38" name="Image 37">
            <a:extLst>
              <a:ext uri="{FF2B5EF4-FFF2-40B4-BE49-F238E27FC236}">
                <a16:creationId xmlns:a16="http://schemas.microsoft.com/office/drawing/2014/main" id="{89591488-BF03-41FE-ABAC-F7AA6FB020F8}"/>
              </a:ext>
            </a:extLst>
          </p:cNvPr>
          <p:cNvPicPr>
            <a:picLocks noChangeAspect="1"/>
          </p:cNvPicPr>
          <p:nvPr/>
        </p:nvPicPr>
        <p:blipFill>
          <a:blip r:embed="rId4"/>
          <a:stretch>
            <a:fillRect/>
          </a:stretch>
        </p:blipFill>
        <p:spPr>
          <a:xfrm>
            <a:off x="9513786" y="4145785"/>
            <a:ext cx="1521030" cy="1521030"/>
          </a:xfrm>
          <a:prstGeom prst="rect">
            <a:avLst/>
          </a:prstGeom>
        </p:spPr>
      </p:pic>
      <p:grpSp>
        <p:nvGrpSpPr>
          <p:cNvPr id="39" name="Groupe 38">
            <a:extLst>
              <a:ext uri="{FF2B5EF4-FFF2-40B4-BE49-F238E27FC236}">
                <a16:creationId xmlns:a16="http://schemas.microsoft.com/office/drawing/2014/main" id="{02A17DA9-FF4B-45E7-BB92-97AAE1AAA1FD}"/>
              </a:ext>
            </a:extLst>
          </p:cNvPr>
          <p:cNvGrpSpPr/>
          <p:nvPr/>
        </p:nvGrpSpPr>
        <p:grpSpPr>
          <a:xfrm flipH="1">
            <a:off x="6170777" y="1050108"/>
            <a:ext cx="1485448" cy="1556374"/>
            <a:chOff x="93862" y="4314179"/>
            <a:chExt cx="3524724" cy="3401983"/>
          </a:xfrm>
        </p:grpSpPr>
        <p:sp>
          <p:nvSpPr>
            <p:cNvPr id="40" name="Rectangle 39">
              <a:extLst>
                <a:ext uri="{FF2B5EF4-FFF2-40B4-BE49-F238E27FC236}">
                  <a16:creationId xmlns:a16="http://schemas.microsoft.com/office/drawing/2014/main" id="{75AE36D7-117D-474D-82D5-B8CCA29D2DA1}"/>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a:extLst>
                <a:ext uri="{FF2B5EF4-FFF2-40B4-BE49-F238E27FC236}">
                  <a16:creationId xmlns:a16="http://schemas.microsoft.com/office/drawing/2014/main" id="{205D6C3A-224D-4570-A8BC-BA2BD537DA36}"/>
                </a:ext>
              </a:extLst>
            </p:cNvPr>
            <p:cNvPicPr>
              <a:picLocks noChangeAspect="1"/>
            </p:cNvPicPr>
            <p:nvPr/>
          </p:nvPicPr>
          <p:blipFill>
            <a:blip r:embed="rId5"/>
            <a:stretch>
              <a:fillRect/>
            </a:stretch>
          </p:blipFill>
          <p:spPr>
            <a:xfrm>
              <a:off x="93862" y="4314179"/>
              <a:ext cx="3401983" cy="3401983"/>
            </a:xfrm>
            <a:prstGeom prst="rect">
              <a:avLst/>
            </a:prstGeom>
          </p:spPr>
        </p:pic>
      </p:grpSp>
      <p:pic>
        <p:nvPicPr>
          <p:cNvPr id="42" name="Image 41">
            <a:extLst>
              <a:ext uri="{FF2B5EF4-FFF2-40B4-BE49-F238E27FC236}">
                <a16:creationId xmlns:a16="http://schemas.microsoft.com/office/drawing/2014/main" id="{140AF945-B089-4274-9E81-1927A00953D1}"/>
              </a:ext>
            </a:extLst>
          </p:cNvPr>
          <p:cNvPicPr>
            <a:picLocks noChangeAspect="1"/>
          </p:cNvPicPr>
          <p:nvPr/>
        </p:nvPicPr>
        <p:blipFill>
          <a:blip r:embed="rId6"/>
          <a:stretch>
            <a:fillRect/>
          </a:stretch>
        </p:blipFill>
        <p:spPr>
          <a:xfrm>
            <a:off x="3695170" y="1108457"/>
            <a:ext cx="1201958" cy="1201958"/>
          </a:xfrm>
          <a:prstGeom prst="rect">
            <a:avLst/>
          </a:prstGeom>
        </p:spPr>
      </p:pic>
      <p:pic>
        <p:nvPicPr>
          <p:cNvPr id="13" name="Image 12">
            <a:extLst>
              <a:ext uri="{FF2B5EF4-FFF2-40B4-BE49-F238E27FC236}">
                <a16:creationId xmlns:a16="http://schemas.microsoft.com/office/drawing/2014/main" id="{E20A7539-82C5-4630-9020-4766B13F180C}"/>
              </a:ext>
            </a:extLst>
          </p:cNvPr>
          <p:cNvPicPr>
            <a:picLocks noChangeAspect="1"/>
          </p:cNvPicPr>
          <p:nvPr/>
        </p:nvPicPr>
        <p:blipFill>
          <a:blip r:embed="rId7"/>
          <a:stretch>
            <a:fillRect/>
          </a:stretch>
        </p:blipFill>
        <p:spPr>
          <a:xfrm>
            <a:off x="9328152" y="1717252"/>
            <a:ext cx="1381281" cy="1381281"/>
          </a:xfrm>
          <a:prstGeom prst="rect">
            <a:avLst/>
          </a:prstGeom>
        </p:spPr>
      </p:pic>
      <p:pic>
        <p:nvPicPr>
          <p:cNvPr id="15" name="Image 14">
            <a:extLst>
              <a:ext uri="{FF2B5EF4-FFF2-40B4-BE49-F238E27FC236}">
                <a16:creationId xmlns:a16="http://schemas.microsoft.com/office/drawing/2014/main" id="{AE404E0A-130A-4109-8CD8-6EB7C788EE81}"/>
              </a:ext>
            </a:extLst>
          </p:cNvPr>
          <p:cNvPicPr>
            <a:picLocks noChangeAspect="1"/>
          </p:cNvPicPr>
          <p:nvPr/>
        </p:nvPicPr>
        <p:blipFill>
          <a:blip r:embed="rId8"/>
          <a:stretch>
            <a:fillRect/>
          </a:stretch>
        </p:blipFill>
        <p:spPr>
          <a:xfrm>
            <a:off x="6909203" y="2407892"/>
            <a:ext cx="1521030" cy="1521030"/>
          </a:xfrm>
          <a:prstGeom prst="rect">
            <a:avLst/>
          </a:prstGeom>
        </p:spPr>
      </p:pic>
      <p:pic>
        <p:nvPicPr>
          <p:cNvPr id="49" name="Image 48">
            <a:extLst>
              <a:ext uri="{FF2B5EF4-FFF2-40B4-BE49-F238E27FC236}">
                <a16:creationId xmlns:a16="http://schemas.microsoft.com/office/drawing/2014/main" id="{A440CDE9-6404-4125-AA00-E91FF8B56E85}"/>
              </a:ext>
            </a:extLst>
          </p:cNvPr>
          <p:cNvPicPr>
            <a:picLocks noChangeAspect="1"/>
          </p:cNvPicPr>
          <p:nvPr/>
        </p:nvPicPr>
        <p:blipFill>
          <a:blip r:embed="rId9"/>
          <a:stretch>
            <a:fillRect/>
          </a:stretch>
        </p:blipFill>
        <p:spPr>
          <a:xfrm>
            <a:off x="422954" y="1406663"/>
            <a:ext cx="903752" cy="903752"/>
          </a:xfrm>
          <a:prstGeom prst="rect">
            <a:avLst/>
          </a:prstGeom>
        </p:spPr>
      </p:pic>
      <p:pic>
        <p:nvPicPr>
          <p:cNvPr id="17" name="Image 16">
            <a:extLst>
              <a:ext uri="{FF2B5EF4-FFF2-40B4-BE49-F238E27FC236}">
                <a16:creationId xmlns:a16="http://schemas.microsoft.com/office/drawing/2014/main" id="{2614F257-4FD2-4594-9C85-1F96CE8DEB63}"/>
              </a:ext>
            </a:extLst>
          </p:cNvPr>
          <p:cNvPicPr>
            <a:picLocks noChangeAspect="1"/>
          </p:cNvPicPr>
          <p:nvPr/>
        </p:nvPicPr>
        <p:blipFill>
          <a:blip r:embed="rId10"/>
          <a:stretch>
            <a:fillRect/>
          </a:stretch>
        </p:blipFill>
        <p:spPr>
          <a:xfrm>
            <a:off x="4067111" y="2636351"/>
            <a:ext cx="1432610" cy="1432610"/>
          </a:xfrm>
          <a:prstGeom prst="rect">
            <a:avLst/>
          </a:prstGeom>
        </p:spPr>
      </p:pic>
      <p:pic>
        <p:nvPicPr>
          <p:cNvPr id="19" name="Image 18">
            <a:extLst>
              <a:ext uri="{FF2B5EF4-FFF2-40B4-BE49-F238E27FC236}">
                <a16:creationId xmlns:a16="http://schemas.microsoft.com/office/drawing/2014/main" id="{F80E72D5-9905-45E4-B47A-CD38D4C206F7}"/>
              </a:ext>
            </a:extLst>
          </p:cNvPr>
          <p:cNvPicPr>
            <a:picLocks noChangeAspect="1"/>
          </p:cNvPicPr>
          <p:nvPr/>
        </p:nvPicPr>
        <p:blipFill>
          <a:blip r:embed="rId11"/>
          <a:stretch>
            <a:fillRect/>
          </a:stretch>
        </p:blipFill>
        <p:spPr>
          <a:xfrm>
            <a:off x="5010295" y="3176544"/>
            <a:ext cx="1099971" cy="1099971"/>
          </a:xfrm>
          <a:prstGeom prst="rect">
            <a:avLst/>
          </a:prstGeom>
        </p:spPr>
      </p:pic>
      <p:pic>
        <p:nvPicPr>
          <p:cNvPr id="21" name="Image 20">
            <a:extLst>
              <a:ext uri="{FF2B5EF4-FFF2-40B4-BE49-F238E27FC236}">
                <a16:creationId xmlns:a16="http://schemas.microsoft.com/office/drawing/2014/main" id="{962E5149-2409-47A7-B096-C72B99A864B4}"/>
              </a:ext>
            </a:extLst>
          </p:cNvPr>
          <p:cNvPicPr>
            <a:picLocks noChangeAspect="1"/>
          </p:cNvPicPr>
          <p:nvPr/>
        </p:nvPicPr>
        <p:blipFill>
          <a:blip r:embed="rId12"/>
          <a:stretch>
            <a:fillRect/>
          </a:stretch>
        </p:blipFill>
        <p:spPr>
          <a:xfrm>
            <a:off x="579740" y="3451648"/>
            <a:ext cx="1356399" cy="1356399"/>
          </a:xfrm>
          <a:prstGeom prst="rect">
            <a:avLst/>
          </a:prstGeom>
        </p:spPr>
      </p:pic>
    </p:spTree>
    <p:extLst>
      <p:ext uri="{BB962C8B-B14F-4D97-AF65-F5344CB8AC3E}">
        <p14:creationId xmlns:p14="http://schemas.microsoft.com/office/powerpoint/2010/main" val="4169891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fr-FR" altLang="en-US"/>
              <a:t>Règle n°1 : compter au prorata</a:t>
            </a:r>
          </a:p>
        </p:txBody>
      </p:sp>
      <p:sp>
        <p:nvSpPr>
          <p:cNvPr id="53251" name="Rectangle 3"/>
          <p:cNvSpPr>
            <a:spLocks noGrp="1" noChangeArrowheads="1"/>
          </p:cNvSpPr>
          <p:nvPr>
            <p:ph idx="1"/>
          </p:nvPr>
        </p:nvSpPr>
        <p:spPr>
          <a:xfrm>
            <a:off x="609600" y="1268761"/>
            <a:ext cx="10972800" cy="4176464"/>
          </a:xfrm>
        </p:spPr>
        <p:txBody>
          <a:bodyPr>
            <a:normAutofit fontScale="92500" lnSpcReduction="10000"/>
          </a:bodyPr>
          <a:lstStyle/>
          <a:p>
            <a:pPr eaLnBrk="1" hangingPunct="1">
              <a:lnSpc>
                <a:spcPct val="90000"/>
              </a:lnSpc>
            </a:pPr>
            <a:r>
              <a:rPr lang="fr-FR" altLang="en-US" sz="2200" dirty="0"/>
              <a:t>Un fabricant de crayons cherche à comptabiliser ses émissions de GES. Il pourra compter celles produites </a:t>
            </a:r>
            <a:r>
              <a:rPr lang="fr-FR" altLang="en-US" sz="2200" u="sng" dirty="0"/>
              <a:t>spécifiquement</a:t>
            </a:r>
            <a:r>
              <a:rPr lang="fr-FR" altLang="en-US" sz="2200" dirty="0"/>
              <a:t> par son activité :</a:t>
            </a:r>
          </a:p>
          <a:p>
            <a:pPr lvl="1" eaLnBrk="1" hangingPunct="1">
              <a:lnSpc>
                <a:spcPct val="90000"/>
              </a:lnSpc>
            </a:pPr>
            <a:endParaRPr lang="fr-FR" altLang="en-US" sz="2000" dirty="0"/>
          </a:p>
          <a:p>
            <a:pPr lvl="1" eaLnBrk="1" hangingPunct="1">
              <a:lnSpc>
                <a:spcPct val="90000"/>
              </a:lnSpc>
            </a:pPr>
            <a:r>
              <a:rPr lang="fr-FR" altLang="en-US" sz="2000" dirty="0"/>
              <a:t>Son usine</a:t>
            </a:r>
          </a:p>
          <a:p>
            <a:pPr lvl="1" eaLnBrk="1" hangingPunct="1">
              <a:lnSpc>
                <a:spcPct val="90000"/>
              </a:lnSpc>
            </a:pPr>
            <a:endParaRPr lang="fr-FR" altLang="en-US" sz="2000" dirty="0"/>
          </a:p>
          <a:p>
            <a:pPr lvl="1" eaLnBrk="1" hangingPunct="1">
              <a:lnSpc>
                <a:spcPct val="90000"/>
              </a:lnSpc>
            </a:pPr>
            <a:r>
              <a:rPr lang="fr-FR" altLang="en-US" sz="2000" dirty="0"/>
              <a:t>La centrale électrique qui alimente son usine, au prorata de l’électricité spécialement produite</a:t>
            </a:r>
          </a:p>
          <a:p>
            <a:pPr lvl="1" eaLnBrk="1" hangingPunct="1">
              <a:lnSpc>
                <a:spcPct val="90000"/>
              </a:lnSpc>
            </a:pPr>
            <a:endParaRPr lang="fr-FR" altLang="en-US" sz="2000" dirty="0"/>
          </a:p>
          <a:p>
            <a:pPr lvl="1" eaLnBrk="1" hangingPunct="1">
              <a:lnSpc>
                <a:spcPct val="90000"/>
              </a:lnSpc>
            </a:pPr>
            <a:r>
              <a:rPr lang="fr-FR" altLang="en-US" sz="2000" dirty="0"/>
              <a:t>Les voitures de ses employés, sur les trajets domicile-travail</a:t>
            </a:r>
          </a:p>
          <a:p>
            <a:pPr lvl="1" eaLnBrk="1" hangingPunct="1">
              <a:lnSpc>
                <a:spcPct val="90000"/>
              </a:lnSpc>
            </a:pPr>
            <a:endParaRPr lang="fr-FR" altLang="en-US" sz="2000" dirty="0"/>
          </a:p>
          <a:p>
            <a:pPr lvl="1" eaLnBrk="1" hangingPunct="1">
              <a:lnSpc>
                <a:spcPct val="90000"/>
              </a:lnSpc>
            </a:pPr>
            <a:r>
              <a:rPr lang="fr-FR" altLang="en-US" sz="2000" dirty="0"/>
              <a:t>La construction de la route spécialement construite pour l’usine</a:t>
            </a:r>
          </a:p>
          <a:p>
            <a:pPr eaLnBrk="1" hangingPunct="1">
              <a:lnSpc>
                <a:spcPct val="90000"/>
              </a:lnSpc>
            </a:pPr>
            <a:endParaRPr lang="fr-FR" altLang="en-US" sz="2400" dirty="0"/>
          </a:p>
          <a:p>
            <a:pPr lvl="1" eaLnBrk="1" hangingPunct="1">
              <a:lnSpc>
                <a:spcPct val="90000"/>
              </a:lnSpc>
            </a:pPr>
            <a:r>
              <a:rPr lang="fr-FR" altLang="en-US" sz="2000" dirty="0"/>
              <a:t>Il pourra décemment négliger la route partagée avec des centaines de milliers d’autres usages (ainsi qu’Air Force One !)</a:t>
            </a:r>
          </a:p>
          <a:p>
            <a:pPr marL="457200" lvl="1" indent="0" eaLnBrk="1" hangingPunct="1">
              <a:lnSpc>
                <a:spcPct val="90000"/>
              </a:lnSpc>
              <a:buNone/>
            </a:pPr>
            <a:endParaRPr lang="fr-FR" altLang="en-US" sz="2000" dirty="0"/>
          </a:p>
        </p:txBody>
      </p:sp>
      <p:pic>
        <p:nvPicPr>
          <p:cNvPr id="9" name="Image 8">
            <a:extLst>
              <a:ext uri="{FF2B5EF4-FFF2-40B4-BE49-F238E27FC236}">
                <a16:creationId xmlns:a16="http://schemas.microsoft.com/office/drawing/2014/main" id="{18E4CD7C-BD41-47C7-B3EE-C0290DD3D5A6}"/>
              </a:ext>
            </a:extLst>
          </p:cNvPr>
          <p:cNvPicPr>
            <a:picLocks noChangeAspect="1"/>
          </p:cNvPicPr>
          <p:nvPr/>
        </p:nvPicPr>
        <p:blipFill>
          <a:blip r:embed="rId3"/>
          <a:stretch>
            <a:fillRect/>
          </a:stretch>
        </p:blipFill>
        <p:spPr>
          <a:xfrm>
            <a:off x="10977157" y="4653136"/>
            <a:ext cx="648896" cy="648896"/>
          </a:xfrm>
          <a:prstGeom prst="rect">
            <a:avLst/>
          </a:prstGeom>
        </p:spPr>
      </p:pic>
      <p:grpSp>
        <p:nvGrpSpPr>
          <p:cNvPr id="10" name="Groupe 9">
            <a:extLst>
              <a:ext uri="{FF2B5EF4-FFF2-40B4-BE49-F238E27FC236}">
                <a16:creationId xmlns:a16="http://schemas.microsoft.com/office/drawing/2014/main" id="{60030194-3663-414D-8334-1CFF4367EC52}"/>
              </a:ext>
            </a:extLst>
          </p:cNvPr>
          <p:cNvGrpSpPr/>
          <p:nvPr/>
        </p:nvGrpSpPr>
        <p:grpSpPr>
          <a:xfrm flipH="1">
            <a:off x="8760296" y="2703267"/>
            <a:ext cx="1485448" cy="1556374"/>
            <a:chOff x="93862" y="4314179"/>
            <a:chExt cx="3524724" cy="3401983"/>
          </a:xfrm>
        </p:grpSpPr>
        <p:sp>
          <p:nvSpPr>
            <p:cNvPr id="11" name="Rectangle 10">
              <a:extLst>
                <a:ext uri="{FF2B5EF4-FFF2-40B4-BE49-F238E27FC236}">
                  <a16:creationId xmlns:a16="http://schemas.microsoft.com/office/drawing/2014/main" id="{FAF87082-7ADD-4957-AF34-F9C4FEC7164F}"/>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E8FB3AE8-0FC3-45FD-AA3B-C7BF598356FB}"/>
                </a:ext>
              </a:extLst>
            </p:cNvPr>
            <p:cNvPicPr>
              <a:picLocks noChangeAspect="1"/>
            </p:cNvPicPr>
            <p:nvPr/>
          </p:nvPicPr>
          <p:blipFill>
            <a:blip r:embed="rId4"/>
            <a:stretch>
              <a:fillRect/>
            </a:stretch>
          </p:blipFill>
          <p:spPr>
            <a:xfrm>
              <a:off x="93862" y="4314179"/>
              <a:ext cx="3401983" cy="3401983"/>
            </a:xfrm>
            <a:prstGeom prst="rect">
              <a:avLst/>
            </a:prstGeom>
          </p:spPr>
        </p:pic>
      </p:grpSp>
      <p:pic>
        <p:nvPicPr>
          <p:cNvPr id="13" name="Image 12">
            <a:extLst>
              <a:ext uri="{FF2B5EF4-FFF2-40B4-BE49-F238E27FC236}">
                <a16:creationId xmlns:a16="http://schemas.microsoft.com/office/drawing/2014/main" id="{136DEFA9-F6EF-4695-951B-81BF1CCA82F7}"/>
              </a:ext>
            </a:extLst>
          </p:cNvPr>
          <p:cNvPicPr>
            <a:picLocks noChangeAspect="1"/>
          </p:cNvPicPr>
          <p:nvPr/>
        </p:nvPicPr>
        <p:blipFill>
          <a:blip r:embed="rId5"/>
          <a:stretch>
            <a:fillRect/>
          </a:stretch>
        </p:blipFill>
        <p:spPr>
          <a:xfrm>
            <a:off x="2999656" y="1844824"/>
            <a:ext cx="576064" cy="576064"/>
          </a:xfrm>
          <a:prstGeom prst="rect">
            <a:avLst/>
          </a:prstGeom>
        </p:spPr>
      </p:pic>
      <p:pic>
        <p:nvPicPr>
          <p:cNvPr id="14" name="Image 13">
            <a:extLst>
              <a:ext uri="{FF2B5EF4-FFF2-40B4-BE49-F238E27FC236}">
                <a16:creationId xmlns:a16="http://schemas.microsoft.com/office/drawing/2014/main" id="{5D873A97-5DD2-4F19-BEAF-467272E1303A}"/>
              </a:ext>
            </a:extLst>
          </p:cNvPr>
          <p:cNvPicPr>
            <a:picLocks noChangeAspect="1"/>
          </p:cNvPicPr>
          <p:nvPr/>
        </p:nvPicPr>
        <p:blipFill>
          <a:blip r:embed="rId6"/>
          <a:stretch>
            <a:fillRect/>
          </a:stretch>
        </p:blipFill>
        <p:spPr>
          <a:xfrm>
            <a:off x="11064552" y="1258496"/>
            <a:ext cx="903752" cy="903752"/>
          </a:xfrm>
          <a:prstGeom prst="rect">
            <a:avLst/>
          </a:prstGeom>
        </p:spPr>
      </p:pic>
      <p:pic>
        <p:nvPicPr>
          <p:cNvPr id="15" name="Image 14">
            <a:extLst>
              <a:ext uri="{FF2B5EF4-FFF2-40B4-BE49-F238E27FC236}">
                <a16:creationId xmlns:a16="http://schemas.microsoft.com/office/drawing/2014/main" id="{4FA80787-0B1E-47B4-B65F-39A9CDB32056}"/>
              </a:ext>
            </a:extLst>
          </p:cNvPr>
          <p:cNvPicPr>
            <a:picLocks noChangeAspect="1"/>
          </p:cNvPicPr>
          <p:nvPr/>
        </p:nvPicPr>
        <p:blipFill>
          <a:blip r:embed="rId7"/>
          <a:stretch>
            <a:fillRect/>
          </a:stretch>
        </p:blipFill>
        <p:spPr>
          <a:xfrm>
            <a:off x="9123815" y="3820797"/>
            <a:ext cx="742698" cy="742698"/>
          </a:xfrm>
          <a:prstGeom prst="rect">
            <a:avLst/>
          </a:prstGeom>
        </p:spPr>
      </p:pic>
    </p:spTree>
    <p:extLst>
      <p:ext uri="{BB962C8B-B14F-4D97-AF65-F5344CB8AC3E}">
        <p14:creationId xmlns:p14="http://schemas.microsoft.com/office/powerpoint/2010/main" val="398604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325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027548" y="0"/>
            <a:ext cx="8460940" cy="980728"/>
          </a:xfrm>
        </p:spPr>
        <p:txBody>
          <a:bodyPr/>
          <a:lstStyle/>
          <a:p>
            <a:pPr eaLnBrk="1" hangingPunct="1"/>
            <a:r>
              <a:rPr lang="fr-FR" altLang="en-US" dirty="0"/>
              <a:t>Règle n°2 : Chercher ses leviers d’actions et ses dépendances</a:t>
            </a:r>
          </a:p>
        </p:txBody>
      </p:sp>
      <p:grpSp>
        <p:nvGrpSpPr>
          <p:cNvPr id="10" name="Groupe 9">
            <a:extLst>
              <a:ext uri="{FF2B5EF4-FFF2-40B4-BE49-F238E27FC236}">
                <a16:creationId xmlns:a16="http://schemas.microsoft.com/office/drawing/2014/main" id="{9249D6AC-924F-4D0C-BED3-4E515CAD37D5}"/>
              </a:ext>
            </a:extLst>
          </p:cNvPr>
          <p:cNvGrpSpPr/>
          <p:nvPr/>
        </p:nvGrpSpPr>
        <p:grpSpPr>
          <a:xfrm>
            <a:off x="4334067" y="1038668"/>
            <a:ext cx="4497367" cy="5562015"/>
            <a:chOff x="4334067" y="1038668"/>
            <a:chExt cx="4497367" cy="5562015"/>
          </a:xfrm>
        </p:grpSpPr>
        <p:pic>
          <p:nvPicPr>
            <p:cNvPr id="25" name="Image 24">
              <a:extLst>
                <a:ext uri="{FF2B5EF4-FFF2-40B4-BE49-F238E27FC236}">
                  <a16:creationId xmlns:a16="http://schemas.microsoft.com/office/drawing/2014/main" id="{2F9A499A-71B5-4067-88BD-DC9136BD9261}"/>
                </a:ext>
              </a:extLst>
            </p:cNvPr>
            <p:cNvPicPr>
              <a:picLocks noChangeAspect="1"/>
            </p:cNvPicPr>
            <p:nvPr/>
          </p:nvPicPr>
          <p:blipFill>
            <a:blip r:embed="rId3"/>
            <a:stretch>
              <a:fillRect/>
            </a:stretch>
          </p:blipFill>
          <p:spPr>
            <a:xfrm>
              <a:off x="7629476" y="2076643"/>
              <a:ext cx="1201958" cy="1201958"/>
            </a:xfrm>
            <a:prstGeom prst="rect">
              <a:avLst/>
            </a:prstGeom>
          </p:spPr>
        </p:pic>
        <p:grpSp>
          <p:nvGrpSpPr>
            <p:cNvPr id="9" name="Groupe 8">
              <a:extLst>
                <a:ext uri="{FF2B5EF4-FFF2-40B4-BE49-F238E27FC236}">
                  <a16:creationId xmlns:a16="http://schemas.microsoft.com/office/drawing/2014/main" id="{8932F478-B0EA-480D-8BA1-B2404E5A22B9}"/>
                </a:ext>
              </a:extLst>
            </p:cNvPr>
            <p:cNvGrpSpPr/>
            <p:nvPr/>
          </p:nvGrpSpPr>
          <p:grpSpPr>
            <a:xfrm>
              <a:off x="4334067" y="1038668"/>
              <a:ext cx="2803486" cy="5562015"/>
              <a:chOff x="4334067" y="1038668"/>
              <a:chExt cx="2803486" cy="5562015"/>
            </a:xfrm>
          </p:grpSpPr>
          <p:grpSp>
            <p:nvGrpSpPr>
              <p:cNvPr id="2" name="Group 43"/>
              <p:cNvGrpSpPr>
                <a:grpSpLocks/>
              </p:cNvGrpSpPr>
              <p:nvPr/>
            </p:nvGrpSpPr>
            <p:grpSpPr bwMode="auto">
              <a:xfrm>
                <a:off x="5088110" y="2136632"/>
                <a:ext cx="1295400" cy="4464051"/>
                <a:chOff x="2472" y="1212"/>
                <a:chExt cx="816" cy="2812"/>
              </a:xfrm>
            </p:grpSpPr>
            <p:sp>
              <p:nvSpPr>
                <p:cNvPr id="64534" name="Line 19"/>
                <p:cNvSpPr>
                  <a:spLocks noChangeShapeType="1"/>
                </p:cNvSpPr>
                <p:nvPr/>
              </p:nvSpPr>
              <p:spPr bwMode="auto">
                <a:xfrm>
                  <a:off x="2880" y="1393"/>
                  <a:ext cx="0" cy="2449"/>
                </a:xfrm>
                <a:prstGeom prst="line">
                  <a:avLst/>
                </a:prstGeom>
                <a:noFill/>
                <a:ln w="76200">
                  <a:solidFill>
                    <a:srgbClr val="FF99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4535" name="Text Box 21"/>
                <p:cNvSpPr txBox="1">
                  <a:spLocks noChangeArrowheads="1"/>
                </p:cNvSpPr>
                <p:nvPr/>
              </p:nvSpPr>
              <p:spPr bwMode="auto">
                <a:xfrm>
                  <a:off x="2517" y="1212"/>
                  <a:ext cx="72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dirty="0"/>
                    <a:t>Lien fort</a:t>
                  </a:r>
                </a:p>
              </p:txBody>
            </p:sp>
            <p:sp>
              <p:nvSpPr>
                <p:cNvPr id="64536" name="Text Box 22"/>
                <p:cNvSpPr txBox="1">
                  <a:spLocks noChangeArrowheads="1"/>
                </p:cNvSpPr>
                <p:nvPr/>
              </p:nvSpPr>
              <p:spPr bwMode="auto">
                <a:xfrm>
                  <a:off x="2472" y="3793"/>
                  <a:ext cx="8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dirty="0"/>
                    <a:t>Lien faible</a:t>
                  </a:r>
                </a:p>
              </p:txBody>
            </p:sp>
          </p:grpSp>
          <p:sp>
            <p:nvSpPr>
              <p:cNvPr id="34" name="Text Box 38">
                <a:extLst>
                  <a:ext uri="{FF2B5EF4-FFF2-40B4-BE49-F238E27FC236}">
                    <a16:creationId xmlns:a16="http://schemas.microsoft.com/office/drawing/2014/main" id="{42F2B63E-93AC-4823-82CE-47FDC778227F}"/>
                  </a:ext>
                </a:extLst>
              </p:cNvPr>
              <p:cNvSpPr txBox="1">
                <a:spLocks noChangeArrowheads="1"/>
              </p:cNvSpPr>
              <p:nvPr/>
            </p:nvSpPr>
            <p:spPr bwMode="auto">
              <a:xfrm>
                <a:off x="4334067" y="1038668"/>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On cherche les postes dont notre activité dépend </a:t>
                </a:r>
              </a:p>
            </p:txBody>
          </p:sp>
        </p:grpSp>
      </p:grpSp>
    </p:spTree>
    <p:extLst>
      <p:ext uri="{BB962C8B-B14F-4D97-AF65-F5344CB8AC3E}">
        <p14:creationId xmlns:p14="http://schemas.microsoft.com/office/powerpoint/2010/main" val="37139306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027548" y="0"/>
            <a:ext cx="8460940" cy="980728"/>
          </a:xfrm>
        </p:spPr>
        <p:txBody>
          <a:bodyPr/>
          <a:lstStyle/>
          <a:p>
            <a:pPr eaLnBrk="1" hangingPunct="1"/>
            <a:r>
              <a:rPr lang="fr-FR" altLang="en-US" dirty="0"/>
              <a:t>Règle n°2 : Chercher ses leviers d’actions et ses dépendances</a:t>
            </a:r>
          </a:p>
        </p:txBody>
      </p:sp>
      <p:grpSp>
        <p:nvGrpSpPr>
          <p:cNvPr id="15" name="Groupe 14">
            <a:extLst>
              <a:ext uri="{FF2B5EF4-FFF2-40B4-BE49-F238E27FC236}">
                <a16:creationId xmlns:a16="http://schemas.microsoft.com/office/drawing/2014/main" id="{1729A6F7-E4A6-453E-A218-1F7802BD3BD7}"/>
              </a:ext>
            </a:extLst>
          </p:cNvPr>
          <p:cNvGrpSpPr/>
          <p:nvPr/>
        </p:nvGrpSpPr>
        <p:grpSpPr>
          <a:xfrm>
            <a:off x="1163810" y="3864254"/>
            <a:ext cx="10776368" cy="2159591"/>
            <a:chOff x="1163810" y="3864254"/>
            <a:chExt cx="10776368" cy="2159591"/>
          </a:xfrm>
        </p:grpSpPr>
        <p:sp>
          <p:nvSpPr>
            <p:cNvPr id="64524" name="Text Box 39"/>
            <p:cNvSpPr txBox="1">
              <a:spLocks noChangeArrowheads="1"/>
            </p:cNvSpPr>
            <p:nvPr/>
          </p:nvSpPr>
          <p:spPr bwMode="auto">
            <a:xfrm>
              <a:off x="5880274" y="3864254"/>
              <a:ext cx="1803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rgbClr val="085160"/>
                  </a:solidFill>
                  <a:latin typeface="Century Gothic" panose="020B0502020202020204" pitchFamily="34" charset="0"/>
                </a:rPr>
                <a:t>On compte</a:t>
              </a:r>
            </a:p>
          </p:txBody>
        </p:sp>
        <p:grpSp>
          <p:nvGrpSpPr>
            <p:cNvPr id="11" name="Groupe 10">
              <a:extLst>
                <a:ext uri="{FF2B5EF4-FFF2-40B4-BE49-F238E27FC236}">
                  <a16:creationId xmlns:a16="http://schemas.microsoft.com/office/drawing/2014/main" id="{0007FBB9-3DCD-4DF2-857B-86EF9548616B}"/>
                </a:ext>
              </a:extLst>
            </p:cNvPr>
            <p:cNvGrpSpPr/>
            <p:nvPr/>
          </p:nvGrpSpPr>
          <p:grpSpPr>
            <a:xfrm>
              <a:off x="1163810" y="4021329"/>
              <a:ext cx="10776368" cy="2002516"/>
              <a:chOff x="1163810" y="4021329"/>
              <a:chExt cx="10776368" cy="2002516"/>
            </a:xfrm>
          </p:grpSpPr>
          <p:grpSp>
            <p:nvGrpSpPr>
              <p:cNvPr id="3" name="Group 44"/>
              <p:cNvGrpSpPr>
                <a:grpSpLocks/>
              </p:cNvGrpSpPr>
              <p:nvPr/>
            </p:nvGrpSpPr>
            <p:grpSpPr bwMode="auto">
              <a:xfrm>
                <a:off x="1163810" y="4151592"/>
                <a:ext cx="9144000" cy="641350"/>
                <a:chOff x="0" y="2477"/>
                <a:chExt cx="5760" cy="404"/>
              </a:xfrm>
            </p:grpSpPr>
            <p:sp>
              <p:nvSpPr>
                <p:cNvPr id="64531" name="Line 20"/>
                <p:cNvSpPr>
                  <a:spLocks noChangeShapeType="1"/>
                </p:cNvSpPr>
                <p:nvPr/>
              </p:nvSpPr>
              <p:spPr bwMode="auto">
                <a:xfrm flipH="1">
                  <a:off x="975" y="2704"/>
                  <a:ext cx="3810" cy="0"/>
                </a:xfrm>
                <a:prstGeom prst="line">
                  <a:avLst/>
                </a:prstGeom>
                <a:noFill/>
                <a:ln w="76200">
                  <a:solidFill>
                    <a:srgbClr val="FF99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4532" name="Text Box 24"/>
                <p:cNvSpPr txBox="1">
                  <a:spLocks noChangeArrowheads="1"/>
                </p:cNvSpPr>
                <p:nvPr/>
              </p:nvSpPr>
              <p:spPr bwMode="auto">
                <a:xfrm>
                  <a:off x="0" y="2477"/>
                  <a:ext cx="1020"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dirty="0"/>
                    <a:t>Potentiel d’action faible</a:t>
                  </a:r>
                </a:p>
              </p:txBody>
            </p:sp>
            <p:sp>
              <p:nvSpPr>
                <p:cNvPr id="64533" name="Text Box 25"/>
                <p:cNvSpPr txBox="1">
                  <a:spLocks noChangeArrowheads="1"/>
                </p:cNvSpPr>
                <p:nvPr/>
              </p:nvSpPr>
              <p:spPr bwMode="auto">
                <a:xfrm>
                  <a:off x="4876" y="2477"/>
                  <a:ext cx="884"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Potentiel d’action fort</a:t>
                  </a:r>
                </a:p>
              </p:txBody>
            </p:sp>
          </p:grpSp>
          <p:grpSp>
            <p:nvGrpSpPr>
              <p:cNvPr id="22" name="Groupe 21">
                <a:extLst>
                  <a:ext uri="{FF2B5EF4-FFF2-40B4-BE49-F238E27FC236}">
                    <a16:creationId xmlns:a16="http://schemas.microsoft.com/office/drawing/2014/main" id="{C03F6E8D-A42B-4D1D-BB85-F0CCEB4DB84C}"/>
                  </a:ext>
                </a:extLst>
              </p:cNvPr>
              <p:cNvGrpSpPr/>
              <p:nvPr/>
            </p:nvGrpSpPr>
            <p:grpSpPr>
              <a:xfrm flipH="1">
                <a:off x="6792181" y="4021329"/>
                <a:ext cx="1485448" cy="1556374"/>
                <a:chOff x="93862" y="4314179"/>
                <a:chExt cx="3524724" cy="3401983"/>
              </a:xfrm>
            </p:grpSpPr>
            <p:sp>
              <p:nvSpPr>
                <p:cNvPr id="23" name="Rectangle 22">
                  <a:extLst>
                    <a:ext uri="{FF2B5EF4-FFF2-40B4-BE49-F238E27FC236}">
                      <a16:creationId xmlns:a16="http://schemas.microsoft.com/office/drawing/2014/main" id="{896C4B72-CB00-4E1E-8F43-2F620C1B1203}"/>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9DB61E83-11AB-4935-8DAF-C0A679F9B0EB}"/>
                    </a:ext>
                  </a:extLst>
                </p:cNvPr>
                <p:cNvPicPr>
                  <a:picLocks noChangeAspect="1"/>
                </p:cNvPicPr>
                <p:nvPr/>
              </p:nvPicPr>
              <p:blipFill>
                <a:blip r:embed="rId3"/>
                <a:stretch>
                  <a:fillRect/>
                </a:stretch>
              </p:blipFill>
              <p:spPr>
                <a:xfrm>
                  <a:off x="93862" y="4314179"/>
                  <a:ext cx="3401983" cy="3401983"/>
                </a:xfrm>
                <a:prstGeom prst="rect">
                  <a:avLst/>
                </a:prstGeom>
              </p:spPr>
            </p:pic>
          </p:grpSp>
          <p:sp>
            <p:nvSpPr>
              <p:cNvPr id="31" name="Text Box 38">
                <a:extLst>
                  <a:ext uri="{FF2B5EF4-FFF2-40B4-BE49-F238E27FC236}">
                    <a16:creationId xmlns:a16="http://schemas.microsoft.com/office/drawing/2014/main" id="{B0C87005-BD0E-41C4-9F29-D99C35A04745}"/>
                  </a:ext>
                </a:extLst>
              </p:cNvPr>
              <p:cNvSpPr txBox="1">
                <a:spLocks noChangeArrowheads="1"/>
              </p:cNvSpPr>
              <p:nvPr/>
            </p:nvSpPr>
            <p:spPr bwMode="auto">
              <a:xfrm>
                <a:off x="9136692" y="5100515"/>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On cherche les postes sur lesquels on peut agir</a:t>
                </a:r>
              </a:p>
            </p:txBody>
          </p:sp>
        </p:grpSp>
      </p:grpSp>
      <p:grpSp>
        <p:nvGrpSpPr>
          <p:cNvPr id="10" name="Groupe 9">
            <a:extLst>
              <a:ext uri="{FF2B5EF4-FFF2-40B4-BE49-F238E27FC236}">
                <a16:creationId xmlns:a16="http://schemas.microsoft.com/office/drawing/2014/main" id="{9249D6AC-924F-4D0C-BED3-4E515CAD37D5}"/>
              </a:ext>
            </a:extLst>
          </p:cNvPr>
          <p:cNvGrpSpPr/>
          <p:nvPr/>
        </p:nvGrpSpPr>
        <p:grpSpPr>
          <a:xfrm>
            <a:off x="4334067" y="1038668"/>
            <a:ext cx="4497367" cy="5562015"/>
            <a:chOff x="4334067" y="1038668"/>
            <a:chExt cx="4497367" cy="5562015"/>
          </a:xfrm>
        </p:grpSpPr>
        <p:pic>
          <p:nvPicPr>
            <p:cNvPr id="25" name="Image 24">
              <a:extLst>
                <a:ext uri="{FF2B5EF4-FFF2-40B4-BE49-F238E27FC236}">
                  <a16:creationId xmlns:a16="http://schemas.microsoft.com/office/drawing/2014/main" id="{2F9A499A-71B5-4067-88BD-DC9136BD9261}"/>
                </a:ext>
              </a:extLst>
            </p:cNvPr>
            <p:cNvPicPr>
              <a:picLocks noChangeAspect="1"/>
            </p:cNvPicPr>
            <p:nvPr/>
          </p:nvPicPr>
          <p:blipFill>
            <a:blip r:embed="rId4"/>
            <a:stretch>
              <a:fillRect/>
            </a:stretch>
          </p:blipFill>
          <p:spPr>
            <a:xfrm>
              <a:off x="7629476" y="2076643"/>
              <a:ext cx="1201958" cy="1201958"/>
            </a:xfrm>
            <a:prstGeom prst="rect">
              <a:avLst/>
            </a:prstGeom>
          </p:spPr>
        </p:pic>
        <p:grpSp>
          <p:nvGrpSpPr>
            <p:cNvPr id="9" name="Groupe 8">
              <a:extLst>
                <a:ext uri="{FF2B5EF4-FFF2-40B4-BE49-F238E27FC236}">
                  <a16:creationId xmlns:a16="http://schemas.microsoft.com/office/drawing/2014/main" id="{8932F478-B0EA-480D-8BA1-B2404E5A22B9}"/>
                </a:ext>
              </a:extLst>
            </p:cNvPr>
            <p:cNvGrpSpPr/>
            <p:nvPr/>
          </p:nvGrpSpPr>
          <p:grpSpPr>
            <a:xfrm>
              <a:off x="4334067" y="1038668"/>
              <a:ext cx="2803486" cy="5562015"/>
              <a:chOff x="4334067" y="1038668"/>
              <a:chExt cx="2803486" cy="5562015"/>
            </a:xfrm>
          </p:grpSpPr>
          <p:grpSp>
            <p:nvGrpSpPr>
              <p:cNvPr id="2" name="Group 43"/>
              <p:cNvGrpSpPr>
                <a:grpSpLocks/>
              </p:cNvGrpSpPr>
              <p:nvPr/>
            </p:nvGrpSpPr>
            <p:grpSpPr bwMode="auto">
              <a:xfrm>
                <a:off x="5088110" y="2136632"/>
                <a:ext cx="1295400" cy="4464051"/>
                <a:chOff x="2472" y="1212"/>
                <a:chExt cx="816" cy="2812"/>
              </a:xfrm>
            </p:grpSpPr>
            <p:sp>
              <p:nvSpPr>
                <p:cNvPr id="64534" name="Line 19"/>
                <p:cNvSpPr>
                  <a:spLocks noChangeShapeType="1"/>
                </p:cNvSpPr>
                <p:nvPr/>
              </p:nvSpPr>
              <p:spPr bwMode="auto">
                <a:xfrm>
                  <a:off x="2880" y="1393"/>
                  <a:ext cx="0" cy="2449"/>
                </a:xfrm>
                <a:prstGeom prst="line">
                  <a:avLst/>
                </a:prstGeom>
                <a:noFill/>
                <a:ln w="76200">
                  <a:solidFill>
                    <a:srgbClr val="FF99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4535" name="Text Box 21"/>
                <p:cNvSpPr txBox="1">
                  <a:spLocks noChangeArrowheads="1"/>
                </p:cNvSpPr>
                <p:nvPr/>
              </p:nvSpPr>
              <p:spPr bwMode="auto">
                <a:xfrm>
                  <a:off x="2517" y="1212"/>
                  <a:ext cx="72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dirty="0"/>
                    <a:t>Lien fort</a:t>
                  </a:r>
                </a:p>
              </p:txBody>
            </p:sp>
            <p:sp>
              <p:nvSpPr>
                <p:cNvPr id="64536" name="Text Box 22"/>
                <p:cNvSpPr txBox="1">
                  <a:spLocks noChangeArrowheads="1"/>
                </p:cNvSpPr>
                <p:nvPr/>
              </p:nvSpPr>
              <p:spPr bwMode="auto">
                <a:xfrm>
                  <a:off x="2472" y="3793"/>
                  <a:ext cx="8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dirty="0"/>
                    <a:t>Lien faible</a:t>
                  </a:r>
                </a:p>
              </p:txBody>
            </p:sp>
          </p:grpSp>
          <p:sp>
            <p:nvSpPr>
              <p:cNvPr id="34" name="Text Box 38">
                <a:extLst>
                  <a:ext uri="{FF2B5EF4-FFF2-40B4-BE49-F238E27FC236}">
                    <a16:creationId xmlns:a16="http://schemas.microsoft.com/office/drawing/2014/main" id="{42F2B63E-93AC-4823-82CE-47FDC778227F}"/>
                  </a:ext>
                </a:extLst>
              </p:cNvPr>
              <p:cNvSpPr txBox="1">
                <a:spLocks noChangeArrowheads="1"/>
              </p:cNvSpPr>
              <p:nvPr/>
            </p:nvSpPr>
            <p:spPr bwMode="auto">
              <a:xfrm>
                <a:off x="4334067" y="1038668"/>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On cherche les postes dont notre activité dépend </a:t>
                </a:r>
              </a:p>
            </p:txBody>
          </p:sp>
        </p:grpSp>
      </p:grpSp>
    </p:spTree>
    <p:extLst>
      <p:ext uri="{BB962C8B-B14F-4D97-AF65-F5344CB8AC3E}">
        <p14:creationId xmlns:p14="http://schemas.microsoft.com/office/powerpoint/2010/main" val="18885255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027548" y="0"/>
            <a:ext cx="8460940" cy="980728"/>
          </a:xfrm>
        </p:spPr>
        <p:txBody>
          <a:bodyPr/>
          <a:lstStyle/>
          <a:p>
            <a:pPr eaLnBrk="1" hangingPunct="1"/>
            <a:r>
              <a:rPr lang="fr-FR" altLang="en-US" dirty="0"/>
              <a:t>Règle n°2 : Chercher ses leviers d’actions et ses dépendances</a:t>
            </a:r>
          </a:p>
        </p:txBody>
      </p:sp>
      <p:grpSp>
        <p:nvGrpSpPr>
          <p:cNvPr id="15" name="Groupe 14">
            <a:extLst>
              <a:ext uri="{FF2B5EF4-FFF2-40B4-BE49-F238E27FC236}">
                <a16:creationId xmlns:a16="http://schemas.microsoft.com/office/drawing/2014/main" id="{1729A6F7-E4A6-453E-A218-1F7802BD3BD7}"/>
              </a:ext>
            </a:extLst>
          </p:cNvPr>
          <p:cNvGrpSpPr/>
          <p:nvPr/>
        </p:nvGrpSpPr>
        <p:grpSpPr>
          <a:xfrm>
            <a:off x="1163810" y="3864254"/>
            <a:ext cx="10776368" cy="2159591"/>
            <a:chOff x="1163810" y="3864254"/>
            <a:chExt cx="10776368" cy="2159591"/>
          </a:xfrm>
        </p:grpSpPr>
        <p:sp>
          <p:nvSpPr>
            <p:cNvPr id="64524" name="Text Box 39"/>
            <p:cNvSpPr txBox="1">
              <a:spLocks noChangeArrowheads="1"/>
            </p:cNvSpPr>
            <p:nvPr/>
          </p:nvSpPr>
          <p:spPr bwMode="auto">
            <a:xfrm>
              <a:off x="5880274" y="3864254"/>
              <a:ext cx="1803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rgbClr val="085160"/>
                  </a:solidFill>
                  <a:latin typeface="Century Gothic" panose="020B0502020202020204" pitchFamily="34" charset="0"/>
                </a:rPr>
                <a:t>On compte</a:t>
              </a:r>
            </a:p>
          </p:txBody>
        </p:sp>
        <p:grpSp>
          <p:nvGrpSpPr>
            <p:cNvPr id="11" name="Groupe 10">
              <a:extLst>
                <a:ext uri="{FF2B5EF4-FFF2-40B4-BE49-F238E27FC236}">
                  <a16:creationId xmlns:a16="http://schemas.microsoft.com/office/drawing/2014/main" id="{0007FBB9-3DCD-4DF2-857B-86EF9548616B}"/>
                </a:ext>
              </a:extLst>
            </p:cNvPr>
            <p:cNvGrpSpPr/>
            <p:nvPr/>
          </p:nvGrpSpPr>
          <p:grpSpPr>
            <a:xfrm>
              <a:off x="1163810" y="4021329"/>
              <a:ext cx="10776368" cy="2002516"/>
              <a:chOff x="1163810" y="4021329"/>
              <a:chExt cx="10776368" cy="2002516"/>
            </a:xfrm>
          </p:grpSpPr>
          <p:grpSp>
            <p:nvGrpSpPr>
              <p:cNvPr id="3" name="Group 44"/>
              <p:cNvGrpSpPr>
                <a:grpSpLocks/>
              </p:cNvGrpSpPr>
              <p:nvPr/>
            </p:nvGrpSpPr>
            <p:grpSpPr bwMode="auto">
              <a:xfrm>
                <a:off x="1163810" y="4151592"/>
                <a:ext cx="9144000" cy="641350"/>
                <a:chOff x="0" y="2477"/>
                <a:chExt cx="5760" cy="404"/>
              </a:xfrm>
            </p:grpSpPr>
            <p:sp>
              <p:nvSpPr>
                <p:cNvPr id="64531" name="Line 20"/>
                <p:cNvSpPr>
                  <a:spLocks noChangeShapeType="1"/>
                </p:cNvSpPr>
                <p:nvPr/>
              </p:nvSpPr>
              <p:spPr bwMode="auto">
                <a:xfrm flipH="1">
                  <a:off x="975" y="2704"/>
                  <a:ext cx="3810" cy="0"/>
                </a:xfrm>
                <a:prstGeom prst="line">
                  <a:avLst/>
                </a:prstGeom>
                <a:noFill/>
                <a:ln w="76200">
                  <a:solidFill>
                    <a:srgbClr val="FF99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4532" name="Text Box 24"/>
                <p:cNvSpPr txBox="1">
                  <a:spLocks noChangeArrowheads="1"/>
                </p:cNvSpPr>
                <p:nvPr/>
              </p:nvSpPr>
              <p:spPr bwMode="auto">
                <a:xfrm>
                  <a:off x="0" y="2477"/>
                  <a:ext cx="1020"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dirty="0"/>
                    <a:t>Potentiel d’action faible</a:t>
                  </a:r>
                </a:p>
              </p:txBody>
            </p:sp>
            <p:sp>
              <p:nvSpPr>
                <p:cNvPr id="64533" name="Text Box 25"/>
                <p:cNvSpPr txBox="1">
                  <a:spLocks noChangeArrowheads="1"/>
                </p:cNvSpPr>
                <p:nvPr/>
              </p:nvSpPr>
              <p:spPr bwMode="auto">
                <a:xfrm>
                  <a:off x="4876" y="2477"/>
                  <a:ext cx="884"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a:t>Potentiel d’action fort</a:t>
                  </a:r>
                </a:p>
              </p:txBody>
            </p:sp>
          </p:grpSp>
          <p:grpSp>
            <p:nvGrpSpPr>
              <p:cNvPr id="22" name="Groupe 21">
                <a:extLst>
                  <a:ext uri="{FF2B5EF4-FFF2-40B4-BE49-F238E27FC236}">
                    <a16:creationId xmlns:a16="http://schemas.microsoft.com/office/drawing/2014/main" id="{C03F6E8D-A42B-4D1D-BB85-F0CCEB4DB84C}"/>
                  </a:ext>
                </a:extLst>
              </p:cNvPr>
              <p:cNvGrpSpPr/>
              <p:nvPr/>
            </p:nvGrpSpPr>
            <p:grpSpPr>
              <a:xfrm flipH="1">
                <a:off x="6792181" y="4021329"/>
                <a:ext cx="1485448" cy="1556374"/>
                <a:chOff x="93862" y="4314179"/>
                <a:chExt cx="3524724" cy="3401983"/>
              </a:xfrm>
            </p:grpSpPr>
            <p:sp>
              <p:nvSpPr>
                <p:cNvPr id="23" name="Rectangle 22">
                  <a:extLst>
                    <a:ext uri="{FF2B5EF4-FFF2-40B4-BE49-F238E27FC236}">
                      <a16:creationId xmlns:a16="http://schemas.microsoft.com/office/drawing/2014/main" id="{896C4B72-CB00-4E1E-8F43-2F620C1B1203}"/>
                    </a:ext>
                  </a:extLst>
                </p:cNvPr>
                <p:cNvSpPr/>
                <p:nvPr/>
              </p:nvSpPr>
              <p:spPr>
                <a:xfrm>
                  <a:off x="3258546" y="6236420"/>
                  <a:ext cx="360040"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9DB61E83-11AB-4935-8DAF-C0A679F9B0EB}"/>
                    </a:ext>
                  </a:extLst>
                </p:cNvPr>
                <p:cNvPicPr>
                  <a:picLocks noChangeAspect="1"/>
                </p:cNvPicPr>
                <p:nvPr/>
              </p:nvPicPr>
              <p:blipFill>
                <a:blip r:embed="rId3"/>
                <a:stretch>
                  <a:fillRect/>
                </a:stretch>
              </p:blipFill>
              <p:spPr>
                <a:xfrm>
                  <a:off x="93862" y="4314179"/>
                  <a:ext cx="3401983" cy="3401983"/>
                </a:xfrm>
                <a:prstGeom prst="rect">
                  <a:avLst/>
                </a:prstGeom>
              </p:spPr>
            </p:pic>
          </p:grpSp>
          <p:sp>
            <p:nvSpPr>
              <p:cNvPr id="31" name="Text Box 38">
                <a:extLst>
                  <a:ext uri="{FF2B5EF4-FFF2-40B4-BE49-F238E27FC236}">
                    <a16:creationId xmlns:a16="http://schemas.microsoft.com/office/drawing/2014/main" id="{B0C87005-BD0E-41C4-9F29-D99C35A04745}"/>
                  </a:ext>
                </a:extLst>
              </p:cNvPr>
              <p:cNvSpPr txBox="1">
                <a:spLocks noChangeArrowheads="1"/>
              </p:cNvSpPr>
              <p:nvPr/>
            </p:nvSpPr>
            <p:spPr bwMode="auto">
              <a:xfrm>
                <a:off x="9136692" y="5100515"/>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On cherche les postes sur lesquels on peut agir</a:t>
                </a:r>
              </a:p>
            </p:txBody>
          </p:sp>
        </p:grpSp>
      </p:grpSp>
      <p:grpSp>
        <p:nvGrpSpPr>
          <p:cNvPr id="10" name="Groupe 9">
            <a:extLst>
              <a:ext uri="{FF2B5EF4-FFF2-40B4-BE49-F238E27FC236}">
                <a16:creationId xmlns:a16="http://schemas.microsoft.com/office/drawing/2014/main" id="{9249D6AC-924F-4D0C-BED3-4E515CAD37D5}"/>
              </a:ext>
            </a:extLst>
          </p:cNvPr>
          <p:cNvGrpSpPr/>
          <p:nvPr/>
        </p:nvGrpSpPr>
        <p:grpSpPr>
          <a:xfrm>
            <a:off x="4334067" y="1038668"/>
            <a:ext cx="4497367" cy="5562015"/>
            <a:chOff x="4334067" y="1038668"/>
            <a:chExt cx="4497367" cy="5562015"/>
          </a:xfrm>
        </p:grpSpPr>
        <p:pic>
          <p:nvPicPr>
            <p:cNvPr id="25" name="Image 24">
              <a:extLst>
                <a:ext uri="{FF2B5EF4-FFF2-40B4-BE49-F238E27FC236}">
                  <a16:creationId xmlns:a16="http://schemas.microsoft.com/office/drawing/2014/main" id="{2F9A499A-71B5-4067-88BD-DC9136BD9261}"/>
                </a:ext>
              </a:extLst>
            </p:cNvPr>
            <p:cNvPicPr>
              <a:picLocks noChangeAspect="1"/>
            </p:cNvPicPr>
            <p:nvPr/>
          </p:nvPicPr>
          <p:blipFill>
            <a:blip r:embed="rId4"/>
            <a:stretch>
              <a:fillRect/>
            </a:stretch>
          </p:blipFill>
          <p:spPr>
            <a:xfrm>
              <a:off x="7629476" y="2076643"/>
              <a:ext cx="1201958" cy="1201958"/>
            </a:xfrm>
            <a:prstGeom prst="rect">
              <a:avLst/>
            </a:prstGeom>
          </p:spPr>
        </p:pic>
        <p:grpSp>
          <p:nvGrpSpPr>
            <p:cNvPr id="9" name="Groupe 8">
              <a:extLst>
                <a:ext uri="{FF2B5EF4-FFF2-40B4-BE49-F238E27FC236}">
                  <a16:creationId xmlns:a16="http://schemas.microsoft.com/office/drawing/2014/main" id="{8932F478-B0EA-480D-8BA1-B2404E5A22B9}"/>
                </a:ext>
              </a:extLst>
            </p:cNvPr>
            <p:cNvGrpSpPr/>
            <p:nvPr/>
          </p:nvGrpSpPr>
          <p:grpSpPr>
            <a:xfrm>
              <a:off x="4334067" y="1038668"/>
              <a:ext cx="2803486" cy="5562015"/>
              <a:chOff x="4334067" y="1038668"/>
              <a:chExt cx="2803486" cy="5562015"/>
            </a:xfrm>
          </p:grpSpPr>
          <p:grpSp>
            <p:nvGrpSpPr>
              <p:cNvPr id="2" name="Group 43"/>
              <p:cNvGrpSpPr>
                <a:grpSpLocks/>
              </p:cNvGrpSpPr>
              <p:nvPr/>
            </p:nvGrpSpPr>
            <p:grpSpPr bwMode="auto">
              <a:xfrm>
                <a:off x="5088110" y="2136632"/>
                <a:ext cx="1295400" cy="4464051"/>
                <a:chOff x="2472" y="1212"/>
                <a:chExt cx="816" cy="2812"/>
              </a:xfrm>
            </p:grpSpPr>
            <p:sp>
              <p:nvSpPr>
                <p:cNvPr id="64534" name="Line 19"/>
                <p:cNvSpPr>
                  <a:spLocks noChangeShapeType="1"/>
                </p:cNvSpPr>
                <p:nvPr/>
              </p:nvSpPr>
              <p:spPr bwMode="auto">
                <a:xfrm>
                  <a:off x="2880" y="1393"/>
                  <a:ext cx="0" cy="2449"/>
                </a:xfrm>
                <a:prstGeom prst="line">
                  <a:avLst/>
                </a:prstGeom>
                <a:noFill/>
                <a:ln w="76200">
                  <a:solidFill>
                    <a:srgbClr val="FF99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64535" name="Text Box 21"/>
                <p:cNvSpPr txBox="1">
                  <a:spLocks noChangeArrowheads="1"/>
                </p:cNvSpPr>
                <p:nvPr/>
              </p:nvSpPr>
              <p:spPr bwMode="auto">
                <a:xfrm>
                  <a:off x="2517" y="1212"/>
                  <a:ext cx="72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dirty="0"/>
                    <a:t>Lien fort</a:t>
                  </a:r>
                </a:p>
              </p:txBody>
            </p:sp>
            <p:sp>
              <p:nvSpPr>
                <p:cNvPr id="64536" name="Text Box 22"/>
                <p:cNvSpPr txBox="1">
                  <a:spLocks noChangeArrowheads="1"/>
                </p:cNvSpPr>
                <p:nvPr/>
              </p:nvSpPr>
              <p:spPr bwMode="auto">
                <a:xfrm>
                  <a:off x="2472" y="3793"/>
                  <a:ext cx="8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dirty="0"/>
                    <a:t>Lien faible</a:t>
                  </a:r>
                </a:p>
              </p:txBody>
            </p:sp>
          </p:grpSp>
          <p:sp>
            <p:nvSpPr>
              <p:cNvPr id="34" name="Text Box 38">
                <a:extLst>
                  <a:ext uri="{FF2B5EF4-FFF2-40B4-BE49-F238E27FC236}">
                    <a16:creationId xmlns:a16="http://schemas.microsoft.com/office/drawing/2014/main" id="{42F2B63E-93AC-4823-82CE-47FDC778227F}"/>
                  </a:ext>
                </a:extLst>
              </p:cNvPr>
              <p:cNvSpPr txBox="1">
                <a:spLocks noChangeArrowheads="1"/>
              </p:cNvSpPr>
              <p:nvPr/>
            </p:nvSpPr>
            <p:spPr bwMode="auto">
              <a:xfrm>
                <a:off x="4334067" y="1038668"/>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On cherche les postes dont notre activité dépend </a:t>
                </a:r>
              </a:p>
            </p:txBody>
          </p:sp>
        </p:grpSp>
      </p:grpSp>
      <p:grpSp>
        <p:nvGrpSpPr>
          <p:cNvPr id="14" name="Groupe 13">
            <a:extLst>
              <a:ext uri="{FF2B5EF4-FFF2-40B4-BE49-F238E27FC236}">
                <a16:creationId xmlns:a16="http://schemas.microsoft.com/office/drawing/2014/main" id="{0B9118C6-5E9D-45E4-AECD-3FEC66DBA1CA}"/>
              </a:ext>
            </a:extLst>
          </p:cNvPr>
          <p:cNvGrpSpPr/>
          <p:nvPr/>
        </p:nvGrpSpPr>
        <p:grpSpPr>
          <a:xfrm>
            <a:off x="144653" y="2568854"/>
            <a:ext cx="8615346" cy="4007344"/>
            <a:chOff x="144653" y="2568854"/>
            <a:chExt cx="8615346" cy="4007344"/>
          </a:xfrm>
        </p:grpSpPr>
        <p:grpSp>
          <p:nvGrpSpPr>
            <p:cNvPr id="13" name="Groupe 12">
              <a:extLst>
                <a:ext uri="{FF2B5EF4-FFF2-40B4-BE49-F238E27FC236}">
                  <a16:creationId xmlns:a16="http://schemas.microsoft.com/office/drawing/2014/main" id="{37996288-6ADB-402D-A489-0A4394B14AA0}"/>
                </a:ext>
              </a:extLst>
            </p:cNvPr>
            <p:cNvGrpSpPr/>
            <p:nvPr/>
          </p:nvGrpSpPr>
          <p:grpSpPr>
            <a:xfrm>
              <a:off x="2711624" y="2568854"/>
              <a:ext cx="6048375" cy="4007344"/>
              <a:chOff x="2711624" y="2568854"/>
              <a:chExt cx="6048375" cy="4007344"/>
            </a:xfrm>
          </p:grpSpPr>
          <p:sp>
            <p:nvSpPr>
              <p:cNvPr id="64523" name="Line 38"/>
              <p:cNvSpPr>
                <a:spLocks noChangeShapeType="1"/>
              </p:cNvSpPr>
              <p:nvPr/>
            </p:nvSpPr>
            <p:spPr bwMode="auto">
              <a:xfrm>
                <a:off x="2711624" y="2568854"/>
                <a:ext cx="6048375" cy="3887788"/>
              </a:xfrm>
              <a:prstGeom prst="line">
                <a:avLst/>
              </a:prstGeom>
              <a:noFill/>
              <a:ln w="38100">
                <a:solidFill>
                  <a:srgbClr val="085160"/>
                </a:solidFill>
                <a:prstDash val="dash"/>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4525" name="Text Box 40"/>
              <p:cNvSpPr txBox="1">
                <a:spLocks noChangeArrowheads="1"/>
              </p:cNvSpPr>
              <p:nvPr/>
            </p:nvSpPr>
            <p:spPr bwMode="auto">
              <a:xfrm>
                <a:off x="2922762" y="4656417"/>
                <a:ext cx="27416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rgbClr val="085160"/>
                    </a:solidFill>
                    <a:latin typeface="Century Gothic" panose="020B0502020202020204" pitchFamily="34" charset="0"/>
                  </a:rPr>
                  <a:t>On ne compte pas (ou pas tout de suite)</a:t>
                </a:r>
              </a:p>
            </p:txBody>
          </p:sp>
          <p:pic>
            <p:nvPicPr>
              <p:cNvPr id="26" name="Image 25">
                <a:extLst>
                  <a:ext uri="{FF2B5EF4-FFF2-40B4-BE49-F238E27FC236}">
                    <a16:creationId xmlns:a16="http://schemas.microsoft.com/office/drawing/2014/main" id="{4F4B729B-6983-4933-9D7C-BC99897A993E}"/>
                  </a:ext>
                </a:extLst>
              </p:cNvPr>
              <p:cNvPicPr>
                <a:picLocks noChangeAspect="1"/>
              </p:cNvPicPr>
              <p:nvPr/>
            </p:nvPicPr>
            <p:blipFill>
              <a:blip r:embed="rId5"/>
              <a:stretch>
                <a:fillRect/>
              </a:stretch>
            </p:blipFill>
            <p:spPr>
              <a:xfrm>
                <a:off x="2861012" y="3349816"/>
                <a:ext cx="957738" cy="957738"/>
              </a:xfrm>
              <a:prstGeom prst="rect">
                <a:avLst/>
              </a:prstGeom>
            </p:spPr>
          </p:pic>
          <p:pic>
            <p:nvPicPr>
              <p:cNvPr id="6" name="Image 5">
                <a:extLst>
                  <a:ext uri="{FF2B5EF4-FFF2-40B4-BE49-F238E27FC236}">
                    <a16:creationId xmlns:a16="http://schemas.microsoft.com/office/drawing/2014/main" id="{75252CCB-2A85-43B5-8CD8-1993B85F0E85}"/>
                  </a:ext>
                </a:extLst>
              </p:cNvPr>
              <p:cNvPicPr>
                <a:picLocks noChangeAspect="1"/>
              </p:cNvPicPr>
              <p:nvPr/>
            </p:nvPicPr>
            <p:blipFill>
              <a:blip r:embed="rId6"/>
              <a:stretch>
                <a:fillRect/>
              </a:stretch>
            </p:blipFill>
            <p:spPr>
              <a:xfrm>
                <a:off x="4259971" y="5482945"/>
                <a:ext cx="1021168" cy="823031"/>
              </a:xfrm>
              <a:prstGeom prst="rect">
                <a:avLst/>
              </a:prstGeom>
            </p:spPr>
          </p:pic>
          <p:pic>
            <p:nvPicPr>
              <p:cNvPr id="30" name="Image 29">
                <a:extLst>
                  <a:ext uri="{FF2B5EF4-FFF2-40B4-BE49-F238E27FC236}">
                    <a16:creationId xmlns:a16="http://schemas.microsoft.com/office/drawing/2014/main" id="{9067A008-A299-42A6-9B4C-7C606517298A}"/>
                  </a:ext>
                </a:extLst>
              </p:cNvPr>
              <p:cNvPicPr>
                <a:picLocks noChangeAspect="1"/>
              </p:cNvPicPr>
              <p:nvPr/>
            </p:nvPicPr>
            <p:blipFill>
              <a:blip r:embed="rId7"/>
              <a:stretch>
                <a:fillRect/>
              </a:stretch>
            </p:blipFill>
            <p:spPr>
              <a:xfrm>
                <a:off x="3320588" y="6000133"/>
                <a:ext cx="576065" cy="576065"/>
              </a:xfrm>
              <a:prstGeom prst="rect">
                <a:avLst/>
              </a:prstGeom>
            </p:spPr>
          </p:pic>
        </p:grpSp>
        <p:sp>
          <p:nvSpPr>
            <p:cNvPr id="35" name="Text Box 38">
              <a:extLst>
                <a:ext uri="{FF2B5EF4-FFF2-40B4-BE49-F238E27FC236}">
                  <a16:creationId xmlns:a16="http://schemas.microsoft.com/office/drawing/2014/main" id="{AE999CAC-CC5B-4D87-B45C-F4AAFE83CF53}"/>
                </a:ext>
              </a:extLst>
            </p:cNvPr>
            <p:cNvSpPr txBox="1">
              <a:spLocks noChangeArrowheads="1"/>
            </p:cNvSpPr>
            <p:nvPr/>
          </p:nvSpPr>
          <p:spPr bwMode="auto">
            <a:xfrm>
              <a:off x="144653" y="5587639"/>
              <a:ext cx="2297318"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Tout le reste : on ne compte pas !</a:t>
              </a:r>
            </a:p>
          </p:txBody>
        </p:sp>
      </p:grpSp>
    </p:spTree>
    <p:extLst>
      <p:ext uri="{BB962C8B-B14F-4D97-AF65-F5344CB8AC3E}">
        <p14:creationId xmlns:p14="http://schemas.microsoft.com/office/powerpoint/2010/main" val="20683735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BBD023-8777-4440-9EE7-ADC7F91EA150}"/>
              </a:ext>
            </a:extLst>
          </p:cNvPr>
          <p:cNvSpPr>
            <a:spLocks noGrp="1"/>
          </p:cNvSpPr>
          <p:nvPr>
            <p:ph type="title"/>
          </p:nvPr>
        </p:nvSpPr>
        <p:spPr/>
        <p:txBody>
          <a:bodyPr/>
          <a:lstStyle/>
          <a:p>
            <a:r>
              <a:rPr lang="fr-FR" altLang="en-US" dirty="0"/>
              <a:t>Règle n°3 : Procéder par itérations</a:t>
            </a:r>
            <a:endParaRPr lang="fr-FR" dirty="0"/>
          </a:p>
        </p:txBody>
      </p:sp>
      <p:grpSp>
        <p:nvGrpSpPr>
          <p:cNvPr id="47" name="Groupe 46">
            <a:extLst>
              <a:ext uri="{FF2B5EF4-FFF2-40B4-BE49-F238E27FC236}">
                <a16:creationId xmlns:a16="http://schemas.microsoft.com/office/drawing/2014/main" id="{7DCAA834-76CC-4399-B689-4B1DBB49971D}"/>
              </a:ext>
            </a:extLst>
          </p:cNvPr>
          <p:cNvGrpSpPr/>
          <p:nvPr/>
        </p:nvGrpSpPr>
        <p:grpSpPr>
          <a:xfrm>
            <a:off x="1984659" y="1659810"/>
            <a:ext cx="3694961" cy="1153743"/>
            <a:chOff x="1764976" y="1984721"/>
            <a:chExt cx="3694961" cy="1153743"/>
          </a:xfrm>
        </p:grpSpPr>
        <p:sp>
          <p:nvSpPr>
            <p:cNvPr id="4" name="Text Box 38">
              <a:extLst>
                <a:ext uri="{FF2B5EF4-FFF2-40B4-BE49-F238E27FC236}">
                  <a16:creationId xmlns:a16="http://schemas.microsoft.com/office/drawing/2014/main" id="{8705C4AD-B66F-4350-B637-64A866616D47}"/>
                </a:ext>
              </a:extLst>
            </p:cNvPr>
            <p:cNvSpPr txBox="1">
              <a:spLocks noChangeArrowheads="1"/>
            </p:cNvSpPr>
            <p:nvPr/>
          </p:nvSpPr>
          <p:spPr bwMode="auto">
            <a:xfrm>
              <a:off x="2656451" y="2543999"/>
              <a:ext cx="2803486" cy="369332"/>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Définir un périmètre</a:t>
              </a:r>
            </a:p>
          </p:txBody>
        </p:sp>
        <p:pic>
          <p:nvPicPr>
            <p:cNvPr id="42" name="Image 41">
              <a:extLst>
                <a:ext uri="{FF2B5EF4-FFF2-40B4-BE49-F238E27FC236}">
                  <a16:creationId xmlns:a16="http://schemas.microsoft.com/office/drawing/2014/main" id="{10D2F9BF-E500-4A23-89E3-5D0BAE12C5A2}"/>
                </a:ext>
              </a:extLst>
            </p:cNvPr>
            <p:cNvPicPr>
              <a:picLocks noChangeAspect="1"/>
            </p:cNvPicPr>
            <p:nvPr/>
          </p:nvPicPr>
          <p:blipFill>
            <a:blip r:embed="rId3"/>
            <a:stretch>
              <a:fillRect/>
            </a:stretch>
          </p:blipFill>
          <p:spPr>
            <a:xfrm>
              <a:off x="1764976" y="1984721"/>
              <a:ext cx="1489049" cy="1153743"/>
            </a:xfrm>
            <a:prstGeom prst="rect">
              <a:avLst/>
            </a:prstGeom>
          </p:spPr>
        </p:pic>
      </p:grpSp>
    </p:spTree>
    <p:extLst>
      <p:ext uri="{BB962C8B-B14F-4D97-AF65-F5344CB8AC3E}">
        <p14:creationId xmlns:p14="http://schemas.microsoft.com/office/powerpoint/2010/main" val="29437978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BBD023-8777-4440-9EE7-ADC7F91EA150}"/>
              </a:ext>
            </a:extLst>
          </p:cNvPr>
          <p:cNvSpPr>
            <a:spLocks noGrp="1"/>
          </p:cNvSpPr>
          <p:nvPr>
            <p:ph type="title"/>
          </p:nvPr>
        </p:nvSpPr>
        <p:spPr/>
        <p:txBody>
          <a:bodyPr/>
          <a:lstStyle/>
          <a:p>
            <a:r>
              <a:rPr lang="fr-FR" altLang="en-US" dirty="0"/>
              <a:t>Règle n°3 : Procéder par itérations</a:t>
            </a:r>
            <a:endParaRPr lang="fr-FR" dirty="0"/>
          </a:p>
        </p:txBody>
      </p:sp>
      <p:grpSp>
        <p:nvGrpSpPr>
          <p:cNvPr id="48" name="Groupe 47">
            <a:extLst>
              <a:ext uri="{FF2B5EF4-FFF2-40B4-BE49-F238E27FC236}">
                <a16:creationId xmlns:a16="http://schemas.microsoft.com/office/drawing/2014/main" id="{3A783489-43E9-4B88-B575-C6AA2B9BC472}"/>
              </a:ext>
            </a:extLst>
          </p:cNvPr>
          <p:cNvGrpSpPr/>
          <p:nvPr/>
        </p:nvGrpSpPr>
        <p:grpSpPr>
          <a:xfrm>
            <a:off x="4277876" y="1663689"/>
            <a:ext cx="6479310" cy="1577514"/>
            <a:chOff x="4954948" y="1675191"/>
            <a:chExt cx="6479310" cy="1577514"/>
          </a:xfrm>
        </p:grpSpPr>
        <p:cxnSp>
          <p:nvCxnSpPr>
            <p:cNvPr id="6" name="Connecteur droit avec flèche 5">
              <a:extLst>
                <a:ext uri="{FF2B5EF4-FFF2-40B4-BE49-F238E27FC236}">
                  <a16:creationId xmlns:a16="http://schemas.microsoft.com/office/drawing/2014/main" id="{5E81E853-1D55-41FD-9E32-155784F7CF2A}"/>
                </a:ext>
              </a:extLst>
            </p:cNvPr>
            <p:cNvCxnSpPr>
              <a:cxnSpLocks/>
              <a:stCxn id="4" idx="0"/>
              <a:endCxn id="7" idx="1"/>
            </p:cNvCxnSpPr>
            <p:nvPr/>
          </p:nvCxnSpPr>
          <p:spPr>
            <a:xfrm rot="5400000" flipH="1" flipV="1">
              <a:off x="6309208" y="782597"/>
              <a:ext cx="93734" cy="2802253"/>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sp>
          <p:nvSpPr>
            <p:cNvPr id="7" name="Text Box 38">
              <a:extLst>
                <a:ext uri="{FF2B5EF4-FFF2-40B4-BE49-F238E27FC236}">
                  <a16:creationId xmlns:a16="http://schemas.microsoft.com/office/drawing/2014/main" id="{7ADAC13B-7D9E-48C8-8FCA-8BA752A78AE2}"/>
                </a:ext>
              </a:extLst>
            </p:cNvPr>
            <p:cNvSpPr txBox="1">
              <a:spLocks noChangeArrowheads="1"/>
            </p:cNvSpPr>
            <p:nvPr/>
          </p:nvSpPr>
          <p:spPr bwMode="auto">
            <a:xfrm>
              <a:off x="7757202" y="1675191"/>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Réaliser un premier calcul sur la base d’estimations</a:t>
              </a:r>
            </a:p>
          </p:txBody>
        </p:sp>
        <p:pic>
          <p:nvPicPr>
            <p:cNvPr id="41" name="Image 40">
              <a:extLst>
                <a:ext uri="{FF2B5EF4-FFF2-40B4-BE49-F238E27FC236}">
                  <a16:creationId xmlns:a16="http://schemas.microsoft.com/office/drawing/2014/main" id="{3F93140C-4EBE-48FE-B2BD-486C038553A0}"/>
                </a:ext>
              </a:extLst>
            </p:cNvPr>
            <p:cNvPicPr>
              <a:picLocks noChangeAspect="1"/>
            </p:cNvPicPr>
            <p:nvPr/>
          </p:nvPicPr>
          <p:blipFill>
            <a:blip r:embed="rId3"/>
            <a:stretch>
              <a:fillRect/>
            </a:stretch>
          </p:blipFill>
          <p:spPr>
            <a:xfrm>
              <a:off x="10309446" y="2127893"/>
              <a:ext cx="1124812" cy="1124812"/>
            </a:xfrm>
            <a:prstGeom prst="rect">
              <a:avLst/>
            </a:prstGeom>
          </p:spPr>
        </p:pic>
      </p:grpSp>
      <p:grpSp>
        <p:nvGrpSpPr>
          <p:cNvPr id="47" name="Groupe 46">
            <a:extLst>
              <a:ext uri="{FF2B5EF4-FFF2-40B4-BE49-F238E27FC236}">
                <a16:creationId xmlns:a16="http://schemas.microsoft.com/office/drawing/2014/main" id="{7DCAA834-76CC-4399-B689-4B1DBB49971D}"/>
              </a:ext>
            </a:extLst>
          </p:cNvPr>
          <p:cNvGrpSpPr/>
          <p:nvPr/>
        </p:nvGrpSpPr>
        <p:grpSpPr>
          <a:xfrm>
            <a:off x="1984659" y="1659810"/>
            <a:ext cx="3694961" cy="1153743"/>
            <a:chOff x="1764976" y="1984721"/>
            <a:chExt cx="3694961" cy="1153743"/>
          </a:xfrm>
        </p:grpSpPr>
        <p:sp>
          <p:nvSpPr>
            <p:cNvPr id="4" name="Text Box 38">
              <a:extLst>
                <a:ext uri="{FF2B5EF4-FFF2-40B4-BE49-F238E27FC236}">
                  <a16:creationId xmlns:a16="http://schemas.microsoft.com/office/drawing/2014/main" id="{8705C4AD-B66F-4350-B637-64A866616D47}"/>
                </a:ext>
              </a:extLst>
            </p:cNvPr>
            <p:cNvSpPr txBox="1">
              <a:spLocks noChangeArrowheads="1"/>
            </p:cNvSpPr>
            <p:nvPr/>
          </p:nvSpPr>
          <p:spPr bwMode="auto">
            <a:xfrm>
              <a:off x="2656451" y="2543999"/>
              <a:ext cx="2803486" cy="369332"/>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Identifier un périmètre</a:t>
              </a:r>
            </a:p>
          </p:txBody>
        </p:sp>
        <p:pic>
          <p:nvPicPr>
            <p:cNvPr id="42" name="Image 41">
              <a:extLst>
                <a:ext uri="{FF2B5EF4-FFF2-40B4-BE49-F238E27FC236}">
                  <a16:creationId xmlns:a16="http://schemas.microsoft.com/office/drawing/2014/main" id="{10D2F9BF-E500-4A23-89E3-5D0BAE12C5A2}"/>
                </a:ext>
              </a:extLst>
            </p:cNvPr>
            <p:cNvPicPr>
              <a:picLocks noChangeAspect="1"/>
            </p:cNvPicPr>
            <p:nvPr/>
          </p:nvPicPr>
          <p:blipFill>
            <a:blip r:embed="rId4"/>
            <a:stretch>
              <a:fillRect/>
            </a:stretch>
          </p:blipFill>
          <p:spPr>
            <a:xfrm>
              <a:off x="1764976" y="1984721"/>
              <a:ext cx="1489049" cy="1153743"/>
            </a:xfrm>
            <a:prstGeom prst="rect">
              <a:avLst/>
            </a:prstGeom>
          </p:spPr>
        </p:pic>
      </p:grpSp>
    </p:spTree>
    <p:extLst>
      <p:ext uri="{BB962C8B-B14F-4D97-AF65-F5344CB8AC3E}">
        <p14:creationId xmlns:p14="http://schemas.microsoft.com/office/powerpoint/2010/main" val="601728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Budgétisons le carbone</a:t>
            </a:r>
            <a:br>
              <a:rPr lang="fr-FR" dirty="0"/>
            </a:br>
            <a:r>
              <a:rPr lang="fr-FR" sz="2000" i="1" dirty="0">
                <a:solidFill>
                  <a:srgbClr val="F6AB38"/>
                </a:solidFill>
              </a:rPr>
              <a:t>Tic, Tac…</a:t>
            </a:r>
          </a:p>
        </p:txBody>
      </p:sp>
      <p:grpSp>
        <p:nvGrpSpPr>
          <p:cNvPr id="332" name="Groupe 331"/>
          <p:cNvGrpSpPr/>
          <p:nvPr/>
        </p:nvGrpSpPr>
        <p:grpSpPr>
          <a:xfrm>
            <a:off x="335438" y="4834897"/>
            <a:ext cx="6896157" cy="697692"/>
            <a:chOff x="254671" y="4601536"/>
            <a:chExt cx="6896157" cy="697692"/>
          </a:xfrm>
        </p:grpSpPr>
        <p:pic>
          <p:nvPicPr>
            <p:cNvPr id="333" name="Image 3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20" y="5018145"/>
              <a:ext cx="225702" cy="225702"/>
            </a:xfrm>
            <a:prstGeom prst="rect">
              <a:avLst/>
            </a:prstGeom>
          </p:spPr>
        </p:pic>
        <p:pic>
          <p:nvPicPr>
            <p:cNvPr id="334" name="Image 3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71" y="4674799"/>
              <a:ext cx="288000" cy="288000"/>
            </a:xfrm>
            <a:prstGeom prst="rect">
              <a:avLst/>
            </a:prstGeom>
          </p:spPr>
        </p:pic>
        <p:sp>
          <p:nvSpPr>
            <p:cNvPr id="335" name="Rectangle 334"/>
            <p:cNvSpPr/>
            <p:nvPr/>
          </p:nvSpPr>
          <p:spPr>
            <a:xfrm>
              <a:off x="584150" y="4601536"/>
              <a:ext cx="6566678" cy="697692"/>
            </a:xfrm>
            <a:prstGeom prst="rect">
              <a:avLst/>
            </a:prstGeom>
            <a:ln>
              <a:noFill/>
            </a:ln>
          </p:spPr>
          <p:txBody>
            <a:bodyPr wrap="square">
              <a:spAutoFit/>
            </a:bodyPr>
            <a:lstStyle/>
            <a:p>
              <a:pPr algn="just">
                <a:lnSpc>
                  <a:spcPct val="150000"/>
                </a:lnSpc>
              </a:pPr>
              <a:r>
                <a:rPr lang="fr-FR" sz="1400" i="1" dirty="0">
                  <a:latin typeface="Century Gothic" pitchFamily="34" charset="0"/>
                  <a:cs typeface="+mn-cs"/>
                </a:rPr>
                <a:t>Gaz à effet de serre équivalents (100 GtCO</a:t>
              </a:r>
              <a:r>
                <a:rPr lang="fr-FR" sz="1400" i="1" baseline="-25000" dirty="0">
                  <a:latin typeface="Century Gothic" pitchFamily="34" charset="0"/>
                  <a:cs typeface="+mn-cs"/>
                </a:rPr>
                <a:t>2</a:t>
              </a:r>
              <a:r>
                <a:rPr lang="fr-FR" sz="1400" i="1" dirty="0">
                  <a:latin typeface="Century Gothic" pitchFamily="34" charset="0"/>
                  <a:cs typeface="+mn-cs"/>
                </a:rPr>
                <a:t>)</a:t>
              </a:r>
            </a:p>
            <a:p>
              <a:pPr algn="just">
                <a:lnSpc>
                  <a:spcPct val="150000"/>
                </a:lnSpc>
              </a:pPr>
              <a:r>
                <a:rPr lang="fr-FR" sz="1400" i="1" dirty="0">
                  <a:latin typeface="Century Gothic" pitchFamily="34" charset="0"/>
                  <a:cs typeface="+mn-cs"/>
                </a:rPr>
                <a:t>Energie équivalente (100 </a:t>
              </a:r>
              <a:r>
                <a:rPr lang="fr-FR" sz="1400" i="1" dirty="0" err="1">
                  <a:latin typeface="Century Gothic" pitchFamily="34" charset="0"/>
                  <a:cs typeface="+mn-cs"/>
                </a:rPr>
                <a:t>Gtep</a:t>
              </a:r>
              <a:r>
                <a:rPr lang="fr-FR" sz="1400" i="1" dirty="0">
                  <a:latin typeface="Century Gothic" pitchFamily="34" charset="0"/>
                  <a:cs typeface="+mn-cs"/>
                </a:rPr>
                <a:t>)</a:t>
              </a:r>
              <a:endParaRPr lang="pt-BR" sz="1400" i="1" dirty="0">
                <a:latin typeface="Century Gothic" pitchFamily="34" charset="0"/>
                <a:cs typeface="+mn-cs"/>
              </a:endParaRPr>
            </a:p>
          </p:txBody>
        </p:sp>
      </p:grpSp>
      <p:sp>
        <p:nvSpPr>
          <p:cNvPr id="336" name="Rectangle 335"/>
          <p:cNvSpPr/>
          <p:nvPr/>
        </p:nvSpPr>
        <p:spPr>
          <a:xfrm>
            <a:off x="0" y="6289575"/>
            <a:ext cx="6631203"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Avenir Climatique</a:t>
            </a:r>
            <a:r>
              <a:rPr lang="en-US" sz="1400" i="1" dirty="0">
                <a:solidFill>
                  <a:srgbClr val="085160"/>
                </a:solidFill>
                <a:latin typeface="Century Gothic" pitchFamily="34" charset="0"/>
                <a:cs typeface="+mn-cs"/>
              </a:rPr>
              <a:t>, IPCC AR5 WG3, BP Statistical Review 2016</a:t>
            </a:r>
            <a:endParaRPr lang="pt-BR" sz="1400" i="1" dirty="0">
              <a:solidFill>
                <a:srgbClr val="085160"/>
              </a:solidFill>
              <a:latin typeface="Century Gothic" pitchFamily="34" charset="0"/>
              <a:cs typeface="+mn-cs"/>
            </a:endParaRPr>
          </a:p>
        </p:txBody>
      </p:sp>
      <p:grpSp>
        <p:nvGrpSpPr>
          <p:cNvPr id="337" name="Groupe 336"/>
          <p:cNvGrpSpPr/>
          <p:nvPr/>
        </p:nvGrpSpPr>
        <p:grpSpPr>
          <a:xfrm>
            <a:off x="271002" y="1334856"/>
            <a:ext cx="5753180" cy="3480676"/>
            <a:chOff x="150200" y="1072968"/>
            <a:chExt cx="5753180" cy="3480676"/>
          </a:xfrm>
        </p:grpSpPr>
        <p:sp>
          <p:nvSpPr>
            <p:cNvPr id="338" name="ZoneTexte 337"/>
            <p:cNvSpPr txBox="1"/>
            <p:nvPr/>
          </p:nvSpPr>
          <p:spPr>
            <a:xfrm>
              <a:off x="1919314" y="379350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b="1" dirty="0">
                  <a:solidFill>
                    <a:schemeClr val="bg1"/>
                  </a:solidFill>
                  <a:latin typeface="Century Gothic" panose="020B0502020202020204" pitchFamily="34" charset="0"/>
                </a:rPr>
                <a:t>PETROLE</a:t>
              </a:r>
              <a:endParaRPr lang="fr-FR" b="1" dirty="0">
                <a:solidFill>
                  <a:schemeClr val="bg1"/>
                </a:solidFill>
                <a:latin typeface="Century Gothic" panose="020B0502020202020204" pitchFamily="34" charset="0"/>
              </a:endParaRPr>
            </a:p>
          </p:txBody>
        </p:sp>
        <p:sp>
          <p:nvSpPr>
            <p:cNvPr id="339" name="ZoneTexte 338"/>
            <p:cNvSpPr txBox="1"/>
            <p:nvPr/>
          </p:nvSpPr>
          <p:spPr>
            <a:xfrm>
              <a:off x="3671623" y="3800370"/>
              <a:ext cx="2231757"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CHARBON</a:t>
              </a:r>
            </a:p>
          </p:txBody>
        </p:sp>
        <p:sp>
          <p:nvSpPr>
            <p:cNvPr id="340" name="ZoneTexte 339"/>
            <p:cNvSpPr txBox="1"/>
            <p:nvPr/>
          </p:nvSpPr>
          <p:spPr>
            <a:xfrm>
              <a:off x="188105" y="380037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GAZ</a:t>
              </a:r>
            </a:p>
          </p:txBody>
        </p:sp>
        <p:sp>
          <p:nvSpPr>
            <p:cNvPr id="341" name="ZoneTexte 340"/>
            <p:cNvSpPr txBox="1"/>
            <p:nvPr/>
          </p:nvSpPr>
          <p:spPr>
            <a:xfrm>
              <a:off x="156162" y="1072968"/>
              <a:ext cx="5693137" cy="400110"/>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Ce qu’il nous reste (réserves prouvées) : </a:t>
              </a:r>
            </a:p>
          </p:txBody>
        </p:sp>
        <p:sp>
          <p:nvSpPr>
            <p:cNvPr id="342" name="ZoneTexte 341"/>
            <p:cNvSpPr txBox="1"/>
            <p:nvPr/>
          </p:nvSpPr>
          <p:spPr>
            <a:xfrm>
              <a:off x="188105" y="4186549"/>
              <a:ext cx="5685511" cy="367095"/>
            </a:xfrm>
            <a:prstGeom prst="rect">
              <a:avLst/>
            </a:prstGeom>
            <a:solidFill>
              <a:schemeClr val="tx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TOTAL : ≈ 4000 GtCO2 </a:t>
              </a:r>
            </a:p>
          </p:txBody>
        </p:sp>
        <p:grpSp>
          <p:nvGrpSpPr>
            <p:cNvPr id="343" name="Groupe 342"/>
            <p:cNvGrpSpPr/>
            <p:nvPr/>
          </p:nvGrpSpPr>
          <p:grpSpPr>
            <a:xfrm>
              <a:off x="1091568" y="3234953"/>
              <a:ext cx="596237" cy="542517"/>
              <a:chOff x="-811331" y="2688952"/>
              <a:chExt cx="596237" cy="542517"/>
            </a:xfrm>
          </p:grpSpPr>
          <p:pic>
            <p:nvPicPr>
              <p:cNvPr id="433" name="Image 4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4" name="Image 4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5" name="Image 4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6" name="Image 4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44" name="Groupe 343"/>
            <p:cNvGrpSpPr/>
            <p:nvPr/>
          </p:nvGrpSpPr>
          <p:grpSpPr>
            <a:xfrm>
              <a:off x="2863739" y="2970985"/>
              <a:ext cx="596237" cy="797038"/>
              <a:chOff x="1616620" y="2469537"/>
              <a:chExt cx="596237" cy="797038"/>
            </a:xfrm>
          </p:grpSpPr>
          <p:grpSp>
            <p:nvGrpSpPr>
              <p:cNvPr id="425" name="Groupe 424"/>
              <p:cNvGrpSpPr/>
              <p:nvPr/>
            </p:nvGrpSpPr>
            <p:grpSpPr>
              <a:xfrm>
                <a:off x="1616620" y="2724058"/>
                <a:ext cx="596237" cy="542517"/>
                <a:chOff x="-811331" y="2688952"/>
                <a:chExt cx="596237" cy="542517"/>
              </a:xfrm>
            </p:grpSpPr>
            <p:pic>
              <p:nvPicPr>
                <p:cNvPr id="429" name="Image 4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0" name="Image 4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1" name="Image 4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2" name="Image 4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426" name="Groupe 425"/>
              <p:cNvGrpSpPr/>
              <p:nvPr/>
            </p:nvGrpSpPr>
            <p:grpSpPr>
              <a:xfrm>
                <a:off x="1618745" y="2469537"/>
                <a:ext cx="588169" cy="288000"/>
                <a:chOff x="-803263" y="2943469"/>
                <a:chExt cx="588169" cy="288000"/>
              </a:xfrm>
            </p:grpSpPr>
            <p:pic>
              <p:nvPicPr>
                <p:cNvPr id="427" name="Image 4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28" name="Image 4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45" name="Groupe 344"/>
            <p:cNvGrpSpPr/>
            <p:nvPr/>
          </p:nvGrpSpPr>
          <p:grpSpPr>
            <a:xfrm>
              <a:off x="4301434" y="2178905"/>
              <a:ext cx="1537369" cy="1588737"/>
              <a:chOff x="4303024" y="1833201"/>
              <a:chExt cx="1537369" cy="1588737"/>
            </a:xfrm>
          </p:grpSpPr>
          <p:grpSp>
            <p:nvGrpSpPr>
              <p:cNvPr id="378" name="Groupe 377"/>
              <p:cNvGrpSpPr/>
              <p:nvPr/>
            </p:nvGrpSpPr>
            <p:grpSpPr>
              <a:xfrm>
                <a:off x="4303024" y="1844038"/>
                <a:ext cx="900101" cy="1573489"/>
                <a:chOff x="4303024" y="1844038"/>
                <a:chExt cx="900101" cy="1573489"/>
              </a:xfrm>
            </p:grpSpPr>
            <p:grpSp>
              <p:nvGrpSpPr>
                <p:cNvPr id="404" name="Groupe 403"/>
                <p:cNvGrpSpPr/>
                <p:nvPr/>
              </p:nvGrpSpPr>
              <p:grpSpPr>
                <a:xfrm>
                  <a:off x="4606888" y="2620489"/>
                  <a:ext cx="596237" cy="797038"/>
                  <a:chOff x="1642870" y="2469968"/>
                  <a:chExt cx="596237" cy="797038"/>
                </a:xfrm>
              </p:grpSpPr>
              <p:grpSp>
                <p:nvGrpSpPr>
                  <p:cNvPr id="417" name="Groupe 416"/>
                  <p:cNvGrpSpPr/>
                  <p:nvPr/>
                </p:nvGrpSpPr>
                <p:grpSpPr>
                  <a:xfrm>
                    <a:off x="1642870" y="2724489"/>
                    <a:ext cx="596237" cy="542517"/>
                    <a:chOff x="-785081" y="2689383"/>
                    <a:chExt cx="596237" cy="542517"/>
                  </a:xfrm>
                </p:grpSpPr>
                <p:pic>
                  <p:nvPicPr>
                    <p:cNvPr id="421" name="Image 4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22" name="Image 4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3" name="Image 4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24" name="Image 4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8" name="Groupe 417"/>
                  <p:cNvGrpSpPr/>
                  <p:nvPr/>
                </p:nvGrpSpPr>
                <p:grpSpPr>
                  <a:xfrm>
                    <a:off x="1644995" y="2469968"/>
                    <a:ext cx="588169" cy="288000"/>
                    <a:chOff x="-777013" y="2943900"/>
                    <a:chExt cx="588169" cy="288000"/>
                  </a:xfrm>
                </p:grpSpPr>
                <p:pic>
                  <p:nvPicPr>
                    <p:cNvPr id="419" name="Imag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0" name="Image 4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5" name="Groupe 404"/>
                <p:cNvGrpSpPr/>
                <p:nvPr/>
              </p:nvGrpSpPr>
              <p:grpSpPr>
                <a:xfrm>
                  <a:off x="4606888" y="1844038"/>
                  <a:ext cx="596237" cy="797038"/>
                  <a:chOff x="1642870" y="2469968"/>
                  <a:chExt cx="596237" cy="797038"/>
                </a:xfrm>
              </p:grpSpPr>
              <p:grpSp>
                <p:nvGrpSpPr>
                  <p:cNvPr id="409" name="Groupe 408"/>
                  <p:cNvGrpSpPr/>
                  <p:nvPr/>
                </p:nvGrpSpPr>
                <p:grpSpPr>
                  <a:xfrm>
                    <a:off x="1642870" y="2724489"/>
                    <a:ext cx="596237" cy="542517"/>
                    <a:chOff x="-785081" y="2689383"/>
                    <a:chExt cx="596237" cy="542517"/>
                  </a:xfrm>
                </p:grpSpPr>
                <p:pic>
                  <p:nvPicPr>
                    <p:cNvPr id="413" name="Image 4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14" name="Image 4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5" name="Image 4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16" name="Image 4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0" name="Groupe 409"/>
                  <p:cNvGrpSpPr/>
                  <p:nvPr/>
                </p:nvGrpSpPr>
                <p:grpSpPr>
                  <a:xfrm>
                    <a:off x="1644995" y="2469968"/>
                    <a:ext cx="588169" cy="288000"/>
                    <a:chOff x="-777013" y="2943900"/>
                    <a:chExt cx="588169" cy="288000"/>
                  </a:xfrm>
                </p:grpSpPr>
                <p:pic>
                  <p:nvPicPr>
                    <p:cNvPr id="411" name="Image 4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2" name="Image 4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6" name="Groupe 405"/>
                <p:cNvGrpSpPr/>
                <p:nvPr/>
              </p:nvGrpSpPr>
              <p:grpSpPr>
                <a:xfrm>
                  <a:off x="4303024" y="2354450"/>
                  <a:ext cx="289152" cy="554039"/>
                  <a:chOff x="-1083002" y="3704738"/>
                  <a:chExt cx="289152" cy="554039"/>
                </a:xfrm>
              </p:grpSpPr>
              <p:pic>
                <p:nvPicPr>
                  <p:cNvPr id="407" name="Image 4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850" y="3970777"/>
                    <a:ext cx="288000" cy="288000"/>
                  </a:xfrm>
                  <a:prstGeom prst="rect">
                    <a:avLst/>
                  </a:prstGeom>
                </p:spPr>
              </p:pic>
              <p:pic>
                <p:nvPicPr>
                  <p:cNvPr id="408" name="Image 4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002" y="3704738"/>
                    <a:ext cx="288000" cy="288000"/>
                  </a:xfrm>
                  <a:prstGeom prst="rect">
                    <a:avLst/>
                  </a:prstGeom>
                </p:spPr>
              </p:pic>
            </p:grpSp>
          </p:grpSp>
          <p:grpSp>
            <p:nvGrpSpPr>
              <p:cNvPr id="379" name="Groupe 378"/>
              <p:cNvGrpSpPr/>
              <p:nvPr/>
            </p:nvGrpSpPr>
            <p:grpSpPr>
              <a:xfrm>
                <a:off x="4306719" y="1833201"/>
                <a:ext cx="1533674" cy="1575401"/>
                <a:chOff x="3643201" y="1841695"/>
                <a:chExt cx="1533674" cy="1575401"/>
              </a:xfrm>
            </p:grpSpPr>
            <p:grpSp>
              <p:nvGrpSpPr>
                <p:cNvPr id="383" name="Groupe 382"/>
                <p:cNvGrpSpPr/>
                <p:nvPr/>
              </p:nvGrpSpPr>
              <p:grpSpPr>
                <a:xfrm>
                  <a:off x="4580638" y="2620058"/>
                  <a:ext cx="596237" cy="797038"/>
                  <a:chOff x="1616620" y="2469537"/>
                  <a:chExt cx="596237" cy="797038"/>
                </a:xfrm>
              </p:grpSpPr>
              <p:grpSp>
                <p:nvGrpSpPr>
                  <p:cNvPr id="396" name="Groupe 395"/>
                  <p:cNvGrpSpPr/>
                  <p:nvPr/>
                </p:nvGrpSpPr>
                <p:grpSpPr>
                  <a:xfrm>
                    <a:off x="1616620" y="2724058"/>
                    <a:ext cx="596237" cy="542517"/>
                    <a:chOff x="-811331" y="2688952"/>
                    <a:chExt cx="596237" cy="542517"/>
                  </a:xfrm>
                </p:grpSpPr>
                <p:pic>
                  <p:nvPicPr>
                    <p:cNvPr id="400" name="Image 3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01" name="Image 4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02" name="Image 4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03" name="Image 4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97" name="Groupe 396"/>
                  <p:cNvGrpSpPr/>
                  <p:nvPr/>
                </p:nvGrpSpPr>
                <p:grpSpPr>
                  <a:xfrm>
                    <a:off x="1618745" y="2469537"/>
                    <a:ext cx="588169" cy="288000"/>
                    <a:chOff x="-803263" y="2943469"/>
                    <a:chExt cx="588169" cy="288000"/>
                  </a:xfrm>
                </p:grpSpPr>
                <p:pic>
                  <p:nvPicPr>
                    <p:cNvPr id="398" name="Image 3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9" name="Image 39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4" name="Groupe 383"/>
                <p:cNvGrpSpPr/>
                <p:nvPr/>
              </p:nvGrpSpPr>
              <p:grpSpPr>
                <a:xfrm>
                  <a:off x="4580638" y="1843607"/>
                  <a:ext cx="596237" cy="797038"/>
                  <a:chOff x="1616620" y="2469537"/>
                  <a:chExt cx="596237" cy="797038"/>
                </a:xfrm>
              </p:grpSpPr>
              <p:grpSp>
                <p:nvGrpSpPr>
                  <p:cNvPr id="388" name="Groupe 387"/>
                  <p:cNvGrpSpPr/>
                  <p:nvPr/>
                </p:nvGrpSpPr>
                <p:grpSpPr>
                  <a:xfrm>
                    <a:off x="1616620" y="2724058"/>
                    <a:ext cx="596237" cy="542517"/>
                    <a:chOff x="-811331" y="2688952"/>
                    <a:chExt cx="596237" cy="542517"/>
                  </a:xfrm>
                </p:grpSpPr>
                <p:pic>
                  <p:nvPicPr>
                    <p:cNvPr id="392" name="Image 3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393" name="Image 3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4" name="Image 3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395" name="Image 3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89" name="Groupe 388"/>
                  <p:cNvGrpSpPr/>
                  <p:nvPr/>
                </p:nvGrpSpPr>
                <p:grpSpPr>
                  <a:xfrm>
                    <a:off x="1618745" y="2469537"/>
                    <a:ext cx="588169" cy="288000"/>
                    <a:chOff x="-803263" y="2943469"/>
                    <a:chExt cx="588169" cy="288000"/>
                  </a:xfrm>
                </p:grpSpPr>
                <p:pic>
                  <p:nvPicPr>
                    <p:cNvPr id="390" name="Image 3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1" name="Image 3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5" name="Groupe 384"/>
                <p:cNvGrpSpPr/>
                <p:nvPr/>
              </p:nvGrpSpPr>
              <p:grpSpPr>
                <a:xfrm>
                  <a:off x="3643201" y="1841695"/>
                  <a:ext cx="288000" cy="555469"/>
                  <a:chOff x="-1742825" y="3191983"/>
                  <a:chExt cx="288000" cy="555469"/>
                </a:xfrm>
              </p:grpSpPr>
              <p:pic>
                <p:nvPicPr>
                  <p:cNvPr id="386" name="Image 3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459452"/>
                    <a:ext cx="288000" cy="288000"/>
                  </a:xfrm>
                  <a:prstGeom prst="rect">
                    <a:avLst/>
                  </a:prstGeom>
                </p:spPr>
              </p:pic>
              <p:pic>
                <p:nvPicPr>
                  <p:cNvPr id="387" name="Image 3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191983"/>
                    <a:ext cx="288000" cy="288000"/>
                  </a:xfrm>
                  <a:prstGeom prst="rect">
                    <a:avLst/>
                  </a:prstGeom>
                </p:spPr>
              </p:pic>
            </p:grpSp>
          </p:grpSp>
          <p:grpSp>
            <p:nvGrpSpPr>
              <p:cNvPr id="380" name="Groupe 379"/>
              <p:cNvGrpSpPr/>
              <p:nvPr/>
            </p:nvGrpSpPr>
            <p:grpSpPr>
              <a:xfrm>
                <a:off x="4306719" y="2878957"/>
                <a:ext cx="288000" cy="542981"/>
                <a:chOff x="-432207" y="2693330"/>
                <a:chExt cx="288000" cy="542981"/>
              </a:xfrm>
            </p:grpSpPr>
            <p:pic>
              <p:nvPicPr>
                <p:cNvPr id="381" name="Image 3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693330"/>
                  <a:ext cx="288000" cy="288000"/>
                </a:xfrm>
                <a:prstGeom prst="rect">
                  <a:avLst/>
                </a:prstGeom>
              </p:spPr>
            </p:pic>
            <p:pic>
              <p:nvPicPr>
                <p:cNvPr id="382" name="Image 3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948311"/>
                  <a:ext cx="288000" cy="288000"/>
                </a:xfrm>
                <a:prstGeom prst="rect">
                  <a:avLst/>
                </a:prstGeom>
              </p:spPr>
            </p:pic>
          </p:grpSp>
        </p:grpSp>
        <p:grpSp>
          <p:nvGrpSpPr>
            <p:cNvPr id="346" name="Groupe 345"/>
            <p:cNvGrpSpPr/>
            <p:nvPr/>
          </p:nvGrpSpPr>
          <p:grpSpPr>
            <a:xfrm>
              <a:off x="1939647" y="3254548"/>
              <a:ext cx="463629" cy="498782"/>
              <a:chOff x="193088" y="2752304"/>
              <a:chExt cx="463629" cy="498782"/>
            </a:xfrm>
          </p:grpSpPr>
          <p:grpSp>
            <p:nvGrpSpPr>
              <p:cNvPr id="372" name="Groupe 371"/>
              <p:cNvGrpSpPr/>
              <p:nvPr/>
            </p:nvGrpSpPr>
            <p:grpSpPr>
              <a:xfrm>
                <a:off x="193088" y="2752304"/>
                <a:ext cx="463629" cy="498782"/>
                <a:chOff x="1844064" y="2426162"/>
                <a:chExt cx="463629" cy="498782"/>
              </a:xfrm>
            </p:grpSpPr>
            <p:grpSp>
              <p:nvGrpSpPr>
                <p:cNvPr id="374" name="Groupe 373"/>
                <p:cNvGrpSpPr/>
                <p:nvPr/>
              </p:nvGrpSpPr>
              <p:grpSpPr>
                <a:xfrm>
                  <a:off x="2081991" y="2426162"/>
                  <a:ext cx="225702" cy="498782"/>
                  <a:chOff x="1598974" y="2400999"/>
                  <a:chExt cx="225702" cy="498782"/>
                </a:xfrm>
              </p:grpSpPr>
              <p:pic>
                <p:nvPicPr>
                  <p:cNvPr id="376" name="Image 3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77" name="Image 3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pic>
              <p:nvPicPr>
                <p:cNvPr id="375" name="Image 3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73" name="Image 37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7" name="Groupe 346"/>
            <p:cNvGrpSpPr/>
            <p:nvPr/>
          </p:nvGrpSpPr>
          <p:grpSpPr>
            <a:xfrm>
              <a:off x="210843" y="3507825"/>
              <a:ext cx="463629" cy="225903"/>
              <a:chOff x="193088" y="3025183"/>
              <a:chExt cx="463629" cy="225903"/>
            </a:xfrm>
          </p:grpSpPr>
          <p:grpSp>
            <p:nvGrpSpPr>
              <p:cNvPr id="368" name="Groupe 367"/>
              <p:cNvGrpSpPr/>
              <p:nvPr/>
            </p:nvGrpSpPr>
            <p:grpSpPr>
              <a:xfrm>
                <a:off x="193088" y="3025384"/>
                <a:ext cx="463629" cy="225702"/>
                <a:chOff x="1844064" y="2699242"/>
                <a:chExt cx="463629" cy="225702"/>
              </a:xfrm>
            </p:grpSpPr>
            <p:pic>
              <p:nvPicPr>
                <p:cNvPr id="370" name="Image 3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991" y="2699242"/>
                  <a:ext cx="225702" cy="225702"/>
                </a:xfrm>
                <a:prstGeom prst="rect">
                  <a:avLst/>
                </a:prstGeom>
              </p:spPr>
            </p:pic>
            <p:pic>
              <p:nvPicPr>
                <p:cNvPr id="371" name="Image 3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69" name="Image 368"/>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8" name="Groupe 347"/>
            <p:cNvGrpSpPr/>
            <p:nvPr/>
          </p:nvGrpSpPr>
          <p:grpSpPr>
            <a:xfrm>
              <a:off x="3702750" y="2678562"/>
              <a:ext cx="469742" cy="1051130"/>
              <a:chOff x="3692444" y="2066979"/>
              <a:chExt cx="469742" cy="1051130"/>
            </a:xfrm>
          </p:grpSpPr>
          <p:grpSp>
            <p:nvGrpSpPr>
              <p:cNvPr id="352" name="Groupe 351"/>
              <p:cNvGrpSpPr/>
              <p:nvPr/>
            </p:nvGrpSpPr>
            <p:grpSpPr>
              <a:xfrm>
                <a:off x="3692444" y="2066979"/>
                <a:ext cx="469742" cy="1051130"/>
                <a:chOff x="3686077" y="2150263"/>
                <a:chExt cx="469742" cy="1051130"/>
              </a:xfrm>
            </p:grpSpPr>
            <p:grpSp>
              <p:nvGrpSpPr>
                <p:cNvPr id="354" name="Groupe 353"/>
                <p:cNvGrpSpPr/>
                <p:nvPr/>
              </p:nvGrpSpPr>
              <p:grpSpPr>
                <a:xfrm>
                  <a:off x="3692190" y="2702611"/>
                  <a:ext cx="463629" cy="498782"/>
                  <a:chOff x="1844064" y="2426162"/>
                  <a:chExt cx="463629" cy="498782"/>
                </a:xfrm>
              </p:grpSpPr>
              <p:grpSp>
                <p:nvGrpSpPr>
                  <p:cNvPr id="362" name="Groupe 361"/>
                  <p:cNvGrpSpPr/>
                  <p:nvPr/>
                </p:nvGrpSpPr>
                <p:grpSpPr>
                  <a:xfrm>
                    <a:off x="2081991" y="2426162"/>
                    <a:ext cx="225702" cy="498782"/>
                    <a:chOff x="1598974" y="2400999"/>
                    <a:chExt cx="225702" cy="498782"/>
                  </a:xfrm>
                </p:grpSpPr>
                <p:pic>
                  <p:nvPicPr>
                    <p:cNvPr id="366" name="Image 3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7" name="Image 3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63" name="Groupe 362"/>
                  <p:cNvGrpSpPr/>
                  <p:nvPr/>
                </p:nvGrpSpPr>
                <p:grpSpPr>
                  <a:xfrm>
                    <a:off x="1844064" y="2426162"/>
                    <a:ext cx="225702" cy="498782"/>
                    <a:chOff x="1598974" y="2400999"/>
                    <a:chExt cx="225702" cy="498782"/>
                  </a:xfrm>
                </p:grpSpPr>
                <p:pic>
                  <p:nvPicPr>
                    <p:cNvPr id="364" name="Image 3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5" name="Image 3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nvGrpSpPr>
                <p:cNvPr id="355" name="Groupe 354"/>
                <p:cNvGrpSpPr/>
                <p:nvPr/>
              </p:nvGrpSpPr>
              <p:grpSpPr>
                <a:xfrm>
                  <a:off x="3686077" y="2150263"/>
                  <a:ext cx="463629" cy="498782"/>
                  <a:chOff x="1844064" y="2426162"/>
                  <a:chExt cx="463629" cy="498782"/>
                </a:xfrm>
              </p:grpSpPr>
              <p:grpSp>
                <p:nvGrpSpPr>
                  <p:cNvPr id="356" name="Groupe 355"/>
                  <p:cNvGrpSpPr/>
                  <p:nvPr/>
                </p:nvGrpSpPr>
                <p:grpSpPr>
                  <a:xfrm>
                    <a:off x="2081991" y="2426162"/>
                    <a:ext cx="225702" cy="498782"/>
                    <a:chOff x="1598974" y="2400999"/>
                    <a:chExt cx="225702" cy="498782"/>
                  </a:xfrm>
                </p:grpSpPr>
                <p:pic>
                  <p:nvPicPr>
                    <p:cNvPr id="360" name="Image 3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1" name="Image 3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57" name="Groupe 356"/>
                  <p:cNvGrpSpPr/>
                  <p:nvPr/>
                </p:nvGrpSpPr>
                <p:grpSpPr>
                  <a:xfrm>
                    <a:off x="1844064" y="2426162"/>
                    <a:ext cx="225702" cy="498782"/>
                    <a:chOff x="1598974" y="2400999"/>
                    <a:chExt cx="225702" cy="498782"/>
                  </a:xfrm>
                </p:grpSpPr>
                <p:pic>
                  <p:nvPicPr>
                    <p:cNvPr id="358" name="Image 3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59" name="Image 3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pic>
            <p:nvPicPr>
              <p:cNvPr id="353" name="Image 35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3694140" y="2066979"/>
                <a:ext cx="221353" cy="111888"/>
              </a:xfrm>
              <a:prstGeom prst="rect">
                <a:avLst/>
              </a:prstGeom>
            </p:spPr>
          </p:pic>
        </p:grpSp>
        <p:sp>
          <p:nvSpPr>
            <p:cNvPr id="349" name="Rectangle 348"/>
            <p:cNvSpPr/>
            <p:nvPr/>
          </p:nvSpPr>
          <p:spPr>
            <a:xfrm>
              <a:off x="1876515" y="2264023"/>
              <a:ext cx="1659430" cy="646331"/>
            </a:xfrm>
            <a:prstGeom prst="rect">
              <a:avLst/>
            </a:prstGeom>
          </p:spPr>
          <p:txBody>
            <a:bodyPr wrap="none">
              <a:spAutoFit/>
            </a:bodyPr>
            <a:lstStyle/>
            <a:p>
              <a:pPr algn="ctr"/>
              <a:r>
                <a:rPr lang="fr-FR" b="1" dirty="0">
                  <a:latin typeface="Century Gothic" panose="020B0502020202020204" pitchFamily="34" charset="0"/>
                </a:rPr>
                <a:t>240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600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0" name="Rectangle 349"/>
            <p:cNvSpPr/>
            <p:nvPr/>
          </p:nvSpPr>
          <p:spPr>
            <a:xfrm>
              <a:off x="150200" y="2526225"/>
              <a:ext cx="1659430" cy="646331"/>
            </a:xfrm>
            <a:prstGeom prst="rect">
              <a:avLst/>
            </a:prstGeom>
          </p:spPr>
          <p:txBody>
            <a:bodyPr wrap="none">
              <a:spAutoFit/>
            </a:bodyPr>
            <a:lstStyle/>
            <a:p>
              <a:pPr algn="ctr"/>
              <a:r>
                <a:rPr lang="fr-FR" b="1" dirty="0">
                  <a:latin typeface="Century Gothic" panose="020B0502020202020204" pitchFamily="34" charset="0"/>
                </a:rPr>
                <a:t>150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400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1" name="Rectangle 350"/>
            <p:cNvSpPr/>
            <p:nvPr/>
          </p:nvSpPr>
          <p:spPr>
            <a:xfrm>
              <a:off x="3939625" y="1484784"/>
              <a:ext cx="1789272" cy="646331"/>
            </a:xfrm>
            <a:prstGeom prst="rect">
              <a:avLst/>
            </a:prstGeom>
          </p:spPr>
          <p:txBody>
            <a:bodyPr wrap="none">
              <a:spAutoFit/>
            </a:bodyPr>
            <a:lstStyle/>
            <a:p>
              <a:pPr algn="ctr"/>
              <a:r>
                <a:rPr lang="fr-FR" b="1" dirty="0">
                  <a:latin typeface="Century Gothic" panose="020B0502020202020204" pitchFamily="34" charset="0"/>
                </a:rPr>
                <a:t>750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3000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grpSp>
      <p:grpSp>
        <p:nvGrpSpPr>
          <p:cNvPr id="437" name="Groupe 436"/>
          <p:cNvGrpSpPr/>
          <p:nvPr/>
        </p:nvGrpSpPr>
        <p:grpSpPr>
          <a:xfrm>
            <a:off x="6672681" y="1319710"/>
            <a:ext cx="5344554" cy="2382544"/>
            <a:chOff x="320844" y="1285971"/>
            <a:chExt cx="5344554" cy="2382544"/>
          </a:xfrm>
        </p:grpSpPr>
        <p:sp>
          <p:nvSpPr>
            <p:cNvPr id="438" name="ZoneTexte 437"/>
            <p:cNvSpPr txBox="1"/>
            <p:nvPr/>
          </p:nvSpPr>
          <p:spPr>
            <a:xfrm>
              <a:off x="324158" y="1285971"/>
              <a:ext cx="5204290" cy="400110"/>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Encore à émettre pour rester sous 2°C:</a:t>
              </a:r>
            </a:p>
          </p:txBody>
        </p:sp>
        <p:sp>
          <p:nvSpPr>
            <p:cNvPr id="439" name="ZoneTexte 438"/>
            <p:cNvSpPr txBox="1"/>
            <p:nvPr/>
          </p:nvSpPr>
          <p:spPr>
            <a:xfrm>
              <a:off x="324158" y="2835985"/>
              <a:ext cx="5203666" cy="369332"/>
            </a:xfrm>
            <a:prstGeom prst="rect">
              <a:avLst/>
            </a:prstGeom>
            <a:solidFill>
              <a:schemeClr val="tx1"/>
            </a:solidFill>
            <a:ln>
              <a:noFill/>
            </a:ln>
          </p:spPr>
          <p:style>
            <a:lnRef idx="1">
              <a:schemeClr val="accent5"/>
            </a:lnRef>
            <a:fillRef idx="3">
              <a:schemeClr val="accent5"/>
            </a:fillRef>
            <a:effectRef idx="2">
              <a:schemeClr val="accent5"/>
            </a:effectRef>
            <a:fontRef idx="minor">
              <a:schemeClr val="lt1"/>
            </a:fontRef>
          </p:style>
          <p:txBody>
            <a:bodyPr wrap="square" rtlCol="0" anchor="ctr">
              <a:spAutoFit/>
            </a:bodyPr>
            <a:lstStyle>
              <a:defPPr>
                <a:defRPr lang="fr-FR"/>
              </a:defPPr>
              <a:lvl1pPr algn="ctr">
                <a:defRPr b="1">
                  <a:solidFill>
                    <a:schemeClr val="bg1"/>
                  </a:solidFill>
                </a:defRPr>
              </a:lvl1pPr>
            </a:lstStyle>
            <a:p>
              <a:r>
                <a:rPr lang="fr-FR" dirty="0">
                  <a:latin typeface="Century Gothic" panose="020B0502020202020204" pitchFamily="34" charset="0"/>
                </a:rPr>
                <a:t>Notre budget 2°C </a:t>
              </a:r>
            </a:p>
          </p:txBody>
        </p:sp>
        <p:grpSp>
          <p:nvGrpSpPr>
            <p:cNvPr id="440" name="Groupe 439"/>
            <p:cNvGrpSpPr/>
            <p:nvPr/>
          </p:nvGrpSpPr>
          <p:grpSpPr>
            <a:xfrm>
              <a:off x="320844" y="1808054"/>
              <a:ext cx="1210507" cy="803975"/>
              <a:chOff x="10253591" y="2075882"/>
              <a:chExt cx="1210507" cy="803975"/>
            </a:xfrm>
          </p:grpSpPr>
          <p:grpSp>
            <p:nvGrpSpPr>
              <p:cNvPr id="444" name="Groupe 443"/>
              <p:cNvGrpSpPr/>
              <p:nvPr/>
            </p:nvGrpSpPr>
            <p:grpSpPr>
              <a:xfrm>
                <a:off x="10253591" y="2082819"/>
                <a:ext cx="596237" cy="797038"/>
                <a:chOff x="1616620" y="2469537"/>
                <a:chExt cx="596237" cy="797038"/>
              </a:xfrm>
            </p:grpSpPr>
            <p:grpSp>
              <p:nvGrpSpPr>
                <p:cNvPr id="452" name="Groupe 451"/>
                <p:cNvGrpSpPr/>
                <p:nvPr/>
              </p:nvGrpSpPr>
              <p:grpSpPr>
                <a:xfrm>
                  <a:off x="1616620" y="2724058"/>
                  <a:ext cx="596237" cy="542517"/>
                  <a:chOff x="-811331" y="2688952"/>
                  <a:chExt cx="596237" cy="542517"/>
                </a:xfrm>
              </p:grpSpPr>
              <p:pic>
                <p:nvPicPr>
                  <p:cNvPr id="454" name="Image 4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55" name="Image 4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56" name="Image 4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57" name="Image 4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pic>
              <p:nvPicPr>
                <p:cNvPr id="453" name="Image 4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914" y="2469537"/>
                  <a:ext cx="288000" cy="288000"/>
                </a:xfrm>
                <a:prstGeom prst="rect">
                  <a:avLst/>
                </a:prstGeom>
              </p:spPr>
            </p:pic>
          </p:grpSp>
          <p:grpSp>
            <p:nvGrpSpPr>
              <p:cNvPr id="445" name="Groupe 444"/>
              <p:cNvGrpSpPr/>
              <p:nvPr/>
            </p:nvGrpSpPr>
            <p:grpSpPr>
              <a:xfrm>
                <a:off x="10867861" y="2075882"/>
                <a:ext cx="596237" cy="797038"/>
                <a:chOff x="1616620" y="2469537"/>
                <a:chExt cx="596237" cy="797038"/>
              </a:xfrm>
            </p:grpSpPr>
            <p:grpSp>
              <p:nvGrpSpPr>
                <p:cNvPr id="446" name="Groupe 445"/>
                <p:cNvGrpSpPr/>
                <p:nvPr/>
              </p:nvGrpSpPr>
              <p:grpSpPr>
                <a:xfrm>
                  <a:off x="1616620" y="2724058"/>
                  <a:ext cx="596237" cy="542517"/>
                  <a:chOff x="-811331" y="2688952"/>
                  <a:chExt cx="596237" cy="542517"/>
                </a:xfrm>
              </p:grpSpPr>
              <p:pic>
                <p:nvPicPr>
                  <p:cNvPr id="448" name="Image 4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49" name="Image 4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50" name="Image 4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51" name="Image 4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pic>
              <p:nvPicPr>
                <p:cNvPr id="447" name="Image 4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745" y="2469537"/>
                  <a:ext cx="288000" cy="288000"/>
                </a:xfrm>
                <a:prstGeom prst="rect">
                  <a:avLst/>
                </a:prstGeom>
              </p:spPr>
            </p:pic>
          </p:grpSp>
        </p:grpSp>
        <p:sp>
          <p:nvSpPr>
            <p:cNvPr id="441" name="Rectangle 440"/>
            <p:cNvSpPr/>
            <p:nvPr/>
          </p:nvSpPr>
          <p:spPr>
            <a:xfrm>
              <a:off x="1494063" y="1943664"/>
              <a:ext cx="4171335" cy="615553"/>
            </a:xfrm>
            <a:prstGeom prst="rect">
              <a:avLst/>
            </a:prstGeom>
          </p:spPr>
          <p:txBody>
            <a:bodyPr wrap="none">
              <a:spAutoFit/>
            </a:bodyPr>
            <a:lstStyle/>
            <a:p>
              <a:pPr algn="ctr"/>
              <a:r>
                <a:rPr lang="fr-FR" b="1" dirty="0">
                  <a:latin typeface="Century Gothic" panose="020B0502020202020204" pitchFamily="34" charset="0"/>
                </a:rPr>
                <a:t>≈ entre 800 et 1000 GtCO</a:t>
              </a:r>
              <a:r>
                <a:rPr lang="fr-FR" b="1" baseline="-25000" dirty="0">
                  <a:latin typeface="Century Gothic" panose="020B0502020202020204" pitchFamily="34" charset="0"/>
                </a:rPr>
                <a:t>2</a:t>
              </a:r>
              <a:r>
                <a:rPr lang="fr-FR" b="1" dirty="0">
                  <a:latin typeface="Century Gothic" panose="020B0502020202020204" pitchFamily="34" charset="0"/>
                </a:rPr>
                <a:t>e</a:t>
              </a:r>
            </a:p>
            <a:p>
              <a:pPr algn="ctr"/>
              <a:r>
                <a:rPr lang="fr-FR" sz="1600" dirty="0">
                  <a:latin typeface="Century Gothic" panose="020B0502020202020204" pitchFamily="34" charset="0"/>
                </a:rPr>
                <a:t>À répartir entre les différentes énergies ! </a:t>
              </a:r>
              <a:endParaRPr lang="fr-FR" sz="1600" dirty="0"/>
            </a:p>
          </p:txBody>
        </p:sp>
        <p:sp>
          <p:nvSpPr>
            <p:cNvPr id="442" name="ZoneTexte 441"/>
            <p:cNvSpPr txBox="1"/>
            <p:nvPr/>
          </p:nvSpPr>
          <p:spPr>
            <a:xfrm>
              <a:off x="323534" y="3299183"/>
              <a:ext cx="5204290" cy="36933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Entre 20% et 25% des réserves prouvées </a:t>
              </a:r>
            </a:p>
          </p:txBody>
        </p:sp>
      </p:grpSp>
      <p:grpSp>
        <p:nvGrpSpPr>
          <p:cNvPr id="458" name="Groupe 457"/>
          <p:cNvGrpSpPr/>
          <p:nvPr/>
        </p:nvGrpSpPr>
        <p:grpSpPr>
          <a:xfrm>
            <a:off x="6672681" y="4365104"/>
            <a:ext cx="4021732" cy="858130"/>
            <a:chOff x="8360204" y="1073354"/>
            <a:chExt cx="4021732" cy="858130"/>
          </a:xfrm>
        </p:grpSpPr>
        <p:sp>
          <p:nvSpPr>
            <p:cNvPr id="459" name="ZoneTexte 458"/>
            <p:cNvSpPr txBox="1"/>
            <p:nvPr/>
          </p:nvSpPr>
          <p:spPr>
            <a:xfrm>
              <a:off x="8360204" y="1077487"/>
              <a:ext cx="2991756" cy="800219"/>
            </a:xfrm>
            <a:prstGeom prst="rect">
              <a:avLst/>
            </a:prstGeom>
            <a:solidFill>
              <a:srgbClr val="F6AB38"/>
            </a:solidFill>
            <a:ln>
              <a:noFill/>
            </a:ln>
          </p:spPr>
          <p:txBody>
            <a:bodyPr wrap="square" rtlCol="0">
              <a:spAutoFit/>
            </a:bodyPr>
            <a:lstStyle>
              <a:defPPr>
                <a:defRPr lang="fr-FR"/>
              </a:defPPr>
              <a:lvl1pPr algn="ctr">
                <a:defRPr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latin typeface="Century Gothic" panose="020B0502020202020204" pitchFamily="34" charset="0"/>
                </a:rPr>
                <a:t>Emissions GES actuelles</a:t>
              </a:r>
            </a:p>
            <a:p>
              <a:r>
                <a:rPr lang="fr-FR" dirty="0">
                  <a:latin typeface="Century Gothic" panose="020B0502020202020204" pitchFamily="34" charset="0"/>
                </a:rPr>
                <a:t>≈ </a:t>
              </a:r>
              <a:r>
                <a:rPr lang="fr-FR" sz="2800" dirty="0">
                  <a:latin typeface="Century Gothic" panose="020B0502020202020204" pitchFamily="34" charset="0"/>
                </a:rPr>
                <a:t>50</a:t>
              </a:r>
              <a:r>
                <a:rPr lang="fr-FR" dirty="0">
                  <a:latin typeface="Century Gothic" panose="020B0502020202020204" pitchFamily="34" charset="0"/>
                </a:rPr>
                <a:t> GtCO</a:t>
              </a:r>
              <a:r>
                <a:rPr lang="fr-FR" baseline="-25000" dirty="0">
                  <a:latin typeface="Century Gothic" panose="020B0502020202020204" pitchFamily="34" charset="0"/>
                </a:rPr>
                <a:t>2</a:t>
              </a:r>
              <a:r>
                <a:rPr lang="fr-FR" dirty="0">
                  <a:latin typeface="Century Gothic" panose="020B0502020202020204" pitchFamily="34" charset="0"/>
                </a:rPr>
                <a:t>e/an</a:t>
              </a:r>
            </a:p>
          </p:txBody>
        </p:sp>
        <p:grpSp>
          <p:nvGrpSpPr>
            <p:cNvPr id="460" name="Groupe 459"/>
            <p:cNvGrpSpPr/>
            <p:nvPr/>
          </p:nvGrpSpPr>
          <p:grpSpPr>
            <a:xfrm>
              <a:off x="11523806" y="1073354"/>
              <a:ext cx="858130" cy="858130"/>
              <a:chOff x="10886500" y="4121177"/>
              <a:chExt cx="858130" cy="858130"/>
            </a:xfrm>
            <a:noFill/>
          </p:grpSpPr>
          <p:pic>
            <p:nvPicPr>
              <p:cNvPr id="461" name="Image 4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500" y="4121177"/>
                <a:ext cx="858130" cy="858130"/>
              </a:xfrm>
              <a:prstGeom prst="rect">
                <a:avLst/>
              </a:prstGeom>
              <a:grpFill/>
            </p:spPr>
          </p:pic>
          <p:pic>
            <p:nvPicPr>
              <p:cNvPr id="462" name="Image 461"/>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5105" b="44547"/>
              <a:stretch/>
            </p:blipFill>
            <p:spPr>
              <a:xfrm>
                <a:off x="10886500" y="4164985"/>
                <a:ext cx="858130" cy="432048"/>
              </a:xfrm>
              <a:prstGeom prst="rect">
                <a:avLst/>
              </a:prstGeom>
              <a:grpFill/>
            </p:spPr>
          </p:pic>
        </p:grpSp>
      </p:grpSp>
      <p:grpSp>
        <p:nvGrpSpPr>
          <p:cNvPr id="34" name="Groupe 33"/>
          <p:cNvGrpSpPr/>
          <p:nvPr/>
        </p:nvGrpSpPr>
        <p:grpSpPr>
          <a:xfrm>
            <a:off x="6672681" y="5090393"/>
            <a:ext cx="5519319" cy="1084607"/>
            <a:chOff x="10696493" y="4886435"/>
            <a:chExt cx="5519319" cy="1084607"/>
          </a:xfrm>
        </p:grpSpPr>
        <p:sp>
          <p:nvSpPr>
            <p:cNvPr id="463" name="ZoneTexte 462"/>
            <p:cNvSpPr txBox="1"/>
            <p:nvPr/>
          </p:nvSpPr>
          <p:spPr>
            <a:xfrm flipH="1">
              <a:off x="10696493" y="5049627"/>
              <a:ext cx="5035103" cy="800219"/>
            </a:xfrm>
            <a:custGeom>
              <a:avLst/>
              <a:gdLst>
                <a:gd name="connsiteX0" fmla="*/ 0 w 4303059"/>
                <a:gd name="connsiteY0" fmla="*/ 0 h 800219"/>
                <a:gd name="connsiteX1" fmla="*/ 4303059 w 4303059"/>
                <a:gd name="connsiteY1" fmla="*/ 0 h 800219"/>
                <a:gd name="connsiteX2" fmla="*/ 4303059 w 4303059"/>
                <a:gd name="connsiteY2" fmla="*/ 800219 h 800219"/>
                <a:gd name="connsiteX3" fmla="*/ 0 w 4303059"/>
                <a:gd name="connsiteY3" fmla="*/ 800219 h 800219"/>
                <a:gd name="connsiteX4" fmla="*/ 0 w 4303059"/>
                <a:gd name="connsiteY4" fmla="*/ 0 h 800219"/>
                <a:gd name="connsiteX0" fmla="*/ 1718 w 4304777"/>
                <a:gd name="connsiteY0" fmla="*/ 0 h 800219"/>
                <a:gd name="connsiteX1" fmla="*/ 4304777 w 4304777"/>
                <a:gd name="connsiteY1" fmla="*/ 0 h 800219"/>
                <a:gd name="connsiteX2" fmla="*/ 4304777 w 4304777"/>
                <a:gd name="connsiteY2" fmla="*/ 800219 h 800219"/>
                <a:gd name="connsiteX3" fmla="*/ 1718 w 4304777"/>
                <a:gd name="connsiteY3" fmla="*/ 800219 h 800219"/>
                <a:gd name="connsiteX4" fmla="*/ 0 w 4304777"/>
                <a:gd name="connsiteY4" fmla="*/ 380728 h 800219"/>
                <a:gd name="connsiteX5" fmla="*/ 1718 w 43047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77" h="800219">
                  <a:moveTo>
                    <a:pt x="306518" y="0"/>
                  </a:moveTo>
                  <a:lnTo>
                    <a:pt x="4609577" y="0"/>
                  </a:lnTo>
                  <a:lnTo>
                    <a:pt x="4609577" y="800219"/>
                  </a:lnTo>
                  <a:lnTo>
                    <a:pt x="306518" y="800219"/>
                  </a:lnTo>
                  <a:cubicBezTo>
                    <a:pt x="184025" y="629909"/>
                    <a:pt x="72963" y="509128"/>
                    <a:pt x="0" y="369298"/>
                  </a:cubicBezTo>
                  <a:cubicBezTo>
                    <a:pt x="80583" y="265249"/>
                    <a:pt x="206885" y="123099"/>
                    <a:pt x="306518" y="0"/>
                  </a:cubicBezTo>
                  <a:close/>
                </a:path>
              </a:pathLst>
            </a:custGeom>
            <a:solidFill>
              <a:srgbClr val="F6AB38"/>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b="1" dirty="0">
                  <a:solidFill>
                    <a:schemeClr val="bg1"/>
                  </a:solidFill>
                  <a:latin typeface="Century Gothic" panose="020B0502020202020204" pitchFamily="34" charset="0"/>
                </a:rPr>
                <a:t>Temps restant à émissions constantes :</a:t>
              </a:r>
            </a:p>
            <a:p>
              <a:pPr algn="ctr"/>
              <a:r>
                <a:rPr lang="fr-FR" sz="2800" b="1" dirty="0">
                  <a:solidFill>
                    <a:schemeClr val="bg1"/>
                  </a:solidFill>
                  <a:latin typeface="Century Gothic" panose="020B0502020202020204" pitchFamily="34" charset="0"/>
                </a:rPr>
                <a:t>15 – 20 ans ?</a:t>
              </a:r>
            </a:p>
          </p:txBody>
        </p:sp>
        <p:pic>
          <p:nvPicPr>
            <p:cNvPr id="464" name="Image 4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1205" y="4886435"/>
              <a:ext cx="1084607" cy="1084607"/>
            </a:xfrm>
            <a:prstGeom prst="rect">
              <a:avLst/>
            </a:prstGeom>
          </p:spPr>
        </p:pic>
      </p:grpSp>
    </p:spTree>
    <p:extLst>
      <p:ext uri="{BB962C8B-B14F-4D97-AF65-F5344CB8AC3E}">
        <p14:creationId xmlns:p14="http://schemas.microsoft.com/office/powerpoint/2010/main" val="18214102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BBD023-8777-4440-9EE7-ADC7F91EA150}"/>
              </a:ext>
            </a:extLst>
          </p:cNvPr>
          <p:cNvSpPr>
            <a:spLocks noGrp="1"/>
          </p:cNvSpPr>
          <p:nvPr>
            <p:ph type="title"/>
          </p:nvPr>
        </p:nvSpPr>
        <p:spPr/>
        <p:txBody>
          <a:bodyPr/>
          <a:lstStyle/>
          <a:p>
            <a:r>
              <a:rPr lang="fr-FR" altLang="en-US" dirty="0"/>
              <a:t>Règle n°3 : Procéder par itérations</a:t>
            </a:r>
            <a:endParaRPr lang="fr-FR" dirty="0"/>
          </a:p>
        </p:txBody>
      </p:sp>
      <p:grpSp>
        <p:nvGrpSpPr>
          <p:cNvPr id="49" name="Groupe 48">
            <a:extLst>
              <a:ext uri="{FF2B5EF4-FFF2-40B4-BE49-F238E27FC236}">
                <a16:creationId xmlns:a16="http://schemas.microsoft.com/office/drawing/2014/main" id="{340E92A4-D14A-404F-AE5B-9796BCBEE669}"/>
              </a:ext>
            </a:extLst>
          </p:cNvPr>
          <p:cNvGrpSpPr/>
          <p:nvPr/>
        </p:nvGrpSpPr>
        <p:grpSpPr>
          <a:xfrm>
            <a:off x="9014359" y="2125354"/>
            <a:ext cx="3144570" cy="4336933"/>
            <a:chOff x="9014359" y="2125354"/>
            <a:chExt cx="3144570" cy="4336933"/>
          </a:xfrm>
        </p:grpSpPr>
        <p:cxnSp>
          <p:nvCxnSpPr>
            <p:cNvPr id="10" name="Connecteur droit avec flèche 9">
              <a:extLst>
                <a:ext uri="{FF2B5EF4-FFF2-40B4-BE49-F238E27FC236}">
                  <a16:creationId xmlns:a16="http://schemas.microsoft.com/office/drawing/2014/main" id="{72586E24-F6A9-4A70-BEFB-81407C965322}"/>
                </a:ext>
              </a:extLst>
            </p:cNvPr>
            <p:cNvCxnSpPr>
              <a:cxnSpLocks/>
              <a:stCxn id="7" idx="3"/>
              <a:endCxn id="12" idx="0"/>
            </p:cNvCxnSpPr>
            <p:nvPr/>
          </p:nvCxnSpPr>
          <p:spPr>
            <a:xfrm>
              <a:off x="9883616" y="2125354"/>
              <a:ext cx="873570" cy="1538116"/>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38">
              <a:extLst>
                <a:ext uri="{FF2B5EF4-FFF2-40B4-BE49-F238E27FC236}">
                  <a16:creationId xmlns:a16="http://schemas.microsoft.com/office/drawing/2014/main" id="{D5BF3E90-95F8-4821-9D9D-3E342B859D1F}"/>
                </a:ext>
              </a:extLst>
            </p:cNvPr>
            <p:cNvSpPr txBox="1">
              <a:spLocks noChangeArrowheads="1"/>
            </p:cNvSpPr>
            <p:nvPr/>
          </p:nvSpPr>
          <p:spPr bwMode="auto">
            <a:xfrm>
              <a:off x="9355443" y="3663470"/>
              <a:ext cx="2803486"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Analyser les résultats et comparer les postes</a:t>
              </a:r>
            </a:p>
          </p:txBody>
        </p:sp>
        <p:pic>
          <p:nvPicPr>
            <p:cNvPr id="16" name="Image 15">
              <a:extLst>
                <a:ext uri="{FF2B5EF4-FFF2-40B4-BE49-F238E27FC236}">
                  <a16:creationId xmlns:a16="http://schemas.microsoft.com/office/drawing/2014/main" id="{E658E13B-2670-48D6-83D0-1D23DA7C3882}"/>
                </a:ext>
              </a:extLst>
            </p:cNvPr>
            <p:cNvPicPr>
              <a:picLocks noChangeAspect="1"/>
            </p:cNvPicPr>
            <p:nvPr/>
          </p:nvPicPr>
          <p:blipFill rotWithShape="1">
            <a:blip r:embed="rId3"/>
            <a:srcRect l="9460" r="17564" b="6764"/>
            <a:stretch/>
          </p:blipFill>
          <p:spPr>
            <a:xfrm>
              <a:off x="9014359" y="4590079"/>
              <a:ext cx="2486878" cy="1872208"/>
            </a:xfrm>
            <a:prstGeom prst="rect">
              <a:avLst/>
            </a:prstGeom>
          </p:spPr>
        </p:pic>
      </p:grpSp>
      <p:grpSp>
        <p:nvGrpSpPr>
          <p:cNvPr id="48" name="Groupe 47">
            <a:extLst>
              <a:ext uri="{FF2B5EF4-FFF2-40B4-BE49-F238E27FC236}">
                <a16:creationId xmlns:a16="http://schemas.microsoft.com/office/drawing/2014/main" id="{3A783489-43E9-4B88-B575-C6AA2B9BC472}"/>
              </a:ext>
            </a:extLst>
          </p:cNvPr>
          <p:cNvGrpSpPr/>
          <p:nvPr/>
        </p:nvGrpSpPr>
        <p:grpSpPr>
          <a:xfrm>
            <a:off x="4277876" y="1663689"/>
            <a:ext cx="6479310" cy="1577514"/>
            <a:chOff x="4954948" y="1675191"/>
            <a:chExt cx="6479310" cy="1577514"/>
          </a:xfrm>
        </p:grpSpPr>
        <p:cxnSp>
          <p:nvCxnSpPr>
            <p:cNvPr id="6" name="Connecteur droit avec flèche 5">
              <a:extLst>
                <a:ext uri="{FF2B5EF4-FFF2-40B4-BE49-F238E27FC236}">
                  <a16:creationId xmlns:a16="http://schemas.microsoft.com/office/drawing/2014/main" id="{5E81E853-1D55-41FD-9E32-155784F7CF2A}"/>
                </a:ext>
              </a:extLst>
            </p:cNvPr>
            <p:cNvCxnSpPr>
              <a:cxnSpLocks/>
              <a:stCxn id="4" idx="0"/>
              <a:endCxn id="7" idx="1"/>
            </p:cNvCxnSpPr>
            <p:nvPr/>
          </p:nvCxnSpPr>
          <p:spPr>
            <a:xfrm rot="5400000" flipH="1" flipV="1">
              <a:off x="6309208" y="782597"/>
              <a:ext cx="93734" cy="2802253"/>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sp>
          <p:nvSpPr>
            <p:cNvPr id="7" name="Text Box 38">
              <a:extLst>
                <a:ext uri="{FF2B5EF4-FFF2-40B4-BE49-F238E27FC236}">
                  <a16:creationId xmlns:a16="http://schemas.microsoft.com/office/drawing/2014/main" id="{7ADAC13B-7D9E-48C8-8FCA-8BA752A78AE2}"/>
                </a:ext>
              </a:extLst>
            </p:cNvPr>
            <p:cNvSpPr txBox="1">
              <a:spLocks noChangeArrowheads="1"/>
            </p:cNvSpPr>
            <p:nvPr/>
          </p:nvSpPr>
          <p:spPr bwMode="auto">
            <a:xfrm>
              <a:off x="7757202" y="1675191"/>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Réaliser un premier calcul sur la base d’estimations</a:t>
              </a:r>
            </a:p>
          </p:txBody>
        </p:sp>
        <p:pic>
          <p:nvPicPr>
            <p:cNvPr id="41" name="Image 40">
              <a:extLst>
                <a:ext uri="{FF2B5EF4-FFF2-40B4-BE49-F238E27FC236}">
                  <a16:creationId xmlns:a16="http://schemas.microsoft.com/office/drawing/2014/main" id="{3F93140C-4EBE-48FE-B2BD-486C038553A0}"/>
                </a:ext>
              </a:extLst>
            </p:cNvPr>
            <p:cNvPicPr>
              <a:picLocks noChangeAspect="1"/>
            </p:cNvPicPr>
            <p:nvPr/>
          </p:nvPicPr>
          <p:blipFill>
            <a:blip r:embed="rId4"/>
            <a:stretch>
              <a:fillRect/>
            </a:stretch>
          </p:blipFill>
          <p:spPr>
            <a:xfrm>
              <a:off x="10309446" y="2127893"/>
              <a:ext cx="1124812" cy="1124812"/>
            </a:xfrm>
            <a:prstGeom prst="rect">
              <a:avLst/>
            </a:prstGeom>
          </p:spPr>
        </p:pic>
      </p:grpSp>
      <p:grpSp>
        <p:nvGrpSpPr>
          <p:cNvPr id="47" name="Groupe 46">
            <a:extLst>
              <a:ext uri="{FF2B5EF4-FFF2-40B4-BE49-F238E27FC236}">
                <a16:creationId xmlns:a16="http://schemas.microsoft.com/office/drawing/2014/main" id="{7DCAA834-76CC-4399-B689-4B1DBB49971D}"/>
              </a:ext>
            </a:extLst>
          </p:cNvPr>
          <p:cNvGrpSpPr/>
          <p:nvPr/>
        </p:nvGrpSpPr>
        <p:grpSpPr>
          <a:xfrm>
            <a:off x="1984659" y="1659810"/>
            <a:ext cx="3694961" cy="1153743"/>
            <a:chOff x="1764976" y="1984721"/>
            <a:chExt cx="3694961" cy="1153743"/>
          </a:xfrm>
        </p:grpSpPr>
        <p:sp>
          <p:nvSpPr>
            <p:cNvPr id="4" name="Text Box 38">
              <a:extLst>
                <a:ext uri="{FF2B5EF4-FFF2-40B4-BE49-F238E27FC236}">
                  <a16:creationId xmlns:a16="http://schemas.microsoft.com/office/drawing/2014/main" id="{8705C4AD-B66F-4350-B637-64A866616D47}"/>
                </a:ext>
              </a:extLst>
            </p:cNvPr>
            <p:cNvSpPr txBox="1">
              <a:spLocks noChangeArrowheads="1"/>
            </p:cNvSpPr>
            <p:nvPr/>
          </p:nvSpPr>
          <p:spPr bwMode="auto">
            <a:xfrm>
              <a:off x="2656451" y="2543999"/>
              <a:ext cx="2803486" cy="369332"/>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Identifier un périmètre</a:t>
              </a:r>
            </a:p>
          </p:txBody>
        </p:sp>
        <p:pic>
          <p:nvPicPr>
            <p:cNvPr id="42" name="Image 41">
              <a:extLst>
                <a:ext uri="{FF2B5EF4-FFF2-40B4-BE49-F238E27FC236}">
                  <a16:creationId xmlns:a16="http://schemas.microsoft.com/office/drawing/2014/main" id="{10D2F9BF-E500-4A23-89E3-5D0BAE12C5A2}"/>
                </a:ext>
              </a:extLst>
            </p:cNvPr>
            <p:cNvPicPr>
              <a:picLocks noChangeAspect="1"/>
            </p:cNvPicPr>
            <p:nvPr/>
          </p:nvPicPr>
          <p:blipFill>
            <a:blip r:embed="rId5"/>
            <a:stretch>
              <a:fillRect/>
            </a:stretch>
          </p:blipFill>
          <p:spPr>
            <a:xfrm>
              <a:off x="1764976" y="1984721"/>
              <a:ext cx="1489049" cy="1153743"/>
            </a:xfrm>
            <a:prstGeom prst="rect">
              <a:avLst/>
            </a:prstGeom>
          </p:spPr>
        </p:pic>
      </p:grpSp>
    </p:spTree>
    <p:extLst>
      <p:ext uri="{BB962C8B-B14F-4D97-AF65-F5344CB8AC3E}">
        <p14:creationId xmlns:p14="http://schemas.microsoft.com/office/powerpoint/2010/main" val="36663310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e 49">
            <a:extLst>
              <a:ext uri="{FF2B5EF4-FFF2-40B4-BE49-F238E27FC236}">
                <a16:creationId xmlns:a16="http://schemas.microsoft.com/office/drawing/2014/main" id="{7A85F51D-5A13-4F78-AD37-BA0555F64E1F}"/>
              </a:ext>
            </a:extLst>
          </p:cNvPr>
          <p:cNvGrpSpPr/>
          <p:nvPr/>
        </p:nvGrpSpPr>
        <p:grpSpPr>
          <a:xfrm>
            <a:off x="4972668" y="4309800"/>
            <a:ext cx="5784519" cy="2104395"/>
            <a:chOff x="4972668" y="4309800"/>
            <a:chExt cx="5784519" cy="2104395"/>
          </a:xfrm>
        </p:grpSpPr>
        <p:cxnSp>
          <p:nvCxnSpPr>
            <p:cNvPr id="14" name="Connecteur droit avec flèche 13">
              <a:extLst>
                <a:ext uri="{FF2B5EF4-FFF2-40B4-BE49-F238E27FC236}">
                  <a16:creationId xmlns:a16="http://schemas.microsoft.com/office/drawing/2014/main" id="{966A4F6B-CCD6-416E-8327-EB21CBBEA8FA}"/>
                </a:ext>
              </a:extLst>
            </p:cNvPr>
            <p:cNvCxnSpPr>
              <a:cxnSpLocks/>
              <a:stCxn id="12" idx="2"/>
              <a:endCxn id="19" idx="3"/>
            </p:cNvCxnSpPr>
            <p:nvPr/>
          </p:nvCxnSpPr>
          <p:spPr>
            <a:xfrm rot="5400000">
              <a:off x="8445306" y="3640649"/>
              <a:ext cx="1642729" cy="2981032"/>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38">
              <a:extLst>
                <a:ext uri="{FF2B5EF4-FFF2-40B4-BE49-F238E27FC236}">
                  <a16:creationId xmlns:a16="http://schemas.microsoft.com/office/drawing/2014/main" id="{55BFC97A-7F5E-4F34-96D1-08B8636C738A}"/>
                </a:ext>
              </a:extLst>
            </p:cNvPr>
            <p:cNvSpPr txBox="1">
              <a:spLocks noChangeArrowheads="1"/>
            </p:cNvSpPr>
            <p:nvPr/>
          </p:nvSpPr>
          <p:spPr bwMode="auto">
            <a:xfrm>
              <a:off x="4972668" y="5490865"/>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Vérifier que les ordres de grandeurs sont corrects</a:t>
              </a:r>
            </a:p>
          </p:txBody>
        </p:sp>
        <p:pic>
          <p:nvPicPr>
            <p:cNvPr id="44" name="Image 43">
              <a:extLst>
                <a:ext uri="{FF2B5EF4-FFF2-40B4-BE49-F238E27FC236}">
                  <a16:creationId xmlns:a16="http://schemas.microsoft.com/office/drawing/2014/main" id="{BA915157-BBF6-4D7D-B4D6-8814BF62F0E0}"/>
                </a:ext>
              </a:extLst>
            </p:cNvPr>
            <p:cNvPicPr>
              <a:picLocks noChangeAspect="1"/>
            </p:cNvPicPr>
            <p:nvPr/>
          </p:nvPicPr>
          <p:blipFill>
            <a:blip r:embed="rId3"/>
            <a:stretch>
              <a:fillRect/>
            </a:stretch>
          </p:blipFill>
          <p:spPr>
            <a:xfrm>
              <a:off x="6017365" y="4377743"/>
              <a:ext cx="1014739" cy="1014739"/>
            </a:xfrm>
            <a:prstGeom prst="rect">
              <a:avLst/>
            </a:prstGeom>
          </p:spPr>
        </p:pic>
      </p:grpSp>
      <p:sp>
        <p:nvSpPr>
          <p:cNvPr id="2" name="Titre 1">
            <a:extLst>
              <a:ext uri="{FF2B5EF4-FFF2-40B4-BE49-F238E27FC236}">
                <a16:creationId xmlns:a16="http://schemas.microsoft.com/office/drawing/2014/main" id="{27BBD023-8777-4440-9EE7-ADC7F91EA150}"/>
              </a:ext>
            </a:extLst>
          </p:cNvPr>
          <p:cNvSpPr>
            <a:spLocks noGrp="1"/>
          </p:cNvSpPr>
          <p:nvPr>
            <p:ph type="title"/>
          </p:nvPr>
        </p:nvSpPr>
        <p:spPr/>
        <p:txBody>
          <a:bodyPr/>
          <a:lstStyle/>
          <a:p>
            <a:r>
              <a:rPr lang="fr-FR" altLang="en-US" dirty="0"/>
              <a:t>Règle n°3 : Procéder par itérations</a:t>
            </a:r>
            <a:endParaRPr lang="fr-FR" dirty="0"/>
          </a:p>
        </p:txBody>
      </p:sp>
      <p:grpSp>
        <p:nvGrpSpPr>
          <p:cNvPr id="49" name="Groupe 48">
            <a:extLst>
              <a:ext uri="{FF2B5EF4-FFF2-40B4-BE49-F238E27FC236}">
                <a16:creationId xmlns:a16="http://schemas.microsoft.com/office/drawing/2014/main" id="{340E92A4-D14A-404F-AE5B-9796BCBEE669}"/>
              </a:ext>
            </a:extLst>
          </p:cNvPr>
          <p:cNvGrpSpPr/>
          <p:nvPr/>
        </p:nvGrpSpPr>
        <p:grpSpPr>
          <a:xfrm>
            <a:off x="9014359" y="2125354"/>
            <a:ext cx="3144570" cy="4336933"/>
            <a:chOff x="9014359" y="2125354"/>
            <a:chExt cx="3144570" cy="4336933"/>
          </a:xfrm>
        </p:grpSpPr>
        <p:cxnSp>
          <p:nvCxnSpPr>
            <p:cNvPr id="10" name="Connecteur droit avec flèche 9">
              <a:extLst>
                <a:ext uri="{FF2B5EF4-FFF2-40B4-BE49-F238E27FC236}">
                  <a16:creationId xmlns:a16="http://schemas.microsoft.com/office/drawing/2014/main" id="{72586E24-F6A9-4A70-BEFB-81407C965322}"/>
                </a:ext>
              </a:extLst>
            </p:cNvPr>
            <p:cNvCxnSpPr>
              <a:cxnSpLocks/>
              <a:stCxn id="7" idx="3"/>
              <a:endCxn id="12" idx="0"/>
            </p:cNvCxnSpPr>
            <p:nvPr/>
          </p:nvCxnSpPr>
          <p:spPr>
            <a:xfrm>
              <a:off x="9883616" y="2125354"/>
              <a:ext cx="873570" cy="1538116"/>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38">
              <a:extLst>
                <a:ext uri="{FF2B5EF4-FFF2-40B4-BE49-F238E27FC236}">
                  <a16:creationId xmlns:a16="http://schemas.microsoft.com/office/drawing/2014/main" id="{D5BF3E90-95F8-4821-9D9D-3E342B859D1F}"/>
                </a:ext>
              </a:extLst>
            </p:cNvPr>
            <p:cNvSpPr txBox="1">
              <a:spLocks noChangeArrowheads="1"/>
            </p:cNvSpPr>
            <p:nvPr/>
          </p:nvSpPr>
          <p:spPr bwMode="auto">
            <a:xfrm>
              <a:off x="9355443" y="3663470"/>
              <a:ext cx="2803486"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Analyser les résultats et comparer les postes</a:t>
              </a:r>
            </a:p>
          </p:txBody>
        </p:sp>
        <p:pic>
          <p:nvPicPr>
            <p:cNvPr id="16" name="Image 15">
              <a:extLst>
                <a:ext uri="{FF2B5EF4-FFF2-40B4-BE49-F238E27FC236}">
                  <a16:creationId xmlns:a16="http://schemas.microsoft.com/office/drawing/2014/main" id="{E658E13B-2670-48D6-83D0-1D23DA7C3882}"/>
                </a:ext>
              </a:extLst>
            </p:cNvPr>
            <p:cNvPicPr>
              <a:picLocks noChangeAspect="1"/>
            </p:cNvPicPr>
            <p:nvPr/>
          </p:nvPicPr>
          <p:blipFill rotWithShape="1">
            <a:blip r:embed="rId4"/>
            <a:srcRect l="9460" r="17564" b="6764"/>
            <a:stretch/>
          </p:blipFill>
          <p:spPr>
            <a:xfrm>
              <a:off x="9014359" y="4590079"/>
              <a:ext cx="2486878" cy="1872208"/>
            </a:xfrm>
            <a:prstGeom prst="rect">
              <a:avLst/>
            </a:prstGeom>
          </p:spPr>
        </p:pic>
      </p:grpSp>
      <p:grpSp>
        <p:nvGrpSpPr>
          <p:cNvPr id="48" name="Groupe 47">
            <a:extLst>
              <a:ext uri="{FF2B5EF4-FFF2-40B4-BE49-F238E27FC236}">
                <a16:creationId xmlns:a16="http://schemas.microsoft.com/office/drawing/2014/main" id="{3A783489-43E9-4B88-B575-C6AA2B9BC472}"/>
              </a:ext>
            </a:extLst>
          </p:cNvPr>
          <p:cNvGrpSpPr/>
          <p:nvPr/>
        </p:nvGrpSpPr>
        <p:grpSpPr>
          <a:xfrm>
            <a:off x="4277876" y="1663689"/>
            <a:ext cx="6479310" cy="1577514"/>
            <a:chOff x="4954948" y="1675191"/>
            <a:chExt cx="6479310" cy="1577514"/>
          </a:xfrm>
        </p:grpSpPr>
        <p:cxnSp>
          <p:nvCxnSpPr>
            <p:cNvPr id="6" name="Connecteur droit avec flèche 5">
              <a:extLst>
                <a:ext uri="{FF2B5EF4-FFF2-40B4-BE49-F238E27FC236}">
                  <a16:creationId xmlns:a16="http://schemas.microsoft.com/office/drawing/2014/main" id="{5E81E853-1D55-41FD-9E32-155784F7CF2A}"/>
                </a:ext>
              </a:extLst>
            </p:cNvPr>
            <p:cNvCxnSpPr>
              <a:cxnSpLocks/>
              <a:stCxn id="4" idx="0"/>
              <a:endCxn id="7" idx="1"/>
            </p:cNvCxnSpPr>
            <p:nvPr/>
          </p:nvCxnSpPr>
          <p:spPr>
            <a:xfrm rot="5400000" flipH="1" flipV="1">
              <a:off x="6309208" y="782597"/>
              <a:ext cx="93734" cy="2802253"/>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sp>
          <p:nvSpPr>
            <p:cNvPr id="7" name="Text Box 38">
              <a:extLst>
                <a:ext uri="{FF2B5EF4-FFF2-40B4-BE49-F238E27FC236}">
                  <a16:creationId xmlns:a16="http://schemas.microsoft.com/office/drawing/2014/main" id="{7ADAC13B-7D9E-48C8-8FCA-8BA752A78AE2}"/>
                </a:ext>
              </a:extLst>
            </p:cNvPr>
            <p:cNvSpPr txBox="1">
              <a:spLocks noChangeArrowheads="1"/>
            </p:cNvSpPr>
            <p:nvPr/>
          </p:nvSpPr>
          <p:spPr bwMode="auto">
            <a:xfrm>
              <a:off x="7757202" y="1675191"/>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Réaliser un premier calcul sur la base d’estimations</a:t>
              </a:r>
            </a:p>
          </p:txBody>
        </p:sp>
        <p:pic>
          <p:nvPicPr>
            <p:cNvPr id="41" name="Image 40">
              <a:extLst>
                <a:ext uri="{FF2B5EF4-FFF2-40B4-BE49-F238E27FC236}">
                  <a16:creationId xmlns:a16="http://schemas.microsoft.com/office/drawing/2014/main" id="{3F93140C-4EBE-48FE-B2BD-486C038553A0}"/>
                </a:ext>
              </a:extLst>
            </p:cNvPr>
            <p:cNvPicPr>
              <a:picLocks noChangeAspect="1"/>
            </p:cNvPicPr>
            <p:nvPr/>
          </p:nvPicPr>
          <p:blipFill>
            <a:blip r:embed="rId5"/>
            <a:stretch>
              <a:fillRect/>
            </a:stretch>
          </p:blipFill>
          <p:spPr>
            <a:xfrm>
              <a:off x="10309446" y="2127893"/>
              <a:ext cx="1124812" cy="1124812"/>
            </a:xfrm>
            <a:prstGeom prst="rect">
              <a:avLst/>
            </a:prstGeom>
          </p:spPr>
        </p:pic>
      </p:grpSp>
      <p:grpSp>
        <p:nvGrpSpPr>
          <p:cNvPr id="47" name="Groupe 46">
            <a:extLst>
              <a:ext uri="{FF2B5EF4-FFF2-40B4-BE49-F238E27FC236}">
                <a16:creationId xmlns:a16="http://schemas.microsoft.com/office/drawing/2014/main" id="{7DCAA834-76CC-4399-B689-4B1DBB49971D}"/>
              </a:ext>
            </a:extLst>
          </p:cNvPr>
          <p:cNvGrpSpPr/>
          <p:nvPr/>
        </p:nvGrpSpPr>
        <p:grpSpPr>
          <a:xfrm>
            <a:off x="1984659" y="1659810"/>
            <a:ext cx="3694961" cy="1153743"/>
            <a:chOff x="1764976" y="1984721"/>
            <a:chExt cx="3694961" cy="1153743"/>
          </a:xfrm>
        </p:grpSpPr>
        <p:sp>
          <p:nvSpPr>
            <p:cNvPr id="4" name="Text Box 38">
              <a:extLst>
                <a:ext uri="{FF2B5EF4-FFF2-40B4-BE49-F238E27FC236}">
                  <a16:creationId xmlns:a16="http://schemas.microsoft.com/office/drawing/2014/main" id="{8705C4AD-B66F-4350-B637-64A866616D47}"/>
                </a:ext>
              </a:extLst>
            </p:cNvPr>
            <p:cNvSpPr txBox="1">
              <a:spLocks noChangeArrowheads="1"/>
            </p:cNvSpPr>
            <p:nvPr/>
          </p:nvSpPr>
          <p:spPr bwMode="auto">
            <a:xfrm>
              <a:off x="2656451" y="2543999"/>
              <a:ext cx="2803486" cy="369332"/>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Identifier un périmètre</a:t>
              </a:r>
            </a:p>
          </p:txBody>
        </p:sp>
        <p:pic>
          <p:nvPicPr>
            <p:cNvPr id="42" name="Image 41">
              <a:extLst>
                <a:ext uri="{FF2B5EF4-FFF2-40B4-BE49-F238E27FC236}">
                  <a16:creationId xmlns:a16="http://schemas.microsoft.com/office/drawing/2014/main" id="{10D2F9BF-E500-4A23-89E3-5D0BAE12C5A2}"/>
                </a:ext>
              </a:extLst>
            </p:cNvPr>
            <p:cNvPicPr>
              <a:picLocks noChangeAspect="1"/>
            </p:cNvPicPr>
            <p:nvPr/>
          </p:nvPicPr>
          <p:blipFill>
            <a:blip r:embed="rId6"/>
            <a:stretch>
              <a:fillRect/>
            </a:stretch>
          </p:blipFill>
          <p:spPr>
            <a:xfrm>
              <a:off x="1764976" y="1984721"/>
              <a:ext cx="1489049" cy="1153743"/>
            </a:xfrm>
            <a:prstGeom prst="rect">
              <a:avLst/>
            </a:prstGeom>
          </p:spPr>
        </p:pic>
      </p:grpSp>
    </p:spTree>
    <p:extLst>
      <p:ext uri="{BB962C8B-B14F-4D97-AF65-F5344CB8AC3E}">
        <p14:creationId xmlns:p14="http://schemas.microsoft.com/office/powerpoint/2010/main" val="4600523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e 49">
            <a:extLst>
              <a:ext uri="{FF2B5EF4-FFF2-40B4-BE49-F238E27FC236}">
                <a16:creationId xmlns:a16="http://schemas.microsoft.com/office/drawing/2014/main" id="{7A85F51D-5A13-4F78-AD37-BA0555F64E1F}"/>
              </a:ext>
            </a:extLst>
          </p:cNvPr>
          <p:cNvGrpSpPr/>
          <p:nvPr/>
        </p:nvGrpSpPr>
        <p:grpSpPr>
          <a:xfrm>
            <a:off x="4972668" y="4309800"/>
            <a:ext cx="5784519" cy="2104395"/>
            <a:chOff x="4972668" y="4309800"/>
            <a:chExt cx="5784519" cy="2104395"/>
          </a:xfrm>
        </p:grpSpPr>
        <p:cxnSp>
          <p:nvCxnSpPr>
            <p:cNvPr id="14" name="Connecteur droit avec flèche 13">
              <a:extLst>
                <a:ext uri="{FF2B5EF4-FFF2-40B4-BE49-F238E27FC236}">
                  <a16:creationId xmlns:a16="http://schemas.microsoft.com/office/drawing/2014/main" id="{966A4F6B-CCD6-416E-8327-EB21CBBEA8FA}"/>
                </a:ext>
              </a:extLst>
            </p:cNvPr>
            <p:cNvCxnSpPr>
              <a:cxnSpLocks/>
              <a:stCxn id="12" idx="2"/>
              <a:endCxn id="19" idx="3"/>
            </p:cNvCxnSpPr>
            <p:nvPr/>
          </p:nvCxnSpPr>
          <p:spPr>
            <a:xfrm rot="5400000">
              <a:off x="8445306" y="3640649"/>
              <a:ext cx="1642729" cy="2981032"/>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38">
              <a:extLst>
                <a:ext uri="{FF2B5EF4-FFF2-40B4-BE49-F238E27FC236}">
                  <a16:creationId xmlns:a16="http://schemas.microsoft.com/office/drawing/2014/main" id="{55BFC97A-7F5E-4F34-96D1-08B8636C738A}"/>
                </a:ext>
              </a:extLst>
            </p:cNvPr>
            <p:cNvSpPr txBox="1">
              <a:spLocks noChangeArrowheads="1"/>
            </p:cNvSpPr>
            <p:nvPr/>
          </p:nvSpPr>
          <p:spPr bwMode="auto">
            <a:xfrm>
              <a:off x="4972668" y="5490865"/>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Vérifier que les ordres de grandeurs sont corrects</a:t>
              </a:r>
            </a:p>
          </p:txBody>
        </p:sp>
        <p:pic>
          <p:nvPicPr>
            <p:cNvPr id="44" name="Image 43">
              <a:extLst>
                <a:ext uri="{FF2B5EF4-FFF2-40B4-BE49-F238E27FC236}">
                  <a16:creationId xmlns:a16="http://schemas.microsoft.com/office/drawing/2014/main" id="{BA915157-BBF6-4D7D-B4D6-8814BF62F0E0}"/>
                </a:ext>
              </a:extLst>
            </p:cNvPr>
            <p:cNvPicPr>
              <a:picLocks noChangeAspect="1"/>
            </p:cNvPicPr>
            <p:nvPr/>
          </p:nvPicPr>
          <p:blipFill>
            <a:blip r:embed="rId3"/>
            <a:stretch>
              <a:fillRect/>
            </a:stretch>
          </p:blipFill>
          <p:spPr>
            <a:xfrm>
              <a:off x="6017365" y="4377743"/>
              <a:ext cx="1014739" cy="1014739"/>
            </a:xfrm>
            <a:prstGeom prst="rect">
              <a:avLst/>
            </a:prstGeom>
          </p:spPr>
        </p:pic>
      </p:grpSp>
      <p:sp>
        <p:nvSpPr>
          <p:cNvPr id="2" name="Titre 1">
            <a:extLst>
              <a:ext uri="{FF2B5EF4-FFF2-40B4-BE49-F238E27FC236}">
                <a16:creationId xmlns:a16="http://schemas.microsoft.com/office/drawing/2014/main" id="{27BBD023-8777-4440-9EE7-ADC7F91EA150}"/>
              </a:ext>
            </a:extLst>
          </p:cNvPr>
          <p:cNvSpPr>
            <a:spLocks noGrp="1"/>
          </p:cNvSpPr>
          <p:nvPr>
            <p:ph type="title"/>
          </p:nvPr>
        </p:nvSpPr>
        <p:spPr/>
        <p:txBody>
          <a:bodyPr/>
          <a:lstStyle/>
          <a:p>
            <a:r>
              <a:rPr lang="fr-FR" altLang="en-US" dirty="0"/>
              <a:t>Règle n°3 : Procéder par itérations</a:t>
            </a:r>
            <a:endParaRPr lang="fr-FR" dirty="0"/>
          </a:p>
        </p:txBody>
      </p:sp>
      <p:grpSp>
        <p:nvGrpSpPr>
          <p:cNvPr id="49" name="Groupe 48">
            <a:extLst>
              <a:ext uri="{FF2B5EF4-FFF2-40B4-BE49-F238E27FC236}">
                <a16:creationId xmlns:a16="http://schemas.microsoft.com/office/drawing/2014/main" id="{340E92A4-D14A-404F-AE5B-9796BCBEE669}"/>
              </a:ext>
            </a:extLst>
          </p:cNvPr>
          <p:cNvGrpSpPr/>
          <p:nvPr/>
        </p:nvGrpSpPr>
        <p:grpSpPr>
          <a:xfrm>
            <a:off x="9014359" y="2125354"/>
            <a:ext cx="3144570" cy="4336933"/>
            <a:chOff x="9014359" y="2125354"/>
            <a:chExt cx="3144570" cy="4336933"/>
          </a:xfrm>
        </p:grpSpPr>
        <p:cxnSp>
          <p:nvCxnSpPr>
            <p:cNvPr id="10" name="Connecteur droit avec flèche 9">
              <a:extLst>
                <a:ext uri="{FF2B5EF4-FFF2-40B4-BE49-F238E27FC236}">
                  <a16:creationId xmlns:a16="http://schemas.microsoft.com/office/drawing/2014/main" id="{72586E24-F6A9-4A70-BEFB-81407C965322}"/>
                </a:ext>
              </a:extLst>
            </p:cNvPr>
            <p:cNvCxnSpPr>
              <a:cxnSpLocks/>
              <a:stCxn id="7" idx="3"/>
              <a:endCxn id="12" idx="0"/>
            </p:cNvCxnSpPr>
            <p:nvPr/>
          </p:nvCxnSpPr>
          <p:spPr>
            <a:xfrm>
              <a:off x="9883616" y="2125354"/>
              <a:ext cx="873570" cy="1538116"/>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38">
              <a:extLst>
                <a:ext uri="{FF2B5EF4-FFF2-40B4-BE49-F238E27FC236}">
                  <a16:creationId xmlns:a16="http://schemas.microsoft.com/office/drawing/2014/main" id="{D5BF3E90-95F8-4821-9D9D-3E342B859D1F}"/>
                </a:ext>
              </a:extLst>
            </p:cNvPr>
            <p:cNvSpPr txBox="1">
              <a:spLocks noChangeArrowheads="1"/>
            </p:cNvSpPr>
            <p:nvPr/>
          </p:nvSpPr>
          <p:spPr bwMode="auto">
            <a:xfrm>
              <a:off x="9355443" y="3663470"/>
              <a:ext cx="2803486"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Analyser les résultats et comparer les postes</a:t>
              </a:r>
            </a:p>
          </p:txBody>
        </p:sp>
        <p:pic>
          <p:nvPicPr>
            <p:cNvPr id="16" name="Image 15">
              <a:extLst>
                <a:ext uri="{FF2B5EF4-FFF2-40B4-BE49-F238E27FC236}">
                  <a16:creationId xmlns:a16="http://schemas.microsoft.com/office/drawing/2014/main" id="{E658E13B-2670-48D6-83D0-1D23DA7C3882}"/>
                </a:ext>
              </a:extLst>
            </p:cNvPr>
            <p:cNvPicPr>
              <a:picLocks noChangeAspect="1"/>
            </p:cNvPicPr>
            <p:nvPr/>
          </p:nvPicPr>
          <p:blipFill rotWithShape="1">
            <a:blip r:embed="rId4"/>
            <a:srcRect l="9460" r="17564" b="6764"/>
            <a:stretch/>
          </p:blipFill>
          <p:spPr>
            <a:xfrm>
              <a:off x="9014359" y="4590079"/>
              <a:ext cx="2486878" cy="1872208"/>
            </a:xfrm>
            <a:prstGeom prst="rect">
              <a:avLst/>
            </a:prstGeom>
          </p:spPr>
        </p:pic>
      </p:grpSp>
      <p:grpSp>
        <p:nvGrpSpPr>
          <p:cNvPr id="48" name="Groupe 47">
            <a:extLst>
              <a:ext uri="{FF2B5EF4-FFF2-40B4-BE49-F238E27FC236}">
                <a16:creationId xmlns:a16="http://schemas.microsoft.com/office/drawing/2014/main" id="{3A783489-43E9-4B88-B575-C6AA2B9BC472}"/>
              </a:ext>
            </a:extLst>
          </p:cNvPr>
          <p:cNvGrpSpPr/>
          <p:nvPr/>
        </p:nvGrpSpPr>
        <p:grpSpPr>
          <a:xfrm>
            <a:off x="4277876" y="1663689"/>
            <a:ext cx="6479310" cy="1577514"/>
            <a:chOff x="4954948" y="1675191"/>
            <a:chExt cx="6479310" cy="1577514"/>
          </a:xfrm>
        </p:grpSpPr>
        <p:cxnSp>
          <p:nvCxnSpPr>
            <p:cNvPr id="6" name="Connecteur droit avec flèche 5">
              <a:extLst>
                <a:ext uri="{FF2B5EF4-FFF2-40B4-BE49-F238E27FC236}">
                  <a16:creationId xmlns:a16="http://schemas.microsoft.com/office/drawing/2014/main" id="{5E81E853-1D55-41FD-9E32-155784F7CF2A}"/>
                </a:ext>
              </a:extLst>
            </p:cNvPr>
            <p:cNvCxnSpPr>
              <a:cxnSpLocks/>
              <a:stCxn id="4" idx="0"/>
              <a:endCxn id="7" idx="1"/>
            </p:cNvCxnSpPr>
            <p:nvPr/>
          </p:nvCxnSpPr>
          <p:spPr>
            <a:xfrm rot="5400000" flipH="1" flipV="1">
              <a:off x="6309208" y="782597"/>
              <a:ext cx="93734" cy="2802253"/>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sp>
          <p:nvSpPr>
            <p:cNvPr id="7" name="Text Box 38">
              <a:extLst>
                <a:ext uri="{FF2B5EF4-FFF2-40B4-BE49-F238E27FC236}">
                  <a16:creationId xmlns:a16="http://schemas.microsoft.com/office/drawing/2014/main" id="{7ADAC13B-7D9E-48C8-8FCA-8BA752A78AE2}"/>
                </a:ext>
              </a:extLst>
            </p:cNvPr>
            <p:cNvSpPr txBox="1">
              <a:spLocks noChangeArrowheads="1"/>
            </p:cNvSpPr>
            <p:nvPr/>
          </p:nvSpPr>
          <p:spPr bwMode="auto">
            <a:xfrm>
              <a:off x="7757202" y="1675191"/>
              <a:ext cx="2803486"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Réaliser un premier calcul sur la base d’estimations</a:t>
              </a:r>
            </a:p>
          </p:txBody>
        </p:sp>
        <p:pic>
          <p:nvPicPr>
            <p:cNvPr id="41" name="Image 40">
              <a:extLst>
                <a:ext uri="{FF2B5EF4-FFF2-40B4-BE49-F238E27FC236}">
                  <a16:creationId xmlns:a16="http://schemas.microsoft.com/office/drawing/2014/main" id="{3F93140C-4EBE-48FE-B2BD-486C038553A0}"/>
                </a:ext>
              </a:extLst>
            </p:cNvPr>
            <p:cNvPicPr>
              <a:picLocks noChangeAspect="1"/>
            </p:cNvPicPr>
            <p:nvPr/>
          </p:nvPicPr>
          <p:blipFill>
            <a:blip r:embed="rId5"/>
            <a:stretch>
              <a:fillRect/>
            </a:stretch>
          </p:blipFill>
          <p:spPr>
            <a:xfrm>
              <a:off x="10309446" y="2127893"/>
              <a:ext cx="1124812" cy="1124812"/>
            </a:xfrm>
            <a:prstGeom prst="rect">
              <a:avLst/>
            </a:prstGeom>
          </p:spPr>
        </p:pic>
      </p:grpSp>
      <p:grpSp>
        <p:nvGrpSpPr>
          <p:cNvPr id="47" name="Groupe 46">
            <a:extLst>
              <a:ext uri="{FF2B5EF4-FFF2-40B4-BE49-F238E27FC236}">
                <a16:creationId xmlns:a16="http://schemas.microsoft.com/office/drawing/2014/main" id="{7DCAA834-76CC-4399-B689-4B1DBB49971D}"/>
              </a:ext>
            </a:extLst>
          </p:cNvPr>
          <p:cNvGrpSpPr/>
          <p:nvPr/>
        </p:nvGrpSpPr>
        <p:grpSpPr>
          <a:xfrm>
            <a:off x="1984659" y="1659810"/>
            <a:ext cx="3694961" cy="1153743"/>
            <a:chOff x="1764976" y="1984721"/>
            <a:chExt cx="3694961" cy="1153743"/>
          </a:xfrm>
        </p:grpSpPr>
        <p:sp>
          <p:nvSpPr>
            <p:cNvPr id="4" name="Text Box 38">
              <a:extLst>
                <a:ext uri="{FF2B5EF4-FFF2-40B4-BE49-F238E27FC236}">
                  <a16:creationId xmlns:a16="http://schemas.microsoft.com/office/drawing/2014/main" id="{8705C4AD-B66F-4350-B637-64A866616D47}"/>
                </a:ext>
              </a:extLst>
            </p:cNvPr>
            <p:cNvSpPr txBox="1">
              <a:spLocks noChangeArrowheads="1"/>
            </p:cNvSpPr>
            <p:nvPr/>
          </p:nvSpPr>
          <p:spPr bwMode="auto">
            <a:xfrm>
              <a:off x="2656451" y="2543999"/>
              <a:ext cx="2803486" cy="369332"/>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Identifier un périmètre</a:t>
              </a:r>
            </a:p>
          </p:txBody>
        </p:sp>
        <p:pic>
          <p:nvPicPr>
            <p:cNvPr id="42" name="Image 41">
              <a:extLst>
                <a:ext uri="{FF2B5EF4-FFF2-40B4-BE49-F238E27FC236}">
                  <a16:creationId xmlns:a16="http://schemas.microsoft.com/office/drawing/2014/main" id="{10D2F9BF-E500-4A23-89E3-5D0BAE12C5A2}"/>
                </a:ext>
              </a:extLst>
            </p:cNvPr>
            <p:cNvPicPr>
              <a:picLocks noChangeAspect="1"/>
            </p:cNvPicPr>
            <p:nvPr/>
          </p:nvPicPr>
          <p:blipFill>
            <a:blip r:embed="rId6"/>
            <a:stretch>
              <a:fillRect/>
            </a:stretch>
          </p:blipFill>
          <p:spPr>
            <a:xfrm>
              <a:off x="1764976" y="1984721"/>
              <a:ext cx="1489049" cy="1153743"/>
            </a:xfrm>
            <a:prstGeom prst="rect">
              <a:avLst/>
            </a:prstGeom>
          </p:spPr>
        </p:pic>
      </p:grpSp>
      <p:grpSp>
        <p:nvGrpSpPr>
          <p:cNvPr id="51" name="Groupe 50">
            <a:extLst>
              <a:ext uri="{FF2B5EF4-FFF2-40B4-BE49-F238E27FC236}">
                <a16:creationId xmlns:a16="http://schemas.microsoft.com/office/drawing/2014/main" id="{4D4C2FEA-9F62-4FCD-BEAB-A0097F63F4F3}"/>
              </a:ext>
            </a:extLst>
          </p:cNvPr>
          <p:cNvGrpSpPr/>
          <p:nvPr/>
        </p:nvGrpSpPr>
        <p:grpSpPr>
          <a:xfrm>
            <a:off x="705081" y="2403754"/>
            <a:ext cx="4267587" cy="3548777"/>
            <a:chOff x="797008" y="2077579"/>
            <a:chExt cx="4267587" cy="3548777"/>
          </a:xfrm>
        </p:grpSpPr>
        <p:sp>
          <p:nvSpPr>
            <p:cNvPr id="20" name="Text Box 38">
              <a:extLst>
                <a:ext uri="{FF2B5EF4-FFF2-40B4-BE49-F238E27FC236}">
                  <a16:creationId xmlns:a16="http://schemas.microsoft.com/office/drawing/2014/main" id="{519373A9-B534-421F-99F5-0B5A6154FA54}"/>
                </a:ext>
              </a:extLst>
            </p:cNvPr>
            <p:cNvSpPr txBox="1">
              <a:spLocks noChangeArrowheads="1"/>
            </p:cNvSpPr>
            <p:nvPr/>
          </p:nvSpPr>
          <p:spPr bwMode="auto">
            <a:xfrm>
              <a:off x="797008" y="3604661"/>
              <a:ext cx="2803486" cy="1200329"/>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Affiner la collecte de données et les calculs pour les postes les plus importants</a:t>
              </a:r>
            </a:p>
          </p:txBody>
        </p:sp>
        <p:cxnSp>
          <p:nvCxnSpPr>
            <p:cNvPr id="23" name="Connecteur droit avec flèche 22">
              <a:extLst>
                <a:ext uri="{FF2B5EF4-FFF2-40B4-BE49-F238E27FC236}">
                  <a16:creationId xmlns:a16="http://schemas.microsoft.com/office/drawing/2014/main" id="{F1CAAB67-E87A-4DC1-A029-1C32F628A8B3}"/>
                </a:ext>
              </a:extLst>
            </p:cNvPr>
            <p:cNvCxnSpPr>
              <a:cxnSpLocks/>
              <a:stCxn id="19" idx="1"/>
              <a:endCxn id="20" idx="2"/>
            </p:cNvCxnSpPr>
            <p:nvPr/>
          </p:nvCxnSpPr>
          <p:spPr>
            <a:xfrm rot="10800000">
              <a:off x="2198751" y="4804991"/>
              <a:ext cx="2865844" cy="821365"/>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B6790110-9CBF-4D66-9DDD-5EE4F8434616}"/>
                </a:ext>
              </a:extLst>
            </p:cNvPr>
            <p:cNvCxnSpPr>
              <a:cxnSpLocks/>
              <a:stCxn id="20" idx="0"/>
              <a:endCxn id="4" idx="1"/>
            </p:cNvCxnSpPr>
            <p:nvPr/>
          </p:nvCxnSpPr>
          <p:spPr>
            <a:xfrm rot="5400000" flipH="1" flipV="1">
              <a:off x="1819865" y="2456465"/>
              <a:ext cx="1527082" cy="769310"/>
            </a:xfrm>
            <a:prstGeom prst="curvedConnector2">
              <a:avLst/>
            </a:prstGeom>
            <a:ln w="19050">
              <a:solidFill>
                <a:srgbClr val="085160"/>
              </a:solidFill>
              <a:tailEnd type="triangle"/>
            </a:ln>
          </p:spPr>
          <p:style>
            <a:lnRef idx="1">
              <a:schemeClr val="accent1"/>
            </a:lnRef>
            <a:fillRef idx="0">
              <a:schemeClr val="accent1"/>
            </a:fillRef>
            <a:effectRef idx="0">
              <a:schemeClr val="accent1"/>
            </a:effectRef>
            <a:fontRef idx="minor">
              <a:schemeClr val="tx1"/>
            </a:fontRef>
          </p:style>
        </p:cxnSp>
        <p:pic>
          <p:nvPicPr>
            <p:cNvPr id="46" name="Image 45">
              <a:extLst>
                <a:ext uri="{FF2B5EF4-FFF2-40B4-BE49-F238E27FC236}">
                  <a16:creationId xmlns:a16="http://schemas.microsoft.com/office/drawing/2014/main" id="{083FE10C-9894-4B2A-B291-CF9B040FB875}"/>
                </a:ext>
              </a:extLst>
            </p:cNvPr>
            <p:cNvPicPr>
              <a:picLocks noChangeAspect="1"/>
            </p:cNvPicPr>
            <p:nvPr/>
          </p:nvPicPr>
          <p:blipFill>
            <a:blip r:embed="rId7"/>
            <a:stretch>
              <a:fillRect/>
            </a:stretch>
          </p:blipFill>
          <p:spPr>
            <a:xfrm>
              <a:off x="3105231" y="4470846"/>
              <a:ext cx="742910" cy="757481"/>
            </a:xfrm>
            <a:prstGeom prst="rect">
              <a:avLst/>
            </a:prstGeom>
          </p:spPr>
        </p:pic>
      </p:grpSp>
    </p:spTree>
    <p:extLst>
      <p:ext uri="{BB962C8B-B14F-4D97-AF65-F5344CB8AC3E}">
        <p14:creationId xmlns:p14="http://schemas.microsoft.com/office/powerpoint/2010/main" val="33725199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2FA83C-E2BC-4DA8-8C09-D44FD7C7D63D}"/>
              </a:ext>
            </a:extLst>
          </p:cNvPr>
          <p:cNvSpPr>
            <a:spLocks noGrp="1"/>
          </p:cNvSpPr>
          <p:nvPr>
            <p:ph type="title"/>
          </p:nvPr>
        </p:nvSpPr>
        <p:spPr/>
        <p:txBody>
          <a:bodyPr/>
          <a:lstStyle/>
          <a:p>
            <a:r>
              <a:rPr lang="fr-FR" dirty="0"/>
              <a:t>3 règles d’or pour déterminer le périmètre de calcul</a:t>
            </a:r>
          </a:p>
        </p:txBody>
      </p:sp>
      <p:sp>
        <p:nvSpPr>
          <p:cNvPr id="4" name="Text Box 38">
            <a:extLst>
              <a:ext uri="{FF2B5EF4-FFF2-40B4-BE49-F238E27FC236}">
                <a16:creationId xmlns:a16="http://schemas.microsoft.com/office/drawing/2014/main" id="{8200ED90-3629-4FC3-920A-939069033DCB}"/>
              </a:ext>
            </a:extLst>
          </p:cNvPr>
          <p:cNvSpPr txBox="1">
            <a:spLocks noChangeArrowheads="1"/>
          </p:cNvSpPr>
          <p:nvPr/>
        </p:nvSpPr>
        <p:spPr bwMode="auto">
          <a:xfrm>
            <a:off x="767408" y="3429000"/>
            <a:ext cx="2820420" cy="369332"/>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1) Compter au prorata</a:t>
            </a:r>
          </a:p>
        </p:txBody>
      </p:sp>
      <p:pic>
        <p:nvPicPr>
          <p:cNvPr id="5" name="Image 4">
            <a:extLst>
              <a:ext uri="{FF2B5EF4-FFF2-40B4-BE49-F238E27FC236}">
                <a16:creationId xmlns:a16="http://schemas.microsoft.com/office/drawing/2014/main" id="{A92BD8BA-CC33-45AE-BB59-BC3E762AAC89}"/>
              </a:ext>
            </a:extLst>
          </p:cNvPr>
          <p:cNvPicPr>
            <a:picLocks noChangeAspect="1"/>
          </p:cNvPicPr>
          <p:nvPr/>
        </p:nvPicPr>
        <p:blipFill>
          <a:blip r:embed="rId2"/>
          <a:stretch>
            <a:fillRect/>
          </a:stretch>
        </p:blipFill>
        <p:spPr>
          <a:xfrm>
            <a:off x="575832" y="1495940"/>
            <a:ext cx="3203573" cy="1645028"/>
          </a:xfrm>
          <a:prstGeom prst="rect">
            <a:avLst/>
          </a:prstGeom>
        </p:spPr>
      </p:pic>
      <p:sp>
        <p:nvSpPr>
          <p:cNvPr id="10" name="Rectangle 9">
            <a:extLst>
              <a:ext uri="{FF2B5EF4-FFF2-40B4-BE49-F238E27FC236}">
                <a16:creationId xmlns:a16="http://schemas.microsoft.com/office/drawing/2014/main" id="{7E559C43-5847-466B-A846-93DB251E758B}"/>
              </a:ext>
            </a:extLst>
          </p:cNvPr>
          <p:cNvSpPr/>
          <p:nvPr/>
        </p:nvSpPr>
        <p:spPr>
          <a:xfrm>
            <a:off x="749407" y="5952748"/>
            <a:ext cx="10693187" cy="461665"/>
          </a:xfrm>
          <a:prstGeom prst="rect">
            <a:avLst/>
          </a:prstGeom>
        </p:spPr>
        <p:txBody>
          <a:bodyPr wrap="square">
            <a:spAutoFit/>
          </a:bodyPr>
          <a:lstStyle/>
          <a:p>
            <a:pPr algn="ctr"/>
            <a:r>
              <a:rPr lang="fr-FR" altLang="en-US" sz="2400" b="1" dirty="0">
                <a:solidFill>
                  <a:srgbClr val="085160"/>
                </a:solidFill>
                <a:latin typeface="Century Gothic" panose="020B0502020202020204" pitchFamily="34" charset="0"/>
              </a:rPr>
              <a:t>Des choix à faire, et pas de règle absolue, tant que c’est argumenté ! </a:t>
            </a:r>
            <a:endParaRPr lang="fr-FR" sz="2400" b="1" dirty="0">
              <a:solidFill>
                <a:srgbClr val="085160"/>
              </a:solidFill>
              <a:latin typeface="Century Gothic" panose="020B0502020202020204" pitchFamily="34" charset="0"/>
            </a:endParaRPr>
          </a:p>
        </p:txBody>
      </p:sp>
    </p:spTree>
    <p:extLst>
      <p:ext uri="{BB962C8B-B14F-4D97-AF65-F5344CB8AC3E}">
        <p14:creationId xmlns:p14="http://schemas.microsoft.com/office/powerpoint/2010/main" val="13455444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2FA83C-E2BC-4DA8-8C09-D44FD7C7D63D}"/>
              </a:ext>
            </a:extLst>
          </p:cNvPr>
          <p:cNvSpPr>
            <a:spLocks noGrp="1"/>
          </p:cNvSpPr>
          <p:nvPr>
            <p:ph type="title"/>
          </p:nvPr>
        </p:nvSpPr>
        <p:spPr/>
        <p:txBody>
          <a:bodyPr/>
          <a:lstStyle/>
          <a:p>
            <a:r>
              <a:rPr lang="fr-FR" dirty="0"/>
              <a:t>3 règles d’or pour déterminer le périmètre de calcul</a:t>
            </a:r>
          </a:p>
        </p:txBody>
      </p:sp>
      <p:sp>
        <p:nvSpPr>
          <p:cNvPr id="4" name="Text Box 38">
            <a:extLst>
              <a:ext uri="{FF2B5EF4-FFF2-40B4-BE49-F238E27FC236}">
                <a16:creationId xmlns:a16="http://schemas.microsoft.com/office/drawing/2014/main" id="{8200ED90-3629-4FC3-920A-939069033DCB}"/>
              </a:ext>
            </a:extLst>
          </p:cNvPr>
          <p:cNvSpPr txBox="1">
            <a:spLocks noChangeArrowheads="1"/>
          </p:cNvSpPr>
          <p:nvPr/>
        </p:nvSpPr>
        <p:spPr bwMode="auto">
          <a:xfrm>
            <a:off x="767408" y="3429000"/>
            <a:ext cx="2820420" cy="369332"/>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1) Compter au prorata</a:t>
            </a:r>
          </a:p>
        </p:txBody>
      </p:sp>
      <p:pic>
        <p:nvPicPr>
          <p:cNvPr id="5" name="Image 4">
            <a:extLst>
              <a:ext uri="{FF2B5EF4-FFF2-40B4-BE49-F238E27FC236}">
                <a16:creationId xmlns:a16="http://schemas.microsoft.com/office/drawing/2014/main" id="{A92BD8BA-CC33-45AE-BB59-BC3E762AAC89}"/>
              </a:ext>
            </a:extLst>
          </p:cNvPr>
          <p:cNvPicPr>
            <a:picLocks noChangeAspect="1"/>
          </p:cNvPicPr>
          <p:nvPr/>
        </p:nvPicPr>
        <p:blipFill>
          <a:blip r:embed="rId2"/>
          <a:stretch>
            <a:fillRect/>
          </a:stretch>
        </p:blipFill>
        <p:spPr>
          <a:xfrm>
            <a:off x="575832" y="1495940"/>
            <a:ext cx="3203573" cy="1645028"/>
          </a:xfrm>
          <a:prstGeom prst="rect">
            <a:avLst/>
          </a:prstGeom>
        </p:spPr>
      </p:pic>
      <p:grpSp>
        <p:nvGrpSpPr>
          <p:cNvPr id="11" name="Groupe 10">
            <a:extLst>
              <a:ext uri="{FF2B5EF4-FFF2-40B4-BE49-F238E27FC236}">
                <a16:creationId xmlns:a16="http://schemas.microsoft.com/office/drawing/2014/main" id="{288CB89A-A2D4-4B9D-A4FA-9DB329D237B7}"/>
              </a:ext>
            </a:extLst>
          </p:cNvPr>
          <p:cNvGrpSpPr/>
          <p:nvPr/>
        </p:nvGrpSpPr>
        <p:grpSpPr>
          <a:xfrm>
            <a:off x="4295800" y="2768336"/>
            <a:ext cx="3298783" cy="2828319"/>
            <a:chOff x="8040216" y="1302892"/>
            <a:chExt cx="3298783" cy="2828319"/>
          </a:xfrm>
        </p:grpSpPr>
        <p:sp>
          <p:nvSpPr>
            <p:cNvPr id="7" name="Text Box 38">
              <a:extLst>
                <a:ext uri="{FF2B5EF4-FFF2-40B4-BE49-F238E27FC236}">
                  <a16:creationId xmlns:a16="http://schemas.microsoft.com/office/drawing/2014/main" id="{DCE7576E-9E0E-4368-8CBE-A970251A5812}"/>
                </a:ext>
              </a:extLst>
            </p:cNvPr>
            <p:cNvSpPr txBox="1">
              <a:spLocks noChangeArrowheads="1"/>
            </p:cNvSpPr>
            <p:nvPr/>
          </p:nvSpPr>
          <p:spPr bwMode="auto">
            <a:xfrm>
              <a:off x="8398967" y="3207881"/>
              <a:ext cx="2820420"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2) Chercher ses leviers d’actions et ses dépendances</a:t>
              </a:r>
            </a:p>
          </p:txBody>
        </p:sp>
        <p:pic>
          <p:nvPicPr>
            <p:cNvPr id="8" name="Image 7">
              <a:extLst>
                <a:ext uri="{FF2B5EF4-FFF2-40B4-BE49-F238E27FC236}">
                  <a16:creationId xmlns:a16="http://schemas.microsoft.com/office/drawing/2014/main" id="{B72E2D53-5241-49AD-BFE3-DB1BD731E571}"/>
                </a:ext>
              </a:extLst>
            </p:cNvPr>
            <p:cNvPicPr>
              <a:picLocks noChangeAspect="1"/>
            </p:cNvPicPr>
            <p:nvPr/>
          </p:nvPicPr>
          <p:blipFill>
            <a:blip r:embed="rId3"/>
            <a:stretch>
              <a:fillRect/>
            </a:stretch>
          </p:blipFill>
          <p:spPr>
            <a:xfrm>
              <a:off x="8040216" y="1302892"/>
              <a:ext cx="3298783" cy="1645028"/>
            </a:xfrm>
            <a:prstGeom prst="rect">
              <a:avLst/>
            </a:prstGeom>
          </p:spPr>
        </p:pic>
      </p:grpSp>
      <p:sp>
        <p:nvSpPr>
          <p:cNvPr id="10" name="Rectangle 9">
            <a:extLst>
              <a:ext uri="{FF2B5EF4-FFF2-40B4-BE49-F238E27FC236}">
                <a16:creationId xmlns:a16="http://schemas.microsoft.com/office/drawing/2014/main" id="{7E559C43-5847-466B-A846-93DB251E758B}"/>
              </a:ext>
            </a:extLst>
          </p:cNvPr>
          <p:cNvSpPr/>
          <p:nvPr/>
        </p:nvSpPr>
        <p:spPr>
          <a:xfrm>
            <a:off x="749407" y="5952748"/>
            <a:ext cx="10693187" cy="461665"/>
          </a:xfrm>
          <a:prstGeom prst="rect">
            <a:avLst/>
          </a:prstGeom>
        </p:spPr>
        <p:txBody>
          <a:bodyPr wrap="square">
            <a:spAutoFit/>
          </a:bodyPr>
          <a:lstStyle/>
          <a:p>
            <a:pPr algn="ctr"/>
            <a:r>
              <a:rPr lang="fr-FR" altLang="en-US" sz="2400" b="1" dirty="0">
                <a:solidFill>
                  <a:srgbClr val="085160"/>
                </a:solidFill>
                <a:latin typeface="Century Gothic" panose="020B0502020202020204" pitchFamily="34" charset="0"/>
              </a:rPr>
              <a:t>Des choix à faire, et pas de règle absolue, tant que c’est argumenté ! </a:t>
            </a:r>
            <a:endParaRPr lang="fr-FR" sz="2400" b="1" dirty="0">
              <a:solidFill>
                <a:srgbClr val="085160"/>
              </a:solidFill>
              <a:latin typeface="Century Gothic" panose="020B0502020202020204" pitchFamily="34" charset="0"/>
            </a:endParaRPr>
          </a:p>
        </p:txBody>
      </p:sp>
    </p:spTree>
    <p:extLst>
      <p:ext uri="{BB962C8B-B14F-4D97-AF65-F5344CB8AC3E}">
        <p14:creationId xmlns:p14="http://schemas.microsoft.com/office/powerpoint/2010/main" val="2490950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2FA83C-E2BC-4DA8-8C09-D44FD7C7D63D}"/>
              </a:ext>
            </a:extLst>
          </p:cNvPr>
          <p:cNvSpPr>
            <a:spLocks noGrp="1"/>
          </p:cNvSpPr>
          <p:nvPr>
            <p:ph type="title"/>
          </p:nvPr>
        </p:nvSpPr>
        <p:spPr/>
        <p:txBody>
          <a:bodyPr/>
          <a:lstStyle/>
          <a:p>
            <a:r>
              <a:rPr lang="fr-FR" dirty="0"/>
              <a:t>3 règles d’or pour déterminer le périmètre de calcul</a:t>
            </a:r>
          </a:p>
        </p:txBody>
      </p:sp>
      <p:sp>
        <p:nvSpPr>
          <p:cNvPr id="4" name="Text Box 38">
            <a:extLst>
              <a:ext uri="{FF2B5EF4-FFF2-40B4-BE49-F238E27FC236}">
                <a16:creationId xmlns:a16="http://schemas.microsoft.com/office/drawing/2014/main" id="{8200ED90-3629-4FC3-920A-939069033DCB}"/>
              </a:ext>
            </a:extLst>
          </p:cNvPr>
          <p:cNvSpPr txBox="1">
            <a:spLocks noChangeArrowheads="1"/>
          </p:cNvSpPr>
          <p:nvPr/>
        </p:nvSpPr>
        <p:spPr bwMode="auto">
          <a:xfrm>
            <a:off x="767408" y="3429000"/>
            <a:ext cx="2820420" cy="369332"/>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1) Compter au prorata</a:t>
            </a:r>
          </a:p>
        </p:txBody>
      </p:sp>
      <p:pic>
        <p:nvPicPr>
          <p:cNvPr id="5" name="Image 4">
            <a:extLst>
              <a:ext uri="{FF2B5EF4-FFF2-40B4-BE49-F238E27FC236}">
                <a16:creationId xmlns:a16="http://schemas.microsoft.com/office/drawing/2014/main" id="{A92BD8BA-CC33-45AE-BB59-BC3E762AAC89}"/>
              </a:ext>
            </a:extLst>
          </p:cNvPr>
          <p:cNvPicPr>
            <a:picLocks noChangeAspect="1"/>
          </p:cNvPicPr>
          <p:nvPr/>
        </p:nvPicPr>
        <p:blipFill>
          <a:blip r:embed="rId2"/>
          <a:stretch>
            <a:fillRect/>
          </a:stretch>
        </p:blipFill>
        <p:spPr>
          <a:xfrm>
            <a:off x="575832" y="1495940"/>
            <a:ext cx="3203573" cy="1645028"/>
          </a:xfrm>
          <a:prstGeom prst="rect">
            <a:avLst/>
          </a:prstGeom>
        </p:spPr>
      </p:pic>
      <p:grpSp>
        <p:nvGrpSpPr>
          <p:cNvPr id="11" name="Groupe 10">
            <a:extLst>
              <a:ext uri="{FF2B5EF4-FFF2-40B4-BE49-F238E27FC236}">
                <a16:creationId xmlns:a16="http://schemas.microsoft.com/office/drawing/2014/main" id="{288CB89A-A2D4-4B9D-A4FA-9DB329D237B7}"/>
              </a:ext>
            </a:extLst>
          </p:cNvPr>
          <p:cNvGrpSpPr/>
          <p:nvPr/>
        </p:nvGrpSpPr>
        <p:grpSpPr>
          <a:xfrm>
            <a:off x="4295800" y="2768336"/>
            <a:ext cx="3298783" cy="2828319"/>
            <a:chOff x="8040216" y="1302892"/>
            <a:chExt cx="3298783" cy="2828319"/>
          </a:xfrm>
        </p:grpSpPr>
        <p:sp>
          <p:nvSpPr>
            <p:cNvPr id="7" name="Text Box 38">
              <a:extLst>
                <a:ext uri="{FF2B5EF4-FFF2-40B4-BE49-F238E27FC236}">
                  <a16:creationId xmlns:a16="http://schemas.microsoft.com/office/drawing/2014/main" id="{DCE7576E-9E0E-4368-8CBE-A970251A5812}"/>
                </a:ext>
              </a:extLst>
            </p:cNvPr>
            <p:cNvSpPr txBox="1">
              <a:spLocks noChangeArrowheads="1"/>
            </p:cNvSpPr>
            <p:nvPr/>
          </p:nvSpPr>
          <p:spPr bwMode="auto">
            <a:xfrm>
              <a:off x="8398967" y="3207881"/>
              <a:ext cx="2820420" cy="923330"/>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2) Chercher ses leviers d’actions et ses dépendances</a:t>
              </a:r>
            </a:p>
          </p:txBody>
        </p:sp>
        <p:pic>
          <p:nvPicPr>
            <p:cNvPr id="8" name="Image 7">
              <a:extLst>
                <a:ext uri="{FF2B5EF4-FFF2-40B4-BE49-F238E27FC236}">
                  <a16:creationId xmlns:a16="http://schemas.microsoft.com/office/drawing/2014/main" id="{B72E2D53-5241-49AD-BFE3-DB1BD731E571}"/>
                </a:ext>
              </a:extLst>
            </p:cNvPr>
            <p:cNvPicPr>
              <a:picLocks noChangeAspect="1"/>
            </p:cNvPicPr>
            <p:nvPr/>
          </p:nvPicPr>
          <p:blipFill>
            <a:blip r:embed="rId3"/>
            <a:stretch>
              <a:fillRect/>
            </a:stretch>
          </p:blipFill>
          <p:spPr>
            <a:xfrm>
              <a:off x="8040216" y="1302892"/>
              <a:ext cx="3298783" cy="1645028"/>
            </a:xfrm>
            <a:prstGeom prst="rect">
              <a:avLst/>
            </a:prstGeom>
          </p:spPr>
        </p:pic>
      </p:grpSp>
      <p:grpSp>
        <p:nvGrpSpPr>
          <p:cNvPr id="3" name="Groupe 2">
            <a:extLst>
              <a:ext uri="{FF2B5EF4-FFF2-40B4-BE49-F238E27FC236}">
                <a16:creationId xmlns:a16="http://schemas.microsoft.com/office/drawing/2014/main" id="{9FBA90F6-02DC-417A-863B-4226B4680FD6}"/>
              </a:ext>
            </a:extLst>
          </p:cNvPr>
          <p:cNvGrpSpPr/>
          <p:nvPr/>
        </p:nvGrpSpPr>
        <p:grpSpPr>
          <a:xfrm>
            <a:off x="8646230" y="1556128"/>
            <a:ext cx="2820420" cy="1927968"/>
            <a:chOff x="4511824" y="3522536"/>
            <a:chExt cx="2820420" cy="1927968"/>
          </a:xfrm>
        </p:grpSpPr>
        <p:sp>
          <p:nvSpPr>
            <p:cNvPr id="6" name="Text Box 38">
              <a:extLst>
                <a:ext uri="{FF2B5EF4-FFF2-40B4-BE49-F238E27FC236}">
                  <a16:creationId xmlns:a16="http://schemas.microsoft.com/office/drawing/2014/main" id="{81BDCEE6-67C4-463A-9470-891F9C15A285}"/>
                </a:ext>
              </a:extLst>
            </p:cNvPr>
            <p:cNvSpPr txBox="1">
              <a:spLocks noChangeArrowheads="1"/>
            </p:cNvSpPr>
            <p:nvPr/>
          </p:nvSpPr>
          <p:spPr bwMode="auto">
            <a:xfrm>
              <a:off x="4511824" y="4804173"/>
              <a:ext cx="2820420" cy="646331"/>
            </a:xfrm>
            <a:prstGeom prst="rect">
              <a:avLst/>
            </a:prstGeom>
            <a:solidFill>
              <a:srgbClr val="F6AB3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50000"/>
                </a:spcBef>
                <a:buClrTx/>
                <a:buFontTx/>
                <a:buNone/>
              </a:pPr>
              <a:r>
                <a:rPr lang="fr-FR" altLang="en-US" sz="1800" b="1" dirty="0">
                  <a:solidFill>
                    <a:schemeClr val="bg1"/>
                  </a:solidFill>
                  <a:latin typeface="Century Gothic" panose="020B0502020202020204" pitchFamily="34" charset="0"/>
                </a:rPr>
                <a:t>3) Procéder par itérations</a:t>
              </a:r>
            </a:p>
          </p:txBody>
        </p:sp>
        <p:pic>
          <p:nvPicPr>
            <p:cNvPr id="9" name="Image 8">
              <a:extLst>
                <a:ext uri="{FF2B5EF4-FFF2-40B4-BE49-F238E27FC236}">
                  <a16:creationId xmlns:a16="http://schemas.microsoft.com/office/drawing/2014/main" id="{20FFEC7C-6473-4556-8D9A-9A3DB4091F5A}"/>
                </a:ext>
              </a:extLst>
            </p:cNvPr>
            <p:cNvPicPr>
              <a:picLocks noChangeAspect="1"/>
            </p:cNvPicPr>
            <p:nvPr/>
          </p:nvPicPr>
          <p:blipFill>
            <a:blip r:embed="rId4"/>
            <a:stretch>
              <a:fillRect/>
            </a:stretch>
          </p:blipFill>
          <p:spPr>
            <a:xfrm>
              <a:off x="4726871" y="3522536"/>
              <a:ext cx="2533053" cy="1069927"/>
            </a:xfrm>
            <a:prstGeom prst="rect">
              <a:avLst/>
            </a:prstGeom>
          </p:spPr>
        </p:pic>
      </p:grpSp>
      <p:sp>
        <p:nvSpPr>
          <p:cNvPr id="10" name="Rectangle 9">
            <a:extLst>
              <a:ext uri="{FF2B5EF4-FFF2-40B4-BE49-F238E27FC236}">
                <a16:creationId xmlns:a16="http://schemas.microsoft.com/office/drawing/2014/main" id="{7E559C43-5847-466B-A846-93DB251E758B}"/>
              </a:ext>
            </a:extLst>
          </p:cNvPr>
          <p:cNvSpPr/>
          <p:nvPr/>
        </p:nvSpPr>
        <p:spPr>
          <a:xfrm>
            <a:off x="749407" y="5952748"/>
            <a:ext cx="10693187" cy="461665"/>
          </a:xfrm>
          <a:prstGeom prst="rect">
            <a:avLst/>
          </a:prstGeom>
        </p:spPr>
        <p:txBody>
          <a:bodyPr wrap="square">
            <a:spAutoFit/>
          </a:bodyPr>
          <a:lstStyle/>
          <a:p>
            <a:pPr algn="ctr"/>
            <a:r>
              <a:rPr lang="fr-FR" altLang="en-US" sz="2400" b="1" dirty="0">
                <a:solidFill>
                  <a:srgbClr val="085160"/>
                </a:solidFill>
                <a:latin typeface="Century Gothic" panose="020B0502020202020204" pitchFamily="34" charset="0"/>
              </a:rPr>
              <a:t>Des choix à faire, et pas de règle absolue, tant que c’est argumenté ! </a:t>
            </a:r>
            <a:endParaRPr lang="fr-FR" sz="2400" b="1" dirty="0">
              <a:solidFill>
                <a:srgbClr val="085160"/>
              </a:solidFill>
              <a:latin typeface="Century Gothic" panose="020B0502020202020204" pitchFamily="34" charset="0"/>
            </a:endParaRPr>
          </a:p>
        </p:txBody>
      </p:sp>
    </p:spTree>
    <p:extLst>
      <p:ext uri="{BB962C8B-B14F-4D97-AF65-F5344CB8AC3E}">
        <p14:creationId xmlns:p14="http://schemas.microsoft.com/office/powerpoint/2010/main" val="4191111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027548" y="0"/>
            <a:ext cx="7092788" cy="980728"/>
          </a:xfrm>
        </p:spPr>
        <p:txBody>
          <a:bodyPr/>
          <a:lstStyle/>
          <a:p>
            <a:pPr eaLnBrk="1" hangingPunct="1"/>
            <a:r>
              <a:rPr lang="fr-FR" altLang="en-US" dirty="0"/>
              <a:t>Comment lister les émissions potentielles ? Quelques pistes</a:t>
            </a:r>
          </a:p>
        </p:txBody>
      </p:sp>
      <p:sp>
        <p:nvSpPr>
          <p:cNvPr id="72707" name="Rectangle 3"/>
          <p:cNvSpPr>
            <a:spLocks noGrp="1" noChangeArrowheads="1"/>
          </p:cNvSpPr>
          <p:nvPr>
            <p:ph idx="1"/>
          </p:nvPr>
        </p:nvSpPr>
        <p:spPr>
          <a:xfrm>
            <a:off x="609600" y="1268760"/>
            <a:ext cx="9806880" cy="4857403"/>
          </a:xfrm>
        </p:spPr>
        <p:txBody>
          <a:bodyPr>
            <a:normAutofit/>
          </a:bodyPr>
          <a:lstStyle/>
          <a:p>
            <a:pPr eaLnBrk="1" hangingPunct="1"/>
            <a:r>
              <a:rPr lang="fr-FR" altLang="en-US" sz="1800" dirty="0"/>
              <a:t>Bien définir l’activité que l’on souhaite évaluer</a:t>
            </a:r>
          </a:p>
          <a:p>
            <a:pPr lvl="1" eaLnBrk="1" hangingPunct="1"/>
            <a:r>
              <a:rPr lang="fr-FR" altLang="en-US" sz="1600" dirty="0"/>
              <a:t>Toute activité ayant lieu sur le campus ?</a:t>
            </a:r>
          </a:p>
          <a:p>
            <a:pPr lvl="1" eaLnBrk="1" hangingPunct="1"/>
            <a:r>
              <a:rPr lang="fr-FR" altLang="en-US" sz="1600" dirty="0"/>
              <a:t>La vie étudiante sur le campus, restauration et logement compris ?</a:t>
            </a:r>
          </a:p>
          <a:p>
            <a:pPr lvl="1" eaLnBrk="1" hangingPunct="1"/>
            <a:r>
              <a:rPr lang="fr-FR" altLang="en-US" sz="1600" dirty="0"/>
              <a:t>Les émissions liées à la formation, stages compris ?</a:t>
            </a:r>
          </a:p>
          <a:p>
            <a:pPr lvl="1" eaLnBrk="1" hangingPunct="1"/>
            <a:r>
              <a:rPr lang="fr-FR" altLang="en-US" sz="1600" dirty="0"/>
              <a:t>Recherche scientifique sur le campus ?</a:t>
            </a:r>
          </a:p>
          <a:p>
            <a:pPr lvl="1" eaLnBrk="1" hangingPunct="1"/>
            <a:r>
              <a:rPr lang="fr-FR" altLang="en-US" sz="1600" dirty="0"/>
              <a:t>Loisirs sur le campus ?</a:t>
            </a:r>
          </a:p>
          <a:p>
            <a:pPr eaLnBrk="1" hangingPunct="1"/>
            <a:endParaRPr lang="fr-FR" altLang="en-US" sz="1800" dirty="0"/>
          </a:p>
          <a:p>
            <a:pPr lvl="1" eaLnBrk="1" hangingPunct="1"/>
            <a:endParaRPr lang="fr-FR" altLang="en-US" sz="1800" dirty="0"/>
          </a:p>
        </p:txBody>
      </p:sp>
      <p:pic>
        <p:nvPicPr>
          <p:cNvPr id="5" name="Image 4">
            <a:extLst>
              <a:ext uri="{FF2B5EF4-FFF2-40B4-BE49-F238E27FC236}">
                <a16:creationId xmlns:a16="http://schemas.microsoft.com/office/drawing/2014/main" id="{26C0DC94-F807-42E1-A705-BB10811483A6}"/>
              </a:ext>
            </a:extLst>
          </p:cNvPr>
          <p:cNvPicPr>
            <a:picLocks noChangeAspect="1"/>
          </p:cNvPicPr>
          <p:nvPr/>
        </p:nvPicPr>
        <p:blipFill>
          <a:blip r:embed="rId3"/>
          <a:stretch>
            <a:fillRect/>
          </a:stretch>
        </p:blipFill>
        <p:spPr>
          <a:xfrm>
            <a:off x="8832304" y="1412776"/>
            <a:ext cx="3519998" cy="2430615"/>
          </a:xfrm>
          <a:prstGeom prst="rect">
            <a:avLst/>
          </a:prstGeom>
        </p:spPr>
      </p:pic>
    </p:spTree>
    <p:extLst>
      <p:ext uri="{BB962C8B-B14F-4D97-AF65-F5344CB8AC3E}">
        <p14:creationId xmlns:p14="http://schemas.microsoft.com/office/powerpoint/2010/main" val="27275604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027548" y="0"/>
            <a:ext cx="7092788" cy="980728"/>
          </a:xfrm>
        </p:spPr>
        <p:txBody>
          <a:bodyPr/>
          <a:lstStyle/>
          <a:p>
            <a:pPr eaLnBrk="1" hangingPunct="1"/>
            <a:r>
              <a:rPr lang="fr-FR" altLang="en-US" dirty="0"/>
              <a:t>Comment lister les émissions potentielles ? Quelques pistes</a:t>
            </a:r>
          </a:p>
        </p:txBody>
      </p:sp>
      <p:sp>
        <p:nvSpPr>
          <p:cNvPr id="72707" name="Rectangle 3"/>
          <p:cNvSpPr>
            <a:spLocks noGrp="1" noChangeArrowheads="1"/>
          </p:cNvSpPr>
          <p:nvPr>
            <p:ph idx="1"/>
          </p:nvPr>
        </p:nvSpPr>
        <p:spPr>
          <a:xfrm>
            <a:off x="609600" y="1268760"/>
            <a:ext cx="9806880" cy="4857403"/>
          </a:xfrm>
        </p:spPr>
        <p:txBody>
          <a:bodyPr>
            <a:normAutofit/>
          </a:bodyPr>
          <a:lstStyle/>
          <a:p>
            <a:pPr eaLnBrk="1" hangingPunct="1"/>
            <a:r>
              <a:rPr lang="fr-FR" altLang="en-US" sz="1800" dirty="0"/>
              <a:t>Bien définir l’activité que l’on souhaite évaluer</a:t>
            </a:r>
          </a:p>
          <a:p>
            <a:pPr lvl="1" eaLnBrk="1" hangingPunct="1"/>
            <a:r>
              <a:rPr lang="fr-FR" altLang="en-US" sz="1600" dirty="0"/>
              <a:t>Toute activité ayant lieu sur le campus ?</a:t>
            </a:r>
          </a:p>
          <a:p>
            <a:pPr lvl="1" eaLnBrk="1" hangingPunct="1"/>
            <a:r>
              <a:rPr lang="fr-FR" altLang="en-US" sz="1600" dirty="0"/>
              <a:t>La vie étudiante sur le campus, restauration et logement compris ?</a:t>
            </a:r>
          </a:p>
          <a:p>
            <a:pPr lvl="1" eaLnBrk="1" hangingPunct="1"/>
            <a:r>
              <a:rPr lang="fr-FR" altLang="en-US" sz="1600" dirty="0"/>
              <a:t>Les émissions liées à la formation, stages compris ?</a:t>
            </a:r>
          </a:p>
          <a:p>
            <a:pPr lvl="1" eaLnBrk="1" hangingPunct="1"/>
            <a:r>
              <a:rPr lang="fr-FR" altLang="en-US" sz="1600" dirty="0"/>
              <a:t>Recherche scientifique sur le campus ?</a:t>
            </a:r>
          </a:p>
          <a:p>
            <a:pPr lvl="1" eaLnBrk="1" hangingPunct="1"/>
            <a:r>
              <a:rPr lang="fr-FR" altLang="en-US" sz="1600" dirty="0"/>
              <a:t>Loisirs sur le campus ?</a:t>
            </a:r>
          </a:p>
          <a:p>
            <a:pPr eaLnBrk="1" hangingPunct="1"/>
            <a:endParaRPr lang="fr-FR" altLang="en-US" sz="1800" dirty="0"/>
          </a:p>
          <a:p>
            <a:pPr eaLnBrk="1" hangingPunct="1"/>
            <a:r>
              <a:rPr lang="fr-FR" altLang="en-US" sz="1800" dirty="0"/>
              <a:t>Tracer la frontière physique de votre campus et lister tout ce qui :</a:t>
            </a:r>
          </a:p>
          <a:p>
            <a:pPr lvl="1" eaLnBrk="1" hangingPunct="1"/>
            <a:r>
              <a:rPr lang="fr-FR" altLang="en-US" sz="1600" dirty="0"/>
              <a:t>la traverse (voitures, livraisons, électricité, internet,</a:t>
            </a:r>
            <a:br>
              <a:rPr lang="fr-FR" altLang="en-US" sz="1600" dirty="0"/>
            </a:br>
            <a:r>
              <a:rPr lang="fr-FR" altLang="en-US" sz="1600" dirty="0"/>
              <a:t>égouts, déchets, …)</a:t>
            </a:r>
          </a:p>
          <a:p>
            <a:pPr lvl="1" eaLnBrk="1" hangingPunct="1"/>
            <a:r>
              <a:rPr lang="fr-FR" altLang="en-US" sz="1600" dirty="0"/>
              <a:t>se passe en dehors (restauration, résidences,</a:t>
            </a:r>
            <a:br>
              <a:rPr lang="fr-FR" altLang="en-US" sz="1600" dirty="0"/>
            </a:br>
            <a:r>
              <a:rPr lang="fr-FR" altLang="en-US" sz="1600" dirty="0"/>
              <a:t>voyages, évènements, loisirs, …)</a:t>
            </a:r>
          </a:p>
          <a:p>
            <a:pPr lvl="1" eaLnBrk="1" hangingPunct="1"/>
            <a:r>
              <a:rPr lang="fr-FR" altLang="en-US" sz="1600" dirty="0"/>
              <a:t>se passe à l’intérieur (chauffage des locaux et de</a:t>
            </a:r>
            <a:br>
              <a:rPr lang="fr-FR" altLang="en-US" sz="1600" dirty="0"/>
            </a:br>
            <a:r>
              <a:rPr lang="fr-FR" altLang="en-US" sz="1600" dirty="0"/>
              <a:t>l’eau, coupe d’arbres, restauration, travaux, …)</a:t>
            </a:r>
          </a:p>
          <a:p>
            <a:pPr indent="-285750"/>
            <a:endParaRPr lang="fr-FR" altLang="en-US" sz="1800" b="1" dirty="0">
              <a:solidFill>
                <a:srgbClr val="085160"/>
              </a:solidFill>
            </a:endParaRPr>
          </a:p>
          <a:p>
            <a:pPr lvl="1" eaLnBrk="1" hangingPunct="1"/>
            <a:endParaRPr lang="fr-FR" altLang="en-US" sz="1800" dirty="0"/>
          </a:p>
        </p:txBody>
      </p:sp>
      <p:pic>
        <p:nvPicPr>
          <p:cNvPr id="5" name="Image 4">
            <a:extLst>
              <a:ext uri="{FF2B5EF4-FFF2-40B4-BE49-F238E27FC236}">
                <a16:creationId xmlns:a16="http://schemas.microsoft.com/office/drawing/2014/main" id="{26C0DC94-F807-42E1-A705-BB10811483A6}"/>
              </a:ext>
            </a:extLst>
          </p:cNvPr>
          <p:cNvPicPr>
            <a:picLocks noChangeAspect="1"/>
          </p:cNvPicPr>
          <p:nvPr/>
        </p:nvPicPr>
        <p:blipFill>
          <a:blip r:embed="rId3"/>
          <a:stretch>
            <a:fillRect/>
          </a:stretch>
        </p:blipFill>
        <p:spPr>
          <a:xfrm>
            <a:off x="8832304" y="1412776"/>
            <a:ext cx="3519998" cy="2430615"/>
          </a:xfrm>
          <a:prstGeom prst="rect">
            <a:avLst/>
          </a:prstGeom>
        </p:spPr>
      </p:pic>
    </p:spTree>
    <p:extLst>
      <p:ext uri="{BB962C8B-B14F-4D97-AF65-F5344CB8AC3E}">
        <p14:creationId xmlns:p14="http://schemas.microsoft.com/office/powerpoint/2010/main" val="29953144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027548" y="0"/>
            <a:ext cx="7092788" cy="980728"/>
          </a:xfrm>
        </p:spPr>
        <p:txBody>
          <a:bodyPr/>
          <a:lstStyle/>
          <a:p>
            <a:pPr eaLnBrk="1" hangingPunct="1"/>
            <a:r>
              <a:rPr lang="fr-FR" altLang="en-US" dirty="0"/>
              <a:t>Comment lister les émissions potentielles ? Quelques pistes</a:t>
            </a:r>
          </a:p>
        </p:txBody>
      </p:sp>
      <p:sp>
        <p:nvSpPr>
          <p:cNvPr id="72707" name="Rectangle 3"/>
          <p:cNvSpPr>
            <a:spLocks noGrp="1" noChangeArrowheads="1"/>
          </p:cNvSpPr>
          <p:nvPr>
            <p:ph idx="1"/>
          </p:nvPr>
        </p:nvSpPr>
        <p:spPr>
          <a:xfrm>
            <a:off x="609600" y="1268760"/>
            <a:ext cx="9806880" cy="4857403"/>
          </a:xfrm>
        </p:spPr>
        <p:txBody>
          <a:bodyPr>
            <a:noAutofit/>
          </a:bodyPr>
          <a:lstStyle/>
          <a:p>
            <a:pPr eaLnBrk="1" hangingPunct="1"/>
            <a:r>
              <a:rPr lang="fr-FR" altLang="en-US" sz="1800" dirty="0"/>
              <a:t>Bien définir l’activité que l’on souhaite évaluer</a:t>
            </a:r>
          </a:p>
          <a:p>
            <a:pPr lvl="1" eaLnBrk="1" hangingPunct="1"/>
            <a:r>
              <a:rPr lang="fr-FR" altLang="en-US" sz="1600" dirty="0"/>
              <a:t>Toute activité ayant lieu sur le campus ?</a:t>
            </a:r>
          </a:p>
          <a:p>
            <a:pPr lvl="1" eaLnBrk="1" hangingPunct="1"/>
            <a:r>
              <a:rPr lang="fr-FR" altLang="en-US" sz="1600" dirty="0"/>
              <a:t>La vie étudiante sur le campus, restauration et logement compris ?</a:t>
            </a:r>
          </a:p>
          <a:p>
            <a:pPr lvl="1" eaLnBrk="1" hangingPunct="1"/>
            <a:r>
              <a:rPr lang="fr-FR" altLang="en-US" sz="1600" dirty="0"/>
              <a:t>Les émissions liées à la formation, stages compris ?</a:t>
            </a:r>
          </a:p>
          <a:p>
            <a:pPr lvl="1" eaLnBrk="1" hangingPunct="1"/>
            <a:r>
              <a:rPr lang="fr-FR" altLang="en-US" sz="1600" dirty="0"/>
              <a:t>Recherche scientifique sur le campus ?</a:t>
            </a:r>
          </a:p>
          <a:p>
            <a:pPr lvl="1" eaLnBrk="1" hangingPunct="1"/>
            <a:r>
              <a:rPr lang="fr-FR" altLang="en-US" sz="1600" dirty="0"/>
              <a:t>Loisirs sur le campus ?</a:t>
            </a:r>
          </a:p>
          <a:p>
            <a:pPr eaLnBrk="1" hangingPunct="1"/>
            <a:endParaRPr lang="fr-FR" altLang="en-US" sz="1800" dirty="0"/>
          </a:p>
          <a:p>
            <a:pPr eaLnBrk="1" hangingPunct="1"/>
            <a:r>
              <a:rPr lang="fr-FR" altLang="en-US" sz="1800" dirty="0"/>
              <a:t>Tracer la frontière physique de votre campus et lister tout ce qui :</a:t>
            </a:r>
          </a:p>
          <a:p>
            <a:pPr lvl="1" eaLnBrk="1" hangingPunct="1"/>
            <a:r>
              <a:rPr lang="fr-FR" altLang="en-US" sz="1600" dirty="0"/>
              <a:t>la traverse (voitures, livraisons, électricité, internet,</a:t>
            </a:r>
            <a:br>
              <a:rPr lang="fr-FR" altLang="en-US" sz="1600" dirty="0"/>
            </a:br>
            <a:r>
              <a:rPr lang="fr-FR" altLang="en-US" sz="1600" dirty="0"/>
              <a:t>égouts, déchets, …)</a:t>
            </a:r>
          </a:p>
          <a:p>
            <a:pPr lvl="1" eaLnBrk="1" hangingPunct="1"/>
            <a:r>
              <a:rPr lang="fr-FR" altLang="en-US" sz="1600" dirty="0"/>
              <a:t>se passe en dehors (restauration, résidences,</a:t>
            </a:r>
            <a:br>
              <a:rPr lang="fr-FR" altLang="en-US" sz="1600" dirty="0"/>
            </a:br>
            <a:r>
              <a:rPr lang="fr-FR" altLang="en-US" sz="1600" dirty="0"/>
              <a:t>voyages, évènements, loisirs, …)</a:t>
            </a:r>
          </a:p>
          <a:p>
            <a:pPr lvl="1" eaLnBrk="1" hangingPunct="1"/>
            <a:r>
              <a:rPr lang="fr-FR" altLang="en-US" sz="1600" dirty="0"/>
              <a:t>se passe à l’intérieur (chauffage des locaux et de</a:t>
            </a:r>
            <a:br>
              <a:rPr lang="fr-FR" altLang="en-US" sz="1600" dirty="0"/>
            </a:br>
            <a:r>
              <a:rPr lang="fr-FR" altLang="en-US" sz="1600" dirty="0"/>
              <a:t>l’eau, coupe d’arbres, restauration, travaux, …)</a:t>
            </a:r>
          </a:p>
          <a:p>
            <a:pPr indent="-285750"/>
            <a:endParaRPr lang="fr-FR" altLang="en-US" sz="1800" b="1" dirty="0">
              <a:solidFill>
                <a:srgbClr val="085160"/>
              </a:solidFill>
            </a:endParaRPr>
          </a:p>
          <a:p>
            <a:pPr indent="-285750"/>
            <a:r>
              <a:rPr lang="fr-FR" altLang="en-US" sz="1800" b="1" dirty="0">
                <a:solidFill>
                  <a:srgbClr val="085160"/>
                </a:solidFill>
              </a:rPr>
              <a:t>Consigner toutes les hypothèses de calculs dans </a:t>
            </a:r>
            <a:r>
              <a:rPr lang="fr-FR" altLang="en-US" sz="1800" b="1" dirty="0">
                <a:solidFill>
                  <a:srgbClr val="F6AB38"/>
                </a:solidFill>
              </a:rPr>
              <a:t>un rapport </a:t>
            </a:r>
            <a:r>
              <a:rPr lang="fr-FR" altLang="en-US" sz="1800" b="1" dirty="0">
                <a:solidFill>
                  <a:srgbClr val="085160"/>
                </a:solidFill>
              </a:rPr>
              <a:t>pour s’en souvenir et pouvoir y revenir ! </a:t>
            </a:r>
          </a:p>
          <a:p>
            <a:pPr lvl="1" eaLnBrk="1" hangingPunct="1"/>
            <a:endParaRPr lang="fr-FR" altLang="en-US" sz="1800" dirty="0"/>
          </a:p>
        </p:txBody>
      </p:sp>
      <p:pic>
        <p:nvPicPr>
          <p:cNvPr id="3" name="Image 2">
            <a:extLst>
              <a:ext uri="{FF2B5EF4-FFF2-40B4-BE49-F238E27FC236}">
                <a16:creationId xmlns:a16="http://schemas.microsoft.com/office/drawing/2014/main" id="{64C29CDF-96BB-45E6-9071-A6B030677227}"/>
              </a:ext>
            </a:extLst>
          </p:cNvPr>
          <p:cNvPicPr>
            <a:picLocks noChangeAspect="1"/>
          </p:cNvPicPr>
          <p:nvPr/>
        </p:nvPicPr>
        <p:blipFill>
          <a:blip r:embed="rId3"/>
          <a:stretch>
            <a:fillRect/>
          </a:stretch>
        </p:blipFill>
        <p:spPr>
          <a:xfrm>
            <a:off x="10416480" y="4725144"/>
            <a:ext cx="1633465" cy="1633465"/>
          </a:xfrm>
          <a:prstGeom prst="rect">
            <a:avLst/>
          </a:prstGeom>
        </p:spPr>
      </p:pic>
      <p:pic>
        <p:nvPicPr>
          <p:cNvPr id="5" name="Image 4">
            <a:extLst>
              <a:ext uri="{FF2B5EF4-FFF2-40B4-BE49-F238E27FC236}">
                <a16:creationId xmlns:a16="http://schemas.microsoft.com/office/drawing/2014/main" id="{26C0DC94-F807-42E1-A705-BB10811483A6}"/>
              </a:ext>
            </a:extLst>
          </p:cNvPr>
          <p:cNvPicPr>
            <a:picLocks noChangeAspect="1"/>
          </p:cNvPicPr>
          <p:nvPr/>
        </p:nvPicPr>
        <p:blipFill>
          <a:blip r:embed="rId4"/>
          <a:stretch>
            <a:fillRect/>
          </a:stretch>
        </p:blipFill>
        <p:spPr>
          <a:xfrm>
            <a:off x="8832304" y="1412776"/>
            <a:ext cx="3519998" cy="2430615"/>
          </a:xfrm>
          <a:prstGeom prst="rect">
            <a:avLst/>
          </a:prstGeom>
        </p:spPr>
      </p:pic>
    </p:spTree>
    <p:extLst>
      <p:ext uri="{BB962C8B-B14F-4D97-AF65-F5344CB8AC3E}">
        <p14:creationId xmlns:p14="http://schemas.microsoft.com/office/powerpoint/2010/main" val="33194056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SCOPES</a:t>
            </a:r>
          </a:p>
        </p:txBody>
      </p:sp>
      <p:sp>
        <p:nvSpPr>
          <p:cNvPr id="3" name="Rectangle 3">
            <a:extLst>
              <a:ext uri="{FF2B5EF4-FFF2-40B4-BE49-F238E27FC236}">
                <a16:creationId xmlns:a16="http://schemas.microsoft.com/office/drawing/2014/main" id="{1AF7D259-2E4D-4605-851C-9E042A5089CF}"/>
              </a:ext>
            </a:extLst>
          </p:cNvPr>
          <p:cNvSpPr>
            <a:spLocks noGrp="1" noChangeArrowheads="1"/>
          </p:cNvSpPr>
          <p:nvPr>
            <p:ph idx="1"/>
          </p:nvPr>
        </p:nvSpPr>
        <p:spPr>
          <a:xfrm>
            <a:off x="609600" y="1268760"/>
            <a:ext cx="11175032" cy="980729"/>
          </a:xfrm>
        </p:spPr>
        <p:txBody>
          <a:bodyPr>
            <a:normAutofit/>
          </a:bodyPr>
          <a:lstStyle/>
          <a:p>
            <a:pPr eaLnBrk="1" hangingPunct="1"/>
            <a:r>
              <a:rPr lang="fr-FR" altLang="en-US" dirty="0"/>
              <a:t>Pour les bilans GES réglementaires, on ne peut pas choisir son périmètre n’importe comment ! </a:t>
            </a:r>
          </a:p>
        </p:txBody>
      </p:sp>
      <p:sp>
        <p:nvSpPr>
          <p:cNvPr id="4" name="Rectangle 3">
            <a:extLst>
              <a:ext uri="{FF2B5EF4-FFF2-40B4-BE49-F238E27FC236}">
                <a16:creationId xmlns:a16="http://schemas.microsoft.com/office/drawing/2014/main" id="{FC74EDE0-CD77-4730-B13E-937D91D13F20}"/>
              </a:ext>
            </a:extLst>
          </p:cNvPr>
          <p:cNvSpPr txBox="1">
            <a:spLocks noChangeArrowheads="1"/>
          </p:cNvSpPr>
          <p:nvPr/>
        </p:nvSpPr>
        <p:spPr>
          <a:xfrm>
            <a:off x="1640126" y="2284963"/>
            <a:ext cx="9721080" cy="1224136"/>
          </a:xfrm>
          <a:prstGeom prst="rect">
            <a:avLst/>
          </a:prstGeom>
        </p:spPr>
        <p:txBody>
          <a:bodyPr>
            <a:noAutofit/>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en-US" dirty="0"/>
              <a:t>Scope 1 : les émissions directes</a:t>
            </a:r>
          </a:p>
          <a:p>
            <a:r>
              <a:rPr lang="fr-FR" altLang="en-US" b="0" dirty="0">
                <a:solidFill>
                  <a:schemeClr val="tx1"/>
                </a:solidFill>
              </a:rPr>
              <a:t>Combustion d’énergie fossile (pétrole, charbon, gaz)</a:t>
            </a:r>
          </a:p>
          <a:p>
            <a:r>
              <a:rPr lang="fr-FR" altLang="en-US" b="0" dirty="0">
                <a:solidFill>
                  <a:schemeClr val="tx1"/>
                </a:solidFill>
              </a:rPr>
              <a:t>Procédés industriels ou agricoles produisant directement des GES (méthane, protoxyde d’azote…)</a:t>
            </a:r>
          </a:p>
          <a:p>
            <a:endParaRPr lang="fr-FR" altLang="en-US" dirty="0"/>
          </a:p>
        </p:txBody>
      </p:sp>
      <p:pic>
        <p:nvPicPr>
          <p:cNvPr id="15" name="Image 14">
            <a:extLst>
              <a:ext uri="{FF2B5EF4-FFF2-40B4-BE49-F238E27FC236}">
                <a16:creationId xmlns:a16="http://schemas.microsoft.com/office/drawing/2014/main" id="{D2C26717-0178-48B1-A4FD-5FD7D810433A}"/>
              </a:ext>
            </a:extLst>
          </p:cNvPr>
          <p:cNvPicPr>
            <a:picLocks noChangeAspect="1"/>
          </p:cNvPicPr>
          <p:nvPr/>
        </p:nvPicPr>
        <p:blipFill>
          <a:blip r:embed="rId2"/>
          <a:stretch>
            <a:fillRect/>
          </a:stretch>
        </p:blipFill>
        <p:spPr>
          <a:xfrm>
            <a:off x="767408" y="2348880"/>
            <a:ext cx="720080" cy="720080"/>
          </a:xfrm>
          <a:prstGeom prst="rect">
            <a:avLst/>
          </a:prstGeom>
        </p:spPr>
      </p:pic>
    </p:spTree>
    <p:extLst>
      <p:ext uri="{BB962C8B-B14F-4D97-AF65-F5344CB8AC3E}">
        <p14:creationId xmlns:p14="http://schemas.microsoft.com/office/powerpoint/2010/main" val="2604361986"/>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28643</TotalTime>
  <Words>18553</Words>
  <Application>Microsoft Office PowerPoint</Application>
  <PresentationFormat>Grand écran</PresentationFormat>
  <Paragraphs>2079</Paragraphs>
  <Slides>186</Slides>
  <Notes>113</Notes>
  <HiddenSlides>3</HiddenSlides>
  <MMClips>0</MMClips>
  <ScaleCrop>false</ScaleCrop>
  <HeadingPairs>
    <vt:vector size="8" baseType="variant">
      <vt:variant>
        <vt:lpstr>Polices utilisées</vt:lpstr>
      </vt:variant>
      <vt:variant>
        <vt:i4>11</vt:i4>
      </vt:variant>
      <vt:variant>
        <vt:lpstr>Thème</vt:lpstr>
      </vt:variant>
      <vt:variant>
        <vt:i4>2</vt:i4>
      </vt:variant>
      <vt:variant>
        <vt:lpstr>Serveurs OLE incorporés</vt:lpstr>
      </vt:variant>
      <vt:variant>
        <vt:i4>3</vt:i4>
      </vt:variant>
      <vt:variant>
        <vt:lpstr>Titres des diapositives</vt:lpstr>
      </vt:variant>
      <vt:variant>
        <vt:i4>186</vt:i4>
      </vt:variant>
    </vt:vector>
  </HeadingPairs>
  <TitlesOfParts>
    <vt:vector size="202" baseType="lpstr">
      <vt:lpstr>ＭＳ Ｐゴシック</vt:lpstr>
      <vt:lpstr>Arial</vt:lpstr>
      <vt:lpstr>Calibri</vt:lpstr>
      <vt:lpstr>Calibri Light</vt:lpstr>
      <vt:lpstr>Cambria Math</vt:lpstr>
      <vt:lpstr>Century Gothic</vt:lpstr>
      <vt:lpstr>Champagne &amp; Limousines</vt:lpstr>
      <vt:lpstr>DejaVu Sans</vt:lpstr>
      <vt:lpstr>Times New Roman</vt:lpstr>
      <vt:lpstr>Wingdings</vt:lpstr>
      <vt:lpstr>Wingdings 2</vt:lpstr>
      <vt:lpstr>Conception personnalisée</vt:lpstr>
      <vt:lpstr>Thème Office</vt:lpstr>
      <vt:lpstr>Feuille de calcul</vt:lpstr>
      <vt:lpstr>Document</vt:lpstr>
      <vt:lpstr>Image bitmap</vt:lpstr>
      <vt:lpstr>Présentation PowerPoint</vt:lpstr>
      <vt:lpstr>Au programme de la formation</vt:lpstr>
      <vt:lpstr>L’ABC accompagne les organisations</vt:lpstr>
      <vt:lpstr>L’association Avenir Climatique</vt:lpstr>
      <vt:lpstr>Présentation PowerPoint</vt:lpstr>
      <vt:lpstr>Résumé des épisodes précédents …</vt:lpstr>
      <vt:lpstr>Budgétisons le carbone Tic, Tac…</vt:lpstr>
      <vt:lpstr>Budgétisons le carbone Tic, Tac…</vt:lpstr>
      <vt:lpstr>Budgétisons le carbone Tic, Tac…</vt:lpstr>
      <vt:lpstr>L’Accord de Paris A la COP21, les états ont fixé le cap</vt:lpstr>
      <vt:lpstr>On en est où en France ?</vt:lpstr>
      <vt:lpstr>On en est où en France ?</vt:lpstr>
      <vt:lpstr>On en est où en France ?</vt:lpstr>
      <vt:lpstr>L’équation de Kaya</vt:lpstr>
      <vt:lpstr>L’équation de Kaya</vt:lpstr>
      <vt:lpstr>L’équation de Kaya</vt:lpstr>
      <vt:lpstr>L’équation de Kaya</vt:lpstr>
      <vt:lpstr>L’équation de Kaya</vt:lpstr>
      <vt:lpstr>L’équation de Kaya</vt:lpstr>
      <vt:lpstr>L’équation de Kaya</vt:lpstr>
      <vt:lpstr>L’équation de Kaya</vt:lpstr>
      <vt:lpstr>Présentation PowerPoint</vt:lpstr>
      <vt:lpstr>Pourquoi calculer des émissions de gaz à effet de serre ?</vt:lpstr>
      <vt:lpstr>Pourquoi calculer des émissions de gaz à effet de serre ?</vt:lpstr>
      <vt:lpstr>Pourquoi calculer des émissions de gaz à effet de serre ?</vt:lpstr>
      <vt:lpstr>Pourquoi calculer ses émissions de GES ?</vt:lpstr>
      <vt:lpstr>La méthodologie Bilan Carbone®</vt:lpstr>
      <vt:lpstr>Les particularités du Bilan Carbone®</vt:lpstr>
      <vt:lpstr>Un exemple pratique : les campus</vt:lpstr>
      <vt:lpstr>Un exemple pratique : les campus</vt:lpstr>
      <vt:lpstr>Un exemple pratique : les campus</vt:lpstr>
      <vt:lpstr>Un exemple pratique : les campus</vt:lpstr>
      <vt:lpstr>Un exemple pratique : les campus</vt:lpstr>
      <vt:lpstr>Un exemple pratique : les campus</vt:lpstr>
      <vt:lpstr>Un exemple pratique : les campus</vt:lpstr>
      <vt:lpstr>Qui veut gagner des millions (de tonnes de CO2) ? </vt:lpstr>
      <vt:lpstr>Qui veut gagner des millions (de tonnes de CO2) ? </vt:lpstr>
      <vt:lpstr>Qui veut gagner des millions (de tonnes de CO2) ? </vt:lpstr>
      <vt:lpstr>Qui veut gagner des millions (de tonnes de CO2) ? </vt:lpstr>
      <vt:lpstr>Qui veut gagner des millions (de tonnes de CO2) ? </vt:lpstr>
      <vt:lpstr>Qui veut gagner des millions (de tonnes de CO2) ? </vt:lpstr>
      <vt:lpstr>Ce qu’il faut retenir</vt:lpstr>
      <vt:lpstr>A suivre : Apprenons à compter le CO2 ! (1/2)</vt:lpstr>
      <vt:lpstr>Présentation PowerPoint</vt:lpstr>
      <vt:lpstr>Apprenons à compter le CO2 ! (1/2)</vt:lpstr>
      <vt:lpstr>Différentes sources et différents GES</vt:lpstr>
      <vt:lpstr>Différentes sources et différents GES</vt:lpstr>
      <vt:lpstr>Différentes sources et différents GES</vt:lpstr>
      <vt:lpstr>Différentes sources et différents GES</vt:lpstr>
      <vt:lpstr>Différentes sources et différents GES</vt:lpstr>
      <vt:lpstr>Gaz à effet de serre : qui fait quoi ? </vt:lpstr>
      <vt:lpstr>Gaz à effet de serre : qui fait quoi ? </vt:lpstr>
      <vt:lpstr>Gaz à effet de serre : qui fait quoi ? </vt:lpstr>
      <vt:lpstr>Gaz à effet de serre : qui fait quoi ? </vt:lpstr>
      <vt:lpstr>Gaz à effet de serre : qui fait quoi ? </vt:lpstr>
      <vt:lpstr>Gaz à effet de serre : qui fait quoi ? </vt:lpstr>
      <vt:lpstr>Une unité de mesure commune, l’équivalent CO2</vt:lpstr>
      <vt:lpstr>Comment quantifier les émissions de GES ?</vt:lpstr>
      <vt:lpstr>Comment quantifier les émissions de GES ?</vt:lpstr>
      <vt:lpstr>L’incertitude d’un facteur d’émission</vt:lpstr>
      <vt:lpstr>Quelques exemples de facteurs d’émission</vt:lpstr>
      <vt:lpstr>Quelques exemples de facteurs d’émission</vt:lpstr>
      <vt:lpstr>Quelques exemples de facteurs d’émission</vt:lpstr>
      <vt:lpstr>Quelques exemples de facteurs d’émission</vt:lpstr>
      <vt:lpstr>Quelques exemples de facteurs d’émission</vt:lpstr>
      <vt:lpstr>Quelques exemples de facteurs d’émission</vt:lpstr>
      <vt:lpstr>Quelques exemples de facteurs d’émission</vt:lpstr>
      <vt:lpstr>Quelques exemples de facteurs d’émission</vt:lpstr>
      <vt:lpstr>Qui veut gagner des millions (de tonnes de CO2) ? </vt:lpstr>
      <vt:lpstr>Qui veut gagner des millions (de tonnes de CO2) ? </vt:lpstr>
      <vt:lpstr>Qui veut gagner des millions (de tonnes de CO2) ? </vt:lpstr>
      <vt:lpstr>Qui veut gagner des millions (de tonnes de CO2) ? </vt:lpstr>
      <vt:lpstr>Ce qu’il faut retenir</vt:lpstr>
      <vt:lpstr>Présentation PowerPoint</vt:lpstr>
      <vt:lpstr>Que faut-il prendre en compte ?</vt:lpstr>
      <vt:lpstr>Air Force One ???</vt:lpstr>
      <vt:lpstr>Air Force One ???</vt:lpstr>
      <vt:lpstr>Air Force One ???</vt:lpstr>
      <vt:lpstr>Air Force One ???</vt:lpstr>
      <vt:lpstr>Air Force One ???</vt:lpstr>
      <vt:lpstr>Air Force One ???</vt:lpstr>
      <vt:lpstr>Air Force One ???</vt:lpstr>
      <vt:lpstr>Air Force One ???</vt:lpstr>
      <vt:lpstr>Règle n°1 : compter au prorata</vt:lpstr>
      <vt:lpstr>Règle n°2 : Chercher ses leviers d’actions et ses dépendances</vt:lpstr>
      <vt:lpstr>Règle n°2 : Chercher ses leviers d’actions et ses dépendances</vt:lpstr>
      <vt:lpstr>Règle n°2 : Chercher ses leviers d’actions et ses dépendances</vt:lpstr>
      <vt:lpstr>Règle n°3 : Procéder par itérations</vt:lpstr>
      <vt:lpstr>Règle n°3 : Procéder par itérations</vt:lpstr>
      <vt:lpstr>Règle n°3 : Procéder par itérations</vt:lpstr>
      <vt:lpstr>Règle n°3 : Procéder par itérations</vt:lpstr>
      <vt:lpstr>Règle n°3 : Procéder par itérations</vt:lpstr>
      <vt:lpstr>3 règles d’or pour déterminer le périmètre de calcul</vt:lpstr>
      <vt:lpstr>3 règles d’or pour déterminer le périmètre de calcul</vt:lpstr>
      <vt:lpstr>3 règles d’or pour déterminer le périmètre de calcul</vt:lpstr>
      <vt:lpstr>Comment lister les émissions potentielles ? Quelques pistes</vt:lpstr>
      <vt:lpstr>Comment lister les émissions potentielles ? Quelques pistes</vt:lpstr>
      <vt:lpstr>Comment lister les émissions potentielles ? Quelques pistes</vt:lpstr>
      <vt:lpstr>Les SCOPES</vt:lpstr>
      <vt:lpstr>Les SCOPES</vt:lpstr>
      <vt:lpstr>Les SCOPES</vt:lpstr>
      <vt:lpstr>Les SCOPES</vt:lpstr>
      <vt:lpstr>Qui veut gagner des millions (de tonnes de CO2) ? </vt:lpstr>
      <vt:lpstr>Qui veut gagner des millions (de tonnes de CO2) ? </vt:lpstr>
      <vt:lpstr>Qui veut gagner des millions (de tonnes de CO2) ? </vt:lpstr>
      <vt:lpstr>Qui veut gagner des millions (de tonnes de CO2) ? </vt:lpstr>
      <vt:lpstr>Qui veut gagner des millions (de tonnes de CO2) ? </vt:lpstr>
      <vt:lpstr>Qui veut gagner des millions (de tonnes de CO2) ? </vt:lpstr>
      <vt:lpstr>Ce qu’il faut retenir</vt:lpstr>
      <vt:lpstr>A suivre : Apprenons à compter le CO2 ! (2/2)</vt:lpstr>
      <vt:lpstr>Présentation PowerPoint</vt:lpstr>
      <vt:lpstr>Apprenons à compter le CO2 ! (2/2)</vt:lpstr>
      <vt:lpstr>Avant de collecter et compter, que fait-on ? </vt:lpstr>
      <vt:lpstr>Avant de collecter et compter, que fait-on ? </vt:lpstr>
      <vt:lpstr>Avant de collecter et compter, que fait-on ? </vt:lpstr>
      <vt:lpstr>Avant de collecter et compter, que fait-on ? </vt:lpstr>
      <vt:lpstr>C’est parti pour la collecte de données !</vt:lpstr>
      <vt:lpstr>C’est parti pour la collecte de données !</vt:lpstr>
      <vt:lpstr>C’est parti pour la collecte de données !</vt:lpstr>
      <vt:lpstr>Une matrice de collecte ? </vt:lpstr>
      <vt:lpstr>Une matrice de collecte ? </vt:lpstr>
      <vt:lpstr>Identifier les données à collecter via les facteurs d’émissions disponibles</vt:lpstr>
      <vt:lpstr>Identifier les données à collecter via les facteurs d’émissions disponibles</vt:lpstr>
      <vt:lpstr>Quelles données chercher ? </vt:lpstr>
      <vt:lpstr>Quelles données chercher ? </vt:lpstr>
      <vt:lpstr>Quelles données chercher ? </vt:lpstr>
      <vt:lpstr>Quelles données chercher ? </vt:lpstr>
      <vt:lpstr>Quelles données chercher ? </vt:lpstr>
      <vt:lpstr>Quelles données chercher ? </vt:lpstr>
      <vt:lpstr>Où chercher des données ?</vt:lpstr>
      <vt:lpstr>Astuce : utilise des questionnaires</vt:lpstr>
      <vt:lpstr>Astuce : utilise des questionnaires</vt:lpstr>
      <vt:lpstr>Astuce : identifie les bonnes personnes</vt:lpstr>
      <vt:lpstr>Comment interagir avec les personnes ressources ?</vt:lpstr>
      <vt:lpstr>Comment interagir avec les personnes ressources ?</vt:lpstr>
      <vt:lpstr>Comment interagir avec les personnes ressources ?</vt:lpstr>
      <vt:lpstr>Comment interagir avec les personnes ressources ?</vt:lpstr>
      <vt:lpstr>Comment interagir avec les personnes ressources ?</vt:lpstr>
      <vt:lpstr>Astuce : utilise les documents en libre accès !</vt:lpstr>
      <vt:lpstr>Qui veut gagner des millions (de tonnes de CO2) ? </vt:lpstr>
      <vt:lpstr>Qui veut gagner des millions (de tonnes de CO2) ? </vt:lpstr>
      <vt:lpstr>Qui veut gagner des millions (de tonnes de CO2) ? </vt:lpstr>
      <vt:lpstr>Qui veut gagner des millions (de tonnes de CO2) ? </vt:lpstr>
      <vt:lpstr>Qui veut gagner des millions (de tonnes de CO2) ? </vt:lpstr>
      <vt:lpstr>Qui veut gagner des millions (de tonnes de CO2) ? </vt:lpstr>
      <vt:lpstr>Ce qu’il faut retenir</vt:lpstr>
      <vt:lpstr>Présentation PowerPoint</vt:lpstr>
      <vt:lpstr>Avant de commencer :2 astuces pour ne jamais se tromper ! </vt:lpstr>
      <vt:lpstr>Avant de commencer :2 astuces pour ne jamais se tromper ! </vt:lpstr>
      <vt:lpstr>Maintenant qu’on a toutes les données, on va pouvoir calculer ! </vt:lpstr>
      <vt:lpstr>Maintenant qu’on a toutes les données, on va pouvoir calculer ! </vt:lpstr>
      <vt:lpstr>Maintenant qu’on a toutes les données, on va pouvoir calculer ! </vt:lpstr>
      <vt:lpstr>2ème itération : Déterminons un ordre de grandeur pour chaque poste ! </vt:lpstr>
      <vt:lpstr>2ème itération : Déterminons un ordre de grandeur pour chaque poste ! </vt:lpstr>
      <vt:lpstr>2ème itération : Déterminons un ordre de grandeur pour chaque poste ! </vt:lpstr>
      <vt:lpstr>2ème itération : Déterminons un ordre de grandeur pour chaque poste ! </vt:lpstr>
      <vt:lpstr>2ème itération : Déterminons un ordre de grandeur pour chaque poste ! </vt:lpstr>
      <vt:lpstr>2ème itération : Déterminons un ordre de grandeur pour chaque poste ! </vt:lpstr>
      <vt:lpstr>2ème itération : Déterminons un ordre de grandeur pour chaque poste ! </vt:lpstr>
      <vt:lpstr>2ème itération : Déterminons un ordre de grandeur pour chaque poste ! </vt:lpstr>
      <vt:lpstr>2ème itération : Déterminons un ordre de grandeur pour chaque poste ! </vt:lpstr>
      <vt:lpstr>Comment choisir un facteur d’émission ?</vt:lpstr>
      <vt:lpstr>Comment choisir un facteur d’émission ?</vt:lpstr>
      <vt:lpstr>Quelques astuces supplémentaires</vt:lpstr>
      <vt:lpstr>Quelques astuces supplémentaires</vt:lpstr>
      <vt:lpstr>Et maintenant on se lance dans le grand bain ! </vt:lpstr>
      <vt:lpstr>Qui veut gagner des millions (de tonnes de CO2) ? </vt:lpstr>
      <vt:lpstr>Qui veut gagner des millions (de tonnes de CO2) ? </vt:lpstr>
      <vt:lpstr>Qui veut gagner des millions (de tonnes de CO2) ? </vt:lpstr>
      <vt:lpstr>Qui veut gagner des millions (de tonnes de CO2) ? </vt:lpstr>
      <vt:lpstr>Qui veut gagner des millions (de tonnes de CO2) ? </vt:lpstr>
      <vt:lpstr>Qui veut gagner des millions (de tonnes de CO2) ? </vt:lpstr>
      <vt:lpstr>Ce qu’il faut retenir</vt:lpstr>
      <vt:lpstr>A suivre : Construire son plan d’action</vt:lpstr>
      <vt:lpstr>C’est le moment d’ouvrir le tableur !</vt:lpstr>
      <vt:lpstr>Présentation PowerPoint</vt:lpstr>
      <vt:lpstr>Le cas de l’électricité</vt:lpstr>
      <vt:lpstr>Le cas de l’électricité</vt:lpstr>
      <vt:lpstr>Le cas du recyclage</vt:lpstr>
      <vt:lpstr>Le cas du CO2 biologique</vt:lpstr>
      <vt:lpstr>Bilan Carbone®, quelques erreurs à éviter</vt:lpstr>
      <vt:lpstr>Résumé</vt:lpstr>
      <vt:lpstr>Résultats de la première passe du tableur</vt:lpstr>
      <vt:lpstr>Résultats de la première passe du tableur</vt:lpstr>
      <vt:lpstr>Et pour les plus courageux…</vt:lpstr>
      <vt:lpstr>Après le Bilan Carbone® Campus, que fait-on ?</vt:lpstr>
    </vt:vector>
  </TitlesOfParts>
  <Company>EDF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A01272</dc:creator>
  <cp:lastModifiedBy>Mathieu Farges</cp:lastModifiedBy>
  <cp:revision>1065</cp:revision>
  <dcterms:created xsi:type="dcterms:W3CDTF">2016-01-26T14:37:38Z</dcterms:created>
  <dcterms:modified xsi:type="dcterms:W3CDTF">2018-12-04T18:27:47Z</dcterms:modified>
</cp:coreProperties>
</file>