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48" r:id="rId2"/>
  </p:sldMasterIdLst>
  <p:notesMasterIdLst>
    <p:notesMasterId r:id="rId110"/>
  </p:notesMasterIdLst>
  <p:handoutMasterIdLst>
    <p:handoutMasterId r:id="rId111"/>
  </p:handoutMasterIdLst>
  <p:sldIdLst>
    <p:sldId id="454" r:id="rId3"/>
    <p:sldId id="568" r:id="rId4"/>
    <p:sldId id="479" r:id="rId5"/>
    <p:sldId id="625" r:id="rId6"/>
    <p:sldId id="664" r:id="rId7"/>
    <p:sldId id="665" r:id="rId8"/>
    <p:sldId id="666" r:id="rId9"/>
    <p:sldId id="667" r:id="rId10"/>
    <p:sldId id="670" r:id="rId11"/>
    <p:sldId id="671" r:id="rId12"/>
    <p:sldId id="672" r:id="rId13"/>
    <p:sldId id="673" r:id="rId14"/>
    <p:sldId id="724" r:id="rId15"/>
    <p:sldId id="460" r:id="rId16"/>
    <p:sldId id="674" r:id="rId17"/>
    <p:sldId id="675" r:id="rId18"/>
    <p:sldId id="506" r:id="rId19"/>
    <p:sldId id="727" r:id="rId20"/>
    <p:sldId id="726" r:id="rId21"/>
    <p:sldId id="686" r:id="rId22"/>
    <p:sldId id="687" r:id="rId23"/>
    <p:sldId id="688" r:id="rId24"/>
    <p:sldId id="630" r:id="rId25"/>
    <p:sldId id="680" r:id="rId26"/>
    <p:sldId id="629" r:id="rId27"/>
    <p:sldId id="682" r:id="rId28"/>
    <p:sldId id="631" r:id="rId29"/>
    <p:sldId id="681" r:id="rId30"/>
    <p:sldId id="662" r:id="rId31"/>
    <p:sldId id="730" r:id="rId32"/>
    <p:sldId id="689" r:id="rId33"/>
    <p:sldId id="480" r:id="rId34"/>
    <p:sldId id="690" r:id="rId35"/>
    <p:sldId id="691" r:id="rId36"/>
    <p:sldId id="482" r:id="rId37"/>
    <p:sldId id="692" r:id="rId38"/>
    <p:sldId id="693" r:id="rId39"/>
    <p:sldId id="695" r:id="rId40"/>
    <p:sldId id="790" r:id="rId41"/>
    <p:sldId id="696" r:id="rId42"/>
    <p:sldId id="697" r:id="rId43"/>
    <p:sldId id="700" r:id="rId44"/>
    <p:sldId id="698" r:id="rId45"/>
    <p:sldId id="484" r:id="rId46"/>
    <p:sldId id="701" r:id="rId47"/>
    <p:sldId id="702" r:id="rId48"/>
    <p:sldId id="703" r:id="rId49"/>
    <p:sldId id="485" r:id="rId50"/>
    <p:sldId id="704" r:id="rId51"/>
    <p:sldId id="779" r:id="rId52"/>
    <p:sldId id="780" r:id="rId53"/>
    <p:sldId id="781" r:id="rId54"/>
    <p:sldId id="782" r:id="rId55"/>
    <p:sldId id="778" r:id="rId56"/>
    <p:sldId id="776" r:id="rId57"/>
    <p:sldId id="728" r:id="rId58"/>
    <p:sldId id="569" r:id="rId59"/>
    <p:sldId id="417" r:id="rId60"/>
    <p:sldId id="734" r:id="rId61"/>
    <p:sldId id="574" r:id="rId62"/>
    <p:sldId id="408" r:id="rId63"/>
    <p:sldId id="705" r:id="rId64"/>
    <p:sldId id="706" r:id="rId65"/>
    <p:sldId id="707" r:id="rId66"/>
    <p:sldId id="467" r:id="rId67"/>
    <p:sldId id="708" r:id="rId68"/>
    <p:sldId id="709" r:id="rId69"/>
    <p:sldId id="573" r:id="rId70"/>
    <p:sldId id="409" r:id="rId71"/>
    <p:sldId id="712" r:id="rId72"/>
    <p:sldId id="710" r:id="rId73"/>
    <p:sldId id="711" r:id="rId74"/>
    <p:sldId id="575" r:id="rId75"/>
    <p:sldId id="713" r:id="rId76"/>
    <p:sldId id="410" r:id="rId77"/>
    <p:sldId id="576" r:id="rId78"/>
    <p:sldId id="411" r:id="rId79"/>
    <p:sldId id="714" r:id="rId80"/>
    <p:sldId id="715" r:id="rId81"/>
    <p:sldId id="412" r:id="rId82"/>
    <p:sldId id="716" r:id="rId83"/>
    <p:sldId id="413" r:id="rId84"/>
    <p:sldId id="736" r:id="rId85"/>
    <p:sldId id="737" r:id="rId86"/>
    <p:sldId id="738" r:id="rId87"/>
    <p:sldId id="783" r:id="rId88"/>
    <p:sldId id="784" r:id="rId89"/>
    <p:sldId id="785" r:id="rId90"/>
    <p:sldId id="786" r:id="rId91"/>
    <p:sldId id="470" r:id="rId92"/>
    <p:sldId id="498" r:id="rId93"/>
    <p:sldId id="729" r:id="rId94"/>
    <p:sldId id="501" r:id="rId95"/>
    <p:sldId id="717" r:id="rId96"/>
    <p:sldId id="499" r:id="rId97"/>
    <p:sldId id="577" r:id="rId98"/>
    <p:sldId id="718" r:id="rId99"/>
    <p:sldId id="719" r:id="rId100"/>
    <p:sldId id="514" r:id="rId101"/>
    <p:sldId id="720" r:id="rId102"/>
    <p:sldId id="731" r:id="rId103"/>
    <p:sldId id="721" r:id="rId104"/>
    <p:sldId id="578" r:id="rId105"/>
    <p:sldId id="722" r:id="rId106"/>
    <p:sldId id="723" r:id="rId107"/>
    <p:sldId id="572" r:id="rId108"/>
    <p:sldId id="735" r:id="rId109"/>
  </p:sldIdLst>
  <p:sldSz cx="12192000" cy="6858000"/>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4) Construire son plan d'actions" id="{188AA19B-A6E7-42C7-BFB0-F38A801819C6}">
          <p14:sldIdLst>
            <p14:sldId id="454"/>
            <p14:sldId id="568"/>
            <p14:sldId id="479"/>
            <p14:sldId id="625"/>
            <p14:sldId id="664"/>
            <p14:sldId id="665"/>
            <p14:sldId id="666"/>
            <p14:sldId id="667"/>
            <p14:sldId id="670"/>
            <p14:sldId id="671"/>
            <p14:sldId id="672"/>
            <p14:sldId id="673"/>
            <p14:sldId id="724"/>
            <p14:sldId id="460"/>
            <p14:sldId id="674"/>
            <p14:sldId id="675"/>
            <p14:sldId id="506"/>
            <p14:sldId id="727"/>
            <p14:sldId id="726"/>
            <p14:sldId id="686"/>
            <p14:sldId id="687"/>
            <p14:sldId id="688"/>
            <p14:sldId id="630"/>
            <p14:sldId id="680"/>
            <p14:sldId id="629"/>
            <p14:sldId id="682"/>
            <p14:sldId id="631"/>
            <p14:sldId id="681"/>
            <p14:sldId id="662"/>
            <p14:sldId id="730"/>
            <p14:sldId id="689"/>
            <p14:sldId id="480"/>
            <p14:sldId id="690"/>
            <p14:sldId id="691"/>
            <p14:sldId id="482"/>
            <p14:sldId id="692"/>
            <p14:sldId id="693"/>
            <p14:sldId id="695"/>
            <p14:sldId id="790"/>
            <p14:sldId id="696"/>
            <p14:sldId id="697"/>
            <p14:sldId id="700"/>
            <p14:sldId id="698"/>
            <p14:sldId id="484"/>
            <p14:sldId id="701"/>
            <p14:sldId id="702"/>
            <p14:sldId id="703"/>
            <p14:sldId id="485"/>
            <p14:sldId id="704"/>
            <p14:sldId id="779"/>
            <p14:sldId id="780"/>
            <p14:sldId id="781"/>
            <p14:sldId id="782"/>
            <p14:sldId id="778"/>
            <p14:sldId id="776"/>
            <p14:sldId id="728"/>
            <p14:sldId id="569"/>
          </p14:sldIdLst>
        </p14:section>
        <p14:section name="5) Bien gérer son projet et voir plus loin que le carbone" id="{8BE57180-ED56-40AA-A7FC-94A7B87E4A70}">
          <p14:sldIdLst>
            <p14:sldId id="417"/>
            <p14:sldId id="734"/>
            <p14:sldId id="574"/>
            <p14:sldId id="408"/>
            <p14:sldId id="705"/>
            <p14:sldId id="706"/>
            <p14:sldId id="707"/>
            <p14:sldId id="467"/>
            <p14:sldId id="708"/>
            <p14:sldId id="709"/>
            <p14:sldId id="573"/>
            <p14:sldId id="409"/>
            <p14:sldId id="712"/>
            <p14:sldId id="710"/>
            <p14:sldId id="711"/>
            <p14:sldId id="575"/>
            <p14:sldId id="713"/>
            <p14:sldId id="410"/>
            <p14:sldId id="576"/>
            <p14:sldId id="411"/>
            <p14:sldId id="714"/>
            <p14:sldId id="715"/>
            <p14:sldId id="412"/>
            <p14:sldId id="716"/>
            <p14:sldId id="413"/>
            <p14:sldId id="736"/>
            <p14:sldId id="737"/>
            <p14:sldId id="738"/>
            <p14:sldId id="783"/>
            <p14:sldId id="784"/>
            <p14:sldId id="785"/>
            <p14:sldId id="786"/>
            <p14:sldId id="470"/>
            <p14:sldId id="498"/>
            <p14:sldId id="729"/>
            <p14:sldId id="501"/>
            <p14:sldId id="717"/>
            <p14:sldId id="499"/>
            <p14:sldId id="577"/>
            <p14:sldId id="718"/>
            <p14:sldId id="719"/>
            <p14:sldId id="514"/>
            <p14:sldId id="720"/>
            <p14:sldId id="731"/>
            <p14:sldId id="721"/>
            <p14:sldId id="578"/>
            <p14:sldId id="722"/>
            <p14:sldId id="723"/>
            <p14:sldId id="572"/>
            <p14:sldId id="7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B38"/>
    <a:srgbClr val="085160"/>
    <a:srgbClr val="00B0F0"/>
    <a:srgbClr val="ED7D31"/>
    <a:srgbClr val="90DFAA"/>
    <a:srgbClr val="4D4D4D"/>
    <a:srgbClr val="2A6176"/>
    <a:srgbClr val="636363"/>
    <a:srgbClr val="FF7058"/>
    <a:srgbClr val="6E7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1" autoAdjust="0"/>
    <p:restoredTop sz="91413" autoAdjust="0"/>
  </p:normalViewPr>
  <p:slideViewPr>
    <p:cSldViewPr>
      <p:cViewPr varScale="1">
        <p:scale>
          <a:sx n="64" d="100"/>
          <a:sy n="64" d="100"/>
        </p:scale>
        <p:origin x="486"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46704"/>
    </p:cViewPr>
  </p:sorterViewPr>
  <p:notesViewPr>
    <p:cSldViewPr>
      <p:cViewPr varScale="1">
        <p:scale>
          <a:sx n="51" d="100"/>
          <a:sy n="51" d="100"/>
        </p:scale>
        <p:origin x="2624"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864420398658344E-2"/>
          <c:y val="6.0706064105603696E-2"/>
          <c:w val="0.61581837413050644"/>
          <c:h val="0.91096443931178128"/>
        </c:manualLayout>
      </c:layout>
      <c:pieChart>
        <c:varyColors val="1"/>
        <c:ser>
          <c:idx val="0"/>
          <c:order val="0"/>
          <c:tx>
            <c:strRef>
              <c:f>Feuil1!$B$1</c:f>
              <c:strCache>
                <c:ptCount val="1"/>
                <c:pt idx="0">
                  <c:v>Ventes</c:v>
                </c:pt>
              </c:strCache>
            </c:strRef>
          </c:tx>
          <c:explosion val="5"/>
          <c:dPt>
            <c:idx val="0"/>
            <c:bubble3D val="0"/>
            <c:spPr>
              <a:solidFill>
                <a:srgbClr val="90DFAA"/>
              </a:solidFill>
              <a:ln w="19050">
                <a:solidFill>
                  <a:schemeClr val="lt1"/>
                </a:solidFill>
              </a:ln>
              <a:effectLst/>
            </c:spPr>
            <c:extLst xmlns:c16r2="http://schemas.microsoft.com/office/drawing/2015/06/chart">
              <c:ext xmlns:c16="http://schemas.microsoft.com/office/drawing/2014/chart" uri="{C3380CC4-5D6E-409C-BE32-E72D297353CC}">
                <c16:uniqueId val="{00000005-C60F-4A4A-BBA6-7A40FE4BA43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6-C60F-4A4A-BBA6-7A40FE4BA438}"/>
              </c:ext>
            </c:extLst>
          </c:dPt>
          <c:dPt>
            <c:idx val="2"/>
            <c:bubble3D val="0"/>
            <c:spPr>
              <a:solidFill>
                <a:srgbClr val="085160"/>
              </a:solidFill>
              <a:ln w="19050">
                <a:solidFill>
                  <a:schemeClr val="lt1"/>
                </a:solidFill>
              </a:ln>
              <a:effectLst/>
            </c:spPr>
            <c:extLst xmlns:c16r2="http://schemas.microsoft.com/office/drawing/2015/06/chart">
              <c:ext xmlns:c16="http://schemas.microsoft.com/office/drawing/2014/chart" uri="{C3380CC4-5D6E-409C-BE32-E72D297353CC}">
                <c16:uniqueId val="{00000001-C60F-4A4A-BBA6-7A40FE4BA438}"/>
              </c:ext>
            </c:extLst>
          </c:dPt>
          <c:dPt>
            <c:idx val="3"/>
            <c:bubble3D val="0"/>
            <c:spPr>
              <a:solidFill>
                <a:srgbClr val="F6AB38"/>
              </a:solidFill>
              <a:ln w="19050">
                <a:solidFill>
                  <a:schemeClr val="lt1"/>
                </a:solidFill>
              </a:ln>
              <a:effectLst/>
            </c:spPr>
            <c:extLst xmlns:c16r2="http://schemas.microsoft.com/office/drawing/2015/06/chart">
              <c:ext xmlns:c16="http://schemas.microsoft.com/office/drawing/2014/chart" uri="{C3380CC4-5D6E-409C-BE32-E72D297353CC}">
                <c16:uniqueId val="{00000002-C60F-4A4A-BBA6-7A40FE4BA438}"/>
              </c:ext>
            </c:extLst>
          </c:dPt>
          <c:dPt>
            <c:idx val="4"/>
            <c:bubble3D val="0"/>
            <c:spPr>
              <a:solidFill>
                <a:schemeClr val="tx1">
                  <a:lumMod val="65000"/>
                  <a:lumOff val="3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60F-4A4A-BBA6-7A40FE4BA438}"/>
              </c:ext>
            </c:extLst>
          </c:dPt>
          <c:dPt>
            <c:idx val="5"/>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4-C60F-4A4A-BBA6-7A40FE4BA438}"/>
              </c:ext>
            </c:extLst>
          </c:dPt>
          <c:cat>
            <c:strRef>
              <c:f>Feuil1!$A$2:$A$7</c:f>
              <c:strCache>
                <c:ptCount val="4"/>
                <c:pt idx="0">
                  <c:v>1er trim.</c:v>
                </c:pt>
                <c:pt idx="1">
                  <c:v>2e trim.</c:v>
                </c:pt>
                <c:pt idx="2">
                  <c:v>3e trim.</c:v>
                </c:pt>
                <c:pt idx="3">
                  <c:v>4e trim.</c:v>
                </c:pt>
              </c:strCache>
            </c:strRef>
          </c:cat>
          <c:val>
            <c:numRef>
              <c:f>Feuil1!$B$2:$B$7</c:f>
              <c:numCache>
                <c:formatCode>General</c:formatCode>
                <c:ptCount val="6"/>
                <c:pt idx="0">
                  <c:v>8</c:v>
                </c:pt>
                <c:pt idx="1">
                  <c:v>5</c:v>
                </c:pt>
                <c:pt idx="2">
                  <c:v>37</c:v>
                </c:pt>
                <c:pt idx="3">
                  <c:v>25</c:v>
                </c:pt>
                <c:pt idx="4">
                  <c:v>22</c:v>
                </c:pt>
                <c:pt idx="5">
                  <c:v>10</c:v>
                </c:pt>
              </c:numCache>
            </c:numRef>
          </c:val>
          <c:extLst xmlns:c16r2="http://schemas.microsoft.com/office/drawing/2015/06/chart">
            <c:ext xmlns:c16="http://schemas.microsoft.com/office/drawing/2014/chart" uri="{C3380CC4-5D6E-409C-BE32-E72D297353CC}">
              <c16:uniqueId val="{00000000-C60F-4A4A-BBA6-7A40FE4BA4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56DD6-9CF9-425F-B972-501B20B6DC61}" type="datetimeFigureOut">
              <a:rPr lang="fr-FR" smtClean="0"/>
              <a:t>16/11/2018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9C2B01-8FAC-419D-A4E0-4D071CD58DD1}" type="slidenum">
              <a:rPr lang="fr-FR" smtClean="0"/>
              <a:t>‹N°›</a:t>
            </a:fld>
            <a:endParaRPr lang="fr-FR"/>
          </a:p>
        </p:txBody>
      </p:sp>
    </p:spTree>
    <p:extLst>
      <p:ext uri="{BB962C8B-B14F-4D97-AF65-F5344CB8AC3E}">
        <p14:creationId xmlns:p14="http://schemas.microsoft.com/office/powerpoint/2010/main" val="43362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1DEA61C-FD8C-4053-974A-9FD59283B1C8}" type="datetimeFigureOut">
              <a:rPr lang="fr-FR"/>
              <a:pPr>
                <a:defRPr/>
              </a:pPr>
              <a:t>16/11/2018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D242561-DBBF-43EE-9B2C-D143BE6C6370}" type="slidenum">
              <a:rPr lang="fr-FR"/>
              <a:pPr>
                <a:defRPr/>
              </a:pPr>
              <a:t>‹N°›</a:t>
            </a:fld>
            <a:endParaRPr lang="fr-FR"/>
          </a:p>
        </p:txBody>
      </p:sp>
    </p:spTree>
    <p:extLst>
      <p:ext uri="{BB962C8B-B14F-4D97-AF65-F5344CB8AC3E}">
        <p14:creationId xmlns:p14="http://schemas.microsoft.com/office/powerpoint/2010/main" val="2448225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r.wikipedia.org/wiki/Quota_ethnique" TargetMode="External"/><Relationship Id="rId7" Type="http://schemas.openxmlformats.org/officeDocument/2006/relationships/hyperlink" Target="https://fr.wikipedia.org/wiki/Token_Black"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fr.wikipedia.org/wiki/South_Park" TargetMode="External"/><Relationship Id="rId5" Type="http://schemas.openxmlformats.org/officeDocument/2006/relationships/hyperlink" Target="https://fr.wikipedia.org/wiki/Token#cite_note-1" TargetMode="External"/><Relationship Id="rId4" Type="http://schemas.openxmlformats.org/officeDocument/2006/relationships/hyperlink" Target="https://en.wikipedia.org/wiki/tokenis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2285CF-9BD2-4EBF-A0FC-78D99F1596A4}" type="slidenum">
              <a:rPr lang="fr-FR" altLang="fr-FR" smtClean="0"/>
              <a:pPr>
                <a:spcBef>
                  <a:spcPct val="0"/>
                </a:spcBef>
              </a:pPr>
              <a:t>1</a:t>
            </a:fld>
            <a:endParaRPr lang="fr-FR" altLang="fr-FR"/>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fr-FR">
                <a:latin typeface="Arial" panose="020B0604020202020204" pitchFamily="34" charset="0"/>
              </a:rPr>
              <a:t>Un problème sans solution est un problème mal posé (Albert Einstein).</a:t>
            </a:r>
          </a:p>
          <a:p>
            <a:pPr marL="228600" indent="-228600" eaLnBrk="1" hangingPunct="1"/>
            <a:endParaRPr lang="en-US" altLang="fr-FR">
              <a:latin typeface="Arial" panose="020B0604020202020204" pitchFamily="34" charset="0"/>
            </a:endParaRPr>
          </a:p>
        </p:txBody>
      </p:sp>
    </p:spTree>
    <p:extLst>
      <p:ext uri="{BB962C8B-B14F-4D97-AF65-F5344CB8AC3E}">
        <p14:creationId xmlns:p14="http://schemas.microsoft.com/office/powerpoint/2010/main" val="129256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Si un bilan carbone</a:t>
            </a:r>
            <a:r>
              <a:rPr lang="fr-FR" baseline="0" dirty="0"/>
              <a:t> peut se faire tout seul, un plan d’action doit être participatif</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a:t>Faire en sorte que la solution présentée soit adoptée spontanément</a:t>
            </a:r>
            <a:endParaRPr lang="fr-FR" dirty="0">
              <a:sym typeface="Wingdings" panose="05000000000000000000" pitchFamily="2" charset="2"/>
            </a:endParaRP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11</a:t>
            </a:fld>
            <a:endParaRPr lang="fr-FR"/>
          </a:p>
        </p:txBody>
      </p:sp>
    </p:spTree>
    <p:extLst>
      <p:ext uri="{BB962C8B-B14F-4D97-AF65-F5344CB8AC3E}">
        <p14:creationId xmlns:p14="http://schemas.microsoft.com/office/powerpoint/2010/main" val="81836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Si un bilan carbone</a:t>
            </a:r>
            <a:r>
              <a:rPr lang="fr-FR" baseline="0" dirty="0"/>
              <a:t> peut se faire tout seul, un plan d’action doit être participatif</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a:t>Faire en sorte que la solution présentée soit adoptée spontanément</a:t>
            </a:r>
            <a:endParaRPr lang="fr-FR" dirty="0">
              <a:sym typeface="Wingdings" panose="05000000000000000000" pitchFamily="2" charset="2"/>
            </a:endParaRP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12</a:t>
            </a:fld>
            <a:endParaRPr lang="fr-FR"/>
          </a:p>
        </p:txBody>
      </p:sp>
    </p:spTree>
    <p:extLst>
      <p:ext uri="{BB962C8B-B14F-4D97-AF65-F5344CB8AC3E}">
        <p14:creationId xmlns:p14="http://schemas.microsoft.com/office/powerpoint/2010/main" val="597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E9B9B8-404C-4B01-A417-969402EE3FB2}" type="slidenum">
              <a:rPr lang="fr-FR" altLang="fr-FR" smtClean="0"/>
              <a:pPr>
                <a:spcBef>
                  <a:spcPct val="0"/>
                </a:spcBef>
              </a:pPr>
              <a:t>13</a:t>
            </a:fld>
            <a:endParaRPr lang="fr-FR" altLang="fr-F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latin typeface="Arial" panose="020B0604020202020204" pitchFamily="34" charset="0"/>
              </a:rPr>
              <a:t>Message clé : 2 types de solutions : technique ou comportementale, avec des intermédiaire</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Solution technique : la pratique reste exactement la même, seule la technologie (plus propre change). C’est généralement très acceptable (on change pas ses habitudes) mais ça coûte plus cher (de plus, souvent, la consommation du service rendu augmente et les économies ne sont pas si grandes : avec une voiture plus économe en carburant, on est tenté de faire plus de kilomètres qu’avant et l’économie de carburant n’est pas aussi grande qu’on pensait).</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Solution comportementale : on adapte ses pratiques pour avoir un meilleur impact sur l’environnement. C’est généralement moins acceptable mais c’est pas cher (et l’effet est garanti).</a:t>
            </a:r>
          </a:p>
        </p:txBody>
      </p:sp>
    </p:spTree>
    <p:extLst>
      <p:ext uri="{BB962C8B-B14F-4D97-AF65-F5344CB8AC3E}">
        <p14:creationId xmlns:p14="http://schemas.microsoft.com/office/powerpoint/2010/main" val="302638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E9B9B8-404C-4B01-A417-969402EE3FB2}" type="slidenum">
              <a:rPr lang="fr-FR" altLang="fr-FR" smtClean="0"/>
              <a:pPr>
                <a:spcBef>
                  <a:spcPct val="0"/>
                </a:spcBef>
              </a:pPr>
              <a:t>14</a:t>
            </a:fld>
            <a:endParaRPr lang="fr-FR" altLang="fr-F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latin typeface="Arial" panose="020B0604020202020204" pitchFamily="34" charset="0"/>
              </a:rPr>
              <a:t>Message clé : 2 types de solutions : technique ou comportementale, avec des intermédiaire</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Solution technique : la pratique reste exactement la même, seule la technologie (plus propre change). C’est généralement très acceptable (on change pas ses habitudes) mais ça coûte plus cher (de plus, souvent, la consommation du service rendu augmente et les économies ne sont pas si grandes : avec une voiture plus économe en carburant, on est tenté de faire plus de kilomètres qu’avant et l’économie de carburant n’est pas aussi grande qu’on pensait).</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Solution comportementale : on adapte ses pratiques pour avoir un meilleur impact sur l’environnement. C’est généralement moins acceptable mais c’est pas cher (et l’effet est garanti).</a:t>
            </a:r>
          </a:p>
        </p:txBody>
      </p:sp>
    </p:spTree>
    <p:extLst>
      <p:ext uri="{BB962C8B-B14F-4D97-AF65-F5344CB8AC3E}">
        <p14:creationId xmlns:p14="http://schemas.microsoft.com/office/powerpoint/2010/main" val="178128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E9B9B8-404C-4B01-A417-969402EE3FB2}" type="slidenum">
              <a:rPr lang="fr-FR" altLang="fr-FR" smtClean="0"/>
              <a:pPr>
                <a:spcBef>
                  <a:spcPct val="0"/>
                </a:spcBef>
              </a:pPr>
              <a:t>15</a:t>
            </a:fld>
            <a:endParaRPr lang="fr-FR" altLang="fr-F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latin typeface="Arial" panose="020B0604020202020204" pitchFamily="34" charset="0"/>
              </a:rPr>
              <a:t>Message clé : 2 types de solutions : technique ou comportementale, avec des intermédiaire</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Solution technique : la pratique reste exactement la même, seule la technologie (plus propre change). C’est généralement très acceptable (on change pas ses habitudes) mais ça coûte plus cher (de plus, souvent, la consommation du service rendu augmente et les économies ne sont pas si grandes : avec une voiture plus économe en carburant, on est tenté de faire plus de kilomètres qu’avant et l’économie de carburant n’est pas aussi grande qu’on pensait).</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Solution comportementale : on adapte ses pratiques pour avoir un meilleur impact sur l’environnement. C’est généralement moins acceptable mais c’est pas cher (et l’effet est garanti).</a:t>
            </a:r>
          </a:p>
        </p:txBody>
      </p:sp>
    </p:spTree>
    <p:extLst>
      <p:ext uri="{BB962C8B-B14F-4D97-AF65-F5344CB8AC3E}">
        <p14:creationId xmlns:p14="http://schemas.microsoft.com/office/powerpoint/2010/main" val="4046032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E9B9B8-404C-4B01-A417-969402EE3FB2}" type="slidenum">
              <a:rPr lang="fr-FR" altLang="fr-FR" smtClean="0"/>
              <a:pPr>
                <a:spcBef>
                  <a:spcPct val="0"/>
                </a:spcBef>
              </a:pPr>
              <a:t>16</a:t>
            </a:fld>
            <a:endParaRPr lang="fr-FR" altLang="fr-F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a:latin typeface="Arial" panose="020B0604020202020204" pitchFamily="34" charset="0"/>
              </a:rPr>
              <a:t>Message clé : 2 types de solutions : technique ou comportementale, avec des intermédiaire</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Solution technique : la pratique reste exactement la même, seule la technologie (plus propre change). C’est généralement très acceptable (on change pas ses habitudes) mais ça coûte plus cher (de plus, souvent, la consommation du service rendu augmente et les économies ne sont pas si grandes : avec une voiture plus économe en carburant, on est tenté de faire plus de kilomètres qu’avant et l’économie de carburant n’est pas aussi grande qu’on pensait).</a:t>
            </a:r>
          </a:p>
          <a:p>
            <a:pPr eaLnBrk="1" hangingPunct="1"/>
            <a:endParaRPr lang="fr-FR" altLang="fr-FR" dirty="0">
              <a:latin typeface="Arial" panose="020B0604020202020204" pitchFamily="34" charset="0"/>
            </a:endParaRPr>
          </a:p>
          <a:p>
            <a:pPr eaLnBrk="1" hangingPunct="1"/>
            <a:r>
              <a:rPr lang="fr-FR" altLang="fr-FR" dirty="0">
                <a:latin typeface="Arial" panose="020B0604020202020204" pitchFamily="34" charset="0"/>
              </a:rPr>
              <a:t>Solution comportementale : on adapte ses pratiques pour avoir un meilleur impact sur l’environnement. C’est généralement moins acceptable mais c’est pas cher (et l’effet est garanti).</a:t>
            </a:r>
          </a:p>
        </p:txBody>
      </p:sp>
    </p:spTree>
    <p:extLst>
      <p:ext uri="{BB962C8B-B14F-4D97-AF65-F5344CB8AC3E}">
        <p14:creationId xmlns:p14="http://schemas.microsoft.com/office/powerpoint/2010/main" val="171234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FR" dirty="0"/>
              <a:t>Fermer le robinet &amp; éteindre les lumières</a:t>
            </a:r>
          </a:p>
          <a:p>
            <a:r>
              <a:rPr lang="fr-FR" dirty="0"/>
              <a:t>Chauffer moins chaud </a:t>
            </a:r>
          </a:p>
          <a:p>
            <a:r>
              <a:rPr lang="fr-FR" dirty="0" err="1"/>
              <a:t>Végé</a:t>
            </a:r>
            <a:endParaRPr lang="fr-FR" dirty="0"/>
          </a:p>
          <a:p>
            <a:r>
              <a:rPr lang="fr-FR" dirty="0"/>
              <a:t>Recycler</a:t>
            </a:r>
          </a:p>
          <a:p>
            <a:r>
              <a:rPr lang="fr-FR" dirty="0"/>
              <a:t>Transports en commun</a:t>
            </a:r>
          </a:p>
          <a:p>
            <a:r>
              <a:rPr lang="fr-FR" dirty="0"/>
              <a:t>VE</a:t>
            </a:r>
          </a:p>
          <a:p>
            <a:r>
              <a:rPr lang="fr-FR" dirty="0"/>
              <a:t>Prolonger durée vie objets</a:t>
            </a:r>
          </a:p>
          <a:p>
            <a:endParaRPr lang="fr-FR" dirty="0"/>
          </a:p>
          <a:p>
            <a:r>
              <a:rPr lang="fr-FR" dirty="0"/>
              <a:t>Effet </a:t>
            </a:r>
            <a:r>
              <a:rPr lang="fr-FR" dirty="0" err="1"/>
              <a:t>token</a:t>
            </a:r>
            <a:r>
              <a:rPr lang="fr-FR" dirty="0"/>
              <a:t> : « </a:t>
            </a:r>
            <a:r>
              <a:rPr lang="fr-FR" sz="1200" b="0" i="0" kern="1200" dirty="0">
                <a:solidFill>
                  <a:schemeClr val="tx1"/>
                </a:solidFill>
                <a:effectLst/>
                <a:latin typeface="+mn-lt"/>
                <a:ea typeface="+mn-ea"/>
                <a:cs typeface="+mn-cs"/>
              </a:rPr>
              <a:t>En anglais, l'adjectif « </a:t>
            </a:r>
            <a:r>
              <a:rPr lang="fr-FR" sz="1200" b="0" i="1" kern="1200" dirty="0" err="1">
                <a:solidFill>
                  <a:schemeClr val="tx1"/>
                </a:solidFill>
                <a:effectLst/>
                <a:latin typeface="+mn-lt"/>
                <a:ea typeface="+mn-ea"/>
                <a:cs typeface="+mn-cs"/>
              </a:rPr>
              <a:t>token</a:t>
            </a:r>
            <a:r>
              <a:rPr lang="fr-FR" sz="1200" b="0" i="0" kern="1200" dirty="0">
                <a:solidFill>
                  <a:schemeClr val="tx1"/>
                </a:solidFill>
                <a:effectLst/>
                <a:latin typeface="+mn-lt"/>
                <a:ea typeface="+mn-ea"/>
                <a:cs typeface="+mn-cs"/>
              </a:rPr>
              <a:t> » placé devant un nom de minorité désigne un personnage de fiction qui est membre d'une minorité, placé dans le but de représenter cette minorité. L'expression anglaise correspondant à « </a:t>
            </a:r>
            <a:r>
              <a:rPr lang="fr-FR" sz="1200" b="0" i="0" u="none" strike="noStrike" kern="1200" dirty="0">
                <a:solidFill>
                  <a:schemeClr val="tx1"/>
                </a:solidFill>
                <a:effectLst/>
                <a:latin typeface="+mn-lt"/>
                <a:ea typeface="+mn-ea"/>
                <a:cs typeface="+mn-cs"/>
                <a:hlinkClick r:id="rId3"/>
              </a:rPr>
              <a:t>quota ethnique</a:t>
            </a:r>
            <a:r>
              <a:rPr lang="fr-FR" sz="1200" b="0" i="0" kern="1200" dirty="0">
                <a:solidFill>
                  <a:schemeClr val="tx1"/>
                </a:solidFill>
                <a:effectLst/>
                <a:latin typeface="+mn-lt"/>
                <a:ea typeface="+mn-ea"/>
                <a:cs typeface="+mn-cs"/>
              </a:rPr>
              <a:t> » est donc « </a:t>
            </a:r>
            <a:r>
              <a:rPr lang="fr-FR" sz="1200" b="0" i="1" u="none" strike="noStrike" kern="1200" dirty="0" err="1">
                <a:solidFill>
                  <a:schemeClr val="tx1"/>
                </a:solidFill>
                <a:effectLst/>
                <a:latin typeface="+mn-lt"/>
                <a:ea typeface="+mn-ea"/>
                <a:cs typeface="+mn-cs"/>
                <a:hlinkClick r:id="rId4" tooltip="en:tokenism"/>
              </a:rPr>
              <a:t>tokenism</a:t>
            </a:r>
            <a:r>
              <a:rPr lang="fr-FR" sz="1200" b="0" i="0" kern="1200" dirty="0">
                <a:solidFill>
                  <a:schemeClr val="tx1"/>
                </a:solidFill>
                <a:effectLst/>
                <a:latin typeface="+mn-lt"/>
                <a:ea typeface="+mn-ea"/>
                <a:cs typeface="+mn-cs"/>
              </a:rPr>
              <a:t> » (le mot « </a:t>
            </a:r>
            <a:r>
              <a:rPr lang="fr-FR" sz="1200" b="0" i="0" kern="1200" dirty="0" err="1">
                <a:solidFill>
                  <a:schemeClr val="tx1"/>
                </a:solidFill>
                <a:effectLst/>
                <a:latin typeface="+mn-lt"/>
                <a:ea typeface="+mn-ea"/>
                <a:cs typeface="+mn-cs"/>
              </a:rPr>
              <a:t>tokénisme</a:t>
            </a:r>
            <a:r>
              <a:rPr lang="fr-FR" sz="1200" b="0" i="0" kern="1200" dirty="0">
                <a:solidFill>
                  <a:schemeClr val="tx1"/>
                </a:solidFill>
                <a:effectLst/>
                <a:latin typeface="+mn-lt"/>
                <a:ea typeface="+mn-ea"/>
                <a:cs typeface="+mn-cs"/>
              </a:rPr>
              <a:t> » est quelquefois utilisé en français pour évoquer les pratiques des séries américaines</a:t>
            </a:r>
            <a:r>
              <a:rPr lang="fr-FR" sz="1200" b="0" i="0" u="none" strike="noStrike" kern="1200" baseline="30000" dirty="0">
                <a:solidFill>
                  <a:schemeClr val="tx1"/>
                </a:solidFill>
                <a:effectLst/>
                <a:latin typeface="+mn-lt"/>
                <a:ea typeface="+mn-ea"/>
                <a:cs typeface="+mn-cs"/>
                <a:hlinkClick r:id="rId5"/>
              </a:rPr>
              <a:t>1</a:t>
            </a:r>
            <a:r>
              <a:rPr lang="fr-FR" sz="1200" b="0" i="0" kern="1200" dirty="0">
                <a:solidFill>
                  <a:schemeClr val="tx1"/>
                </a:solidFill>
                <a:effectLst/>
                <a:latin typeface="+mn-lt"/>
                <a:ea typeface="+mn-ea"/>
                <a:cs typeface="+mn-cs"/>
              </a:rPr>
              <a:t>). L'usage adjectival peut être traduit par « d'honneur » ou « alibi », selon les cas : « […] il représente le S.N.P.M.I. à Paris, et il est le « juif d'honneur » de cette insupportable cohorte… », « Eddie Murphy est l'anti-Michael Jackson. Il est en passe de devenir l'acteur noir fétiche du reaganisme triomphant. Un noir alibi, très utile dans une société où, en contrepoint de la croissance économique, se développe une misère noire auprès de laquelle nos nouveaux pauvres ne sont que du folklore. » Le </a:t>
            </a:r>
            <a:r>
              <a:rPr lang="fr-FR" sz="1200" b="0" i="1" kern="1200" dirty="0" err="1">
                <a:solidFill>
                  <a:schemeClr val="tx1"/>
                </a:solidFill>
                <a:effectLst/>
                <a:latin typeface="+mn-lt"/>
                <a:ea typeface="+mn-ea"/>
                <a:cs typeface="+mn-cs"/>
              </a:rPr>
              <a:t>tokenism</a:t>
            </a:r>
            <a:r>
              <a:rPr lang="fr-FR" sz="1200" b="0" i="0" kern="1200" dirty="0">
                <a:solidFill>
                  <a:schemeClr val="tx1"/>
                </a:solidFill>
                <a:effectLst/>
                <a:latin typeface="+mn-lt"/>
                <a:ea typeface="+mn-ea"/>
                <a:cs typeface="+mn-cs"/>
              </a:rPr>
              <a:t> peut se traduire par « poudre aux yeux », « trompe-l'œil », ou « cache-misère ».</a:t>
            </a:r>
          </a:p>
          <a:p>
            <a:r>
              <a:rPr lang="fr-FR" sz="1200" b="0" i="0" kern="1200" dirty="0">
                <a:solidFill>
                  <a:schemeClr val="tx1"/>
                </a:solidFill>
                <a:effectLst/>
                <a:latin typeface="+mn-lt"/>
                <a:ea typeface="+mn-ea"/>
                <a:cs typeface="+mn-cs"/>
              </a:rPr>
              <a:t>La série animée </a:t>
            </a:r>
            <a:r>
              <a:rPr lang="fr-FR" sz="1200" b="0" i="1" u="none" strike="noStrike" kern="1200" dirty="0">
                <a:solidFill>
                  <a:schemeClr val="tx1"/>
                </a:solidFill>
                <a:effectLst/>
                <a:latin typeface="+mn-lt"/>
                <a:ea typeface="+mn-ea"/>
                <a:cs typeface="+mn-cs"/>
                <a:hlinkClick r:id="rId6" tooltip="South Park"/>
              </a:rPr>
              <a:t>South Park</a:t>
            </a:r>
            <a:r>
              <a:rPr lang="fr-FR" sz="1200" b="0" i="0" kern="1200" dirty="0">
                <a:solidFill>
                  <a:schemeClr val="tx1"/>
                </a:solidFill>
                <a:effectLst/>
                <a:latin typeface="+mn-lt"/>
                <a:ea typeface="+mn-ea"/>
                <a:cs typeface="+mn-cs"/>
              </a:rPr>
              <a:t> parodie cette pratique en nommant un personnage </a:t>
            </a:r>
            <a:r>
              <a:rPr lang="fr-FR" sz="1200" b="0" i="1" u="none" strike="noStrike" kern="1200" dirty="0" err="1">
                <a:solidFill>
                  <a:schemeClr val="tx1"/>
                </a:solidFill>
                <a:effectLst/>
                <a:latin typeface="+mn-lt"/>
                <a:ea typeface="+mn-ea"/>
                <a:cs typeface="+mn-cs"/>
                <a:hlinkClick r:id="rId7" tooltip="Token Black"/>
              </a:rPr>
              <a:t>Token</a:t>
            </a:r>
            <a:r>
              <a:rPr lang="fr-FR" sz="1200" b="0" i="1" u="none" strike="noStrike" kern="1200" dirty="0">
                <a:solidFill>
                  <a:schemeClr val="tx1"/>
                </a:solidFill>
                <a:effectLst/>
                <a:latin typeface="+mn-lt"/>
                <a:ea typeface="+mn-ea"/>
                <a:cs typeface="+mn-cs"/>
                <a:hlinkClick r:id="rId7" tooltip="Token Black"/>
              </a:rPr>
              <a:t> Black</a:t>
            </a:r>
            <a:r>
              <a:rPr lang="fr-FR" sz="1200" b="0" i="0" kern="1200" dirty="0">
                <a:solidFill>
                  <a:schemeClr val="tx1"/>
                </a:solidFill>
                <a:effectLst/>
                <a:latin typeface="+mn-lt"/>
                <a:ea typeface="+mn-ea"/>
                <a:cs typeface="+mn-cs"/>
              </a:rPr>
              <a:t>. »</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17</a:t>
            </a:fld>
            <a:endParaRPr lang="fr-FR"/>
          </a:p>
        </p:txBody>
      </p:sp>
    </p:spTree>
    <p:extLst>
      <p:ext uri="{BB962C8B-B14F-4D97-AF65-F5344CB8AC3E}">
        <p14:creationId xmlns:p14="http://schemas.microsoft.com/office/powerpoint/2010/main" val="61446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18</a:t>
            </a:fld>
            <a:endParaRPr lang="fr-FR"/>
          </a:p>
        </p:txBody>
      </p:sp>
    </p:spTree>
    <p:extLst>
      <p:ext uri="{BB962C8B-B14F-4D97-AF65-F5344CB8AC3E}">
        <p14:creationId xmlns:p14="http://schemas.microsoft.com/office/powerpoint/2010/main" val="3911204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19</a:t>
            </a:fld>
            <a:endParaRPr lang="fr-FR"/>
          </a:p>
        </p:txBody>
      </p:sp>
    </p:spTree>
    <p:extLst>
      <p:ext uri="{BB962C8B-B14F-4D97-AF65-F5344CB8AC3E}">
        <p14:creationId xmlns:p14="http://schemas.microsoft.com/office/powerpoint/2010/main" val="385560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Interdire la voiture sur le campus permettrait de réduire les émissions de GES mais c’est certainement illégal. </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27</a:t>
            </a:fld>
            <a:endParaRPr lang="fr-FR"/>
          </a:p>
        </p:txBody>
      </p:sp>
    </p:spTree>
    <p:extLst>
      <p:ext uri="{BB962C8B-B14F-4D97-AF65-F5344CB8AC3E}">
        <p14:creationId xmlns:p14="http://schemas.microsoft.com/office/powerpoint/2010/main" val="261795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3</a:t>
            </a:fld>
            <a:endParaRPr lang="fr-FR"/>
          </a:p>
        </p:txBody>
      </p:sp>
    </p:spTree>
    <p:extLst>
      <p:ext uri="{BB962C8B-B14F-4D97-AF65-F5344CB8AC3E}">
        <p14:creationId xmlns:p14="http://schemas.microsoft.com/office/powerpoint/2010/main" val="312923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28</a:t>
            </a:fld>
            <a:endParaRPr lang="fr-FR"/>
          </a:p>
        </p:txBody>
      </p:sp>
    </p:spTree>
    <p:extLst>
      <p:ext uri="{BB962C8B-B14F-4D97-AF65-F5344CB8AC3E}">
        <p14:creationId xmlns:p14="http://schemas.microsoft.com/office/powerpoint/2010/main" val="3892819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a:t>Ouvrir des portes vers des cas réels</a:t>
            </a:r>
          </a:p>
          <a:p>
            <a:endParaRPr lang="fr-FR" dirty="0"/>
          </a:p>
          <a:p>
            <a:pPr>
              <a:buFont typeface="Arial" panose="020B0604020202020204" pitchFamily="34" charset="0"/>
              <a:buChar char="•"/>
            </a:pPr>
            <a:r>
              <a:rPr lang="fr-FR" dirty="0"/>
              <a:t>Inciter au végétarisme</a:t>
            </a:r>
          </a:p>
          <a:p>
            <a:pPr>
              <a:buFont typeface="Arial" panose="020B0604020202020204" pitchFamily="34" charset="0"/>
              <a:buChar char="•"/>
            </a:pPr>
            <a:r>
              <a:rPr lang="fr-FR" dirty="0"/>
              <a:t>Afficher le contenu CO2 de chaque repas</a:t>
            </a:r>
          </a:p>
          <a:p>
            <a:pPr>
              <a:buFont typeface="Arial" panose="020B0604020202020204" pitchFamily="34" charset="0"/>
              <a:buChar char="•"/>
            </a:pPr>
            <a:r>
              <a:rPr lang="fr-FR" dirty="0"/>
              <a:t>Réduire le gaspillage alimentaire (balance à coté des poubelles, mieux gérer les quantité, réduire le choix, redistribuer les surplus alimentaires, mettre en place un compost)</a:t>
            </a:r>
          </a:p>
          <a:p>
            <a:pPr>
              <a:buFont typeface="Arial" panose="020B0604020202020204" pitchFamily="34" charset="0"/>
              <a:buChar char="•"/>
            </a:pPr>
            <a:r>
              <a:rPr lang="fr-FR" dirty="0" err="1"/>
              <a:t>Nudge</a:t>
            </a:r>
            <a:r>
              <a:rPr lang="fr-FR" dirty="0"/>
              <a:t> : Mettre les plats végétariens en premier</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32</a:t>
            </a:fld>
            <a:endParaRPr lang="fr-FR"/>
          </a:p>
        </p:txBody>
      </p:sp>
    </p:spTree>
    <p:extLst>
      <p:ext uri="{BB962C8B-B14F-4D97-AF65-F5344CB8AC3E}">
        <p14:creationId xmlns:p14="http://schemas.microsoft.com/office/powerpoint/2010/main" val="817489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a:t>Ouvrir des portes vers des cas réels</a:t>
            </a:r>
          </a:p>
          <a:p>
            <a:endParaRPr lang="fr-FR" dirty="0"/>
          </a:p>
          <a:p>
            <a:pPr>
              <a:buFont typeface="Arial" panose="020B0604020202020204" pitchFamily="34" charset="0"/>
              <a:buChar char="•"/>
            </a:pPr>
            <a:r>
              <a:rPr lang="fr-FR" dirty="0"/>
              <a:t>Inciter au végétarisme</a:t>
            </a:r>
          </a:p>
          <a:p>
            <a:pPr>
              <a:buFont typeface="Arial" panose="020B0604020202020204" pitchFamily="34" charset="0"/>
              <a:buChar char="•"/>
            </a:pPr>
            <a:r>
              <a:rPr lang="fr-FR" dirty="0"/>
              <a:t>Afficher le contenu CO2 de chaque repas</a:t>
            </a:r>
          </a:p>
          <a:p>
            <a:pPr>
              <a:buFont typeface="Arial" panose="020B0604020202020204" pitchFamily="34" charset="0"/>
              <a:buChar char="•"/>
            </a:pPr>
            <a:r>
              <a:rPr lang="fr-FR" dirty="0"/>
              <a:t>Réduire le gaspillage alimentaire (balance à coté des poubelles, mieux gérer les quantité, réduire le choix, redistribuer les surplus alimentaires, mettre en place un compost)</a:t>
            </a:r>
          </a:p>
          <a:p>
            <a:pPr>
              <a:buFont typeface="Arial" panose="020B0604020202020204" pitchFamily="34" charset="0"/>
              <a:buChar char="•"/>
            </a:pPr>
            <a:r>
              <a:rPr lang="fr-FR" dirty="0" err="1"/>
              <a:t>Nudge</a:t>
            </a:r>
            <a:r>
              <a:rPr lang="fr-FR" dirty="0"/>
              <a:t> : Mettre les plats végétariens en premier</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33</a:t>
            </a:fld>
            <a:endParaRPr lang="fr-FR"/>
          </a:p>
        </p:txBody>
      </p:sp>
    </p:spTree>
    <p:extLst>
      <p:ext uri="{BB962C8B-B14F-4D97-AF65-F5344CB8AC3E}">
        <p14:creationId xmlns:p14="http://schemas.microsoft.com/office/powerpoint/2010/main" val="1189053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dirty="0"/>
              <a:t>Ouvrir des portes vers des cas réels</a:t>
            </a:r>
          </a:p>
          <a:p>
            <a:endParaRPr lang="fr-FR" dirty="0"/>
          </a:p>
          <a:p>
            <a:pPr>
              <a:buFont typeface="Arial" panose="020B0604020202020204" pitchFamily="34" charset="0"/>
              <a:buChar char="•"/>
            </a:pPr>
            <a:r>
              <a:rPr lang="fr-FR" dirty="0"/>
              <a:t>Inciter au végétarisme</a:t>
            </a:r>
          </a:p>
          <a:p>
            <a:pPr>
              <a:buFont typeface="Arial" panose="020B0604020202020204" pitchFamily="34" charset="0"/>
              <a:buChar char="•"/>
            </a:pPr>
            <a:r>
              <a:rPr lang="fr-FR" dirty="0"/>
              <a:t>Afficher le contenu CO2 de chaque repas</a:t>
            </a:r>
          </a:p>
          <a:p>
            <a:pPr>
              <a:buFont typeface="Arial" panose="020B0604020202020204" pitchFamily="34" charset="0"/>
              <a:buChar char="•"/>
            </a:pPr>
            <a:r>
              <a:rPr lang="fr-FR" dirty="0"/>
              <a:t>Réduire le gaspillage alimentaire (balance à coté des poubelles, mieux gérer les quantité, réduire le choix, redistribuer les surplus alimentaires, mettre en place un compost)</a:t>
            </a:r>
          </a:p>
          <a:p>
            <a:pPr>
              <a:buFont typeface="Arial" panose="020B0604020202020204" pitchFamily="34" charset="0"/>
              <a:buChar char="•"/>
            </a:pPr>
            <a:r>
              <a:rPr lang="fr-FR" dirty="0" err="1"/>
              <a:t>Nudge</a:t>
            </a:r>
            <a:r>
              <a:rPr lang="fr-FR" dirty="0"/>
              <a:t> : Mettre les plats végétariens en premier</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34</a:t>
            </a:fld>
            <a:endParaRPr lang="fr-FR"/>
          </a:p>
        </p:txBody>
      </p:sp>
    </p:spTree>
    <p:extLst>
      <p:ext uri="{BB962C8B-B14F-4D97-AF65-F5344CB8AC3E}">
        <p14:creationId xmlns:p14="http://schemas.microsoft.com/office/powerpoint/2010/main" val="248653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Travailler sur les papiers : </a:t>
            </a:r>
            <a:r>
              <a:rPr lang="fr-FR" dirty="0" err="1"/>
              <a:t>Pass</a:t>
            </a:r>
            <a:r>
              <a:rPr lang="fr-FR" dirty="0"/>
              <a:t> imprimante, bac à brouillon,</a:t>
            </a:r>
          </a:p>
          <a:p>
            <a:endParaRPr lang="fr-FR" dirty="0"/>
          </a:p>
          <a:p>
            <a:r>
              <a:rPr lang="fr-FR" dirty="0"/>
              <a:t>Compost</a:t>
            </a:r>
          </a:p>
          <a:p>
            <a:endParaRPr lang="fr-FR" dirty="0"/>
          </a:p>
          <a:p>
            <a:r>
              <a:rPr lang="fr-FR" dirty="0"/>
              <a:t>Distribuer une gourde à l’arrivée des étudiants</a:t>
            </a:r>
          </a:p>
          <a:p>
            <a:endParaRPr lang="fr-FR" dirty="0"/>
          </a:p>
          <a:p>
            <a:r>
              <a:rPr lang="fr-FR" dirty="0"/>
              <a:t>Inciter les étudiants / Personnels à ramener leur </a:t>
            </a:r>
            <a:r>
              <a:rPr lang="fr-FR" dirty="0" err="1"/>
              <a:t>mug</a:t>
            </a:r>
            <a:r>
              <a:rPr lang="fr-FR" dirty="0"/>
              <a:t> pour le café</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35</a:t>
            </a:fld>
            <a:endParaRPr lang="fr-FR"/>
          </a:p>
        </p:txBody>
      </p:sp>
    </p:spTree>
    <p:extLst>
      <p:ext uri="{BB962C8B-B14F-4D97-AF65-F5344CB8AC3E}">
        <p14:creationId xmlns:p14="http://schemas.microsoft.com/office/powerpoint/2010/main" val="2525801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Travailler sur les papiers : </a:t>
            </a:r>
            <a:r>
              <a:rPr lang="fr-FR" dirty="0" err="1"/>
              <a:t>Pass</a:t>
            </a:r>
            <a:r>
              <a:rPr lang="fr-FR" dirty="0"/>
              <a:t> imprimante, bac à brouillon,</a:t>
            </a:r>
          </a:p>
          <a:p>
            <a:endParaRPr lang="fr-FR" dirty="0"/>
          </a:p>
          <a:p>
            <a:r>
              <a:rPr lang="fr-FR" dirty="0"/>
              <a:t>Compost</a:t>
            </a:r>
          </a:p>
          <a:p>
            <a:endParaRPr lang="fr-FR" dirty="0"/>
          </a:p>
          <a:p>
            <a:r>
              <a:rPr lang="fr-FR" dirty="0"/>
              <a:t>Distribuer une gourde à l’arrivée des étudiants</a:t>
            </a:r>
          </a:p>
          <a:p>
            <a:endParaRPr lang="fr-FR" dirty="0"/>
          </a:p>
          <a:p>
            <a:r>
              <a:rPr lang="fr-FR" dirty="0"/>
              <a:t>Inciter les étudiants / Personnels à ramener leur </a:t>
            </a:r>
            <a:r>
              <a:rPr lang="fr-FR" dirty="0" err="1"/>
              <a:t>mug</a:t>
            </a:r>
            <a:r>
              <a:rPr lang="fr-FR" dirty="0"/>
              <a:t> pour le café</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36</a:t>
            </a:fld>
            <a:endParaRPr lang="fr-FR"/>
          </a:p>
        </p:txBody>
      </p:sp>
    </p:spTree>
    <p:extLst>
      <p:ext uri="{BB962C8B-B14F-4D97-AF65-F5344CB8AC3E}">
        <p14:creationId xmlns:p14="http://schemas.microsoft.com/office/powerpoint/2010/main" val="160487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Travailler sur les papiers : </a:t>
            </a:r>
            <a:r>
              <a:rPr lang="fr-FR" dirty="0" err="1"/>
              <a:t>Pass</a:t>
            </a:r>
            <a:r>
              <a:rPr lang="fr-FR" dirty="0"/>
              <a:t> imprimante, bac à brouillon,</a:t>
            </a:r>
          </a:p>
          <a:p>
            <a:endParaRPr lang="fr-FR" dirty="0"/>
          </a:p>
          <a:p>
            <a:r>
              <a:rPr lang="fr-FR" dirty="0"/>
              <a:t>Compost</a:t>
            </a:r>
          </a:p>
          <a:p>
            <a:endParaRPr lang="fr-FR" dirty="0"/>
          </a:p>
          <a:p>
            <a:r>
              <a:rPr lang="fr-FR" dirty="0"/>
              <a:t>Distribuer une gourde à l’arrivée des étudiants</a:t>
            </a:r>
          </a:p>
          <a:p>
            <a:endParaRPr lang="fr-FR" dirty="0"/>
          </a:p>
          <a:p>
            <a:r>
              <a:rPr lang="fr-FR" dirty="0"/>
              <a:t>Inciter les étudiants / Personnels à ramener leur </a:t>
            </a:r>
            <a:r>
              <a:rPr lang="fr-FR" dirty="0" err="1"/>
              <a:t>mug</a:t>
            </a:r>
            <a:r>
              <a:rPr lang="fr-FR" dirty="0"/>
              <a:t> pour le café</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37</a:t>
            </a:fld>
            <a:endParaRPr lang="fr-FR"/>
          </a:p>
        </p:txBody>
      </p:sp>
    </p:spTree>
    <p:extLst>
      <p:ext uri="{BB962C8B-B14F-4D97-AF65-F5344CB8AC3E}">
        <p14:creationId xmlns:p14="http://schemas.microsoft.com/office/powerpoint/2010/main" val="1186493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Réduire la surface chauffée en évitant de chauffer des placards</a:t>
            </a:r>
          </a:p>
          <a:p>
            <a:endParaRPr lang="fr-FR" dirty="0"/>
          </a:p>
          <a:p>
            <a:r>
              <a:rPr lang="fr-FR" dirty="0"/>
              <a:t>Fermer les portes (groom)</a:t>
            </a:r>
          </a:p>
          <a:p>
            <a:endParaRPr lang="fr-FR" dirty="0"/>
          </a:p>
          <a:p>
            <a:r>
              <a:rPr lang="fr-FR" dirty="0"/>
              <a:t>Travailler sur le bâti (enveloppes, fenêtres…)</a:t>
            </a:r>
          </a:p>
          <a:p>
            <a:endParaRPr lang="fr-FR" dirty="0"/>
          </a:p>
          <a:p>
            <a:r>
              <a:rPr lang="fr-FR" dirty="0"/>
              <a:t>Inciter à porter un pull (levier culturel)</a:t>
            </a:r>
          </a:p>
          <a:p>
            <a:endParaRPr lang="fr-FR" dirty="0"/>
          </a:p>
          <a:p>
            <a:r>
              <a:rPr lang="fr-FR" dirty="0"/>
              <a:t>Organiser un concours d’énergie entre bâtiments résidentiels</a:t>
            </a:r>
          </a:p>
          <a:p>
            <a:r>
              <a:rPr lang="fr-FR" dirty="0" err="1"/>
              <a:t>Relamping</a:t>
            </a:r>
            <a:endParaRPr lang="fr-FR" dirty="0"/>
          </a:p>
          <a:p>
            <a:r>
              <a:rPr lang="fr-FR" dirty="0"/>
              <a:t>Souscrire à une offre énergie renouvelable (</a:t>
            </a:r>
            <a:r>
              <a:rPr lang="fr-FR" dirty="0" err="1"/>
              <a:t>enercoop</a:t>
            </a:r>
            <a:r>
              <a:rPr lang="fr-FR" dirty="0"/>
              <a:t>, </a:t>
            </a:r>
            <a:r>
              <a:rPr lang="fr-FR" dirty="0" err="1"/>
              <a:t>weplanet</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38</a:t>
            </a:fld>
            <a:endParaRPr lang="fr-FR"/>
          </a:p>
        </p:txBody>
      </p:sp>
    </p:spTree>
    <p:extLst>
      <p:ext uri="{BB962C8B-B14F-4D97-AF65-F5344CB8AC3E}">
        <p14:creationId xmlns:p14="http://schemas.microsoft.com/office/powerpoint/2010/main" val="677981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Réduire la surface chauffée en évitant de chauffer des placards</a:t>
            </a:r>
          </a:p>
          <a:p>
            <a:endParaRPr lang="fr-FR" dirty="0"/>
          </a:p>
          <a:p>
            <a:r>
              <a:rPr lang="fr-FR" dirty="0"/>
              <a:t>Fermer les portes (groom)</a:t>
            </a:r>
          </a:p>
          <a:p>
            <a:endParaRPr lang="fr-FR" dirty="0"/>
          </a:p>
          <a:p>
            <a:r>
              <a:rPr lang="fr-FR" dirty="0"/>
              <a:t>Travailler sur le bâti (enveloppes, fenêtres…)</a:t>
            </a:r>
          </a:p>
          <a:p>
            <a:endParaRPr lang="fr-FR" dirty="0"/>
          </a:p>
          <a:p>
            <a:r>
              <a:rPr lang="fr-FR" dirty="0"/>
              <a:t>Inciter à porter un pull (levier culturel)</a:t>
            </a:r>
          </a:p>
          <a:p>
            <a:endParaRPr lang="fr-FR" dirty="0"/>
          </a:p>
          <a:p>
            <a:r>
              <a:rPr lang="fr-FR" dirty="0"/>
              <a:t>Organiser un concours d’énergie entre bâtiments résidentiels</a:t>
            </a:r>
          </a:p>
          <a:p>
            <a:r>
              <a:rPr lang="fr-FR" dirty="0" err="1"/>
              <a:t>Relamping</a:t>
            </a:r>
            <a:endParaRPr lang="fr-FR" dirty="0"/>
          </a:p>
          <a:p>
            <a:r>
              <a:rPr lang="fr-FR" dirty="0"/>
              <a:t>Souscrire à une offre énergie renouvelable (</a:t>
            </a:r>
            <a:r>
              <a:rPr lang="fr-FR" dirty="0" err="1"/>
              <a:t>enercoop</a:t>
            </a:r>
            <a:r>
              <a:rPr lang="fr-FR" dirty="0"/>
              <a:t>, </a:t>
            </a:r>
            <a:r>
              <a:rPr lang="fr-FR" dirty="0" err="1"/>
              <a:t>weplanet</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39</a:t>
            </a:fld>
            <a:endParaRPr lang="fr-FR"/>
          </a:p>
        </p:txBody>
      </p:sp>
    </p:spTree>
    <p:extLst>
      <p:ext uri="{BB962C8B-B14F-4D97-AF65-F5344CB8AC3E}">
        <p14:creationId xmlns:p14="http://schemas.microsoft.com/office/powerpoint/2010/main" val="3673024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Réduire la surface chauffée en évitant de chauffer des placards</a:t>
            </a:r>
          </a:p>
          <a:p>
            <a:endParaRPr lang="fr-FR" dirty="0"/>
          </a:p>
          <a:p>
            <a:r>
              <a:rPr lang="fr-FR" dirty="0"/>
              <a:t>Fermer les portes (groom)</a:t>
            </a:r>
          </a:p>
          <a:p>
            <a:endParaRPr lang="fr-FR" dirty="0"/>
          </a:p>
          <a:p>
            <a:r>
              <a:rPr lang="fr-FR" dirty="0"/>
              <a:t>Travailler sur le bâti (enveloppes, fenêtres…)</a:t>
            </a:r>
          </a:p>
          <a:p>
            <a:endParaRPr lang="fr-FR" dirty="0"/>
          </a:p>
          <a:p>
            <a:r>
              <a:rPr lang="fr-FR" dirty="0"/>
              <a:t>Inciter à porter un pull (levier culturel)</a:t>
            </a:r>
          </a:p>
          <a:p>
            <a:endParaRPr lang="fr-FR" dirty="0"/>
          </a:p>
          <a:p>
            <a:r>
              <a:rPr lang="fr-FR" dirty="0"/>
              <a:t>Organiser un concours d’énergie entre bâtiments résidentiels</a:t>
            </a:r>
          </a:p>
          <a:p>
            <a:r>
              <a:rPr lang="fr-FR" dirty="0" err="1"/>
              <a:t>Relamping</a:t>
            </a:r>
            <a:endParaRPr lang="fr-FR" dirty="0"/>
          </a:p>
          <a:p>
            <a:r>
              <a:rPr lang="fr-FR" dirty="0"/>
              <a:t>Souscrire à une offre énergie renouvelable (</a:t>
            </a:r>
            <a:r>
              <a:rPr lang="fr-FR" dirty="0" err="1"/>
              <a:t>enercoop</a:t>
            </a:r>
            <a:r>
              <a:rPr lang="fr-FR" dirty="0"/>
              <a:t>, </a:t>
            </a:r>
            <a:r>
              <a:rPr lang="fr-FR" dirty="0" err="1"/>
              <a:t>weplanet</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40</a:t>
            </a:fld>
            <a:endParaRPr lang="fr-FR"/>
          </a:p>
        </p:txBody>
      </p:sp>
    </p:spTree>
    <p:extLst>
      <p:ext uri="{BB962C8B-B14F-4D97-AF65-F5344CB8AC3E}">
        <p14:creationId xmlns:p14="http://schemas.microsoft.com/office/powerpoint/2010/main" val="362823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a:t>
            </a:fld>
            <a:endParaRPr lang="fr-FR"/>
          </a:p>
        </p:txBody>
      </p:sp>
    </p:spTree>
    <p:extLst>
      <p:ext uri="{BB962C8B-B14F-4D97-AF65-F5344CB8AC3E}">
        <p14:creationId xmlns:p14="http://schemas.microsoft.com/office/powerpoint/2010/main" val="16889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Réduire la surface chauffée en évitant de chauffer des placards</a:t>
            </a:r>
          </a:p>
          <a:p>
            <a:endParaRPr lang="fr-FR" dirty="0"/>
          </a:p>
          <a:p>
            <a:r>
              <a:rPr lang="fr-FR" dirty="0"/>
              <a:t>Fermer les portes (groom)</a:t>
            </a:r>
          </a:p>
          <a:p>
            <a:endParaRPr lang="fr-FR" dirty="0"/>
          </a:p>
          <a:p>
            <a:r>
              <a:rPr lang="fr-FR" dirty="0"/>
              <a:t>Travailler sur le bâti (enveloppes, fenêtres…)</a:t>
            </a:r>
          </a:p>
          <a:p>
            <a:endParaRPr lang="fr-FR" dirty="0"/>
          </a:p>
          <a:p>
            <a:r>
              <a:rPr lang="fr-FR" dirty="0"/>
              <a:t>Inciter à porter un pull (levier culturel)</a:t>
            </a:r>
          </a:p>
          <a:p>
            <a:endParaRPr lang="fr-FR" dirty="0"/>
          </a:p>
          <a:p>
            <a:r>
              <a:rPr lang="fr-FR" dirty="0"/>
              <a:t>Organiser un concours d’énergie entre bâtiments résidentiels</a:t>
            </a:r>
          </a:p>
          <a:p>
            <a:r>
              <a:rPr lang="fr-FR" dirty="0" err="1"/>
              <a:t>Relamping</a:t>
            </a:r>
            <a:endParaRPr lang="fr-FR" dirty="0"/>
          </a:p>
          <a:p>
            <a:r>
              <a:rPr lang="fr-FR" dirty="0"/>
              <a:t>Souscrire à une offre énergie renouvelable (</a:t>
            </a:r>
            <a:r>
              <a:rPr lang="fr-FR" dirty="0" err="1"/>
              <a:t>enercoop</a:t>
            </a:r>
            <a:r>
              <a:rPr lang="fr-FR" dirty="0"/>
              <a:t>, </a:t>
            </a:r>
            <a:r>
              <a:rPr lang="fr-FR" dirty="0" err="1"/>
              <a:t>weplanet</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41</a:t>
            </a:fld>
            <a:endParaRPr lang="fr-FR"/>
          </a:p>
        </p:txBody>
      </p:sp>
    </p:spTree>
    <p:extLst>
      <p:ext uri="{BB962C8B-B14F-4D97-AF65-F5344CB8AC3E}">
        <p14:creationId xmlns:p14="http://schemas.microsoft.com/office/powerpoint/2010/main" val="2392239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Réduire la surface chauffée en évitant de chauffer des placards</a:t>
            </a:r>
          </a:p>
          <a:p>
            <a:endParaRPr lang="fr-FR" dirty="0"/>
          </a:p>
          <a:p>
            <a:r>
              <a:rPr lang="fr-FR" dirty="0"/>
              <a:t>Fermer les portes (groom)</a:t>
            </a:r>
          </a:p>
          <a:p>
            <a:endParaRPr lang="fr-FR" dirty="0"/>
          </a:p>
          <a:p>
            <a:r>
              <a:rPr lang="fr-FR" dirty="0"/>
              <a:t>Travailler sur le bâti (enveloppes, fenêtres…)</a:t>
            </a:r>
          </a:p>
          <a:p>
            <a:endParaRPr lang="fr-FR" dirty="0"/>
          </a:p>
          <a:p>
            <a:r>
              <a:rPr lang="fr-FR" dirty="0"/>
              <a:t>Inciter à porter un pull (levier culturel)</a:t>
            </a:r>
          </a:p>
          <a:p>
            <a:endParaRPr lang="fr-FR" dirty="0"/>
          </a:p>
          <a:p>
            <a:r>
              <a:rPr lang="fr-FR" dirty="0"/>
              <a:t>Organiser un concours d’énergie entre bâtiments résidentiels</a:t>
            </a:r>
          </a:p>
          <a:p>
            <a:r>
              <a:rPr lang="fr-FR" dirty="0" err="1"/>
              <a:t>Relamping</a:t>
            </a:r>
            <a:endParaRPr lang="fr-FR" dirty="0"/>
          </a:p>
          <a:p>
            <a:r>
              <a:rPr lang="fr-FR" dirty="0"/>
              <a:t>Souscrire à une offre énergie renouvelable (</a:t>
            </a:r>
            <a:r>
              <a:rPr lang="fr-FR" dirty="0" err="1"/>
              <a:t>enercoop</a:t>
            </a:r>
            <a:r>
              <a:rPr lang="fr-FR" dirty="0"/>
              <a:t>, </a:t>
            </a:r>
            <a:r>
              <a:rPr lang="fr-FR" dirty="0" err="1"/>
              <a:t>weplanet</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42</a:t>
            </a:fld>
            <a:endParaRPr lang="fr-FR"/>
          </a:p>
        </p:txBody>
      </p:sp>
    </p:spTree>
    <p:extLst>
      <p:ext uri="{BB962C8B-B14F-4D97-AF65-F5344CB8AC3E}">
        <p14:creationId xmlns:p14="http://schemas.microsoft.com/office/powerpoint/2010/main" val="530937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Réduire la surface chauffée en évitant de chauffer des placards</a:t>
            </a:r>
          </a:p>
          <a:p>
            <a:endParaRPr lang="fr-FR" dirty="0"/>
          </a:p>
          <a:p>
            <a:r>
              <a:rPr lang="fr-FR" dirty="0"/>
              <a:t>Fermer les portes (groom)</a:t>
            </a:r>
          </a:p>
          <a:p>
            <a:endParaRPr lang="fr-FR" dirty="0"/>
          </a:p>
          <a:p>
            <a:r>
              <a:rPr lang="fr-FR" dirty="0"/>
              <a:t>Travailler sur le bâti (enveloppes, fenêtres…)</a:t>
            </a:r>
          </a:p>
          <a:p>
            <a:endParaRPr lang="fr-FR" dirty="0"/>
          </a:p>
          <a:p>
            <a:r>
              <a:rPr lang="fr-FR" dirty="0"/>
              <a:t>Inciter à porter un pull (levier culturel)</a:t>
            </a:r>
          </a:p>
          <a:p>
            <a:endParaRPr lang="fr-FR" dirty="0"/>
          </a:p>
          <a:p>
            <a:r>
              <a:rPr lang="fr-FR" dirty="0"/>
              <a:t>Organiser un concours d’énergie entre bâtiments résidentiels</a:t>
            </a:r>
          </a:p>
          <a:p>
            <a:r>
              <a:rPr lang="fr-FR" dirty="0" err="1"/>
              <a:t>Relamping</a:t>
            </a:r>
            <a:endParaRPr lang="fr-FR" dirty="0"/>
          </a:p>
          <a:p>
            <a:r>
              <a:rPr lang="fr-FR" dirty="0"/>
              <a:t>Souscrire à une offre énergie renouvelable (</a:t>
            </a:r>
            <a:r>
              <a:rPr lang="fr-FR" dirty="0" err="1"/>
              <a:t>enercoop</a:t>
            </a:r>
            <a:r>
              <a:rPr lang="fr-FR" dirty="0"/>
              <a:t>, </a:t>
            </a:r>
            <a:r>
              <a:rPr lang="fr-FR" dirty="0" err="1"/>
              <a:t>weplanet</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43</a:t>
            </a:fld>
            <a:endParaRPr lang="fr-FR"/>
          </a:p>
        </p:txBody>
      </p:sp>
    </p:spTree>
    <p:extLst>
      <p:ext uri="{BB962C8B-B14F-4D97-AF65-F5344CB8AC3E}">
        <p14:creationId xmlns:p14="http://schemas.microsoft.com/office/powerpoint/2010/main" val="2820414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Plan vélo (infrastructures, douches, garages sécurisés, IKV étudiante)</a:t>
            </a:r>
          </a:p>
          <a:p>
            <a:endParaRPr lang="fr-FR" dirty="0"/>
          </a:p>
          <a:p>
            <a:r>
              <a:rPr lang="fr-FR" dirty="0"/>
              <a:t>Plan de déplacement</a:t>
            </a:r>
          </a:p>
          <a:p>
            <a:endParaRPr lang="fr-FR" dirty="0"/>
          </a:p>
          <a:p>
            <a:r>
              <a:rPr lang="fr-FR" dirty="0"/>
              <a:t>Ouvrir une réflexion sur les déplacements à l’étranger, privilégier des destinations européennes</a:t>
            </a:r>
          </a:p>
          <a:p>
            <a:endParaRPr lang="fr-FR" dirty="0"/>
          </a:p>
          <a:p>
            <a:r>
              <a:rPr lang="fr-FR" dirty="0"/>
              <a:t>Favoriser l’auto-partage</a:t>
            </a:r>
          </a:p>
          <a:p>
            <a:endParaRPr lang="fr-FR" dirty="0"/>
          </a:p>
          <a:p>
            <a:r>
              <a:rPr lang="fr-FR" dirty="0"/>
              <a:t>Réduire la place des parkings voitures</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44</a:t>
            </a:fld>
            <a:endParaRPr lang="fr-FR"/>
          </a:p>
        </p:txBody>
      </p:sp>
    </p:spTree>
    <p:extLst>
      <p:ext uri="{BB962C8B-B14F-4D97-AF65-F5344CB8AC3E}">
        <p14:creationId xmlns:p14="http://schemas.microsoft.com/office/powerpoint/2010/main" val="1475276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Plan vélo (infrastructures, douches, garages sécurisés, IKV étudiante)</a:t>
            </a:r>
          </a:p>
          <a:p>
            <a:endParaRPr lang="fr-FR" dirty="0"/>
          </a:p>
          <a:p>
            <a:r>
              <a:rPr lang="fr-FR" dirty="0"/>
              <a:t>Plan de déplacement</a:t>
            </a:r>
          </a:p>
          <a:p>
            <a:endParaRPr lang="fr-FR" dirty="0"/>
          </a:p>
          <a:p>
            <a:r>
              <a:rPr lang="fr-FR" dirty="0"/>
              <a:t>Ouvrir une réflexion sur les déplacements à l’étranger, privilégier des destinations européennes</a:t>
            </a:r>
          </a:p>
          <a:p>
            <a:endParaRPr lang="fr-FR" dirty="0"/>
          </a:p>
          <a:p>
            <a:r>
              <a:rPr lang="fr-FR" dirty="0"/>
              <a:t>Favoriser l’auto-partage</a:t>
            </a:r>
          </a:p>
          <a:p>
            <a:endParaRPr lang="fr-FR" dirty="0"/>
          </a:p>
          <a:p>
            <a:r>
              <a:rPr lang="fr-FR" dirty="0"/>
              <a:t>Réduire la place des parkings voitures</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45</a:t>
            </a:fld>
            <a:endParaRPr lang="fr-FR"/>
          </a:p>
        </p:txBody>
      </p:sp>
    </p:spTree>
    <p:extLst>
      <p:ext uri="{BB962C8B-B14F-4D97-AF65-F5344CB8AC3E}">
        <p14:creationId xmlns:p14="http://schemas.microsoft.com/office/powerpoint/2010/main" val="4028046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Plan vélo (infrastructures, douches, garages sécurisés, IKV étudiante)</a:t>
            </a:r>
          </a:p>
          <a:p>
            <a:endParaRPr lang="fr-FR" dirty="0"/>
          </a:p>
          <a:p>
            <a:r>
              <a:rPr lang="fr-FR" dirty="0"/>
              <a:t>Plan de déplacement</a:t>
            </a:r>
          </a:p>
          <a:p>
            <a:endParaRPr lang="fr-FR" dirty="0"/>
          </a:p>
          <a:p>
            <a:r>
              <a:rPr lang="fr-FR" dirty="0"/>
              <a:t>Ouvrir une réflexion sur les déplacements à l’étranger, privilégier des destinations européennes</a:t>
            </a:r>
          </a:p>
          <a:p>
            <a:endParaRPr lang="fr-FR" dirty="0"/>
          </a:p>
          <a:p>
            <a:r>
              <a:rPr lang="fr-FR" dirty="0"/>
              <a:t>Favoriser l’auto-partage</a:t>
            </a:r>
          </a:p>
          <a:p>
            <a:endParaRPr lang="fr-FR" dirty="0"/>
          </a:p>
          <a:p>
            <a:r>
              <a:rPr lang="fr-FR" dirty="0"/>
              <a:t>Réduire la place des parkings voitures</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46</a:t>
            </a:fld>
            <a:endParaRPr lang="fr-FR"/>
          </a:p>
        </p:txBody>
      </p:sp>
    </p:spTree>
    <p:extLst>
      <p:ext uri="{BB962C8B-B14F-4D97-AF65-F5344CB8AC3E}">
        <p14:creationId xmlns:p14="http://schemas.microsoft.com/office/powerpoint/2010/main" val="2511910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Plan vélo (infrastructures, douches, garages sécurisés, IKV étudiante)</a:t>
            </a:r>
          </a:p>
          <a:p>
            <a:endParaRPr lang="fr-FR" dirty="0"/>
          </a:p>
          <a:p>
            <a:r>
              <a:rPr lang="fr-FR" dirty="0"/>
              <a:t>Plan de déplacement</a:t>
            </a:r>
          </a:p>
          <a:p>
            <a:endParaRPr lang="fr-FR" dirty="0"/>
          </a:p>
          <a:p>
            <a:r>
              <a:rPr lang="fr-FR" dirty="0"/>
              <a:t>Ouvrir une réflexion sur les déplacements à l’étranger, privilégier des destinations européennes</a:t>
            </a:r>
          </a:p>
          <a:p>
            <a:endParaRPr lang="fr-FR" dirty="0"/>
          </a:p>
          <a:p>
            <a:r>
              <a:rPr lang="fr-FR" dirty="0"/>
              <a:t>Favoriser l’auto-partage</a:t>
            </a:r>
          </a:p>
          <a:p>
            <a:endParaRPr lang="fr-FR" dirty="0"/>
          </a:p>
          <a:p>
            <a:r>
              <a:rPr lang="fr-FR" dirty="0"/>
              <a:t>Réduire la place des parkings voitures</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47</a:t>
            </a:fld>
            <a:endParaRPr lang="fr-FR"/>
          </a:p>
        </p:txBody>
      </p:sp>
    </p:spTree>
    <p:extLst>
      <p:ext uri="{BB962C8B-B14F-4D97-AF65-F5344CB8AC3E}">
        <p14:creationId xmlns:p14="http://schemas.microsoft.com/office/powerpoint/2010/main" val="1717058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Favoriser des gammes de produits durables (5 stars, </a:t>
            </a:r>
            <a:r>
              <a:rPr lang="fr-FR" dirty="0" err="1"/>
              <a:t>Eco-label</a:t>
            </a:r>
            <a:r>
              <a:rPr lang="fr-FR" dirty="0"/>
              <a:t>)</a:t>
            </a:r>
          </a:p>
          <a:p>
            <a:endParaRPr lang="fr-FR" dirty="0"/>
          </a:p>
          <a:p>
            <a:r>
              <a:rPr lang="fr-FR" dirty="0"/>
              <a:t>Produits rechargeables</a:t>
            </a:r>
          </a:p>
          <a:p>
            <a:endParaRPr lang="fr-FR" dirty="0"/>
          </a:p>
          <a:p>
            <a:r>
              <a:rPr lang="fr-FR" dirty="0"/>
              <a:t>Allonger la durée du parc informatique (reconditionnement, haut de gamme garanti)</a:t>
            </a:r>
          </a:p>
          <a:p>
            <a:endParaRPr lang="fr-FR" dirty="0"/>
          </a:p>
          <a:p>
            <a:r>
              <a:rPr lang="fr-FR" dirty="0"/>
              <a:t>Mobilier de récupération (</a:t>
            </a:r>
            <a:r>
              <a:rPr lang="fr-FR" dirty="0" err="1"/>
              <a:t>recyclerie</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48</a:t>
            </a:fld>
            <a:endParaRPr lang="fr-FR"/>
          </a:p>
        </p:txBody>
      </p:sp>
    </p:spTree>
    <p:extLst>
      <p:ext uri="{BB962C8B-B14F-4D97-AF65-F5344CB8AC3E}">
        <p14:creationId xmlns:p14="http://schemas.microsoft.com/office/powerpoint/2010/main" val="3717840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Favoriser des gammes de produits durables (5 stars, </a:t>
            </a:r>
            <a:r>
              <a:rPr lang="fr-FR" dirty="0" err="1"/>
              <a:t>Eco-label</a:t>
            </a:r>
            <a:r>
              <a:rPr lang="fr-FR" dirty="0"/>
              <a:t>)</a:t>
            </a:r>
          </a:p>
          <a:p>
            <a:endParaRPr lang="fr-FR" dirty="0"/>
          </a:p>
          <a:p>
            <a:r>
              <a:rPr lang="fr-FR" dirty="0"/>
              <a:t>Produits rechargeables</a:t>
            </a:r>
          </a:p>
          <a:p>
            <a:endParaRPr lang="fr-FR" dirty="0"/>
          </a:p>
          <a:p>
            <a:r>
              <a:rPr lang="fr-FR" dirty="0"/>
              <a:t>Allonger la durée du parc informatique (reconditionnement, haut de gamme garanti)</a:t>
            </a:r>
          </a:p>
          <a:p>
            <a:endParaRPr lang="fr-FR" dirty="0"/>
          </a:p>
          <a:p>
            <a:r>
              <a:rPr lang="fr-FR" dirty="0"/>
              <a:t>Mobilier de récupération (</a:t>
            </a:r>
            <a:r>
              <a:rPr lang="fr-FR" dirty="0" err="1"/>
              <a:t>recyclerie</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49</a:t>
            </a:fld>
            <a:endParaRPr lang="fr-FR"/>
          </a:p>
        </p:txBody>
      </p:sp>
    </p:spTree>
    <p:extLst>
      <p:ext uri="{BB962C8B-B14F-4D97-AF65-F5344CB8AC3E}">
        <p14:creationId xmlns:p14="http://schemas.microsoft.com/office/powerpoint/2010/main" val="2202043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3667" name="Espace réservé des commentaires 2"/>
          <p:cNvSpPr>
            <a:spLocks noGrp="1"/>
          </p:cNvSpPr>
          <p:nvPr>
            <p:ph type="body" idx="1"/>
          </p:nvPr>
        </p:nvSpPr>
        <p:spPr bwMode="auto">
          <a:noFill/>
        </p:spPr>
        <p:txBody>
          <a:bodyPr/>
          <a:lstStyle/>
          <a:p>
            <a:endParaRPr lang="fr-FR" altLang="fr-FR" sz="1000" dirty="0">
              <a:latin typeface="Arial" panose="020B0604020202020204" pitchFamily="34" charset="0"/>
              <a:cs typeface="Arial" panose="020B0604020202020204" pitchFamily="34" charset="0"/>
            </a:endParaRPr>
          </a:p>
        </p:txBody>
      </p:sp>
      <p:sp>
        <p:nvSpPr>
          <p:cNvPr id="113668" name="Espace réservé du numéro de diapositive 3"/>
          <p:cNvSpPr>
            <a:spLocks noGrp="1"/>
          </p:cNvSpPr>
          <p:nvPr>
            <p:ph type="sldNum" sz="quarter" idx="5"/>
          </p:nvPr>
        </p:nvSpPr>
        <p:spPr bwMode="auto">
          <a:noFill/>
          <a:ln>
            <a:miter lim="800000"/>
            <a:headEnd/>
            <a:tailEnd/>
          </a:ln>
        </p:spPr>
        <p:txBody>
          <a:bodyPr/>
          <a:lstStyle/>
          <a:p>
            <a:fld id="{92DBAD68-0D9C-4D15-BC21-03E7E10DD4C9}" type="slidenum">
              <a:rPr lang="fr-FR" altLang="fr-FR" smtClean="0"/>
              <a:pPr/>
              <a:t>56</a:t>
            </a:fld>
            <a:endParaRPr lang="fr-FR" altLang="fr-FR"/>
          </a:p>
        </p:txBody>
      </p:sp>
    </p:spTree>
    <p:extLst>
      <p:ext uri="{BB962C8B-B14F-4D97-AF65-F5344CB8AC3E}">
        <p14:creationId xmlns:p14="http://schemas.microsoft.com/office/powerpoint/2010/main" val="76837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5</a:t>
            </a:fld>
            <a:endParaRPr lang="fr-FR"/>
          </a:p>
        </p:txBody>
      </p:sp>
    </p:spTree>
    <p:extLst>
      <p:ext uri="{BB962C8B-B14F-4D97-AF65-F5344CB8AC3E}">
        <p14:creationId xmlns:p14="http://schemas.microsoft.com/office/powerpoint/2010/main" val="2871869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FE026B-B1E1-4BF4-911F-C4746B0EAECA}" type="slidenum">
              <a:rPr lang="fr-FR" altLang="en-US" smtClean="0"/>
              <a:pPr>
                <a:spcBef>
                  <a:spcPct val="0"/>
                </a:spcBef>
              </a:pPr>
              <a:t>60</a:t>
            </a:fld>
            <a:endParaRPr lang="fr-FR" altLang="en-US"/>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en-US">
                <a:latin typeface="Arial" panose="020B0604020202020204" pitchFamily="34" charset="0"/>
              </a:rPr>
              <a:t>A travers cette formation, Avenir Climatique a 3 objectifs listés en haut. La réalisation du facteur 4 sur les campus sera réalisée grâce au lancement de PCC par les étudiants formés à cet atelier (on l’espère !). La réussite des PCC repose sur :</a:t>
            </a:r>
          </a:p>
          <a:p>
            <a:pPr eaLnBrk="1" hangingPunct="1">
              <a:buFontTx/>
              <a:buChar char="-"/>
            </a:pPr>
            <a:r>
              <a:rPr lang="fr-FR" altLang="en-US">
                <a:latin typeface="Arial" panose="020B0604020202020204" pitchFamily="34" charset="0"/>
              </a:rPr>
              <a:t>La motivation de chaque membre</a:t>
            </a:r>
          </a:p>
          <a:p>
            <a:pPr eaLnBrk="1" hangingPunct="1">
              <a:buFontTx/>
              <a:buChar char="-"/>
            </a:pPr>
            <a:r>
              <a:rPr lang="fr-FR" altLang="en-US">
                <a:latin typeface="Arial" panose="020B0604020202020204" pitchFamily="34" charset="0"/>
              </a:rPr>
              <a:t>Une équipe car les tâches sont trop nombreuses et diversifiées pour être (bien) exécutées par une seule personne</a:t>
            </a:r>
          </a:p>
          <a:p>
            <a:pPr eaLnBrk="1" hangingPunct="1">
              <a:buFontTx/>
              <a:buChar char="-"/>
            </a:pPr>
            <a:r>
              <a:rPr lang="fr-FR" altLang="en-US">
                <a:latin typeface="Arial" panose="020B0604020202020204" pitchFamily="34" charset="0"/>
              </a:rPr>
              <a:t>Une organisation projet efficiente : c’est une chose d’être plusieurs, c’en est une autre de travailler en bonne intelligence collective</a:t>
            </a:r>
          </a:p>
          <a:p>
            <a:pPr eaLnBrk="1" hangingPunct="1">
              <a:buFontTx/>
              <a:buChar char="-"/>
            </a:pPr>
            <a:r>
              <a:rPr lang="fr-FR" altLang="en-US">
                <a:latin typeface="Arial" panose="020B0604020202020204" pitchFamily="34" charset="0"/>
              </a:rPr>
              <a:t>Notre assistance en temps réel : bien insister sur le fait qu’Avenir Climatique (et toi-même en qualité de membre et de formateur PCC !) peut apporter une expertise et un soutien et qu’il y a un réel intérêt des 2 côtés à suivre en temps réel un PCC sur un campus.</a:t>
            </a:r>
          </a:p>
          <a:p>
            <a:pPr eaLnBrk="1" hangingPunct="1"/>
            <a:r>
              <a:rPr lang="fr-FR" altLang="en-US">
                <a:latin typeface="Arial" panose="020B0604020202020204" pitchFamily="34" charset="0"/>
              </a:rPr>
              <a:t>Ces 4 éléments listés précédemment sont détaillés dans les prochaines planches. Commençons par la motivation donc.</a:t>
            </a:r>
          </a:p>
        </p:txBody>
      </p:sp>
    </p:spTree>
    <p:extLst>
      <p:ext uri="{BB962C8B-B14F-4D97-AF65-F5344CB8AC3E}">
        <p14:creationId xmlns:p14="http://schemas.microsoft.com/office/powerpoint/2010/main" val="1802703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691E9D-4BB0-4A4E-A075-7CEF6E79E862}" type="slidenum">
              <a:rPr lang="fr-FR" altLang="en-US" smtClean="0"/>
              <a:pPr>
                <a:spcBef>
                  <a:spcPct val="0"/>
                </a:spcBef>
              </a:pPr>
              <a:t>61</a:t>
            </a:fld>
            <a:endParaRPr lang="fr-FR" altLang="en-US"/>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pPr eaLnBrk="1" hangingPunct="1"/>
            <a:r>
              <a:rPr lang="fr-FR" altLang="en-US">
                <a:latin typeface="Arial" panose="020B0604020202020204" pitchFamily="34" charset="0"/>
              </a:rPr>
              <a:t>Quelques conseils qui découlent du bon sens mais ne font pas de mal à rappeler. Voici quelques précisions et/ou exemples pour argumenter chaque conseil :</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1</a:t>
            </a:r>
            <a:r>
              <a:rPr lang="fr-FR" altLang="en-US" baseline="30000">
                <a:latin typeface="Arial" panose="020B0604020202020204" pitchFamily="34" charset="0"/>
              </a:rPr>
              <a:t>er</a:t>
            </a:r>
            <a:r>
              <a:rPr lang="fr-FR" altLang="en-US">
                <a:latin typeface="Arial" panose="020B0604020202020204" pitchFamily="34" charset="0"/>
              </a:rPr>
              <a:t> conseil : des musiciens qui jouent ensemble forment un groupe ; des sportifs, une équipe. Il faut une structure, un nom, et savoir clairement qui en fait partie ou non. Le sentiment d’appartenance est un bon facteur de motivation, donc de réussite.</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2</a:t>
            </a:r>
            <a:r>
              <a:rPr lang="fr-FR" altLang="en-US" baseline="30000">
                <a:latin typeface="Arial" panose="020B0604020202020204" pitchFamily="34" charset="0"/>
              </a:rPr>
              <a:t>ème</a:t>
            </a:r>
            <a:r>
              <a:rPr lang="fr-FR" altLang="en-US">
                <a:latin typeface="Arial" panose="020B0604020202020204" pitchFamily="34" charset="0"/>
              </a:rPr>
              <a:t> conseil : à tâches diversifiées, compétences diversifiées. La diversité est de plus enrichissante. Les anciens élèves ont un </a:t>
            </a:r>
            <a:r>
              <a:rPr lang="fr-FR" altLang="en-US">
                <a:solidFill>
                  <a:srgbClr val="262626"/>
                </a:solidFill>
                <a:latin typeface="Arial" panose="020B0604020202020204" pitchFamily="34" charset="0"/>
              </a:rPr>
              <a:t>vécu et un accès à des données et outils qui facilitent la réalisation du projet</a:t>
            </a:r>
            <a:endParaRPr lang="fr-FR" altLang="en-US">
              <a:latin typeface="Arial" panose="020B0604020202020204" pitchFamily="34" charset="0"/>
            </a:endParaRP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3</a:t>
            </a:r>
            <a:r>
              <a:rPr lang="fr-FR" altLang="en-US" baseline="30000">
                <a:latin typeface="Arial" panose="020B0604020202020204" pitchFamily="34" charset="0"/>
              </a:rPr>
              <a:t>ème</a:t>
            </a:r>
            <a:r>
              <a:rPr lang="fr-FR" altLang="en-US">
                <a:latin typeface="Arial" panose="020B0604020202020204" pitchFamily="34" charset="0"/>
              </a:rPr>
              <a:t> conseil : une fois qu’un étudiant a rempli son emploi du temps, il est difficile de le recruter. Soyez les 1</a:t>
            </a:r>
            <a:r>
              <a:rPr lang="fr-FR" altLang="en-US" baseline="30000">
                <a:latin typeface="Arial" panose="020B0604020202020204" pitchFamily="34" charset="0"/>
              </a:rPr>
              <a:t>ers</a:t>
            </a:r>
            <a:r>
              <a:rPr lang="fr-FR" altLang="en-US">
                <a:latin typeface="Arial" panose="020B0604020202020204" pitchFamily="34" charset="0"/>
              </a:rPr>
              <a:t>, pour recruter les meilleurs. Donnez une impression d’importance de votre association et de bonne organisation</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4</a:t>
            </a:r>
            <a:r>
              <a:rPr lang="fr-FR" altLang="en-US" baseline="30000">
                <a:latin typeface="Arial" panose="020B0604020202020204" pitchFamily="34" charset="0"/>
              </a:rPr>
              <a:t>ème</a:t>
            </a:r>
            <a:r>
              <a:rPr lang="fr-FR" altLang="en-US">
                <a:latin typeface="Arial" panose="020B0604020202020204" pitchFamily="34" charset="0"/>
              </a:rPr>
              <a:t> conseil : souvent une asso étudiante fonctionne bien uniquement grâce à un groupe d’amis d’une même promotion et disparaît quand ces derniers quittent l’école. Il est donc très important d’assurer en continu la relève, grâce notamment aux 3 pistes en exemple.</a:t>
            </a:r>
          </a:p>
        </p:txBody>
      </p:sp>
    </p:spTree>
    <p:extLst>
      <p:ext uri="{BB962C8B-B14F-4D97-AF65-F5344CB8AC3E}">
        <p14:creationId xmlns:p14="http://schemas.microsoft.com/office/powerpoint/2010/main" val="1698211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691E9D-4BB0-4A4E-A075-7CEF6E79E862}" type="slidenum">
              <a:rPr lang="fr-FR" altLang="en-US" smtClean="0"/>
              <a:pPr>
                <a:spcBef>
                  <a:spcPct val="0"/>
                </a:spcBef>
              </a:pPr>
              <a:t>62</a:t>
            </a:fld>
            <a:endParaRPr lang="fr-FR" altLang="en-US"/>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pPr eaLnBrk="1" hangingPunct="1"/>
            <a:r>
              <a:rPr lang="fr-FR" altLang="en-US">
                <a:latin typeface="Arial" panose="020B0604020202020204" pitchFamily="34" charset="0"/>
              </a:rPr>
              <a:t>Quelques conseils qui découlent du bon sens mais ne font pas de mal à rappeler. Voici quelques précisions et/ou exemples pour argumenter chaque conseil :</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1</a:t>
            </a:r>
            <a:r>
              <a:rPr lang="fr-FR" altLang="en-US" baseline="30000">
                <a:latin typeface="Arial" panose="020B0604020202020204" pitchFamily="34" charset="0"/>
              </a:rPr>
              <a:t>er</a:t>
            </a:r>
            <a:r>
              <a:rPr lang="fr-FR" altLang="en-US">
                <a:latin typeface="Arial" panose="020B0604020202020204" pitchFamily="34" charset="0"/>
              </a:rPr>
              <a:t> conseil : des musiciens qui jouent ensemble forment un groupe ; des sportifs, une équipe. Il faut une structure, un nom, et savoir clairement qui en fait partie ou non. Le sentiment d’appartenance est un bon facteur de motivation, donc de réussite.</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2</a:t>
            </a:r>
            <a:r>
              <a:rPr lang="fr-FR" altLang="en-US" baseline="30000">
                <a:latin typeface="Arial" panose="020B0604020202020204" pitchFamily="34" charset="0"/>
              </a:rPr>
              <a:t>ème</a:t>
            </a:r>
            <a:r>
              <a:rPr lang="fr-FR" altLang="en-US">
                <a:latin typeface="Arial" panose="020B0604020202020204" pitchFamily="34" charset="0"/>
              </a:rPr>
              <a:t> conseil : à tâches diversifiées, compétences diversifiées. La diversité est de plus enrichissante. Les anciens élèves ont un </a:t>
            </a:r>
            <a:r>
              <a:rPr lang="fr-FR" altLang="en-US">
                <a:solidFill>
                  <a:srgbClr val="262626"/>
                </a:solidFill>
                <a:latin typeface="Arial" panose="020B0604020202020204" pitchFamily="34" charset="0"/>
              </a:rPr>
              <a:t>vécu et un accès à des données et outils qui facilitent la réalisation du projet</a:t>
            </a:r>
            <a:endParaRPr lang="fr-FR" altLang="en-US">
              <a:latin typeface="Arial" panose="020B0604020202020204" pitchFamily="34" charset="0"/>
            </a:endParaRP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3</a:t>
            </a:r>
            <a:r>
              <a:rPr lang="fr-FR" altLang="en-US" baseline="30000">
                <a:latin typeface="Arial" panose="020B0604020202020204" pitchFamily="34" charset="0"/>
              </a:rPr>
              <a:t>ème</a:t>
            </a:r>
            <a:r>
              <a:rPr lang="fr-FR" altLang="en-US">
                <a:latin typeface="Arial" panose="020B0604020202020204" pitchFamily="34" charset="0"/>
              </a:rPr>
              <a:t> conseil : une fois qu’un étudiant a rempli son emploi du temps, il est difficile de le recruter. Soyez les 1</a:t>
            </a:r>
            <a:r>
              <a:rPr lang="fr-FR" altLang="en-US" baseline="30000">
                <a:latin typeface="Arial" panose="020B0604020202020204" pitchFamily="34" charset="0"/>
              </a:rPr>
              <a:t>ers</a:t>
            </a:r>
            <a:r>
              <a:rPr lang="fr-FR" altLang="en-US">
                <a:latin typeface="Arial" panose="020B0604020202020204" pitchFamily="34" charset="0"/>
              </a:rPr>
              <a:t>, pour recruter les meilleurs. Donnez une impression d’importance de votre association et de bonne organisation</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4</a:t>
            </a:r>
            <a:r>
              <a:rPr lang="fr-FR" altLang="en-US" baseline="30000">
                <a:latin typeface="Arial" panose="020B0604020202020204" pitchFamily="34" charset="0"/>
              </a:rPr>
              <a:t>ème</a:t>
            </a:r>
            <a:r>
              <a:rPr lang="fr-FR" altLang="en-US">
                <a:latin typeface="Arial" panose="020B0604020202020204" pitchFamily="34" charset="0"/>
              </a:rPr>
              <a:t> conseil : souvent une asso étudiante fonctionne bien uniquement grâce à un groupe d’amis d’une même promotion et disparaît quand ces derniers quittent l’école. Il est donc très important d’assurer en continu la relève, grâce notamment aux 3 pistes en exemple.</a:t>
            </a:r>
          </a:p>
        </p:txBody>
      </p:sp>
    </p:spTree>
    <p:extLst>
      <p:ext uri="{BB962C8B-B14F-4D97-AF65-F5344CB8AC3E}">
        <p14:creationId xmlns:p14="http://schemas.microsoft.com/office/powerpoint/2010/main" val="3667695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691E9D-4BB0-4A4E-A075-7CEF6E79E862}" type="slidenum">
              <a:rPr lang="fr-FR" altLang="en-US" smtClean="0"/>
              <a:pPr>
                <a:spcBef>
                  <a:spcPct val="0"/>
                </a:spcBef>
              </a:pPr>
              <a:t>63</a:t>
            </a:fld>
            <a:endParaRPr lang="fr-FR" altLang="en-US"/>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pPr eaLnBrk="1" hangingPunct="1"/>
            <a:r>
              <a:rPr lang="fr-FR" altLang="en-US">
                <a:latin typeface="Arial" panose="020B0604020202020204" pitchFamily="34" charset="0"/>
              </a:rPr>
              <a:t>Quelques conseils qui découlent du bon sens mais ne font pas de mal à rappeler. Voici quelques précisions et/ou exemples pour argumenter chaque conseil :</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1</a:t>
            </a:r>
            <a:r>
              <a:rPr lang="fr-FR" altLang="en-US" baseline="30000">
                <a:latin typeface="Arial" panose="020B0604020202020204" pitchFamily="34" charset="0"/>
              </a:rPr>
              <a:t>er</a:t>
            </a:r>
            <a:r>
              <a:rPr lang="fr-FR" altLang="en-US">
                <a:latin typeface="Arial" panose="020B0604020202020204" pitchFamily="34" charset="0"/>
              </a:rPr>
              <a:t> conseil : des musiciens qui jouent ensemble forment un groupe ; des sportifs, une équipe. Il faut une structure, un nom, et savoir clairement qui en fait partie ou non. Le sentiment d’appartenance est un bon facteur de motivation, donc de réussite.</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2</a:t>
            </a:r>
            <a:r>
              <a:rPr lang="fr-FR" altLang="en-US" baseline="30000">
                <a:latin typeface="Arial" panose="020B0604020202020204" pitchFamily="34" charset="0"/>
              </a:rPr>
              <a:t>ème</a:t>
            </a:r>
            <a:r>
              <a:rPr lang="fr-FR" altLang="en-US">
                <a:latin typeface="Arial" panose="020B0604020202020204" pitchFamily="34" charset="0"/>
              </a:rPr>
              <a:t> conseil : à tâches diversifiées, compétences diversifiées. La diversité est de plus enrichissante. Les anciens élèves ont un </a:t>
            </a:r>
            <a:r>
              <a:rPr lang="fr-FR" altLang="en-US">
                <a:solidFill>
                  <a:srgbClr val="262626"/>
                </a:solidFill>
                <a:latin typeface="Arial" panose="020B0604020202020204" pitchFamily="34" charset="0"/>
              </a:rPr>
              <a:t>vécu et un accès à des données et outils qui facilitent la réalisation du projet</a:t>
            </a:r>
            <a:endParaRPr lang="fr-FR" altLang="en-US">
              <a:latin typeface="Arial" panose="020B0604020202020204" pitchFamily="34" charset="0"/>
            </a:endParaRP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3</a:t>
            </a:r>
            <a:r>
              <a:rPr lang="fr-FR" altLang="en-US" baseline="30000">
                <a:latin typeface="Arial" panose="020B0604020202020204" pitchFamily="34" charset="0"/>
              </a:rPr>
              <a:t>ème</a:t>
            </a:r>
            <a:r>
              <a:rPr lang="fr-FR" altLang="en-US">
                <a:latin typeface="Arial" panose="020B0604020202020204" pitchFamily="34" charset="0"/>
              </a:rPr>
              <a:t> conseil : une fois qu’un étudiant a rempli son emploi du temps, il est difficile de le recruter. Soyez les 1</a:t>
            </a:r>
            <a:r>
              <a:rPr lang="fr-FR" altLang="en-US" baseline="30000">
                <a:latin typeface="Arial" panose="020B0604020202020204" pitchFamily="34" charset="0"/>
              </a:rPr>
              <a:t>ers</a:t>
            </a:r>
            <a:r>
              <a:rPr lang="fr-FR" altLang="en-US">
                <a:latin typeface="Arial" panose="020B0604020202020204" pitchFamily="34" charset="0"/>
              </a:rPr>
              <a:t>, pour recruter les meilleurs. Donnez une impression d’importance de votre association et de bonne organisation</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4</a:t>
            </a:r>
            <a:r>
              <a:rPr lang="fr-FR" altLang="en-US" baseline="30000">
                <a:latin typeface="Arial" panose="020B0604020202020204" pitchFamily="34" charset="0"/>
              </a:rPr>
              <a:t>ème</a:t>
            </a:r>
            <a:r>
              <a:rPr lang="fr-FR" altLang="en-US">
                <a:latin typeface="Arial" panose="020B0604020202020204" pitchFamily="34" charset="0"/>
              </a:rPr>
              <a:t> conseil : souvent une asso étudiante fonctionne bien uniquement grâce à un groupe d’amis d’une même promotion et disparaît quand ces derniers quittent l’école. Il est donc très important d’assurer en continu la relève, grâce notamment aux 3 pistes en exemple.</a:t>
            </a:r>
          </a:p>
        </p:txBody>
      </p:sp>
    </p:spTree>
    <p:extLst>
      <p:ext uri="{BB962C8B-B14F-4D97-AF65-F5344CB8AC3E}">
        <p14:creationId xmlns:p14="http://schemas.microsoft.com/office/powerpoint/2010/main" val="3037784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691E9D-4BB0-4A4E-A075-7CEF6E79E862}" type="slidenum">
              <a:rPr lang="fr-FR" altLang="en-US" smtClean="0"/>
              <a:pPr>
                <a:spcBef>
                  <a:spcPct val="0"/>
                </a:spcBef>
              </a:pPr>
              <a:t>64</a:t>
            </a:fld>
            <a:endParaRPr lang="fr-FR" altLang="en-US"/>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pPr eaLnBrk="1" hangingPunct="1"/>
            <a:r>
              <a:rPr lang="fr-FR" altLang="en-US">
                <a:latin typeface="Arial" panose="020B0604020202020204" pitchFamily="34" charset="0"/>
              </a:rPr>
              <a:t>Quelques conseils qui découlent du bon sens mais ne font pas de mal à rappeler. Voici quelques précisions et/ou exemples pour argumenter chaque conseil :</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1</a:t>
            </a:r>
            <a:r>
              <a:rPr lang="fr-FR" altLang="en-US" baseline="30000">
                <a:latin typeface="Arial" panose="020B0604020202020204" pitchFamily="34" charset="0"/>
              </a:rPr>
              <a:t>er</a:t>
            </a:r>
            <a:r>
              <a:rPr lang="fr-FR" altLang="en-US">
                <a:latin typeface="Arial" panose="020B0604020202020204" pitchFamily="34" charset="0"/>
              </a:rPr>
              <a:t> conseil : des musiciens qui jouent ensemble forment un groupe ; des sportifs, une équipe. Il faut une structure, un nom, et savoir clairement qui en fait partie ou non. Le sentiment d’appartenance est un bon facteur de motivation, donc de réussite.</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2</a:t>
            </a:r>
            <a:r>
              <a:rPr lang="fr-FR" altLang="en-US" baseline="30000">
                <a:latin typeface="Arial" panose="020B0604020202020204" pitchFamily="34" charset="0"/>
              </a:rPr>
              <a:t>ème</a:t>
            </a:r>
            <a:r>
              <a:rPr lang="fr-FR" altLang="en-US">
                <a:latin typeface="Arial" panose="020B0604020202020204" pitchFamily="34" charset="0"/>
              </a:rPr>
              <a:t> conseil : à tâches diversifiées, compétences diversifiées. La diversité est de plus enrichissante. Les anciens élèves ont un </a:t>
            </a:r>
            <a:r>
              <a:rPr lang="fr-FR" altLang="en-US">
                <a:solidFill>
                  <a:srgbClr val="262626"/>
                </a:solidFill>
                <a:latin typeface="Arial" panose="020B0604020202020204" pitchFamily="34" charset="0"/>
              </a:rPr>
              <a:t>vécu et un accès à des données et outils qui facilitent la réalisation du projet</a:t>
            </a:r>
            <a:endParaRPr lang="fr-FR" altLang="en-US">
              <a:latin typeface="Arial" panose="020B0604020202020204" pitchFamily="34" charset="0"/>
            </a:endParaRP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3</a:t>
            </a:r>
            <a:r>
              <a:rPr lang="fr-FR" altLang="en-US" baseline="30000">
                <a:latin typeface="Arial" panose="020B0604020202020204" pitchFamily="34" charset="0"/>
              </a:rPr>
              <a:t>ème</a:t>
            </a:r>
            <a:r>
              <a:rPr lang="fr-FR" altLang="en-US">
                <a:latin typeface="Arial" panose="020B0604020202020204" pitchFamily="34" charset="0"/>
              </a:rPr>
              <a:t> conseil : une fois qu’un étudiant a rempli son emploi du temps, il est difficile de le recruter. Soyez les 1</a:t>
            </a:r>
            <a:r>
              <a:rPr lang="fr-FR" altLang="en-US" baseline="30000">
                <a:latin typeface="Arial" panose="020B0604020202020204" pitchFamily="34" charset="0"/>
              </a:rPr>
              <a:t>ers</a:t>
            </a:r>
            <a:r>
              <a:rPr lang="fr-FR" altLang="en-US">
                <a:latin typeface="Arial" panose="020B0604020202020204" pitchFamily="34" charset="0"/>
              </a:rPr>
              <a:t>, pour recruter les meilleurs. Donnez une impression d’importance de votre association et de bonne organisation</a:t>
            </a:r>
          </a:p>
          <a:p>
            <a:pPr eaLnBrk="1" hangingPunct="1"/>
            <a:endParaRPr lang="fr-FR" altLang="en-US">
              <a:latin typeface="Arial" panose="020B0604020202020204" pitchFamily="34" charset="0"/>
            </a:endParaRPr>
          </a:p>
          <a:p>
            <a:pPr eaLnBrk="1" hangingPunct="1"/>
            <a:r>
              <a:rPr lang="fr-FR" altLang="en-US">
                <a:latin typeface="Arial" panose="020B0604020202020204" pitchFamily="34" charset="0"/>
              </a:rPr>
              <a:t>4</a:t>
            </a:r>
            <a:r>
              <a:rPr lang="fr-FR" altLang="en-US" baseline="30000">
                <a:latin typeface="Arial" panose="020B0604020202020204" pitchFamily="34" charset="0"/>
              </a:rPr>
              <a:t>ème</a:t>
            </a:r>
            <a:r>
              <a:rPr lang="fr-FR" altLang="en-US">
                <a:latin typeface="Arial" panose="020B0604020202020204" pitchFamily="34" charset="0"/>
              </a:rPr>
              <a:t> conseil : souvent une asso étudiante fonctionne bien uniquement grâce à un groupe d’amis d’une même promotion et disparaît quand ces derniers quittent l’école. Il est donc très important d’assurer en continu la relève, grâce notamment aux 3 pistes en exemple.</a:t>
            </a:r>
          </a:p>
        </p:txBody>
      </p:sp>
    </p:spTree>
    <p:extLst>
      <p:ext uri="{BB962C8B-B14F-4D97-AF65-F5344CB8AC3E}">
        <p14:creationId xmlns:p14="http://schemas.microsoft.com/office/powerpoint/2010/main" val="3532146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B3B072-BD1C-495B-A73A-1623A21355E8}" type="slidenum">
              <a:rPr lang="fr-FR" altLang="en-US" smtClean="0"/>
              <a:pPr>
                <a:spcBef>
                  <a:spcPct val="0"/>
                </a:spcBef>
              </a:pPr>
              <a:t>65</a:t>
            </a:fld>
            <a:endParaRPr lang="fr-FR" alt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en-US" sz="1200" dirty="0">
                <a:solidFill>
                  <a:srgbClr val="262626"/>
                </a:solidFill>
                <a:latin typeface="Arial" panose="020B0604020202020204" pitchFamily="34" charset="0"/>
                <a:cs typeface="Arial" panose="020B0604020202020204" pitchFamily="34" charset="0"/>
              </a:rPr>
              <a:t>Un exercice</a:t>
            </a:r>
            <a:r>
              <a:rPr lang="fr-FR" altLang="en-US" sz="1200" baseline="0" dirty="0">
                <a:solidFill>
                  <a:srgbClr val="262626"/>
                </a:solidFill>
                <a:latin typeface="Arial" panose="020B0604020202020204" pitchFamily="34" charset="0"/>
                <a:cs typeface="Arial" panose="020B0604020202020204" pitchFamily="34" charset="0"/>
              </a:rPr>
              <a:t> intéressant </a:t>
            </a:r>
            <a:r>
              <a:rPr lang="fr-FR" altLang="en-US" sz="1200" dirty="0">
                <a:solidFill>
                  <a:srgbClr val="262626"/>
                </a:solidFill>
                <a:latin typeface="Arial" panose="020B0604020202020204" pitchFamily="34" charset="0"/>
                <a:cs typeface="Arial" panose="020B0604020202020204" pitchFamily="34" charset="0"/>
              </a:rPr>
              <a:t>consiste à ce que chacun liste toutes les compétences qu’il possède ou souhaite acquérir et les place sur ce diagramme.</a:t>
            </a: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confort correspond à mes forces. Je serai capable d’accomplir parfaitement toute tâche qu’on m’y confiera, mais du coup cela ne me fera que peu ou pas progresser.</a:t>
            </a: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sécurité correspond à mes pistes d’améliorations. Je serai capable d’accomplir tout ou partie des tâches qu’on m’y confiera sans pour autant être totalement à l’aise. Cependant, à force d’en faire, je progresse et élargis mes zones de confort et de sécurité. Je repousse mes limites.</a:t>
            </a: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danger correspond à toutes les tâches que je ne suis pas encore en mesure d’accomplir aujourd’hui, mais probablement demain à force de progresser.</a:t>
            </a: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fr-FR" altLang="en-US" sz="1200" b="0" dirty="0">
                <a:solidFill>
                  <a:schemeClr val="tx1"/>
                </a:solidFill>
                <a:latin typeface="Arial" panose="020B0604020202020204" pitchFamily="34" charset="0"/>
                <a:cs typeface="Arial" panose="020B0604020202020204" pitchFamily="34" charset="0"/>
              </a:rPr>
              <a:t>Un bon projet c’est lorsque</a:t>
            </a:r>
            <a:r>
              <a:rPr lang="fr-FR" altLang="en-US" sz="1200" b="0" baseline="0" dirty="0">
                <a:solidFill>
                  <a:schemeClr val="tx1"/>
                </a:solidFill>
                <a:latin typeface="Arial" panose="020B0604020202020204" pitchFamily="34" charset="0"/>
                <a:cs typeface="Arial" panose="020B0604020202020204" pitchFamily="34" charset="0"/>
              </a:rPr>
              <a:t> </a:t>
            </a:r>
            <a:r>
              <a:rPr lang="fr-FR" altLang="en-US" sz="1200" b="0" dirty="0">
                <a:solidFill>
                  <a:schemeClr val="tx1"/>
                </a:solidFill>
                <a:latin typeface="Arial" panose="020B0604020202020204" pitchFamily="34" charset="0"/>
                <a:cs typeface="Arial" panose="020B0604020202020204" pitchFamily="34" charset="0"/>
              </a:rPr>
              <a:t>les compétences de chacun</a:t>
            </a:r>
            <a:r>
              <a:rPr lang="fr-FR" altLang="en-US" sz="1200" b="0" baseline="0" dirty="0">
                <a:solidFill>
                  <a:schemeClr val="tx1"/>
                </a:solidFill>
                <a:latin typeface="Arial" panose="020B0604020202020204" pitchFamily="34" charset="0"/>
                <a:cs typeface="Arial" panose="020B0604020202020204" pitchFamily="34" charset="0"/>
              </a:rPr>
              <a:t> sont bien utilisées et que tout le monde progresse au maximum dans sa zone de sécurité. Pour certaines tâches critiques, il est bon de naviguer dans sa zone de confort m</a:t>
            </a:r>
            <a:r>
              <a:rPr lang="fr-FR" altLang="en-US" sz="1200" dirty="0">
                <a:solidFill>
                  <a:srgbClr val="262626"/>
                </a:solidFill>
                <a:latin typeface="Arial" panose="020B0604020202020204" pitchFamily="34" charset="0"/>
                <a:cs typeface="Arial" panose="020B0604020202020204" pitchFamily="34" charset="0"/>
              </a:rPr>
              <a:t>ais il ne faut pas en abuser. Sinon, on s’ennuie et on ne progresse plus ! </a:t>
            </a:r>
          </a:p>
        </p:txBody>
      </p:sp>
    </p:spTree>
    <p:extLst>
      <p:ext uri="{BB962C8B-B14F-4D97-AF65-F5344CB8AC3E}">
        <p14:creationId xmlns:p14="http://schemas.microsoft.com/office/powerpoint/2010/main" val="181424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B3B072-BD1C-495B-A73A-1623A21355E8}" type="slidenum">
              <a:rPr lang="fr-FR" altLang="en-US" smtClean="0"/>
              <a:pPr>
                <a:spcBef>
                  <a:spcPct val="0"/>
                </a:spcBef>
              </a:pPr>
              <a:t>66</a:t>
            </a:fld>
            <a:endParaRPr lang="fr-FR" alt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en-US" sz="1200" dirty="0">
                <a:solidFill>
                  <a:srgbClr val="262626"/>
                </a:solidFill>
                <a:latin typeface="Arial" panose="020B0604020202020204" pitchFamily="34" charset="0"/>
                <a:cs typeface="Arial" panose="020B0604020202020204" pitchFamily="34" charset="0"/>
              </a:rPr>
              <a:t>Un exercice</a:t>
            </a:r>
            <a:r>
              <a:rPr lang="fr-FR" altLang="en-US" sz="1200" baseline="0" dirty="0">
                <a:solidFill>
                  <a:srgbClr val="262626"/>
                </a:solidFill>
                <a:latin typeface="Arial" panose="020B0604020202020204" pitchFamily="34" charset="0"/>
                <a:cs typeface="Arial" panose="020B0604020202020204" pitchFamily="34" charset="0"/>
              </a:rPr>
              <a:t> intéressant </a:t>
            </a:r>
            <a:r>
              <a:rPr lang="fr-FR" altLang="en-US" sz="1200" dirty="0">
                <a:solidFill>
                  <a:srgbClr val="262626"/>
                </a:solidFill>
                <a:latin typeface="Arial" panose="020B0604020202020204" pitchFamily="34" charset="0"/>
                <a:cs typeface="Arial" panose="020B0604020202020204" pitchFamily="34" charset="0"/>
              </a:rPr>
              <a:t>consiste à ce que chacun liste toutes les compétences qu’il possède ou souhaite acquérir et les place sur ce diagramme.</a:t>
            </a: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confort correspond à mes forces. Je serai capable d’accomplir parfaitement toute tâche qu’on m’y confiera, mais du coup cela ne me fera que peu ou pas progresser.</a:t>
            </a: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sécurité correspond à mes pistes d’améliorations. Je serai capable d’accomplir tout ou partie des tâches qu’on m’y confiera sans pour autant être totalement à l’aise. Cependant, à force d’en faire, je progresse et élargis mes zones de confort et de sécurité. Je repousse mes limites.</a:t>
            </a: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danger correspond à toutes les tâches que je ne suis pas encore en mesure d’accomplir aujourd’hui, mais probablement demain à force de progresser.</a:t>
            </a: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fr-FR" altLang="en-US" sz="1200" b="0" dirty="0">
                <a:solidFill>
                  <a:schemeClr val="tx1"/>
                </a:solidFill>
                <a:latin typeface="Arial" panose="020B0604020202020204" pitchFamily="34" charset="0"/>
                <a:cs typeface="Arial" panose="020B0604020202020204" pitchFamily="34" charset="0"/>
              </a:rPr>
              <a:t>Un bon projet c’est lorsque</a:t>
            </a:r>
            <a:r>
              <a:rPr lang="fr-FR" altLang="en-US" sz="1200" b="0" baseline="0" dirty="0">
                <a:solidFill>
                  <a:schemeClr val="tx1"/>
                </a:solidFill>
                <a:latin typeface="Arial" panose="020B0604020202020204" pitchFamily="34" charset="0"/>
                <a:cs typeface="Arial" panose="020B0604020202020204" pitchFamily="34" charset="0"/>
              </a:rPr>
              <a:t> </a:t>
            </a:r>
            <a:r>
              <a:rPr lang="fr-FR" altLang="en-US" sz="1200" b="0" dirty="0">
                <a:solidFill>
                  <a:schemeClr val="tx1"/>
                </a:solidFill>
                <a:latin typeface="Arial" panose="020B0604020202020204" pitchFamily="34" charset="0"/>
                <a:cs typeface="Arial" panose="020B0604020202020204" pitchFamily="34" charset="0"/>
              </a:rPr>
              <a:t>les compétences de chacun</a:t>
            </a:r>
            <a:r>
              <a:rPr lang="fr-FR" altLang="en-US" sz="1200" b="0" baseline="0" dirty="0">
                <a:solidFill>
                  <a:schemeClr val="tx1"/>
                </a:solidFill>
                <a:latin typeface="Arial" panose="020B0604020202020204" pitchFamily="34" charset="0"/>
                <a:cs typeface="Arial" panose="020B0604020202020204" pitchFamily="34" charset="0"/>
              </a:rPr>
              <a:t> sont bien utilisées et que tout le monde progresse au maximum dans sa zone de sécurité. Pour certaines tâches critiques, il est bon de naviguer dans sa zone de confort m</a:t>
            </a:r>
            <a:r>
              <a:rPr lang="fr-FR" altLang="en-US" sz="1200" dirty="0">
                <a:solidFill>
                  <a:srgbClr val="262626"/>
                </a:solidFill>
                <a:latin typeface="Arial" panose="020B0604020202020204" pitchFamily="34" charset="0"/>
                <a:cs typeface="Arial" panose="020B0604020202020204" pitchFamily="34" charset="0"/>
              </a:rPr>
              <a:t>ais il ne faut pas en abuser. Sinon, on s’ennuie et on ne progresse plus ! </a:t>
            </a:r>
          </a:p>
        </p:txBody>
      </p:sp>
    </p:spTree>
    <p:extLst>
      <p:ext uri="{BB962C8B-B14F-4D97-AF65-F5344CB8AC3E}">
        <p14:creationId xmlns:p14="http://schemas.microsoft.com/office/powerpoint/2010/main" val="3167929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B3B072-BD1C-495B-A73A-1623A21355E8}" type="slidenum">
              <a:rPr lang="fr-FR" altLang="en-US" smtClean="0"/>
              <a:pPr>
                <a:spcBef>
                  <a:spcPct val="0"/>
                </a:spcBef>
              </a:pPr>
              <a:t>67</a:t>
            </a:fld>
            <a:endParaRPr lang="fr-FR" alt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en-US" sz="1200" dirty="0">
                <a:solidFill>
                  <a:srgbClr val="262626"/>
                </a:solidFill>
                <a:latin typeface="Arial" panose="020B0604020202020204" pitchFamily="34" charset="0"/>
                <a:cs typeface="Arial" panose="020B0604020202020204" pitchFamily="34" charset="0"/>
              </a:rPr>
              <a:t>Un exercice</a:t>
            </a:r>
            <a:r>
              <a:rPr lang="fr-FR" altLang="en-US" sz="1200" baseline="0" dirty="0">
                <a:solidFill>
                  <a:srgbClr val="262626"/>
                </a:solidFill>
                <a:latin typeface="Arial" panose="020B0604020202020204" pitchFamily="34" charset="0"/>
                <a:cs typeface="Arial" panose="020B0604020202020204" pitchFamily="34" charset="0"/>
              </a:rPr>
              <a:t> intéressant </a:t>
            </a:r>
            <a:r>
              <a:rPr lang="fr-FR" altLang="en-US" sz="1200" dirty="0">
                <a:solidFill>
                  <a:srgbClr val="262626"/>
                </a:solidFill>
                <a:latin typeface="Arial" panose="020B0604020202020204" pitchFamily="34" charset="0"/>
                <a:cs typeface="Arial" panose="020B0604020202020204" pitchFamily="34" charset="0"/>
              </a:rPr>
              <a:t>consiste à ce que chacun liste toutes les compétences qu’il possède ou souhaite acquérir et les place sur ce diagramme.</a:t>
            </a: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confort correspond à mes forces. Je serai capable d’accomplir parfaitement toute tâche qu’on m’y confiera, mais du coup cela ne me fera que peu ou pas progresser.</a:t>
            </a: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sécurité correspond à mes pistes d’améliorations. Je serai capable d’accomplir tout ou partie des tâches qu’on m’y confiera sans pour autant être totalement à l’aise. Cependant, à force d’en faire, je progresse et élargis mes zones de confort et de sécurité. Je repousse mes limites.</a:t>
            </a: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danger correspond à toutes les tâches que je ne suis pas encore en mesure d’accomplir aujourd’hui, mais probablement demain à force de progresser.</a:t>
            </a: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endParaRPr lang="fr-FR" altLang="en-US" sz="1200" dirty="0">
              <a:solidFill>
                <a:srgbClr val="2626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883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B3B072-BD1C-495B-A73A-1623A21355E8}" type="slidenum">
              <a:rPr lang="fr-FR" altLang="en-US" smtClean="0"/>
              <a:pPr>
                <a:spcBef>
                  <a:spcPct val="0"/>
                </a:spcBef>
              </a:pPr>
              <a:t>68</a:t>
            </a:fld>
            <a:endParaRPr lang="fr-FR" altLang="en-US"/>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en-US" sz="1200" dirty="0">
                <a:solidFill>
                  <a:srgbClr val="262626"/>
                </a:solidFill>
                <a:latin typeface="Arial" panose="020B0604020202020204" pitchFamily="34" charset="0"/>
                <a:cs typeface="Arial" panose="020B0604020202020204" pitchFamily="34" charset="0"/>
              </a:rPr>
              <a:t>Un exercice</a:t>
            </a:r>
            <a:r>
              <a:rPr lang="fr-FR" altLang="en-US" sz="1200" baseline="0" dirty="0">
                <a:solidFill>
                  <a:srgbClr val="262626"/>
                </a:solidFill>
                <a:latin typeface="Arial" panose="020B0604020202020204" pitchFamily="34" charset="0"/>
                <a:cs typeface="Arial" panose="020B0604020202020204" pitchFamily="34" charset="0"/>
              </a:rPr>
              <a:t> intéressant </a:t>
            </a:r>
            <a:r>
              <a:rPr lang="fr-FR" altLang="en-US" sz="1200" dirty="0">
                <a:solidFill>
                  <a:srgbClr val="262626"/>
                </a:solidFill>
                <a:latin typeface="Arial" panose="020B0604020202020204" pitchFamily="34" charset="0"/>
                <a:cs typeface="Arial" panose="020B0604020202020204" pitchFamily="34" charset="0"/>
              </a:rPr>
              <a:t>consiste à ce que chacun liste toutes les compétences qu’il possède ou souhaite acquérir et les place sur ce diagramme.</a:t>
            </a: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confort correspond à mes forces. Je serai capable d’accomplir parfaitement toute tâche qu’on m’y confiera, mais du coup cela ne me fera que peu ou pas progresser.</a:t>
            </a: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sécurité correspond à mes pistes d’améliorations. Je serai capable d’accomplir tout ou partie des tâches qu’on m’y confiera sans pour autant être totalement à l’aise. Cependant, à force d’en faire, je progresse et élargis mes zones de confort et de sécurité. Je repousse mes limites.</a:t>
            </a:r>
          </a:p>
          <a:p>
            <a:pPr eaLnBrk="1" hangingPunct="1">
              <a:buFontTx/>
              <a:buChar char="•"/>
            </a:pPr>
            <a:r>
              <a:rPr lang="fr-FR" altLang="en-US" sz="1200" dirty="0">
                <a:solidFill>
                  <a:srgbClr val="262626"/>
                </a:solidFill>
                <a:latin typeface="Arial" panose="020B0604020202020204" pitchFamily="34" charset="0"/>
                <a:cs typeface="Arial" panose="020B0604020202020204" pitchFamily="34" charset="0"/>
              </a:rPr>
              <a:t>Ma zone de danger correspond à toutes les tâches que je ne suis pas encore en mesure d’accomplir aujourd’hui, mais probablement demain à force de progresser.</a:t>
            </a: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endParaRPr lang="fr-FR" altLang="en-US" sz="1200" dirty="0">
              <a:solidFill>
                <a:srgbClr val="262626"/>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fr-FR" altLang="en-US" sz="1200" b="0" dirty="0">
                <a:solidFill>
                  <a:schemeClr val="tx1"/>
                </a:solidFill>
                <a:latin typeface="Arial" panose="020B0604020202020204" pitchFamily="34" charset="0"/>
                <a:cs typeface="Arial" panose="020B0604020202020204" pitchFamily="34" charset="0"/>
              </a:rPr>
              <a:t>Un bon projet c’est lorsque</a:t>
            </a:r>
            <a:r>
              <a:rPr lang="fr-FR" altLang="en-US" sz="1200" b="0" baseline="0" dirty="0">
                <a:solidFill>
                  <a:schemeClr val="tx1"/>
                </a:solidFill>
                <a:latin typeface="Arial" panose="020B0604020202020204" pitchFamily="34" charset="0"/>
                <a:cs typeface="Arial" panose="020B0604020202020204" pitchFamily="34" charset="0"/>
              </a:rPr>
              <a:t> </a:t>
            </a:r>
            <a:r>
              <a:rPr lang="fr-FR" altLang="en-US" sz="1200" b="0" dirty="0">
                <a:solidFill>
                  <a:schemeClr val="tx1"/>
                </a:solidFill>
                <a:latin typeface="Arial" panose="020B0604020202020204" pitchFamily="34" charset="0"/>
                <a:cs typeface="Arial" panose="020B0604020202020204" pitchFamily="34" charset="0"/>
              </a:rPr>
              <a:t>les compétences de chacun</a:t>
            </a:r>
            <a:r>
              <a:rPr lang="fr-FR" altLang="en-US" sz="1200" b="0" baseline="0" dirty="0">
                <a:solidFill>
                  <a:schemeClr val="tx1"/>
                </a:solidFill>
                <a:latin typeface="Arial" panose="020B0604020202020204" pitchFamily="34" charset="0"/>
                <a:cs typeface="Arial" panose="020B0604020202020204" pitchFamily="34" charset="0"/>
              </a:rPr>
              <a:t> sont bien utilisées et que tout le monde progresse au maximum dans sa zone de sécurité. Pour certaines tâches critiques, il est bon de naviguer dans sa zone de confort m</a:t>
            </a:r>
            <a:r>
              <a:rPr lang="fr-FR" altLang="en-US" sz="1200" dirty="0">
                <a:solidFill>
                  <a:srgbClr val="262626"/>
                </a:solidFill>
                <a:latin typeface="Arial" panose="020B0604020202020204" pitchFamily="34" charset="0"/>
                <a:cs typeface="Arial" panose="020B0604020202020204" pitchFamily="34" charset="0"/>
              </a:rPr>
              <a:t>ais il ne faut pas en abuser. Sinon, on s’ennuie et on ne progresse plus ! </a:t>
            </a:r>
          </a:p>
        </p:txBody>
      </p:sp>
    </p:spTree>
    <p:extLst>
      <p:ext uri="{BB962C8B-B14F-4D97-AF65-F5344CB8AC3E}">
        <p14:creationId xmlns:p14="http://schemas.microsoft.com/office/powerpoint/2010/main" val="33031087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6CA44-2BC2-49EB-89EC-8AE458A3BAF1}" type="slidenum">
              <a:rPr lang="fr-FR" altLang="en-US" smtClean="0"/>
              <a:pPr>
                <a:spcBef>
                  <a:spcPct val="0"/>
                </a:spcBef>
              </a:pPr>
              <a:t>69</a:t>
            </a:fld>
            <a:endParaRPr lang="fr-FR"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en-US" dirty="0">
                <a:solidFill>
                  <a:srgbClr val="262626"/>
                </a:solidFill>
                <a:latin typeface="Arial" panose="020B0604020202020204" pitchFamily="34" charset="0"/>
              </a:rPr>
              <a:t>Nous avons parlé de la motivation et de l’équipe. Parlons maintenant du 3</a:t>
            </a:r>
            <a:r>
              <a:rPr lang="fr-FR" altLang="en-US" baseline="30000" dirty="0">
                <a:solidFill>
                  <a:srgbClr val="262626"/>
                </a:solidFill>
                <a:latin typeface="Arial" panose="020B0604020202020204" pitchFamily="34" charset="0"/>
              </a:rPr>
              <a:t>ème</a:t>
            </a:r>
            <a:r>
              <a:rPr lang="fr-FR" altLang="en-US" dirty="0">
                <a:solidFill>
                  <a:srgbClr val="262626"/>
                </a:solidFill>
                <a:latin typeface="Arial" panose="020B0604020202020204" pitchFamily="34" charset="0"/>
              </a:rPr>
              <a:t> thème, « une organisation projet efficiente ». Quelques conseils et précisions :</a:t>
            </a:r>
          </a:p>
          <a:p>
            <a:pPr eaLnBrk="1" hangingPunct="1"/>
            <a:endParaRPr lang="fr-FR" altLang="en-US" dirty="0">
              <a:solidFill>
                <a:srgbClr val="262626"/>
              </a:solidFill>
              <a:latin typeface="Arial" panose="020B0604020202020204" pitchFamily="34" charset="0"/>
            </a:endParaRPr>
          </a:p>
          <a:p>
            <a:pPr eaLnBrk="1" hangingPunct="1"/>
            <a:r>
              <a:rPr lang="fr-FR" altLang="en-US" dirty="0">
                <a:solidFill>
                  <a:srgbClr val="262626"/>
                </a:solidFill>
                <a:latin typeface="Arial" panose="020B0604020202020204" pitchFamily="34" charset="0"/>
              </a:rPr>
              <a:t>Conseil n°1 : si on ne leur propose rien à faire rapidement, les nouveaux s’ennuient et partent.</a:t>
            </a:r>
          </a:p>
          <a:p>
            <a:pPr eaLnBrk="1" hangingPunct="1"/>
            <a:endParaRPr lang="fr-FR" altLang="en-US" dirty="0">
              <a:solidFill>
                <a:srgbClr val="262626"/>
              </a:solidFill>
              <a:latin typeface="Arial" panose="020B0604020202020204" pitchFamily="34" charset="0"/>
            </a:endParaRPr>
          </a:p>
          <a:p>
            <a:pPr eaLnBrk="1" hangingPunct="1"/>
            <a:r>
              <a:rPr lang="fr-FR" altLang="en-US" dirty="0">
                <a:solidFill>
                  <a:srgbClr val="262626"/>
                </a:solidFill>
                <a:latin typeface="Arial" panose="020B0604020202020204" pitchFamily="34" charset="0"/>
              </a:rPr>
              <a:t>Conseil n°2 : Une autre condition nécessaire au bon déroulement d’un projet est finalement de trouver le bon manager. Un manager est comme un chef d’orchestre. Sans les musiciens, il n’est rien, mais sans lui, mêmes les meilleurs virtuoses peuvent avoir beaucoup de mal à jouer ensemble.</a:t>
            </a:r>
          </a:p>
          <a:p>
            <a:pPr eaLnBrk="1" hangingPunct="1"/>
            <a:endParaRPr lang="fr-FR" altLang="en-US" dirty="0">
              <a:latin typeface="Arial" panose="020B0604020202020204" pitchFamily="34" charset="0"/>
            </a:endParaRPr>
          </a:p>
          <a:p>
            <a:pPr eaLnBrk="1" hangingPunct="1"/>
            <a:r>
              <a:rPr lang="fr-FR" altLang="en-US" dirty="0">
                <a:latin typeface="Arial" panose="020B0604020202020204" pitchFamily="34" charset="0"/>
              </a:rPr>
              <a:t>Conseil n°3 : Les réunions ne sont pas une fin en soi. La réunion à intervalle régulier est contre-productive si personne n’a rien à y dire. Une réunion devra toujours découler d’un besoin clairement énoncé et communiqué au préalable aux membres par un ordre du jour. Pour les absents et pour garder une trace, un compte-rendu devra systématiquement être rédigé et communiqué rapidement à l’ensemble des membres.</a:t>
            </a:r>
          </a:p>
        </p:txBody>
      </p:sp>
    </p:spTree>
    <p:extLst>
      <p:ext uri="{BB962C8B-B14F-4D97-AF65-F5344CB8AC3E}">
        <p14:creationId xmlns:p14="http://schemas.microsoft.com/office/powerpoint/2010/main" val="325413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6</a:t>
            </a:fld>
            <a:endParaRPr lang="fr-FR"/>
          </a:p>
        </p:txBody>
      </p:sp>
    </p:spTree>
    <p:extLst>
      <p:ext uri="{BB962C8B-B14F-4D97-AF65-F5344CB8AC3E}">
        <p14:creationId xmlns:p14="http://schemas.microsoft.com/office/powerpoint/2010/main" val="592122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6CA44-2BC2-49EB-89EC-8AE458A3BAF1}" type="slidenum">
              <a:rPr lang="fr-FR" altLang="en-US" smtClean="0"/>
              <a:pPr>
                <a:spcBef>
                  <a:spcPct val="0"/>
                </a:spcBef>
              </a:pPr>
              <a:t>70</a:t>
            </a:fld>
            <a:endParaRPr lang="fr-FR"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en-US" dirty="0">
                <a:solidFill>
                  <a:srgbClr val="262626"/>
                </a:solidFill>
                <a:latin typeface="Arial" panose="020B0604020202020204" pitchFamily="34" charset="0"/>
              </a:rPr>
              <a:t>Nous avons parlé de la motivation et de l’équipe. Parlons maintenant du 3</a:t>
            </a:r>
            <a:r>
              <a:rPr lang="fr-FR" altLang="en-US" baseline="30000" dirty="0">
                <a:solidFill>
                  <a:srgbClr val="262626"/>
                </a:solidFill>
                <a:latin typeface="Arial" panose="020B0604020202020204" pitchFamily="34" charset="0"/>
              </a:rPr>
              <a:t>ème</a:t>
            </a:r>
            <a:r>
              <a:rPr lang="fr-FR" altLang="en-US" dirty="0">
                <a:solidFill>
                  <a:srgbClr val="262626"/>
                </a:solidFill>
                <a:latin typeface="Arial" panose="020B0604020202020204" pitchFamily="34" charset="0"/>
              </a:rPr>
              <a:t> thème, « une organisation projet efficiente ». Quelques conseils et précisions :</a:t>
            </a:r>
          </a:p>
          <a:p>
            <a:pPr eaLnBrk="1" hangingPunct="1"/>
            <a:endParaRPr lang="fr-FR" altLang="en-US" dirty="0">
              <a:solidFill>
                <a:srgbClr val="262626"/>
              </a:solidFill>
              <a:latin typeface="Arial" panose="020B0604020202020204" pitchFamily="34" charset="0"/>
            </a:endParaRPr>
          </a:p>
          <a:p>
            <a:pPr eaLnBrk="1" hangingPunct="1"/>
            <a:r>
              <a:rPr lang="fr-FR" altLang="en-US" dirty="0">
                <a:solidFill>
                  <a:srgbClr val="262626"/>
                </a:solidFill>
                <a:latin typeface="Arial" panose="020B0604020202020204" pitchFamily="34" charset="0"/>
              </a:rPr>
              <a:t>Conseil n°1 : si on ne leur propose rien à faire rapidement, les nouveaux s’ennuient et partent.</a:t>
            </a:r>
          </a:p>
          <a:p>
            <a:pPr eaLnBrk="1" hangingPunct="1"/>
            <a:endParaRPr lang="fr-FR" altLang="en-US" dirty="0">
              <a:solidFill>
                <a:srgbClr val="262626"/>
              </a:solidFill>
              <a:latin typeface="Arial" panose="020B0604020202020204" pitchFamily="34" charset="0"/>
            </a:endParaRPr>
          </a:p>
          <a:p>
            <a:pPr eaLnBrk="1" hangingPunct="1"/>
            <a:r>
              <a:rPr lang="fr-FR" altLang="en-US" dirty="0">
                <a:solidFill>
                  <a:srgbClr val="262626"/>
                </a:solidFill>
                <a:latin typeface="Arial" panose="020B0604020202020204" pitchFamily="34" charset="0"/>
              </a:rPr>
              <a:t>Conseil n°2 : Une autre condition nécessaire au bon déroulement d’un projet est finalement de trouver le bon manager. Un manager est comme un chef d’orchestre. Sans les musiciens, il n’est rien, mais sans lui, mêmes les meilleurs virtuoses peuvent avoir beaucoup de mal à jouer ensemble.</a:t>
            </a:r>
          </a:p>
          <a:p>
            <a:pPr eaLnBrk="1" hangingPunct="1"/>
            <a:endParaRPr lang="fr-FR" altLang="en-US" dirty="0">
              <a:latin typeface="Arial" panose="020B0604020202020204" pitchFamily="34" charset="0"/>
            </a:endParaRPr>
          </a:p>
          <a:p>
            <a:pPr eaLnBrk="1" hangingPunct="1"/>
            <a:r>
              <a:rPr lang="fr-FR" altLang="en-US" dirty="0">
                <a:latin typeface="Arial" panose="020B0604020202020204" pitchFamily="34" charset="0"/>
              </a:rPr>
              <a:t>Conseil n°3 : Les réunions ne sont pas une fin en soi. La réunion à intervalle régulier est contre-productive si personne n’a rien à y dire. Une réunion devra toujours découler d’un besoin clairement énoncé et communiqué au préalable aux membres par un ordre du jour. Pour les absents et pour garder une trace, un compte-rendu devra systématiquement être rédigé et communiqué rapidement à l’ensemble des membres.</a:t>
            </a:r>
          </a:p>
        </p:txBody>
      </p:sp>
    </p:spTree>
    <p:extLst>
      <p:ext uri="{BB962C8B-B14F-4D97-AF65-F5344CB8AC3E}">
        <p14:creationId xmlns:p14="http://schemas.microsoft.com/office/powerpoint/2010/main" val="29453269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6CA44-2BC2-49EB-89EC-8AE458A3BAF1}" type="slidenum">
              <a:rPr lang="fr-FR" altLang="en-US" smtClean="0"/>
              <a:pPr>
                <a:spcBef>
                  <a:spcPct val="0"/>
                </a:spcBef>
              </a:pPr>
              <a:t>71</a:t>
            </a:fld>
            <a:endParaRPr lang="fr-FR"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en-US" dirty="0">
                <a:solidFill>
                  <a:srgbClr val="262626"/>
                </a:solidFill>
                <a:latin typeface="Arial" panose="020B0604020202020204" pitchFamily="34" charset="0"/>
              </a:rPr>
              <a:t>Nous avons parlé de la motivation et de l’équipe. Parlons maintenant du 3</a:t>
            </a:r>
            <a:r>
              <a:rPr lang="fr-FR" altLang="en-US" baseline="30000" dirty="0">
                <a:solidFill>
                  <a:srgbClr val="262626"/>
                </a:solidFill>
                <a:latin typeface="Arial" panose="020B0604020202020204" pitchFamily="34" charset="0"/>
              </a:rPr>
              <a:t>ème</a:t>
            </a:r>
            <a:r>
              <a:rPr lang="fr-FR" altLang="en-US" dirty="0">
                <a:solidFill>
                  <a:srgbClr val="262626"/>
                </a:solidFill>
                <a:latin typeface="Arial" panose="020B0604020202020204" pitchFamily="34" charset="0"/>
              </a:rPr>
              <a:t> thème, « une organisation projet efficiente ». Quelques conseils et précisions :</a:t>
            </a:r>
          </a:p>
          <a:p>
            <a:pPr eaLnBrk="1" hangingPunct="1"/>
            <a:endParaRPr lang="fr-FR" altLang="en-US" dirty="0">
              <a:solidFill>
                <a:srgbClr val="262626"/>
              </a:solidFill>
              <a:latin typeface="Arial" panose="020B0604020202020204" pitchFamily="34" charset="0"/>
            </a:endParaRPr>
          </a:p>
          <a:p>
            <a:pPr eaLnBrk="1" hangingPunct="1"/>
            <a:r>
              <a:rPr lang="fr-FR" altLang="en-US" dirty="0">
                <a:solidFill>
                  <a:srgbClr val="262626"/>
                </a:solidFill>
                <a:latin typeface="Arial" panose="020B0604020202020204" pitchFamily="34" charset="0"/>
              </a:rPr>
              <a:t>Conseil n°1 : si on ne leur propose rien à faire rapidement, les nouveaux s’ennuient et partent.</a:t>
            </a:r>
          </a:p>
          <a:p>
            <a:pPr eaLnBrk="1" hangingPunct="1"/>
            <a:endParaRPr lang="fr-FR" altLang="en-US" dirty="0">
              <a:solidFill>
                <a:srgbClr val="262626"/>
              </a:solidFill>
              <a:latin typeface="Arial" panose="020B0604020202020204" pitchFamily="34" charset="0"/>
            </a:endParaRPr>
          </a:p>
          <a:p>
            <a:pPr eaLnBrk="1" hangingPunct="1"/>
            <a:r>
              <a:rPr lang="fr-FR" altLang="en-US" dirty="0">
                <a:solidFill>
                  <a:srgbClr val="262626"/>
                </a:solidFill>
                <a:latin typeface="Arial" panose="020B0604020202020204" pitchFamily="34" charset="0"/>
              </a:rPr>
              <a:t>Conseil n°2 : Une autre condition nécessaire au bon déroulement d’un projet est finalement de trouver le bon manager. Un manager est comme un chef d’orchestre. Sans les musiciens, il n’est rien, mais sans lui, mêmes les meilleurs virtuoses peuvent avoir beaucoup de mal à jouer ensemble.</a:t>
            </a:r>
          </a:p>
          <a:p>
            <a:pPr eaLnBrk="1" hangingPunct="1"/>
            <a:endParaRPr lang="fr-FR" altLang="en-US" dirty="0">
              <a:latin typeface="Arial" panose="020B0604020202020204" pitchFamily="34" charset="0"/>
            </a:endParaRPr>
          </a:p>
          <a:p>
            <a:pPr eaLnBrk="1" hangingPunct="1"/>
            <a:r>
              <a:rPr lang="fr-FR" altLang="en-US" dirty="0">
                <a:latin typeface="Arial" panose="020B0604020202020204" pitchFamily="34" charset="0"/>
              </a:rPr>
              <a:t>Conseil n°3 : Les réunions ne sont pas une fin en soi. La réunion à intervalle régulier est contre-productive si personne n’a rien à y dire. Une réunion devra toujours découler d’un besoin clairement énoncé et communiqué au préalable aux membres par un ordre du jour. Pour les absents et pour garder une trace, un compte-rendu devra systématiquement être rédigé et communiqué rapidement à l’ensemble des membres.</a:t>
            </a:r>
          </a:p>
        </p:txBody>
      </p:sp>
    </p:spTree>
    <p:extLst>
      <p:ext uri="{BB962C8B-B14F-4D97-AF65-F5344CB8AC3E}">
        <p14:creationId xmlns:p14="http://schemas.microsoft.com/office/powerpoint/2010/main" val="20331724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6CA44-2BC2-49EB-89EC-8AE458A3BAF1}" type="slidenum">
              <a:rPr lang="fr-FR" altLang="en-US" smtClean="0"/>
              <a:pPr>
                <a:spcBef>
                  <a:spcPct val="0"/>
                </a:spcBef>
              </a:pPr>
              <a:t>72</a:t>
            </a:fld>
            <a:endParaRPr lang="fr-FR" altLang="en-US"/>
          </a:p>
        </p:txBody>
      </p:sp>
      <p:sp>
        <p:nvSpPr>
          <p:cNvPr id="21507" name="Rectangle 2"/>
          <p:cNvSpPr>
            <a:spLocks noGrp="1" noRot="1" noChangeAspect="1" noChangeArrowheads="1" noTextEdit="1"/>
          </p:cNvSpPr>
          <p:nvPr>
            <p:ph type="sldImg"/>
          </p:nvPr>
        </p:nvSpPr>
        <p:spPr>
          <a:xfrm>
            <a:off x="381000" y="685800"/>
            <a:ext cx="6096000" cy="3429000"/>
          </a:xfrm>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altLang="en-US" dirty="0">
                <a:solidFill>
                  <a:srgbClr val="262626"/>
                </a:solidFill>
                <a:latin typeface="Arial" panose="020B0604020202020204" pitchFamily="34" charset="0"/>
              </a:rPr>
              <a:t>Nous avons parlé de la motivation et de l’équipe. Parlons maintenant du 3</a:t>
            </a:r>
            <a:r>
              <a:rPr lang="fr-FR" altLang="en-US" baseline="30000" dirty="0">
                <a:solidFill>
                  <a:srgbClr val="262626"/>
                </a:solidFill>
                <a:latin typeface="Arial" panose="020B0604020202020204" pitchFamily="34" charset="0"/>
              </a:rPr>
              <a:t>ème</a:t>
            </a:r>
            <a:r>
              <a:rPr lang="fr-FR" altLang="en-US" dirty="0">
                <a:solidFill>
                  <a:srgbClr val="262626"/>
                </a:solidFill>
                <a:latin typeface="Arial" panose="020B0604020202020204" pitchFamily="34" charset="0"/>
              </a:rPr>
              <a:t> thème, « une organisation projet efficiente ». Quelques conseils et précisions :</a:t>
            </a:r>
          </a:p>
          <a:p>
            <a:pPr eaLnBrk="1" hangingPunct="1"/>
            <a:endParaRPr lang="fr-FR" altLang="en-US" dirty="0">
              <a:solidFill>
                <a:srgbClr val="262626"/>
              </a:solidFill>
              <a:latin typeface="Arial" panose="020B0604020202020204" pitchFamily="34" charset="0"/>
            </a:endParaRPr>
          </a:p>
          <a:p>
            <a:pPr eaLnBrk="1" hangingPunct="1"/>
            <a:r>
              <a:rPr lang="fr-FR" altLang="en-US" dirty="0">
                <a:solidFill>
                  <a:srgbClr val="262626"/>
                </a:solidFill>
                <a:latin typeface="Arial" panose="020B0604020202020204" pitchFamily="34" charset="0"/>
              </a:rPr>
              <a:t>Conseil n°1 : si on ne leur propose rien à faire rapidement, les nouveaux s’ennuient et partent.</a:t>
            </a:r>
          </a:p>
          <a:p>
            <a:pPr eaLnBrk="1" hangingPunct="1"/>
            <a:endParaRPr lang="fr-FR" altLang="en-US" dirty="0">
              <a:solidFill>
                <a:srgbClr val="262626"/>
              </a:solidFill>
              <a:latin typeface="Arial" panose="020B0604020202020204" pitchFamily="34" charset="0"/>
            </a:endParaRPr>
          </a:p>
          <a:p>
            <a:pPr eaLnBrk="1" hangingPunct="1"/>
            <a:r>
              <a:rPr lang="fr-FR" altLang="en-US" dirty="0">
                <a:solidFill>
                  <a:srgbClr val="262626"/>
                </a:solidFill>
                <a:latin typeface="Arial" panose="020B0604020202020204" pitchFamily="34" charset="0"/>
              </a:rPr>
              <a:t>Conseil n°2 : Une autre condition nécessaire au bon déroulement d’un projet est finalement de trouver le bon manager. Un manager est comme un chef d’orchestre. Sans les musiciens, il n’est rien, mais sans lui, mêmes les meilleurs virtuoses peuvent avoir beaucoup de mal à jouer ensemble.</a:t>
            </a:r>
          </a:p>
          <a:p>
            <a:pPr eaLnBrk="1" hangingPunct="1"/>
            <a:endParaRPr lang="fr-FR" altLang="en-US" dirty="0">
              <a:latin typeface="Arial" panose="020B0604020202020204" pitchFamily="34" charset="0"/>
            </a:endParaRPr>
          </a:p>
          <a:p>
            <a:pPr eaLnBrk="1" hangingPunct="1"/>
            <a:r>
              <a:rPr lang="fr-FR" altLang="en-US" dirty="0">
                <a:latin typeface="Arial" panose="020B0604020202020204" pitchFamily="34" charset="0"/>
              </a:rPr>
              <a:t>Conseil n°3 : Les réunions ne sont pas une fin en soi. La réunion à intervalle régulier est contre-productive si personne n’a rien à y dire. Une réunion devra toujours découler d’un besoin clairement énoncé et communiqué au préalable aux membres par un ordre du jour. Pour les absents et pour garder une trace, un compte-rendu devra systématiquement être rédigé et communiqué rapidement à l’ensemble des membres.</a:t>
            </a:r>
          </a:p>
        </p:txBody>
      </p:sp>
    </p:spTree>
    <p:extLst>
      <p:ext uri="{BB962C8B-B14F-4D97-AF65-F5344CB8AC3E}">
        <p14:creationId xmlns:p14="http://schemas.microsoft.com/office/powerpoint/2010/main" val="29574360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CACA0D-F409-48F6-9670-3B28DDADA5E5}" type="slidenum">
              <a:rPr lang="fr-FR" altLang="en-US" smtClean="0"/>
              <a:pPr>
                <a:spcBef>
                  <a:spcPct val="0"/>
                </a:spcBef>
              </a:pPr>
              <a:t>77</a:t>
            </a:fld>
            <a:endParaRPr lang="fr-FR" altLang="en-US"/>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tLang="en-US" dirty="0">
              <a:latin typeface="Arial" panose="020B0604020202020204" pitchFamily="34" charset="0"/>
            </a:endParaRPr>
          </a:p>
        </p:txBody>
      </p:sp>
    </p:spTree>
    <p:extLst>
      <p:ext uri="{BB962C8B-B14F-4D97-AF65-F5344CB8AC3E}">
        <p14:creationId xmlns:p14="http://schemas.microsoft.com/office/powerpoint/2010/main" val="161142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3667" name="Espace réservé des commentaires 2"/>
          <p:cNvSpPr>
            <a:spLocks noGrp="1"/>
          </p:cNvSpPr>
          <p:nvPr>
            <p:ph type="body" idx="1"/>
          </p:nvPr>
        </p:nvSpPr>
        <p:spPr bwMode="auto">
          <a:noFill/>
        </p:spPr>
        <p:txBody>
          <a:bodyPr/>
          <a:lstStyle/>
          <a:p>
            <a:endParaRPr lang="fr-FR" altLang="fr-FR" sz="1000" dirty="0">
              <a:latin typeface="Arial" panose="020B0604020202020204" pitchFamily="34" charset="0"/>
              <a:cs typeface="Arial" panose="020B0604020202020204" pitchFamily="34" charset="0"/>
            </a:endParaRPr>
          </a:p>
        </p:txBody>
      </p:sp>
      <p:sp>
        <p:nvSpPr>
          <p:cNvPr id="113668" name="Espace réservé du numéro de diapositive 3"/>
          <p:cNvSpPr>
            <a:spLocks noGrp="1"/>
          </p:cNvSpPr>
          <p:nvPr>
            <p:ph type="sldNum" sz="quarter" idx="5"/>
          </p:nvPr>
        </p:nvSpPr>
        <p:spPr bwMode="auto">
          <a:noFill/>
          <a:ln>
            <a:miter lim="800000"/>
            <a:headEnd/>
            <a:tailEnd/>
          </a:ln>
        </p:spPr>
        <p:txBody>
          <a:bodyPr/>
          <a:lstStyle/>
          <a:p>
            <a:fld id="{92DBAD68-0D9C-4D15-BC21-03E7E10DD4C9}" type="slidenum">
              <a:rPr lang="fr-FR" altLang="fr-FR" smtClean="0"/>
              <a:pPr/>
              <a:t>90</a:t>
            </a:fld>
            <a:endParaRPr lang="fr-FR" altLang="fr-FR"/>
          </a:p>
        </p:txBody>
      </p:sp>
    </p:spTree>
    <p:extLst>
      <p:ext uri="{BB962C8B-B14F-4D97-AF65-F5344CB8AC3E}">
        <p14:creationId xmlns:p14="http://schemas.microsoft.com/office/powerpoint/2010/main" val="1660257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91</a:t>
            </a:fld>
            <a:endParaRPr lang="fr-FR"/>
          </a:p>
        </p:txBody>
      </p:sp>
    </p:spTree>
    <p:extLst>
      <p:ext uri="{BB962C8B-B14F-4D97-AF65-F5344CB8AC3E}">
        <p14:creationId xmlns:p14="http://schemas.microsoft.com/office/powerpoint/2010/main" val="417155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existe de</a:t>
            </a:r>
            <a:r>
              <a:rPr lang="fr-FR" baseline="0" dirty="0"/>
              <a:t> nombreuses méthodes, qui permettent d’agir à plus ou moins long terme. Elles sont positionnées ici en fonction de leur objectif – la flèche bleue  - et leurs cibles, les parties prenantes intéressées par leurs résultats.</a:t>
            </a:r>
          </a:p>
          <a:p>
            <a:r>
              <a:rPr lang="fr-FR" baseline="0" dirty="0"/>
              <a:t>Les normes de la comptabilité carbone permettent d’évaluer les émissions, et donc les premiers impacts sur le changement climatique. Cependant, il est nécessaire d’aller plus loin pour réellement déclencher la transition bas carbone : il faut que les organisations mettent en place des plans d’actions, et les appliquent sur la durée. Le SM-GES donne les ingrédients pour réussir cela à l’échelle d’une organisation, mais d’autres méthodes, comme ACT, permettent aux investisseurs de vérifier que les organisations qu’ils financent.</a:t>
            </a:r>
          </a:p>
          <a:p>
            <a:r>
              <a:rPr lang="fr-FR" baseline="0" dirty="0"/>
              <a:t>Cette nouvelle méthode repose sur des scénarios sectoriels permettant à la fois aux investisseurs d’évaluer le positionnement des entreprises vis-à-vis d’un objectif 2°, mais aussi aux organisations d’identifier leur marge d’amélioration en terme de stratégie de transition.</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92</a:t>
            </a:fld>
            <a:endParaRPr lang="fr-FR"/>
          </a:p>
        </p:txBody>
      </p:sp>
    </p:spTree>
    <p:extLst>
      <p:ext uri="{BB962C8B-B14F-4D97-AF65-F5344CB8AC3E}">
        <p14:creationId xmlns:p14="http://schemas.microsoft.com/office/powerpoint/2010/main" val="2932502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sz="1000" b="1" u="sng" dirty="0">
                <a:latin typeface="Arial" panose="020B0604020202020204" pitchFamily="34" charset="0"/>
                <a:cs typeface="Arial" panose="020B0604020202020204" pitchFamily="34" charset="0"/>
              </a:rPr>
              <a:t>Explications</a:t>
            </a:r>
            <a:r>
              <a:rPr lang="fr-FR" sz="1000" b="1" u="sng" baseline="0" dirty="0">
                <a:latin typeface="Arial" panose="020B0604020202020204" pitchFamily="34" charset="0"/>
                <a:cs typeface="Arial" panose="020B0604020202020204" pitchFamily="34" charset="0"/>
              </a:rPr>
              <a:t> :</a:t>
            </a:r>
          </a:p>
          <a:p>
            <a:r>
              <a:rPr lang="fr-FR" sz="1000" kern="1200" dirty="0">
                <a:solidFill>
                  <a:schemeClr val="tx1"/>
                </a:solidFill>
                <a:effectLst/>
                <a:latin typeface="Arial" panose="020B0604020202020204" pitchFamily="34" charset="0"/>
                <a:ea typeface="+mn-ea"/>
                <a:cs typeface="Arial" panose="020B0604020202020204" pitchFamily="34" charset="0"/>
              </a:rPr>
              <a:t>Ce qu’il est important de dire aussi, c'est que lutter contre le réchauffement global aurait des effets positifs sur notre qualité de vie toute entière ! Ce n'est pas seulement éviter les degrés en plus mais également un véritable projet de société qui reste à construire ! Bien sûr décarbonner un monde ça ne se fait pas du jour au lendemain, tout prend du temps, mais en changeant notre point de départ, un tas de nouvelles perspectives s'offrent à nous.</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fr-FR" sz="1000" kern="1200" dirty="0">
                <a:solidFill>
                  <a:schemeClr val="tx1"/>
                </a:solidFill>
                <a:effectLst/>
                <a:latin typeface="Arial" panose="020B0604020202020204" pitchFamily="34" charset="0"/>
                <a:ea typeface="+mn-ea"/>
                <a:cs typeface="Arial" panose="020B0604020202020204" pitchFamily="34" charset="0"/>
              </a:rPr>
              <a:t>-Plus d’exigence dans notre alimentation et une autre façon de se déplacer, ce sont des impacts positifs sur notre santé</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fr-FR" sz="1000" kern="1200" dirty="0">
                <a:solidFill>
                  <a:schemeClr val="tx1"/>
                </a:solidFill>
                <a:effectLst/>
                <a:latin typeface="Arial" panose="020B0604020202020204" pitchFamily="34" charset="0"/>
                <a:ea typeface="+mn-ea"/>
                <a:cs typeface="Arial" panose="020B0604020202020204" pitchFamily="34" charset="0"/>
              </a:rPr>
              <a:t>-la transition énergétique, c'est également moins de déchets à la source, et la mise en place des bons réflexes en chauffage et en isolation de son habitat, c'est plus de confort au quotidien, ainsi que des économies certaines sur sa facture</a:t>
            </a:r>
            <a:br>
              <a:rPr lang="fr-FR" sz="1000" kern="1200" dirty="0">
                <a:solidFill>
                  <a:schemeClr val="tx1"/>
                </a:solidFill>
                <a:effectLst/>
                <a:latin typeface="Arial" panose="020B0604020202020204" pitchFamily="34" charset="0"/>
                <a:ea typeface="+mn-ea"/>
                <a:cs typeface="Arial" panose="020B0604020202020204" pitchFamily="34" charset="0"/>
              </a:rPr>
            </a:br>
            <a:r>
              <a:rPr lang="fr-FR" sz="1000" kern="1200" dirty="0">
                <a:solidFill>
                  <a:schemeClr val="tx1"/>
                </a:solidFill>
                <a:effectLst/>
                <a:latin typeface="Arial" panose="020B0604020202020204" pitchFamily="34" charset="0"/>
                <a:ea typeface="+mn-ea"/>
                <a:cs typeface="Arial" panose="020B0604020202020204" pitchFamily="34" charset="0"/>
              </a:rPr>
              <a:t>-réduire notre dépendance aux énergies fossiles c'est aussi un moyen de gagner en indépendance vis-à-vis des pays producteurs et de construire un monde moins conflictuel</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fr-FR" sz="1000" kern="1200" dirty="0">
                <a:solidFill>
                  <a:schemeClr val="tx1"/>
                </a:solidFill>
                <a:effectLst/>
                <a:latin typeface="Arial" panose="020B0604020202020204" pitchFamily="34" charset="0"/>
                <a:ea typeface="+mn-ea"/>
                <a:cs typeface="Arial" panose="020B0604020202020204" pitchFamily="34" charset="0"/>
              </a:rPr>
              <a:t>-enfin, la transition qui s'opère dans les secteurs qui bougent c'est la création d'un tas d'emplois non délocalisables et à forte valeur ajoutée</a:t>
            </a:r>
            <a:endParaRPr lang="en-US" sz="1000" kern="1200" dirty="0">
              <a:solidFill>
                <a:schemeClr val="tx1"/>
              </a:solidFill>
              <a:effectLst/>
              <a:latin typeface="Arial" panose="020B0604020202020204" pitchFamily="34" charset="0"/>
              <a:ea typeface="+mn-ea"/>
              <a:cs typeface="Arial" panose="020B0604020202020204" pitchFamily="34" charset="0"/>
            </a:endParaRP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fr-FR" sz="1000" kern="1200" dirty="0">
                <a:solidFill>
                  <a:schemeClr val="tx1"/>
                </a:solidFill>
                <a:effectLst/>
                <a:latin typeface="Arial" panose="020B0604020202020204" pitchFamily="34" charset="0"/>
                <a:ea typeface="+mn-ea"/>
                <a:cs typeface="Arial" panose="020B0604020202020204" pitchFamily="34" charset="0"/>
              </a:rPr>
              <a:t>Tu vois, finalement, moins de CO2 ça rime pas avec un retour au Moyen-Age, à dormir par terre éclairé à la bougie mais au contraire un meilleur confort de vie, moins de conflits, plus d'égalité, une meilleure santé, plus de solidarité.... Ca fait rêver quoi !</a:t>
            </a:r>
            <a:br>
              <a:rPr lang="fr-FR" sz="1000" kern="1200" dirty="0">
                <a:solidFill>
                  <a:schemeClr val="tx1"/>
                </a:solidFill>
                <a:effectLst/>
                <a:latin typeface="Arial" panose="020B0604020202020204" pitchFamily="34" charset="0"/>
                <a:ea typeface="+mn-ea"/>
                <a:cs typeface="Arial" panose="020B0604020202020204" pitchFamily="34" charset="0"/>
              </a:rPr>
            </a:br>
            <a:r>
              <a:rPr lang="fr-FR" sz="1000" kern="1200" dirty="0">
                <a:solidFill>
                  <a:schemeClr val="tx1"/>
                </a:solidFill>
                <a:effectLst/>
                <a:latin typeface="Arial" panose="020B0604020202020204" pitchFamily="34" charset="0"/>
                <a:ea typeface="+mn-ea"/>
                <a:cs typeface="Arial" panose="020B0604020202020204" pitchFamily="34" charset="0"/>
              </a:rPr>
              <a:t/>
            </a:r>
            <a:br>
              <a:rPr lang="fr-FR" sz="1000" kern="1200" dirty="0">
                <a:solidFill>
                  <a:schemeClr val="tx1"/>
                </a:solidFill>
                <a:effectLst/>
                <a:latin typeface="Arial" panose="020B0604020202020204" pitchFamily="34" charset="0"/>
                <a:ea typeface="+mn-ea"/>
                <a:cs typeface="Arial" panose="020B0604020202020204" pitchFamily="34" charset="0"/>
              </a:rPr>
            </a:br>
            <a:endParaRPr lang="fr-FR" sz="1000" b="0" u="none" baseline="0" dirty="0">
              <a:latin typeface="Arial" panose="020B0604020202020204" pitchFamily="34" charset="0"/>
              <a:cs typeface="Arial" panose="020B0604020202020204" pitchFamily="34" charset="0"/>
            </a:endParaRPr>
          </a:p>
          <a:p>
            <a:r>
              <a:rPr lang="fr-FR" sz="1000" b="1" u="sng" dirty="0">
                <a:latin typeface="Arial" panose="020B0604020202020204" pitchFamily="34" charset="0"/>
                <a:cs typeface="Arial" panose="020B0604020202020204" pitchFamily="34" charset="0"/>
              </a:rPr>
              <a:t>Messages</a:t>
            </a:r>
            <a:r>
              <a:rPr lang="fr-FR" sz="1000" b="1" u="sng" baseline="0" dirty="0">
                <a:latin typeface="Arial" panose="020B0604020202020204" pitchFamily="34" charset="0"/>
                <a:cs typeface="Arial" panose="020B0604020202020204" pitchFamily="34" charset="0"/>
              </a:rPr>
              <a:t> clés :</a:t>
            </a:r>
            <a:r>
              <a:rPr lang="fr-FR" sz="1000" b="1" u="none" baseline="0" dirty="0">
                <a:latin typeface="Arial" panose="020B0604020202020204" pitchFamily="34" charset="0"/>
                <a:cs typeface="Arial" panose="020B0604020202020204" pitchFamily="34" charset="0"/>
              </a:rPr>
              <a:t> </a:t>
            </a:r>
          </a:p>
          <a:p>
            <a:pPr marL="228600" indent="-228600">
              <a:buFont typeface="+mj-lt"/>
              <a:buAutoNum type="arabicPeriod"/>
            </a:pPr>
            <a:r>
              <a:rPr lang="fr-FR" sz="1000" dirty="0">
                <a:latin typeface="Arial" panose="020B0604020202020204" pitchFamily="34" charset="0"/>
                <a:cs typeface="Arial" panose="020B0604020202020204" pitchFamily="34" charset="0"/>
              </a:rPr>
              <a:t>Moins de CO2 c’est pas se pourrir la vie ou revenir</a:t>
            </a:r>
            <a:r>
              <a:rPr lang="fr-FR" sz="1000" baseline="0" dirty="0">
                <a:latin typeface="Arial" panose="020B0604020202020204" pitchFamily="34" charset="0"/>
                <a:cs typeface="Arial" panose="020B0604020202020204" pitchFamily="34" charset="0"/>
              </a:rPr>
              <a:t> à la bougie</a:t>
            </a:r>
            <a:r>
              <a:rPr lang="fr-FR" sz="1000" dirty="0">
                <a:latin typeface="Arial" panose="020B0604020202020204" pitchFamily="34" charset="0"/>
                <a:cs typeface="Arial" panose="020B0604020202020204" pitchFamily="34" charset="0"/>
              </a:rPr>
              <a:t>. Au contraire, ça veut aussi dire un meilleure confort de vie, une meilleure santé, plus de solidarité, une meilleure alimentation,</a:t>
            </a:r>
            <a:r>
              <a:rPr lang="fr-FR" sz="1000" baseline="0" dirty="0">
                <a:latin typeface="Arial" panose="020B0604020202020204" pitchFamily="34" charset="0"/>
                <a:cs typeface="Arial" panose="020B0604020202020204" pitchFamily="34" charset="0"/>
              </a:rPr>
              <a:t> un monde plus pacifique…</a:t>
            </a:r>
            <a:r>
              <a:rPr lang="fr-FR" sz="1000" baseline="0" dirty="0" err="1">
                <a:latin typeface="Arial" panose="020B0604020202020204" pitchFamily="34" charset="0"/>
                <a:cs typeface="Arial" panose="020B0604020202020204" pitchFamily="34" charset="0"/>
              </a:rPr>
              <a:t>etc</a:t>
            </a:r>
            <a:endParaRPr lang="fr-FR" sz="1000" baseline="0" dirty="0">
              <a:latin typeface="Arial" panose="020B0604020202020204" pitchFamily="34" charset="0"/>
              <a:cs typeface="Arial" panose="020B0604020202020204" pitchFamily="34" charset="0"/>
            </a:endParaRPr>
          </a:p>
          <a:p>
            <a:endParaRPr lang="fr-FR" sz="1000" b="0" u="none"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A6F118AE-E6EF-8F41-B352-DCE215D81188}" type="slidenum">
              <a:rPr lang="fr-FR" smtClean="0"/>
              <a:pPr/>
              <a:t>93</a:t>
            </a:fld>
            <a:endParaRPr lang="fr-FR"/>
          </a:p>
        </p:txBody>
      </p:sp>
    </p:spTree>
    <p:extLst>
      <p:ext uri="{BB962C8B-B14F-4D97-AF65-F5344CB8AC3E}">
        <p14:creationId xmlns:p14="http://schemas.microsoft.com/office/powerpoint/2010/main" val="37942654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94</a:t>
            </a:fld>
            <a:endParaRPr lang="fr-FR"/>
          </a:p>
        </p:txBody>
      </p:sp>
    </p:spTree>
    <p:extLst>
      <p:ext uri="{BB962C8B-B14F-4D97-AF65-F5344CB8AC3E}">
        <p14:creationId xmlns:p14="http://schemas.microsoft.com/office/powerpoint/2010/main" val="16611539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95</a:t>
            </a:fld>
            <a:endParaRPr lang="fr-FR"/>
          </a:p>
        </p:txBody>
      </p:sp>
    </p:spTree>
    <p:extLst>
      <p:ext uri="{BB962C8B-B14F-4D97-AF65-F5344CB8AC3E}">
        <p14:creationId xmlns:p14="http://schemas.microsoft.com/office/powerpoint/2010/main" val="46221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7</a:t>
            </a:fld>
            <a:endParaRPr lang="fr-FR"/>
          </a:p>
        </p:txBody>
      </p:sp>
    </p:spTree>
    <p:extLst>
      <p:ext uri="{BB962C8B-B14F-4D97-AF65-F5344CB8AC3E}">
        <p14:creationId xmlns:p14="http://schemas.microsoft.com/office/powerpoint/2010/main" val="10786665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 l’analyse de cycle de vie</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99</a:t>
            </a:fld>
            <a:endParaRPr lang="fr-FR"/>
          </a:p>
        </p:txBody>
      </p:sp>
    </p:spTree>
    <p:extLst>
      <p:ext uri="{BB962C8B-B14F-4D97-AF65-F5344CB8AC3E}">
        <p14:creationId xmlns:p14="http://schemas.microsoft.com/office/powerpoint/2010/main" val="34456545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 l’analyse de cycle de vie</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100</a:t>
            </a:fld>
            <a:endParaRPr lang="fr-FR"/>
          </a:p>
        </p:txBody>
      </p:sp>
    </p:spTree>
    <p:extLst>
      <p:ext uri="{BB962C8B-B14F-4D97-AF65-F5344CB8AC3E}">
        <p14:creationId xmlns:p14="http://schemas.microsoft.com/office/powerpoint/2010/main" val="319637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 l’analyse de cycle de vie</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101</a:t>
            </a:fld>
            <a:endParaRPr lang="fr-FR"/>
          </a:p>
        </p:txBody>
      </p:sp>
    </p:spTree>
    <p:extLst>
      <p:ext uri="{BB962C8B-B14F-4D97-AF65-F5344CB8AC3E}">
        <p14:creationId xmlns:p14="http://schemas.microsoft.com/office/powerpoint/2010/main" val="35082755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Parler de l’analyse de cycle de vie</a:t>
            </a:r>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102</a:t>
            </a:fld>
            <a:endParaRPr lang="fr-FR"/>
          </a:p>
        </p:txBody>
      </p:sp>
    </p:spTree>
    <p:extLst>
      <p:ext uri="{BB962C8B-B14F-4D97-AF65-F5344CB8AC3E}">
        <p14:creationId xmlns:p14="http://schemas.microsoft.com/office/powerpoint/2010/main" val="3780428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13667" name="Espace réservé des commentaires 2"/>
          <p:cNvSpPr>
            <a:spLocks noGrp="1"/>
          </p:cNvSpPr>
          <p:nvPr>
            <p:ph type="body" idx="1"/>
          </p:nvPr>
        </p:nvSpPr>
        <p:spPr bwMode="auto">
          <a:noFill/>
        </p:spPr>
        <p:txBody>
          <a:bodyPr/>
          <a:lstStyle/>
          <a:p>
            <a:endParaRPr lang="fr-FR" altLang="fr-FR" sz="1000" dirty="0">
              <a:latin typeface="Arial" panose="020B0604020202020204" pitchFamily="34" charset="0"/>
              <a:cs typeface="Arial" panose="020B0604020202020204" pitchFamily="34" charset="0"/>
            </a:endParaRPr>
          </a:p>
        </p:txBody>
      </p:sp>
      <p:sp>
        <p:nvSpPr>
          <p:cNvPr id="113668" name="Espace réservé du numéro de diapositive 3"/>
          <p:cNvSpPr>
            <a:spLocks noGrp="1"/>
          </p:cNvSpPr>
          <p:nvPr>
            <p:ph type="sldNum" sz="quarter" idx="5"/>
          </p:nvPr>
        </p:nvSpPr>
        <p:spPr bwMode="auto">
          <a:noFill/>
          <a:ln>
            <a:miter lim="800000"/>
            <a:headEnd/>
            <a:tailEnd/>
          </a:ln>
        </p:spPr>
        <p:txBody>
          <a:bodyPr/>
          <a:lstStyle/>
          <a:p>
            <a:fld id="{92DBAD68-0D9C-4D15-BC21-03E7E10DD4C9}" type="slidenum">
              <a:rPr lang="fr-FR" altLang="fr-FR" smtClean="0"/>
              <a:pPr/>
              <a:t>106</a:t>
            </a:fld>
            <a:endParaRPr lang="fr-FR" altLang="fr-FR"/>
          </a:p>
        </p:txBody>
      </p:sp>
    </p:spTree>
    <p:extLst>
      <p:ext uri="{BB962C8B-B14F-4D97-AF65-F5344CB8AC3E}">
        <p14:creationId xmlns:p14="http://schemas.microsoft.com/office/powerpoint/2010/main" val="146265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8</a:t>
            </a:fld>
            <a:endParaRPr lang="fr-FR"/>
          </a:p>
        </p:txBody>
      </p:sp>
    </p:spTree>
    <p:extLst>
      <p:ext uri="{BB962C8B-B14F-4D97-AF65-F5344CB8AC3E}">
        <p14:creationId xmlns:p14="http://schemas.microsoft.com/office/powerpoint/2010/main" val="379111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Si un bilan carbone</a:t>
            </a:r>
            <a:r>
              <a:rPr lang="fr-FR" baseline="0" dirty="0"/>
              <a:t> peut se faire tout seul, un plan d’action doit être participatif</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a:t>Faire en sorte que la solution présentée soit adoptée spontanément</a:t>
            </a:r>
            <a:endParaRPr lang="fr-FR" dirty="0">
              <a:sym typeface="Wingdings" panose="05000000000000000000" pitchFamily="2" charset="2"/>
            </a:endParaRP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9</a:t>
            </a:fld>
            <a:endParaRPr lang="fr-FR"/>
          </a:p>
        </p:txBody>
      </p:sp>
    </p:spTree>
    <p:extLst>
      <p:ext uri="{BB962C8B-B14F-4D97-AF65-F5344CB8AC3E}">
        <p14:creationId xmlns:p14="http://schemas.microsoft.com/office/powerpoint/2010/main" val="127893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Si un bilan carbone</a:t>
            </a:r>
            <a:r>
              <a:rPr lang="fr-FR" baseline="0" dirty="0"/>
              <a:t> peut se faire tout seul, un plan d’action doit être participatif</a:t>
            </a:r>
          </a:p>
          <a:p>
            <a:pPr marL="0" marR="0" indent="0" algn="l" defTabSz="914400" rtl="0" eaLnBrk="1" fontAlgn="base" latinLnBrk="0" hangingPunct="1">
              <a:lnSpc>
                <a:spcPct val="100000"/>
              </a:lnSpc>
              <a:spcBef>
                <a:spcPct val="30000"/>
              </a:spcBef>
              <a:spcAft>
                <a:spcPct val="0"/>
              </a:spcAft>
              <a:buClrTx/>
              <a:buSzTx/>
              <a:buFontTx/>
              <a:buNone/>
              <a:tabLst/>
              <a:defRPr/>
            </a:pPr>
            <a:r>
              <a:rPr lang="fr-FR" dirty="0"/>
              <a:t>Faire en sorte que la solution présentée soit adoptée spontanément</a:t>
            </a:r>
            <a:endParaRPr lang="fr-FR" dirty="0">
              <a:sym typeface="Wingdings" panose="05000000000000000000" pitchFamily="2" charset="2"/>
            </a:endParaRPr>
          </a:p>
          <a:p>
            <a:endParaRPr lang="fr-FR" dirty="0"/>
          </a:p>
        </p:txBody>
      </p:sp>
      <p:sp>
        <p:nvSpPr>
          <p:cNvPr id="4" name="Espace réservé du numéro de diapositive 3"/>
          <p:cNvSpPr>
            <a:spLocks noGrp="1"/>
          </p:cNvSpPr>
          <p:nvPr>
            <p:ph type="sldNum" sz="quarter" idx="10"/>
          </p:nvPr>
        </p:nvSpPr>
        <p:spPr/>
        <p:txBody>
          <a:bodyPr/>
          <a:lstStyle/>
          <a:p>
            <a:pPr>
              <a:defRPr/>
            </a:pPr>
            <a:fld id="{ED242561-DBBF-43EE-9B2C-D143BE6C6370}" type="slidenum">
              <a:rPr lang="fr-FR" smtClean="0"/>
              <a:pPr>
                <a:defRPr/>
              </a:pPr>
              <a:t>10</a:t>
            </a:fld>
            <a:endParaRPr lang="fr-FR"/>
          </a:p>
        </p:txBody>
      </p:sp>
    </p:spTree>
    <p:extLst>
      <p:ext uri="{BB962C8B-B14F-4D97-AF65-F5344CB8AC3E}">
        <p14:creationId xmlns:p14="http://schemas.microsoft.com/office/powerpoint/2010/main" val="210099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8" descr="1-Logo AC.png"/>
          <p:cNvPicPr>
            <a:picLocks noChangeAspect="1"/>
          </p:cNvPicPr>
          <p:nvPr userDrawn="1"/>
        </p:nvPicPr>
        <p:blipFill>
          <a:blip r:embed="rId2" cstate="print"/>
          <a:srcRect/>
          <a:stretch>
            <a:fillRect/>
          </a:stretch>
        </p:blipFill>
        <p:spPr bwMode="auto">
          <a:xfrm>
            <a:off x="191344" y="263861"/>
            <a:ext cx="1656183" cy="553263"/>
          </a:xfrm>
          <a:prstGeom prst="rect">
            <a:avLst/>
          </a:prstGeom>
          <a:noFill/>
          <a:ln w="9525">
            <a:noFill/>
            <a:miter lim="800000"/>
            <a:headEnd/>
            <a:tailEnd/>
          </a:ln>
        </p:spPr>
      </p:pic>
    </p:spTree>
    <p:extLst>
      <p:ext uri="{BB962C8B-B14F-4D97-AF65-F5344CB8AC3E}">
        <p14:creationId xmlns:p14="http://schemas.microsoft.com/office/powerpoint/2010/main" val="389760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6"/>
          <p:cNvSpPr>
            <a:spLocks noGrp="1" noChangeArrowheads="1"/>
          </p:cNvSpPr>
          <p:nvPr>
            <p:ph type="dt" sz="half" idx="10"/>
          </p:nvPr>
        </p:nvSpPr>
        <p:spPr>
          <a:xfrm>
            <a:off x="239184" y="6597650"/>
            <a:ext cx="1439333" cy="260350"/>
          </a:xfrm>
          <a:prstGeom prst="rect">
            <a:avLst/>
          </a:prstGeom>
        </p:spPr>
        <p:txBody>
          <a:bodyPr/>
          <a:lstStyle>
            <a:lvl1pPr eaLnBrk="1" hangingPunct="1">
              <a:defRPr>
                <a:latin typeface="Arial" charset="0"/>
              </a:defRPr>
            </a:lvl1pPr>
          </a:lstStyle>
          <a:p>
            <a:pPr>
              <a:defRPr/>
            </a:pPr>
            <a:r>
              <a:rPr lang="fr-FR"/>
              <a:t>03/02/2012</a:t>
            </a:r>
          </a:p>
        </p:txBody>
      </p:sp>
      <p:sp>
        <p:nvSpPr>
          <p:cNvPr id="5" name="Rectangle 7"/>
          <p:cNvSpPr>
            <a:spLocks noGrp="1" noChangeArrowheads="1"/>
          </p:cNvSpPr>
          <p:nvPr>
            <p:ph type="ftr" sz="quarter" idx="11"/>
          </p:nvPr>
        </p:nvSpPr>
        <p:spPr>
          <a:xfrm>
            <a:off x="1871133" y="6453188"/>
            <a:ext cx="8544984" cy="404812"/>
          </a:xfrm>
          <a:prstGeom prst="rect">
            <a:avLst/>
          </a:prstGeom>
        </p:spPr>
        <p:txBody>
          <a:bodyPr/>
          <a:lstStyle>
            <a:lvl1pPr>
              <a:defRPr/>
            </a:lvl1pPr>
          </a:lstStyle>
          <a:p>
            <a:pPr>
              <a:defRPr/>
            </a:pPr>
            <a:r>
              <a:rPr lang="fr-FR" altLang="fr-FR"/>
              <a:t>Projet Carbone Campus - IV Plan d'actions - www.avenirclimatique.org</a:t>
            </a:r>
          </a:p>
        </p:txBody>
      </p:sp>
      <p:sp>
        <p:nvSpPr>
          <p:cNvPr id="6" name="Rectangle 8"/>
          <p:cNvSpPr>
            <a:spLocks noGrp="1" noChangeArrowheads="1"/>
          </p:cNvSpPr>
          <p:nvPr>
            <p:ph type="sldNum" sz="quarter" idx="12"/>
          </p:nvPr>
        </p:nvSpPr>
        <p:spPr/>
        <p:txBody>
          <a:bodyPr/>
          <a:lstStyle>
            <a:lvl1pPr>
              <a:defRPr/>
            </a:lvl1pPr>
          </a:lstStyle>
          <a:p>
            <a:pPr>
              <a:defRPr/>
            </a:pPr>
            <a:fld id="{14F278BA-026B-49E9-ADB1-0726EF529C00}" type="slidenum">
              <a:rPr lang="fr-FR" altLang="fr-FR" smtClean="0"/>
              <a:pPr>
                <a:defRPr/>
              </a:pPr>
              <a:t>‹N°›</a:t>
            </a:fld>
            <a:r>
              <a:rPr lang="fr-FR" altLang="fr-FR"/>
              <a:t>/46</a:t>
            </a:r>
          </a:p>
        </p:txBody>
      </p:sp>
      <p:sp>
        <p:nvSpPr>
          <p:cNvPr id="7" name="Rectangle 2"/>
          <p:cNvSpPr>
            <a:spLocks noChangeArrowheads="1"/>
          </p:cNvSpPr>
          <p:nvPr userDrawn="1"/>
        </p:nvSpPr>
        <p:spPr bwMode="auto">
          <a:xfrm>
            <a:off x="0" y="6453188"/>
            <a:ext cx="12192000" cy="404812"/>
          </a:xfrm>
          <a:prstGeom prst="rect">
            <a:avLst/>
          </a:prstGeom>
          <a:solidFill>
            <a:srgbClr val="F7912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Tree>
    <p:extLst>
      <p:ext uri="{BB962C8B-B14F-4D97-AF65-F5344CB8AC3E}">
        <p14:creationId xmlns:p14="http://schemas.microsoft.com/office/powerpoint/2010/main" val="95476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91545" y="0"/>
            <a:ext cx="8136904" cy="980728"/>
          </a:xfrm>
          <a:prstGeom prst="rect">
            <a:avLst/>
          </a:prstGeom>
        </p:spPr>
        <p:txBody>
          <a:bodyPr>
            <a:normAutofit/>
          </a:bodyPr>
          <a:lstStyle>
            <a:lvl1pPr algn="ctr">
              <a:defRPr sz="2400" cap="none"/>
            </a:lvl1pPr>
          </a:lstStyle>
          <a:p>
            <a:r>
              <a:rPr lang="fr-FR" dirty="0"/>
              <a:t>Cliquez et modifiez le titre</a:t>
            </a:r>
            <a:endParaRPr lang="en-US" dirty="0"/>
          </a:p>
        </p:txBody>
      </p:sp>
      <p:sp>
        <p:nvSpPr>
          <p:cNvPr id="3" name="Content Placeholder 2"/>
          <p:cNvSpPr>
            <a:spLocks noGrp="1"/>
          </p:cNvSpPr>
          <p:nvPr>
            <p:ph idx="1"/>
          </p:nvPr>
        </p:nvSpPr>
        <p:spPr>
          <a:xfrm>
            <a:off x="609600" y="1268760"/>
            <a:ext cx="10972800" cy="4857403"/>
          </a:xfrm>
          <a:prstGeom prst="rect">
            <a:avLst/>
          </a:prstGeom>
        </p:spPr>
        <p:txBody>
          <a:bodyPr/>
          <a:lstStyle>
            <a:lvl1pPr>
              <a:defRPr>
                <a:latin typeface="Century Gothic" pitchFamily="34" charset="0"/>
              </a:defRPr>
            </a:lvl1pPr>
            <a:lvl2pPr>
              <a:defRPr lang="fr-FR" sz="2400" b="0" kern="1200" dirty="0" smtClean="0">
                <a:solidFill>
                  <a:schemeClr val="tx1"/>
                </a:solidFill>
                <a:latin typeface="Century Gothic" pitchFamily="34" charset="0"/>
                <a:ea typeface="+mn-ea"/>
                <a:cs typeface="+mn-cs"/>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fr-FR" dirty="0"/>
              <a:t>Cliquez pour modifier les styles du texte du masque</a:t>
            </a:r>
          </a:p>
          <a:p>
            <a:pPr marL="742950" lvl="1" indent="-285750" algn="l" defTabSz="457200" rtl="0" fontAlgn="base">
              <a:spcBef>
                <a:spcPct val="20000"/>
              </a:spcBef>
              <a:spcAft>
                <a:spcPct val="0"/>
              </a:spcAft>
              <a:buClr>
                <a:srgbClr val="F79124"/>
              </a:buClr>
              <a:buFont typeface="Arial"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5126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5" y="0"/>
            <a:ext cx="9505983" cy="980728"/>
          </a:xfrm>
          <a:prstGeom prst="rect">
            <a:avLst/>
          </a:prstGeom>
        </p:spPr>
        <p:txBody>
          <a:bodyPr>
            <a:normAutofit/>
          </a:bodyPr>
          <a:lstStyle>
            <a:lvl1pPr algn="r">
              <a:defRPr sz="2800" cap="none"/>
            </a:lvl1pPr>
          </a:lstStyle>
          <a:p>
            <a:r>
              <a:rPr lang="fr-FR" dirty="0"/>
              <a:t>Cliquez pour modifier le style du titre</a:t>
            </a:r>
          </a:p>
        </p:txBody>
      </p:sp>
    </p:spTree>
    <p:extLst>
      <p:ext uri="{BB962C8B-B14F-4D97-AF65-F5344CB8AC3E}">
        <p14:creationId xmlns:p14="http://schemas.microsoft.com/office/powerpoint/2010/main" val="134857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sp>
        <p:nvSpPr>
          <p:cNvPr id="5" name="Rectangle 4"/>
          <p:cNvSpPr/>
          <p:nvPr userDrawn="1"/>
        </p:nvSpPr>
        <p:spPr>
          <a:xfrm>
            <a:off x="0" y="6092826"/>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userDrawn="1"/>
        </p:nvSpPr>
        <p:spPr>
          <a:xfrm>
            <a:off x="0" y="1"/>
            <a:ext cx="12192000" cy="2003425"/>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userDrawn="1"/>
        </p:nvSpPr>
        <p:spPr>
          <a:xfrm rot="2700000">
            <a:off x="6704808" y="1577182"/>
            <a:ext cx="636587" cy="850900"/>
          </a:xfrm>
          <a:prstGeom prst="rect">
            <a:avLst/>
          </a:prstGeom>
          <a:solidFill>
            <a:srgbClr val="085160"/>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pic>
        <p:nvPicPr>
          <p:cNvPr id="8" name="Image 12" descr="Logo AC Blanc.png"/>
          <p:cNvPicPr>
            <a:picLocks noChangeAspect="1"/>
          </p:cNvPicPr>
          <p:nvPr userDrawn="1"/>
        </p:nvPicPr>
        <p:blipFill>
          <a:blip r:embed="rId2" cstate="print"/>
          <a:srcRect/>
          <a:stretch>
            <a:fillRect/>
          </a:stretch>
        </p:blipFill>
        <p:spPr bwMode="auto">
          <a:xfrm>
            <a:off x="328085" y="258764"/>
            <a:ext cx="3823700" cy="1393825"/>
          </a:xfrm>
          <a:prstGeom prst="rect">
            <a:avLst/>
          </a:prstGeom>
          <a:noFill/>
          <a:ln w="9525">
            <a:noFill/>
            <a:miter lim="800000"/>
            <a:headEnd/>
            <a:tailEnd/>
          </a:ln>
        </p:spPr>
      </p:pic>
      <p:sp>
        <p:nvSpPr>
          <p:cNvPr id="2" name="Titre 1"/>
          <p:cNvSpPr>
            <a:spLocks noGrp="1"/>
          </p:cNvSpPr>
          <p:nvPr>
            <p:ph type="ctrTitle"/>
          </p:nvPr>
        </p:nvSpPr>
        <p:spPr>
          <a:xfrm>
            <a:off x="431371" y="2492897"/>
            <a:ext cx="9985109" cy="1470025"/>
          </a:xfrm>
          <a:prstGeom prst="rect">
            <a:avLst/>
          </a:prstGeom>
        </p:spPr>
        <p:txBody>
          <a:bodyPr/>
          <a:lstStyle>
            <a:lvl1pPr marL="0" algn="l" defTabSz="457200" rtl="0" eaLnBrk="1" latinLnBrk="0" hangingPunct="1">
              <a:defRPr lang="fr-FR" sz="4400" b="1" kern="1200" dirty="0" smtClean="0">
                <a:solidFill>
                  <a:srgbClr val="F6AB38"/>
                </a:solidFill>
                <a:latin typeface="Century Gothic" pitchFamily="34" charset="0"/>
                <a:ea typeface="+mn-ea"/>
                <a:cs typeface="Century Gothic" pitchFamily="34" charset="0"/>
              </a:defRPr>
            </a:lvl1pPr>
          </a:lstStyle>
          <a:p>
            <a:r>
              <a:rPr lang="fr-FR" dirty="0"/>
              <a:t>Cliquez pour modifier le style du titre</a:t>
            </a:r>
          </a:p>
        </p:txBody>
      </p:sp>
      <p:sp>
        <p:nvSpPr>
          <p:cNvPr id="3" name="Sous-titre 2"/>
          <p:cNvSpPr>
            <a:spLocks noGrp="1"/>
          </p:cNvSpPr>
          <p:nvPr>
            <p:ph type="subTitle" idx="1"/>
          </p:nvPr>
        </p:nvSpPr>
        <p:spPr>
          <a:xfrm>
            <a:off x="431371" y="4005064"/>
            <a:ext cx="7200800" cy="1126976"/>
          </a:xfrm>
          <a:prstGeom prst="rect">
            <a:avLst/>
          </a:prstGeom>
        </p:spPr>
        <p:txBody>
          <a:bodyPr>
            <a:normAutofit/>
          </a:bodyPr>
          <a:lstStyle>
            <a:lvl1pPr marL="0" indent="0" algn="l" defTabSz="457200" rtl="0" eaLnBrk="1" latinLnBrk="0" hangingPunct="1">
              <a:buNone/>
              <a:defRPr lang="fr-FR" sz="3500" b="1" kern="1200" dirty="0" smtClean="0">
                <a:solidFill>
                  <a:srgbClr val="085160"/>
                </a:solidFill>
                <a:latin typeface="Century Gothic" pitchFamily="34" charset="0"/>
                <a:ea typeface="+mn-ea"/>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21" name="Espace réservé du texte 20"/>
          <p:cNvSpPr>
            <a:spLocks noGrp="1"/>
          </p:cNvSpPr>
          <p:nvPr>
            <p:ph type="body" sz="quarter" idx="10"/>
          </p:nvPr>
        </p:nvSpPr>
        <p:spPr>
          <a:xfrm>
            <a:off x="527382" y="5634038"/>
            <a:ext cx="6816757" cy="675283"/>
          </a:xfrm>
          <a:prstGeom prst="rect">
            <a:avLst/>
          </a:prstGeom>
        </p:spPr>
        <p:txBody>
          <a:bodyPr>
            <a:normAutofit/>
          </a:bodyPr>
          <a:lstStyle>
            <a:lvl1pPr>
              <a:buNone/>
              <a:defRPr lang="fr-FR" sz="2400" b="1" kern="1200" dirty="0" smtClean="0">
                <a:solidFill>
                  <a:schemeClr val="tx1"/>
                </a:solidFill>
                <a:latin typeface="Century Gothic" pitchFamily="34" charset="0"/>
                <a:ea typeface="+mn-ea"/>
                <a:cs typeface="Century Gothic" pitchFamily="34" charset="0"/>
              </a:defRPr>
            </a:lvl1pPr>
          </a:lstStyle>
          <a:p>
            <a:pPr lvl="0"/>
            <a:r>
              <a:rPr lang="fr-FR" dirty="0"/>
              <a:t>Cliquez pour modifier les styles du texte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7548" y="0"/>
            <a:ext cx="8028892" cy="980728"/>
          </a:xfrm>
          <a:prstGeom prst="rect">
            <a:avLst/>
          </a:prstGeom>
        </p:spPr>
        <p:txBody>
          <a:bodyPr anchor="ctr">
            <a:normAutofit/>
          </a:bodyPr>
          <a:lstStyle>
            <a:lvl1pPr algn="l">
              <a:defRPr sz="2400" cap="none"/>
            </a:lvl1pPr>
          </a:lstStyle>
          <a:p>
            <a:r>
              <a:rPr lang="fr-FR" dirty="0"/>
              <a:t>Cliquez et modifiez le titre</a:t>
            </a:r>
            <a:endParaRPr lang="en-US" dirty="0"/>
          </a:p>
        </p:txBody>
      </p:sp>
      <p:sp>
        <p:nvSpPr>
          <p:cNvPr id="3" name="Content Placeholder 2"/>
          <p:cNvSpPr>
            <a:spLocks noGrp="1"/>
          </p:cNvSpPr>
          <p:nvPr>
            <p:ph idx="1"/>
          </p:nvPr>
        </p:nvSpPr>
        <p:spPr>
          <a:xfrm>
            <a:off x="609600" y="1268760"/>
            <a:ext cx="10972800" cy="4857403"/>
          </a:xfrm>
          <a:prstGeom prst="rect">
            <a:avLst/>
          </a:prstGeom>
        </p:spPr>
        <p:txBody>
          <a:bodyPr/>
          <a:lstStyle>
            <a:lvl1pPr>
              <a:defRPr>
                <a:latin typeface="Century Gothic" pitchFamily="34" charset="0"/>
              </a:defRPr>
            </a:lvl1pPr>
            <a:lvl2pPr>
              <a:defRPr lang="fr-FR" sz="2400" b="0" kern="1200" dirty="0" smtClean="0">
                <a:solidFill>
                  <a:schemeClr val="tx1"/>
                </a:solidFill>
                <a:latin typeface="Century Gothic" pitchFamily="34" charset="0"/>
                <a:ea typeface="+mn-ea"/>
                <a:cs typeface="+mn-cs"/>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fr-FR" dirty="0"/>
              <a:t>Cliquez pour modifier les styles du texte du masque</a:t>
            </a:r>
          </a:p>
          <a:p>
            <a:pPr marL="742950" lvl="1" indent="-285750" algn="l" defTabSz="457200" rtl="0" fontAlgn="base">
              <a:spcBef>
                <a:spcPct val="20000"/>
              </a:spcBef>
              <a:spcAft>
                <a:spcPct val="0"/>
              </a:spcAft>
              <a:buClr>
                <a:srgbClr val="F79124"/>
              </a:buClr>
              <a:buFont typeface="Arial" pitchFamily="34" charset="0"/>
              <a:buChar char="•"/>
            </a:pPr>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4" name="Image 3" descr="\\GOFLEX_HOME\GoFlex Home Public\00_Documents communs\06_Communication\5. Identité visuelle\Logos\logo-AB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72464" y="260600"/>
            <a:ext cx="1737098" cy="553895"/>
          </a:xfrm>
          <a:prstGeom prst="rect">
            <a:avLst/>
          </a:prstGeom>
          <a:noFill/>
          <a:ln>
            <a:noFill/>
          </a:ln>
        </p:spPr>
      </p:pic>
    </p:spTree>
    <p:extLst>
      <p:ext uri="{BB962C8B-B14F-4D97-AF65-F5344CB8AC3E}">
        <p14:creationId xmlns:p14="http://schemas.microsoft.com/office/powerpoint/2010/main" val="63260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it à mettre en avant">
    <p:spTree>
      <p:nvGrpSpPr>
        <p:cNvPr id="1" name=""/>
        <p:cNvGrpSpPr/>
        <p:nvPr/>
      </p:nvGrpSpPr>
      <p:grpSpPr>
        <a:xfrm>
          <a:off x="0" y="0"/>
          <a:ext cx="0" cy="0"/>
          <a:chOff x="0" y="0"/>
          <a:chExt cx="0" cy="0"/>
        </a:xfrm>
      </p:grpSpPr>
      <p:sp>
        <p:nvSpPr>
          <p:cNvPr id="4" name="Rectangle 3"/>
          <p:cNvSpPr/>
          <p:nvPr userDrawn="1"/>
        </p:nvSpPr>
        <p:spPr>
          <a:xfrm>
            <a:off x="0" y="0"/>
            <a:ext cx="12192000" cy="6957392"/>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 name="Espace réservé du texte 2"/>
          <p:cNvSpPr>
            <a:spLocks noGrp="1"/>
          </p:cNvSpPr>
          <p:nvPr>
            <p:ph type="body" idx="1" hasCustomPrompt="1"/>
          </p:nvPr>
        </p:nvSpPr>
        <p:spPr>
          <a:xfrm>
            <a:off x="0" y="2492897"/>
            <a:ext cx="10363200" cy="1500187"/>
          </a:xfrm>
          <a:prstGeom prst="rect">
            <a:avLst/>
          </a:prstGeom>
          <a:solidFill>
            <a:srgbClr val="F6AB38"/>
          </a:solidFill>
          <a:ln>
            <a:noFill/>
          </a:ln>
        </p:spPr>
        <p:txBody>
          <a:bodyPr lIns="216000" anchor="ctr">
            <a:normAutofit/>
          </a:bodyPr>
          <a:lstStyle>
            <a:lvl1pPr marL="0" indent="0" algn="l" defTabSz="457200" rtl="0" eaLnBrk="1" latinLnBrk="0" hangingPunct="1">
              <a:buNone/>
              <a:defRPr lang="fr-FR" sz="4000" b="1" kern="1200" cap="none" baseline="0" dirty="0" smtClean="0">
                <a:solidFill>
                  <a:schemeClr val="bg1"/>
                </a:solidFill>
                <a:latin typeface="Century Gothic" pitchFamily="34" charset="0"/>
                <a:ea typeface="+mn-ea"/>
                <a:cs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51585" y="0"/>
            <a:ext cx="9505983" cy="980728"/>
          </a:xfrm>
          <a:prstGeom prst="rect">
            <a:avLst/>
          </a:prstGeom>
        </p:spPr>
        <p:txBody>
          <a:bodyPr>
            <a:normAutofit/>
          </a:bodyPr>
          <a:lstStyle>
            <a:lvl1pPr algn="r">
              <a:defRPr sz="2800" cap="none"/>
            </a:lvl1pPr>
          </a:lstStyle>
          <a:p>
            <a:r>
              <a:rPr lang="fr-FR" dirty="0"/>
              <a:t>Cliquez pour modifier le style du titre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79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B9A1C-DEF1-40EB-8462-B05EACD76166}" type="slidenum">
              <a:rPr lang="fr-FR" smtClean="0"/>
              <a:t>‹N°›</a:t>
            </a:fld>
            <a:endParaRPr lang="fr-FR"/>
          </a:p>
        </p:txBody>
      </p:sp>
      <p:sp>
        <p:nvSpPr>
          <p:cNvPr id="7" name="Espace réservé du texte 7"/>
          <p:cNvSpPr txBox="1">
            <a:spLocks/>
          </p:cNvSpPr>
          <p:nvPr userDrawn="1"/>
        </p:nvSpPr>
        <p:spPr>
          <a:xfrm>
            <a:off x="0" y="6654869"/>
            <a:ext cx="12192000" cy="234866"/>
          </a:xfrm>
          <a:prstGeom prst="rect">
            <a:avLst/>
          </a:prstGeom>
          <a:solidFill>
            <a:srgbClr val="F6AB38"/>
          </a:solidFill>
          <a:ln>
            <a:noFill/>
          </a:ln>
        </p:spPr>
        <p:txBody>
          <a:bodyPr vert="horz" lIns="0" tIns="0" rIns="0" bIns="0" rtlCol="0" anchor="ctr">
            <a:normAutofit fontScale="85000" lnSpcReduction="20000"/>
          </a:bodyPr>
          <a:lstStyle>
            <a:lvl1pPr marL="0" indent="0" algn="l" defTabSz="457200" rtl="0" eaLnBrk="1" latinLnBrk="0" hangingPunct="1">
              <a:lnSpc>
                <a:spcPct val="90000"/>
              </a:lnSpc>
              <a:spcBef>
                <a:spcPts val="1000"/>
              </a:spcBef>
              <a:buFont typeface="Arial" panose="020B0604020202020204" pitchFamily="34" charset="0"/>
              <a:buNone/>
              <a:defRPr lang="fr-FR" sz="4000" b="1" kern="1200" cap="all" baseline="0" dirty="0" smtClean="0">
                <a:solidFill>
                  <a:srgbClr val="1B687F"/>
                </a:solidFill>
                <a:latin typeface="Century Gothic" pitchFamily="34" charset="0"/>
                <a:ea typeface="+mn-ea"/>
                <a:cs typeface="Century Gothic"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r-FR" sz="2400" cap="none" dirty="0">
              <a:solidFill>
                <a:schemeClr val="bg1"/>
              </a:solidFill>
            </a:endParaRPr>
          </a:p>
        </p:txBody>
      </p:sp>
    </p:spTree>
    <p:extLst>
      <p:ext uri="{BB962C8B-B14F-4D97-AF65-F5344CB8AC3E}">
        <p14:creationId xmlns:p14="http://schemas.microsoft.com/office/powerpoint/2010/main" val="4182822524"/>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3" name="Image 8" descr="1-Logo AC.png"/>
          <p:cNvPicPr>
            <a:picLocks noChangeAspect="1"/>
          </p:cNvPicPr>
          <p:nvPr userDrawn="1"/>
        </p:nvPicPr>
        <p:blipFill>
          <a:blip r:embed="rId9" cstate="print"/>
          <a:srcRect/>
          <a:stretch>
            <a:fillRect/>
          </a:stretch>
        </p:blipFill>
        <p:spPr bwMode="auto">
          <a:xfrm>
            <a:off x="187111" y="230973"/>
            <a:ext cx="1656183" cy="553263"/>
          </a:xfrm>
          <a:prstGeom prst="rect">
            <a:avLst/>
          </a:prstGeom>
          <a:noFill/>
          <a:ln w="9525">
            <a:noFill/>
            <a:miter lim="800000"/>
            <a:headEnd/>
            <a:tailEnd/>
          </a:ln>
        </p:spPr>
      </p:pic>
      <p:sp>
        <p:nvSpPr>
          <p:cNvPr id="5" name="Espace réservé du texte 7"/>
          <p:cNvSpPr txBox="1">
            <a:spLocks/>
          </p:cNvSpPr>
          <p:nvPr userDrawn="1"/>
        </p:nvSpPr>
        <p:spPr>
          <a:xfrm>
            <a:off x="0" y="6654869"/>
            <a:ext cx="12192000" cy="234866"/>
          </a:xfrm>
          <a:prstGeom prst="rect">
            <a:avLst/>
          </a:prstGeom>
          <a:solidFill>
            <a:srgbClr val="F6AB38"/>
          </a:solidFill>
          <a:ln>
            <a:noFill/>
          </a:ln>
        </p:spPr>
        <p:txBody>
          <a:bodyPr vert="horz" lIns="0" tIns="0" rIns="0" bIns="0" rtlCol="0" anchor="ctr">
            <a:normAutofit fontScale="85000" lnSpcReduction="20000"/>
          </a:bodyPr>
          <a:lstStyle>
            <a:lvl1pPr marL="0" indent="0" algn="l" defTabSz="457200" rtl="0" eaLnBrk="1" latinLnBrk="0" hangingPunct="1">
              <a:lnSpc>
                <a:spcPct val="90000"/>
              </a:lnSpc>
              <a:spcBef>
                <a:spcPts val="1000"/>
              </a:spcBef>
              <a:buFont typeface="Arial" panose="020B0604020202020204" pitchFamily="34" charset="0"/>
              <a:buNone/>
              <a:defRPr lang="fr-FR" sz="4000" b="1" kern="1200" cap="all" baseline="0" dirty="0" smtClean="0">
                <a:solidFill>
                  <a:srgbClr val="1B687F"/>
                </a:solidFill>
                <a:latin typeface="Century Gothic" pitchFamily="34" charset="0"/>
                <a:ea typeface="+mn-ea"/>
                <a:cs typeface="Century Gothic"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fr-FR" sz="2400" cap="none" dirty="0">
              <a:solidFill>
                <a:schemeClr val="bg1"/>
              </a:solidFill>
            </a:endParaRPr>
          </a:p>
        </p:txBody>
      </p:sp>
      <p:sp>
        <p:nvSpPr>
          <p:cNvPr id="10" name="Espace réservé du numéro de diapositive 5"/>
          <p:cNvSpPr>
            <a:spLocks noGrp="1"/>
          </p:cNvSpPr>
          <p:nvPr>
            <p:ph type="sldNum" sz="quarter" idx="4"/>
          </p:nvPr>
        </p:nvSpPr>
        <p:spPr>
          <a:xfrm>
            <a:off x="11321727" y="6654869"/>
            <a:ext cx="864096" cy="203132"/>
          </a:xfrm>
          <a:prstGeom prst="rect">
            <a:avLst/>
          </a:prstGeom>
        </p:spPr>
        <p:txBody>
          <a:bodyPr/>
          <a:lstStyle>
            <a:lvl1pPr algn="r">
              <a:defRPr sz="1100" b="1">
                <a:solidFill>
                  <a:schemeClr val="bg1"/>
                </a:solidFill>
              </a:defRPr>
            </a:lvl1pPr>
          </a:lstStyle>
          <a:p>
            <a:pPr>
              <a:defRPr/>
            </a:pPr>
            <a:fld id="{977A11F6-3D0F-4813-9A73-318DF2A72F01}" type="slidenum">
              <a:rPr lang="en-US" smtClean="0"/>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9" r:id="rId2"/>
    <p:sldLayoutId id="2147483675" r:id="rId3"/>
    <p:sldLayoutId id="2147483667" r:id="rId4"/>
    <p:sldLayoutId id="2147483668" r:id="rId5"/>
    <p:sldLayoutId id="2147483690" r:id="rId6"/>
    <p:sldLayoutId id="2147483691" r:id="rId7"/>
  </p:sldLayoutIdLst>
  <p:hf sldNum="0" hdr="0" ftr="0" dt="0"/>
  <p:txStyles>
    <p:titleStyle>
      <a:lvl1pPr algn="l" defTabSz="457200" rtl="0" fontAlgn="base">
        <a:spcBef>
          <a:spcPct val="0"/>
        </a:spcBef>
        <a:spcAft>
          <a:spcPct val="0"/>
        </a:spcAft>
        <a:defRPr lang="fr-FR" sz="3200" b="1" kern="1200" cap="all" dirty="0">
          <a:solidFill>
            <a:srgbClr val="085160"/>
          </a:solidFill>
          <a:latin typeface="Century Gothic" pitchFamily="34" charset="0"/>
          <a:ea typeface="+mn-ea"/>
          <a:cs typeface="+mj-cs"/>
        </a:defRPr>
      </a:lvl1pPr>
      <a:lvl2pPr algn="l" defTabSz="457200" rtl="0" fontAlgn="base">
        <a:spcBef>
          <a:spcPct val="0"/>
        </a:spcBef>
        <a:spcAft>
          <a:spcPct val="0"/>
        </a:spcAft>
        <a:defRPr sz="3200" b="1">
          <a:solidFill>
            <a:srgbClr val="085160"/>
          </a:solidFill>
          <a:latin typeface="Champagne &amp; Limousines"/>
        </a:defRPr>
      </a:lvl2pPr>
      <a:lvl3pPr algn="l" defTabSz="457200" rtl="0" fontAlgn="base">
        <a:spcBef>
          <a:spcPct val="0"/>
        </a:spcBef>
        <a:spcAft>
          <a:spcPct val="0"/>
        </a:spcAft>
        <a:defRPr sz="3200" b="1">
          <a:solidFill>
            <a:srgbClr val="085160"/>
          </a:solidFill>
          <a:latin typeface="Champagne &amp; Limousines"/>
        </a:defRPr>
      </a:lvl3pPr>
      <a:lvl4pPr algn="l" defTabSz="457200" rtl="0" fontAlgn="base">
        <a:spcBef>
          <a:spcPct val="0"/>
        </a:spcBef>
        <a:spcAft>
          <a:spcPct val="0"/>
        </a:spcAft>
        <a:defRPr sz="3200" b="1">
          <a:solidFill>
            <a:srgbClr val="085160"/>
          </a:solidFill>
          <a:latin typeface="Champagne &amp; Limousines"/>
        </a:defRPr>
      </a:lvl4pPr>
      <a:lvl5pPr algn="l" defTabSz="457200" rtl="0" fontAlgn="base">
        <a:spcBef>
          <a:spcPct val="0"/>
        </a:spcBef>
        <a:spcAft>
          <a:spcPct val="0"/>
        </a:spcAft>
        <a:defRPr sz="3200" b="1">
          <a:solidFill>
            <a:srgbClr val="085160"/>
          </a:solidFill>
          <a:latin typeface="Champagne &amp; Limousines"/>
        </a:defRPr>
      </a:lvl5pPr>
      <a:lvl6pPr marL="457200" algn="l" defTabSz="457200" rtl="0" fontAlgn="base">
        <a:spcBef>
          <a:spcPct val="0"/>
        </a:spcBef>
        <a:spcAft>
          <a:spcPct val="0"/>
        </a:spcAft>
        <a:defRPr sz="3200" b="1">
          <a:solidFill>
            <a:srgbClr val="085160"/>
          </a:solidFill>
          <a:latin typeface="Champagne &amp; Limousines"/>
        </a:defRPr>
      </a:lvl6pPr>
      <a:lvl7pPr marL="914400" algn="l" defTabSz="457200" rtl="0" fontAlgn="base">
        <a:spcBef>
          <a:spcPct val="0"/>
        </a:spcBef>
        <a:spcAft>
          <a:spcPct val="0"/>
        </a:spcAft>
        <a:defRPr sz="3200" b="1">
          <a:solidFill>
            <a:srgbClr val="085160"/>
          </a:solidFill>
          <a:latin typeface="Champagne &amp; Limousines"/>
        </a:defRPr>
      </a:lvl7pPr>
      <a:lvl8pPr marL="1371600" algn="l" defTabSz="457200" rtl="0" fontAlgn="base">
        <a:spcBef>
          <a:spcPct val="0"/>
        </a:spcBef>
        <a:spcAft>
          <a:spcPct val="0"/>
        </a:spcAft>
        <a:defRPr sz="3200" b="1">
          <a:solidFill>
            <a:srgbClr val="085160"/>
          </a:solidFill>
          <a:latin typeface="Champagne &amp; Limousines"/>
        </a:defRPr>
      </a:lvl8pPr>
      <a:lvl9pPr marL="1828800" algn="l" defTabSz="457200" rtl="0" fontAlgn="base">
        <a:spcBef>
          <a:spcPct val="0"/>
        </a:spcBef>
        <a:spcAft>
          <a:spcPct val="0"/>
        </a:spcAft>
        <a:defRPr sz="3200" b="1">
          <a:solidFill>
            <a:srgbClr val="085160"/>
          </a:solidFill>
          <a:latin typeface="Champagne &amp; Limousines"/>
        </a:defRPr>
      </a:lvl9pPr>
    </p:titleStyle>
    <p:bodyStyle>
      <a:lvl1pPr indent="-342900" algn="l" defTabSz="457200" rtl="0" fontAlgn="base">
        <a:spcBef>
          <a:spcPct val="20000"/>
        </a:spcBef>
        <a:spcAft>
          <a:spcPct val="0"/>
        </a:spcAft>
        <a:buClr>
          <a:srgbClr val="F79124"/>
        </a:buClr>
        <a:buFont typeface="Arial" pitchFamily="34" charset="0"/>
        <a:buNone/>
        <a:defRPr lang="fr-FR" sz="2400" b="1" kern="1200" cap="none" baseline="0" dirty="0" smtClean="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0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dirty="0" smtClean="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0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05.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10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05.png"/><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110.png"/></Relationships>
</file>

<file path=ppt/slides/_rels/slide106.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129.png"/><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image" Target="../media/image131.png"/><Relationship Id="rId5" Type="http://schemas.openxmlformats.org/officeDocument/2006/relationships/image" Target="../media/image122.png"/><Relationship Id="rId4" Type="http://schemas.openxmlformats.org/officeDocument/2006/relationships/image" Target="../media/image130.png"/></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39.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1.xml"/><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55.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3.png"/><Relationship Id="rId7"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69.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3.png"/><Relationship Id="rId7"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0.png"/></Relationships>
</file>

<file path=ppt/slides/_rels/slide4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3.png"/><Relationship Id="rId7"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71.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0.png"/><Relationship Id="rId4" Type="http://schemas.openxmlformats.org/officeDocument/2006/relationships/image" Target="../media/image68.png"/><Relationship Id="rId9"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0.png"/><Relationship Id="rId7"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81.png"/><Relationship Id="rId4" Type="http://schemas.openxmlformats.org/officeDocument/2006/relationships/image" Target="../media/image80.png"/></Relationships>
</file>

<file path=ppt/slides/_rels/slide4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5.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6.pn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50.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88.png"/></Relationships>
</file>

<file path=ppt/slides/_rels/slide5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0.png"/></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95.png"/></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96.png"/><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96.png"/><Relationship Id="rId4" Type="http://schemas.openxmlformats.org/officeDocument/2006/relationships/image" Target="../media/image95.png"/></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70.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100.png"/><Relationship Id="rId11" Type="http://schemas.openxmlformats.org/officeDocument/2006/relationships/image" Target="../media/image2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7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25.png"/><Relationship Id="rId3" Type="http://schemas.openxmlformats.org/officeDocument/2006/relationships/image" Target="../media/image97.pn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24.png"/><Relationship Id="rId10" Type="http://schemas.openxmlformats.org/officeDocument/2006/relationships/image" Target="../media/image102.png"/><Relationship Id="rId4" Type="http://schemas.openxmlformats.org/officeDocument/2006/relationships/image" Target="../media/image87.png"/><Relationship Id="rId9" Type="http://schemas.openxmlformats.org/officeDocument/2006/relationships/image" Target="../media/image101.png"/></Relationships>
</file>

<file path=ppt/slides/_rels/slide7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7.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87.png"/><Relationship Id="rId11" Type="http://schemas.openxmlformats.org/officeDocument/2006/relationships/image" Target="../media/image102.png"/><Relationship Id="rId5" Type="http://schemas.openxmlformats.org/officeDocument/2006/relationships/image" Target="../media/image24.png"/><Relationship Id="rId10" Type="http://schemas.openxmlformats.org/officeDocument/2006/relationships/image" Target="../media/image101.png"/><Relationship Id="rId4" Type="http://schemas.openxmlformats.org/officeDocument/2006/relationships/image" Target="../media/image88.png"/><Relationship Id="rId9" Type="http://schemas.openxmlformats.org/officeDocument/2006/relationships/image" Target="../media/image100.png"/><Relationship Id="rId1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5.png"/><Relationship Id="rId1" Type="http://schemas.openxmlformats.org/officeDocument/2006/relationships/slideLayout" Target="../slideLayouts/slideLayout5.xml"/><Relationship Id="rId5" Type="http://schemas.openxmlformats.org/officeDocument/2006/relationships/image" Target="../media/image106.png"/><Relationship Id="rId4" Type="http://schemas.openxmlformats.org/officeDocument/2006/relationships/image" Target="../media/image108.png"/></Relationships>
</file>

<file path=ppt/slides/_rels/slide7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5.xml"/><Relationship Id="rId6" Type="http://schemas.openxmlformats.org/officeDocument/2006/relationships/image" Target="../media/image103.png"/><Relationship Id="rId11" Type="http://schemas.openxmlformats.org/officeDocument/2006/relationships/image" Target="../media/image110.png"/><Relationship Id="rId5" Type="http://schemas.openxmlformats.org/officeDocument/2006/relationships/image" Target="../media/image102.png"/><Relationship Id="rId10" Type="http://schemas.openxmlformats.org/officeDocument/2006/relationships/image" Target="../media/image93.png"/><Relationship Id="rId4" Type="http://schemas.openxmlformats.org/officeDocument/2006/relationships/image" Target="../media/image101.png"/><Relationship Id="rId9" Type="http://schemas.openxmlformats.org/officeDocument/2006/relationships/image" Target="../media/image109.png"/></Relationships>
</file>

<file path=ppt/slides/_rels/slide7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43.png"/><Relationship Id="rId2" Type="http://schemas.openxmlformats.org/officeDocument/2006/relationships/image" Target="../media/image99.png"/><Relationship Id="rId1" Type="http://schemas.openxmlformats.org/officeDocument/2006/relationships/slideLayout" Target="../slideLayouts/slideLayout5.xml"/><Relationship Id="rId6" Type="http://schemas.openxmlformats.org/officeDocument/2006/relationships/image" Target="../media/image103.png"/><Relationship Id="rId11" Type="http://schemas.openxmlformats.org/officeDocument/2006/relationships/image" Target="../media/image110.png"/><Relationship Id="rId5" Type="http://schemas.openxmlformats.org/officeDocument/2006/relationships/image" Target="../media/image102.png"/><Relationship Id="rId10" Type="http://schemas.openxmlformats.org/officeDocument/2006/relationships/image" Target="../media/image93.png"/><Relationship Id="rId4" Type="http://schemas.openxmlformats.org/officeDocument/2006/relationships/image" Target="../media/image101.png"/><Relationship Id="rId9" Type="http://schemas.openxmlformats.org/officeDocument/2006/relationships/image" Target="../media/image109.png"/></Relationships>
</file>

<file path=ppt/slides/_rels/slide77.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png"/><Relationship Id="rId7" Type="http://schemas.openxmlformats.org/officeDocument/2006/relationships/image" Target="../media/image110.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109.png"/><Relationship Id="rId5" Type="http://schemas.openxmlformats.org/officeDocument/2006/relationships/image" Target="../media/image9.png"/><Relationship Id="rId10" Type="http://schemas.openxmlformats.org/officeDocument/2006/relationships/image" Target="../media/image112.png"/><Relationship Id="rId4" Type="http://schemas.openxmlformats.org/officeDocument/2006/relationships/image" Target="../media/image5.png"/><Relationship Id="rId9" Type="http://schemas.openxmlformats.org/officeDocument/2006/relationships/image" Target="../media/image51.png"/></Relationships>
</file>

<file path=ppt/slides/_rels/slide7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5.xml"/><Relationship Id="rId4" Type="http://schemas.openxmlformats.org/officeDocument/2006/relationships/image" Target="../media/image113.png"/></Relationships>
</file>

<file path=ppt/slides/_rels/slide8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16.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113.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95.png"/><Relationship Id="rId4" Type="http://schemas.openxmlformats.org/officeDocument/2006/relationships/image" Target="../media/image117.png"/></Relationships>
</file>

<file path=ppt/slides/_rels/slide9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20.png"/><Relationship Id="rId4" Type="http://schemas.openxmlformats.org/officeDocument/2006/relationships/image" Target="../media/image119.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94.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image" Target="../media/image118.png"/><Relationship Id="rId5" Type="http://schemas.openxmlformats.org/officeDocument/2006/relationships/image" Target="../media/image25.png"/><Relationship Id="rId4" Type="http://schemas.openxmlformats.org/officeDocument/2006/relationships/image" Target="../media/image119.png"/></Relationships>
</file>

<file path=ppt/slides/_rels/slide95.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118.png"/><Relationship Id="rId5" Type="http://schemas.openxmlformats.org/officeDocument/2006/relationships/image" Target="../media/image25.png"/><Relationship Id="rId4" Type="http://schemas.openxmlformats.org/officeDocument/2006/relationships/image" Target="../media/image119.png"/></Relationships>
</file>

<file path=ppt/slides/_rels/slide9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xml"/><Relationship Id="rId4" Type="http://schemas.openxmlformats.org/officeDocument/2006/relationships/image" Target="../media/image128.png"/></Relationships>
</file>

<file path=ppt/slides/_rels/slide9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xml"/><Relationship Id="rId4" Type="http://schemas.openxmlformats.org/officeDocument/2006/relationships/image" Target="../media/image128.png"/></Relationships>
</file>

<file path=ppt/slides/_rels/slide9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4"/>
          <p:cNvSpPr>
            <a:spLocks noGrp="1" noChangeArrowheads="1"/>
          </p:cNvSpPr>
          <p:nvPr>
            <p:ph type="body" idx="1"/>
          </p:nvPr>
        </p:nvSpPr>
        <p:spPr>
          <a:xfrm>
            <a:off x="-35294" y="1484784"/>
            <a:ext cx="10363200" cy="1500187"/>
          </a:xfrm>
        </p:spPr>
        <p:txBody>
          <a:bodyPr>
            <a:normAutofit/>
          </a:bodyPr>
          <a:lstStyle/>
          <a:p>
            <a:pPr algn="l">
              <a:lnSpc>
                <a:spcPct val="90000"/>
              </a:lnSpc>
            </a:pPr>
            <a:r>
              <a:rPr lang="fr-FR" altLang="fr-FR" b="1" dirty="0">
                <a:latin typeface="Century Gothic" panose="020B0502020202020204" pitchFamily="34" charset="0"/>
              </a:rPr>
              <a:t>Construire son plan d’action</a:t>
            </a:r>
          </a:p>
        </p:txBody>
      </p:sp>
      <p:pic>
        <p:nvPicPr>
          <p:cNvPr id="3" name="Image 2">
            <a:extLst>
              <a:ext uri="{FF2B5EF4-FFF2-40B4-BE49-F238E27FC236}">
                <a16:creationId xmlns:a16="http://schemas.microsoft.com/office/drawing/2014/main" xmlns="" id="{38F165BE-E3DA-4F5A-B7E7-6D07201D1F3C}"/>
              </a:ext>
            </a:extLst>
          </p:cNvPr>
          <p:cNvPicPr>
            <a:picLocks noChangeAspect="1"/>
          </p:cNvPicPr>
          <p:nvPr/>
        </p:nvPicPr>
        <p:blipFill>
          <a:blip r:embed="rId3"/>
          <a:stretch>
            <a:fillRect/>
          </a:stretch>
        </p:blipFill>
        <p:spPr>
          <a:xfrm>
            <a:off x="839416" y="3212976"/>
            <a:ext cx="4581615" cy="3416153"/>
          </a:xfrm>
          <a:prstGeom prst="rect">
            <a:avLst/>
          </a:prstGeom>
        </p:spPr>
      </p:pic>
      <p:sp>
        <p:nvSpPr>
          <p:cNvPr id="5" name="Ellipse 4">
            <a:extLst>
              <a:ext uri="{FF2B5EF4-FFF2-40B4-BE49-F238E27FC236}">
                <a16:creationId xmlns:a16="http://schemas.microsoft.com/office/drawing/2014/main" xmlns="" id="{93931A0E-FF9A-4815-8FB4-6FE0DB706799}"/>
              </a:ext>
            </a:extLst>
          </p:cNvPr>
          <p:cNvSpPr/>
          <p:nvPr/>
        </p:nvSpPr>
        <p:spPr>
          <a:xfrm>
            <a:off x="7968208" y="3933056"/>
            <a:ext cx="1800000" cy="1800000"/>
          </a:xfrm>
          <a:prstGeom prst="ellipse">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xmlns="" id="{383EFAB2-5DAF-4E87-A8D3-F341346B205F}"/>
              </a:ext>
            </a:extLst>
          </p:cNvPr>
          <p:cNvPicPr>
            <a:picLocks noChangeAspect="1"/>
          </p:cNvPicPr>
          <p:nvPr/>
        </p:nvPicPr>
        <p:blipFill>
          <a:blip r:embed="rId4"/>
          <a:stretch>
            <a:fillRect/>
          </a:stretch>
        </p:blipFill>
        <p:spPr>
          <a:xfrm>
            <a:off x="8064299" y="4016248"/>
            <a:ext cx="1667984" cy="1743133"/>
          </a:xfrm>
          <a:prstGeom prst="rect">
            <a:avLst/>
          </a:prstGeom>
        </p:spPr>
      </p:pic>
      <p:sp>
        <p:nvSpPr>
          <p:cNvPr id="2" name="Flèche : droite 1">
            <a:extLst>
              <a:ext uri="{FF2B5EF4-FFF2-40B4-BE49-F238E27FC236}">
                <a16:creationId xmlns:a16="http://schemas.microsoft.com/office/drawing/2014/main" xmlns="" id="{E2330A6E-9727-4CD9-93B8-49B49EA009AC}"/>
              </a:ext>
            </a:extLst>
          </p:cNvPr>
          <p:cNvSpPr/>
          <p:nvPr/>
        </p:nvSpPr>
        <p:spPr>
          <a:xfrm>
            <a:off x="5421031" y="4617032"/>
            <a:ext cx="1971113" cy="432048"/>
          </a:xfrm>
          <a:prstGeom prst="rightArrow">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511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concevoir un plan d’action inclusif ? </a:t>
            </a:r>
          </a:p>
        </p:txBody>
      </p:sp>
      <p:sp>
        <p:nvSpPr>
          <p:cNvPr id="3" name="Espace réservé du contenu 2"/>
          <p:cNvSpPr>
            <a:spLocks noGrp="1"/>
          </p:cNvSpPr>
          <p:nvPr>
            <p:ph idx="1"/>
          </p:nvPr>
        </p:nvSpPr>
        <p:spPr/>
        <p:txBody>
          <a:bodyPr/>
          <a:lstStyle/>
          <a:p>
            <a:pPr marL="342900">
              <a:buFont typeface="Wingdings" panose="05000000000000000000" pitchFamily="2" charset="2"/>
              <a:buChar char="§"/>
            </a:pPr>
            <a:endParaRPr lang="fr-FR" dirty="0"/>
          </a:p>
          <a:p>
            <a:pPr marL="342900">
              <a:buFont typeface="Wingdings" panose="05000000000000000000" pitchFamily="2" charset="2"/>
              <a:buChar char="§"/>
            </a:pPr>
            <a:r>
              <a:rPr lang="fr-FR" dirty="0"/>
              <a:t>Vive le </a:t>
            </a:r>
            <a:r>
              <a:rPr lang="fr-FR" dirty="0" err="1"/>
              <a:t>bottom</a:t>
            </a:r>
            <a:r>
              <a:rPr lang="fr-FR" dirty="0"/>
              <a:t>-up !</a:t>
            </a:r>
          </a:p>
          <a:p>
            <a:pPr indent="0"/>
            <a:endParaRPr lang="fr-FR" dirty="0"/>
          </a:p>
          <a:p>
            <a:pPr marL="342900">
              <a:buFont typeface="Wingdings" panose="05000000000000000000" pitchFamily="2" charset="2"/>
              <a:buChar char="§"/>
            </a:pPr>
            <a:r>
              <a:rPr lang="fr-FR" dirty="0"/>
              <a:t>Mets toutes les chances de ton côté ! </a:t>
            </a:r>
          </a:p>
          <a:p>
            <a:pPr marL="1085850" lvl="1">
              <a:buClr>
                <a:srgbClr val="F6AB38"/>
              </a:buClr>
              <a:buFont typeface="Wingdings" panose="05000000000000000000" pitchFamily="2" charset="2"/>
              <a:buChar char="§"/>
            </a:pPr>
            <a:r>
              <a:rPr lang="fr-FR" sz="2000" b="1" dirty="0">
                <a:solidFill>
                  <a:srgbClr val="085160"/>
                </a:solidFill>
              </a:rPr>
              <a:t>Contenu consensuel</a:t>
            </a:r>
          </a:p>
          <a:p>
            <a:pPr marL="1085850" lvl="1">
              <a:buClr>
                <a:srgbClr val="F6AB38"/>
              </a:buClr>
              <a:buFont typeface="Wingdings" panose="05000000000000000000" pitchFamily="2" charset="2"/>
              <a:buChar char="§"/>
            </a:pPr>
            <a:r>
              <a:rPr lang="fr-FR" sz="2000" b="1" dirty="0">
                <a:solidFill>
                  <a:srgbClr val="085160"/>
                </a:solidFill>
              </a:rPr>
              <a:t>Posture et communication travaillée</a:t>
            </a:r>
          </a:p>
          <a:p>
            <a:pPr indent="0"/>
            <a:endParaRPr lang="fr-FR" dirty="0"/>
          </a:p>
        </p:txBody>
      </p:sp>
      <p:pic>
        <p:nvPicPr>
          <p:cNvPr id="11" name="Image 10"/>
          <p:cNvPicPr>
            <a:picLocks noChangeAspect="1"/>
          </p:cNvPicPr>
          <p:nvPr/>
        </p:nvPicPr>
        <p:blipFill>
          <a:blip r:embed="rId3"/>
          <a:stretch>
            <a:fillRect/>
          </a:stretch>
        </p:blipFill>
        <p:spPr>
          <a:xfrm>
            <a:off x="8544272" y="2564904"/>
            <a:ext cx="1231432" cy="1184328"/>
          </a:xfrm>
          <a:prstGeom prst="rect">
            <a:avLst/>
          </a:prstGeom>
        </p:spPr>
      </p:pic>
      <p:grpSp>
        <p:nvGrpSpPr>
          <p:cNvPr id="16" name="Groupe 15">
            <a:extLst>
              <a:ext uri="{FF2B5EF4-FFF2-40B4-BE49-F238E27FC236}">
                <a16:creationId xmlns:a16="http://schemas.microsoft.com/office/drawing/2014/main" xmlns="" id="{76F00993-1521-4D38-A0ED-1E1D4A2876EB}"/>
              </a:ext>
            </a:extLst>
          </p:cNvPr>
          <p:cNvGrpSpPr/>
          <p:nvPr/>
        </p:nvGrpSpPr>
        <p:grpSpPr>
          <a:xfrm>
            <a:off x="7896200" y="981127"/>
            <a:ext cx="2448272" cy="1476942"/>
            <a:chOff x="7896200" y="981127"/>
            <a:chExt cx="2448272" cy="1476942"/>
          </a:xfrm>
        </p:grpSpPr>
        <p:grpSp>
          <p:nvGrpSpPr>
            <p:cNvPr id="13" name="Groupe 12"/>
            <p:cNvGrpSpPr/>
            <p:nvPr/>
          </p:nvGrpSpPr>
          <p:grpSpPr>
            <a:xfrm>
              <a:off x="7896200" y="981127"/>
              <a:ext cx="2331864" cy="1250968"/>
              <a:chOff x="7436544" y="1295360"/>
              <a:chExt cx="2331864" cy="1250968"/>
            </a:xfrm>
          </p:grpSpPr>
          <p:pic>
            <p:nvPicPr>
              <p:cNvPr id="4" name="Image 3"/>
              <p:cNvPicPr>
                <a:picLocks noChangeAspect="1"/>
              </p:cNvPicPr>
              <p:nvPr/>
            </p:nvPicPr>
            <p:blipFill>
              <a:blip r:embed="rId4"/>
              <a:stretch>
                <a:fillRect/>
              </a:stretch>
            </p:blipFill>
            <p:spPr>
              <a:xfrm>
                <a:off x="7436544" y="1414501"/>
                <a:ext cx="775292" cy="1012688"/>
              </a:xfrm>
              <a:prstGeom prst="rect">
                <a:avLst/>
              </a:prstGeom>
            </p:spPr>
          </p:pic>
          <p:pic>
            <p:nvPicPr>
              <p:cNvPr id="5" name="Image 4"/>
              <p:cNvPicPr>
                <a:picLocks noChangeAspect="1"/>
              </p:cNvPicPr>
              <p:nvPr/>
            </p:nvPicPr>
            <p:blipFill>
              <a:blip r:embed="rId5"/>
              <a:stretch>
                <a:fillRect/>
              </a:stretch>
            </p:blipFill>
            <p:spPr>
              <a:xfrm>
                <a:off x="8470573" y="1295360"/>
                <a:ext cx="1297835" cy="1250968"/>
              </a:xfrm>
              <a:prstGeom prst="rect">
                <a:avLst/>
              </a:prstGeom>
            </p:spPr>
          </p:pic>
        </p:grpSp>
        <p:pic>
          <p:nvPicPr>
            <p:cNvPr id="14" name="Image 13">
              <a:extLst>
                <a:ext uri="{FF2B5EF4-FFF2-40B4-BE49-F238E27FC236}">
                  <a16:creationId xmlns:a16="http://schemas.microsoft.com/office/drawing/2014/main" xmlns="" id="{335D5E61-55EB-454C-83E8-2212C004DFA3}"/>
                </a:ext>
              </a:extLst>
            </p:cNvPr>
            <p:cNvPicPr>
              <a:picLocks noChangeAspect="1"/>
            </p:cNvPicPr>
            <p:nvPr/>
          </p:nvPicPr>
          <p:blipFill>
            <a:blip r:embed="rId6"/>
            <a:stretch>
              <a:fillRect/>
            </a:stretch>
          </p:blipFill>
          <p:spPr>
            <a:xfrm>
              <a:off x="8592997" y="1994031"/>
              <a:ext cx="464038" cy="464038"/>
            </a:xfrm>
            <a:prstGeom prst="rect">
              <a:avLst/>
            </a:prstGeom>
          </p:spPr>
        </p:pic>
        <p:pic>
          <p:nvPicPr>
            <p:cNvPr id="15" name="Image 14">
              <a:extLst>
                <a:ext uri="{FF2B5EF4-FFF2-40B4-BE49-F238E27FC236}">
                  <a16:creationId xmlns:a16="http://schemas.microsoft.com/office/drawing/2014/main" xmlns="" id="{C6A1595E-7B84-4BDA-9277-40606703BA2C}"/>
                </a:ext>
              </a:extLst>
            </p:cNvPr>
            <p:cNvPicPr>
              <a:picLocks noChangeAspect="1"/>
            </p:cNvPicPr>
            <p:nvPr/>
          </p:nvPicPr>
          <p:blipFill>
            <a:blip r:embed="rId7"/>
            <a:stretch>
              <a:fillRect/>
            </a:stretch>
          </p:blipFill>
          <p:spPr>
            <a:xfrm>
              <a:off x="9912424" y="2010026"/>
              <a:ext cx="432048" cy="432048"/>
            </a:xfrm>
            <a:prstGeom prst="rect">
              <a:avLst/>
            </a:prstGeom>
          </p:spPr>
        </p:pic>
      </p:grpSp>
    </p:spTree>
    <p:extLst>
      <p:ext uri="{BB962C8B-B14F-4D97-AF65-F5344CB8AC3E}">
        <p14:creationId xmlns:p14="http://schemas.microsoft.com/office/powerpoint/2010/main" val="29020957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 exemple : Agriculture et alimentation</a:t>
            </a:r>
          </a:p>
        </p:txBody>
      </p:sp>
      <p:sp>
        <p:nvSpPr>
          <p:cNvPr id="3" name="Espace réservé du contenu 2"/>
          <p:cNvSpPr>
            <a:spLocks noGrp="1"/>
          </p:cNvSpPr>
          <p:nvPr>
            <p:ph idx="1"/>
          </p:nvPr>
        </p:nvSpPr>
        <p:spPr>
          <a:xfrm>
            <a:off x="1393188" y="1440242"/>
            <a:ext cx="1813992" cy="504056"/>
          </a:xfrm>
        </p:spPr>
        <p:txBody>
          <a:bodyPr/>
          <a:lstStyle/>
          <a:p>
            <a:r>
              <a:rPr lang="fr-FR" dirty="0"/>
              <a:t>Poulet </a:t>
            </a:r>
            <a:r>
              <a:rPr lang="fr-FR" dirty="0">
                <a:solidFill>
                  <a:schemeClr val="accent6"/>
                </a:solidFill>
              </a:rPr>
              <a:t>bio</a:t>
            </a:r>
          </a:p>
          <a:p>
            <a:r>
              <a:rPr lang="fr-FR" dirty="0"/>
              <a:t> </a:t>
            </a:r>
          </a:p>
          <a:p>
            <a:endParaRPr lang="fr-FR" dirty="0"/>
          </a:p>
        </p:txBody>
      </p:sp>
      <p:pic>
        <p:nvPicPr>
          <p:cNvPr id="5" name="Image 4">
            <a:extLst>
              <a:ext uri="{FF2B5EF4-FFF2-40B4-BE49-F238E27FC236}">
                <a16:creationId xmlns:a16="http://schemas.microsoft.com/office/drawing/2014/main" xmlns="" id="{A54B27D1-C70B-488A-BC26-3908F9B927E6}"/>
              </a:ext>
            </a:extLst>
          </p:cNvPr>
          <p:cNvPicPr>
            <a:picLocks noChangeAspect="1"/>
          </p:cNvPicPr>
          <p:nvPr/>
        </p:nvPicPr>
        <p:blipFill>
          <a:blip r:embed="rId3"/>
          <a:stretch>
            <a:fillRect/>
          </a:stretch>
        </p:blipFill>
        <p:spPr>
          <a:xfrm>
            <a:off x="1767020" y="2016305"/>
            <a:ext cx="873728" cy="873728"/>
          </a:xfrm>
          <a:prstGeom prst="rect">
            <a:avLst/>
          </a:prstGeom>
        </p:spPr>
      </p:pic>
      <p:sp>
        <p:nvSpPr>
          <p:cNvPr id="6" name="Rectangle 5">
            <a:extLst>
              <a:ext uri="{FF2B5EF4-FFF2-40B4-BE49-F238E27FC236}">
                <a16:creationId xmlns:a16="http://schemas.microsoft.com/office/drawing/2014/main" xmlns="" id="{869DA81B-0CA7-491D-859F-ACF9F70BCF4B}"/>
              </a:ext>
            </a:extLst>
          </p:cNvPr>
          <p:cNvSpPr/>
          <p:nvPr/>
        </p:nvSpPr>
        <p:spPr>
          <a:xfrm>
            <a:off x="9624392" y="6279182"/>
            <a:ext cx="6566678" cy="307777"/>
          </a:xfrm>
          <a:prstGeom prst="rect">
            <a:avLst/>
          </a:prstGeom>
          <a:ln>
            <a:noFill/>
          </a:ln>
        </p:spPr>
        <p:txBody>
          <a:bodyPr wrap="square">
            <a:spAutoFit/>
          </a:bodyPr>
          <a:lstStyle/>
          <a:p>
            <a:pPr algn="just" fontAlgn="base">
              <a:spcBef>
                <a:spcPct val="0"/>
              </a:spcBef>
              <a:spcAft>
                <a:spcPct val="0"/>
              </a:spcAft>
            </a:pPr>
            <a:r>
              <a:rPr lang="fr-FR" sz="1400" i="1" dirty="0">
                <a:solidFill>
                  <a:srgbClr val="085160"/>
                </a:solidFill>
                <a:latin typeface="Century Gothic" pitchFamily="34" charset="0"/>
                <a:cs typeface="Arial" pitchFamily="34" charset="0"/>
              </a:rPr>
              <a:t>Source : </a:t>
            </a:r>
            <a:r>
              <a:rPr lang="en-US" sz="1400" i="1" dirty="0" err="1">
                <a:solidFill>
                  <a:srgbClr val="085160"/>
                </a:solidFill>
                <a:latin typeface="Century Gothic" pitchFamily="34" charset="0"/>
                <a:cs typeface="Arial" pitchFamily="34" charset="0"/>
              </a:rPr>
              <a:t>Avenir</a:t>
            </a:r>
            <a:r>
              <a:rPr lang="en-US" sz="1400" i="1" dirty="0">
                <a:solidFill>
                  <a:srgbClr val="085160"/>
                </a:solidFill>
                <a:latin typeface="Century Gothic" pitchFamily="34" charset="0"/>
                <a:cs typeface="Arial" pitchFamily="34" charset="0"/>
              </a:rPr>
              <a:t> </a:t>
            </a:r>
            <a:r>
              <a:rPr lang="en-US" sz="1400" i="1" dirty="0" err="1">
                <a:solidFill>
                  <a:srgbClr val="085160"/>
                </a:solidFill>
                <a:latin typeface="Century Gothic" pitchFamily="34" charset="0"/>
                <a:cs typeface="Arial" pitchFamily="34" charset="0"/>
              </a:rPr>
              <a:t>Climatique</a:t>
            </a:r>
            <a:endParaRPr lang="pt-BR" sz="1400" i="1" dirty="0">
              <a:solidFill>
                <a:srgbClr val="085160"/>
              </a:solidFill>
              <a:latin typeface="Century Gothic" pitchFamily="34" charset="0"/>
              <a:cs typeface="Arial" pitchFamily="34" charset="0"/>
            </a:endParaRPr>
          </a:p>
        </p:txBody>
      </p:sp>
      <p:sp>
        <p:nvSpPr>
          <p:cNvPr id="8" name="Espace réservé du contenu 2">
            <a:extLst>
              <a:ext uri="{FF2B5EF4-FFF2-40B4-BE49-F238E27FC236}">
                <a16:creationId xmlns:a16="http://schemas.microsoft.com/office/drawing/2014/main" xmlns="" id="{0AAEFE6E-5BBD-4712-BE18-A6AD3589210A}"/>
              </a:ext>
            </a:extLst>
          </p:cNvPr>
          <p:cNvSpPr txBox="1">
            <a:spLocks/>
          </p:cNvSpPr>
          <p:nvPr/>
        </p:nvSpPr>
        <p:spPr>
          <a:xfrm>
            <a:off x="7081820" y="1440242"/>
            <a:ext cx="3528392" cy="504056"/>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Poulet conventionnel</a:t>
            </a:r>
          </a:p>
          <a:p>
            <a:r>
              <a:rPr lang="fr-FR" dirty="0"/>
              <a:t> </a:t>
            </a:r>
          </a:p>
          <a:p>
            <a:endParaRPr lang="fr-FR" dirty="0"/>
          </a:p>
        </p:txBody>
      </p:sp>
      <p:pic>
        <p:nvPicPr>
          <p:cNvPr id="9" name="Image 8">
            <a:extLst>
              <a:ext uri="{FF2B5EF4-FFF2-40B4-BE49-F238E27FC236}">
                <a16:creationId xmlns:a16="http://schemas.microsoft.com/office/drawing/2014/main" xmlns="" id="{254CE966-160C-4556-9E19-46A94E07FDB5}"/>
              </a:ext>
            </a:extLst>
          </p:cNvPr>
          <p:cNvPicPr>
            <a:picLocks noChangeAspect="1"/>
          </p:cNvPicPr>
          <p:nvPr/>
        </p:nvPicPr>
        <p:blipFill>
          <a:blip r:embed="rId3"/>
          <a:stretch>
            <a:fillRect/>
          </a:stretch>
        </p:blipFill>
        <p:spPr>
          <a:xfrm>
            <a:off x="8409152" y="1929243"/>
            <a:ext cx="873728" cy="873728"/>
          </a:xfrm>
          <a:prstGeom prst="rect">
            <a:avLst/>
          </a:prstGeom>
        </p:spPr>
      </p:pic>
      <p:sp>
        <p:nvSpPr>
          <p:cNvPr id="10" name="Rectangle 9">
            <a:extLst>
              <a:ext uri="{FF2B5EF4-FFF2-40B4-BE49-F238E27FC236}">
                <a16:creationId xmlns:a16="http://schemas.microsoft.com/office/drawing/2014/main" xmlns="" id="{4F6D7095-BE1A-427D-AD69-824DDFC0290E}"/>
              </a:ext>
            </a:extLst>
          </p:cNvPr>
          <p:cNvSpPr/>
          <p:nvPr/>
        </p:nvSpPr>
        <p:spPr>
          <a:xfrm>
            <a:off x="745116" y="2947279"/>
            <a:ext cx="6552728" cy="1354217"/>
          </a:xfrm>
          <a:prstGeom prst="rect">
            <a:avLst/>
          </a:prstGeom>
        </p:spPr>
        <p:txBody>
          <a:bodyPr wrap="square">
            <a:spAutoFit/>
          </a:bodyPr>
          <a:lstStyle/>
          <a:p>
            <a:pPr eaLnBrk="1" hangingPunct="1"/>
            <a:r>
              <a:rPr lang="fr-FR" sz="1600" dirty="0">
                <a:latin typeface="Century Gothic" charset="0"/>
              </a:rPr>
              <a:t>Période d’abatage : 81 jours</a:t>
            </a:r>
          </a:p>
          <a:p>
            <a:pPr eaLnBrk="1" hangingPunct="1"/>
            <a:r>
              <a:rPr lang="fr-FR" sz="1600" dirty="0">
                <a:latin typeface="Century Gothic" charset="0"/>
              </a:rPr>
              <a:t>Alimentation : Céréales bio</a:t>
            </a:r>
          </a:p>
          <a:p>
            <a:pPr eaLnBrk="1" hangingPunct="1"/>
            <a:r>
              <a:rPr lang="fr-FR" sz="1600" dirty="0">
                <a:latin typeface="Century Gothic" charset="0"/>
              </a:rPr>
              <a:t>Bâtiment : 10 </a:t>
            </a:r>
            <a:r>
              <a:rPr lang="fr-FR" sz="1600" dirty="0" err="1">
                <a:latin typeface="Century Gothic" charset="0"/>
              </a:rPr>
              <a:t>plt</a:t>
            </a:r>
            <a:r>
              <a:rPr lang="fr-FR" sz="1600" dirty="0">
                <a:latin typeface="Century Gothic" charset="0"/>
              </a:rPr>
              <a:t>/m2 + sortie extérieure (0,25 m2/</a:t>
            </a:r>
            <a:r>
              <a:rPr lang="fr-FR" sz="1600" dirty="0" err="1">
                <a:latin typeface="Century Gothic" charset="0"/>
              </a:rPr>
              <a:t>plt</a:t>
            </a:r>
            <a:r>
              <a:rPr lang="fr-FR" sz="1600" dirty="0">
                <a:latin typeface="Century Gothic" charset="0"/>
              </a:rPr>
              <a:t>)</a:t>
            </a:r>
          </a:p>
          <a:p>
            <a:r>
              <a:rPr lang="fr-FR" sz="1600" dirty="0">
                <a:latin typeface="Century Gothic" charset="0"/>
              </a:rPr>
              <a:t>Bilan GES : </a:t>
            </a:r>
            <a:r>
              <a:rPr lang="fr-FR" sz="1600" b="1" dirty="0">
                <a:latin typeface="Century Gothic" charset="0"/>
              </a:rPr>
              <a:t>2,20 kgCO2e/kg</a:t>
            </a:r>
          </a:p>
          <a:p>
            <a:pPr eaLnBrk="1" hangingPunct="1"/>
            <a:endParaRPr lang="fr-FR" sz="1600" dirty="0">
              <a:latin typeface="Century Gothic" charset="0"/>
            </a:endParaRPr>
          </a:p>
        </p:txBody>
      </p:sp>
      <p:sp>
        <p:nvSpPr>
          <p:cNvPr id="11" name="Rectangle 10">
            <a:extLst>
              <a:ext uri="{FF2B5EF4-FFF2-40B4-BE49-F238E27FC236}">
                <a16:creationId xmlns:a16="http://schemas.microsoft.com/office/drawing/2014/main" xmlns="" id="{D125F965-7F70-48D5-BC4B-F966E45E727D}"/>
              </a:ext>
            </a:extLst>
          </p:cNvPr>
          <p:cNvSpPr/>
          <p:nvPr/>
        </p:nvSpPr>
        <p:spPr>
          <a:xfrm>
            <a:off x="7032104" y="2941324"/>
            <a:ext cx="6552728" cy="1077218"/>
          </a:xfrm>
          <a:prstGeom prst="rect">
            <a:avLst/>
          </a:prstGeom>
        </p:spPr>
        <p:txBody>
          <a:bodyPr wrap="square">
            <a:spAutoFit/>
          </a:bodyPr>
          <a:lstStyle/>
          <a:p>
            <a:pPr eaLnBrk="1" hangingPunct="1"/>
            <a:r>
              <a:rPr lang="fr-FR" sz="1600" dirty="0">
                <a:latin typeface="Century Gothic" charset="0"/>
              </a:rPr>
              <a:t>Période d’abatage : 51 jours</a:t>
            </a:r>
          </a:p>
          <a:p>
            <a:pPr eaLnBrk="1" hangingPunct="1"/>
            <a:r>
              <a:rPr lang="fr-FR" sz="1600" dirty="0">
                <a:latin typeface="Century Gothic" charset="0"/>
              </a:rPr>
              <a:t>Alimentation : Céréales conventionnelles</a:t>
            </a:r>
          </a:p>
          <a:p>
            <a:pPr eaLnBrk="1" hangingPunct="1"/>
            <a:r>
              <a:rPr lang="fr-FR" sz="1600" dirty="0">
                <a:latin typeface="Century Gothic" charset="0"/>
              </a:rPr>
              <a:t>Bâtiment : 23 </a:t>
            </a:r>
            <a:r>
              <a:rPr lang="fr-FR" sz="1600" dirty="0" err="1">
                <a:latin typeface="Century Gothic" charset="0"/>
              </a:rPr>
              <a:t>plt</a:t>
            </a:r>
            <a:r>
              <a:rPr lang="fr-FR" sz="1600" dirty="0">
                <a:latin typeface="Century Gothic" charset="0"/>
              </a:rPr>
              <a:t>/m2</a:t>
            </a:r>
          </a:p>
          <a:p>
            <a:pPr eaLnBrk="1" hangingPunct="1"/>
            <a:r>
              <a:rPr lang="fr-FR" sz="1600" dirty="0">
                <a:latin typeface="Century Gothic" charset="0"/>
              </a:rPr>
              <a:t>Bilan GES : </a:t>
            </a:r>
            <a:r>
              <a:rPr lang="fr-FR" sz="1600" b="1" dirty="0">
                <a:latin typeface="Century Gothic" charset="0"/>
              </a:rPr>
              <a:t>2,15 kgCO2e/kg</a:t>
            </a:r>
          </a:p>
        </p:txBody>
      </p:sp>
    </p:spTree>
    <p:extLst>
      <p:ext uri="{BB962C8B-B14F-4D97-AF65-F5344CB8AC3E}">
        <p14:creationId xmlns:p14="http://schemas.microsoft.com/office/powerpoint/2010/main" val="11712233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 exemple : Agriculture et alimentation</a:t>
            </a:r>
          </a:p>
        </p:txBody>
      </p:sp>
      <p:sp>
        <p:nvSpPr>
          <p:cNvPr id="3" name="Espace réservé du contenu 2"/>
          <p:cNvSpPr>
            <a:spLocks noGrp="1"/>
          </p:cNvSpPr>
          <p:nvPr>
            <p:ph idx="1"/>
          </p:nvPr>
        </p:nvSpPr>
        <p:spPr>
          <a:xfrm>
            <a:off x="1393188" y="1440242"/>
            <a:ext cx="1813992" cy="504056"/>
          </a:xfrm>
        </p:spPr>
        <p:txBody>
          <a:bodyPr/>
          <a:lstStyle/>
          <a:p>
            <a:r>
              <a:rPr lang="fr-FR" dirty="0"/>
              <a:t>Poulet </a:t>
            </a:r>
            <a:r>
              <a:rPr lang="fr-FR" dirty="0">
                <a:solidFill>
                  <a:schemeClr val="accent6"/>
                </a:solidFill>
              </a:rPr>
              <a:t>bio</a:t>
            </a:r>
          </a:p>
          <a:p>
            <a:r>
              <a:rPr lang="fr-FR" dirty="0"/>
              <a:t> </a:t>
            </a:r>
          </a:p>
          <a:p>
            <a:endParaRPr lang="fr-FR" dirty="0"/>
          </a:p>
        </p:txBody>
      </p:sp>
      <p:pic>
        <p:nvPicPr>
          <p:cNvPr id="5" name="Image 4">
            <a:extLst>
              <a:ext uri="{FF2B5EF4-FFF2-40B4-BE49-F238E27FC236}">
                <a16:creationId xmlns:a16="http://schemas.microsoft.com/office/drawing/2014/main" xmlns="" id="{A54B27D1-C70B-488A-BC26-3908F9B927E6}"/>
              </a:ext>
            </a:extLst>
          </p:cNvPr>
          <p:cNvPicPr>
            <a:picLocks noChangeAspect="1"/>
          </p:cNvPicPr>
          <p:nvPr/>
        </p:nvPicPr>
        <p:blipFill>
          <a:blip r:embed="rId3"/>
          <a:stretch>
            <a:fillRect/>
          </a:stretch>
        </p:blipFill>
        <p:spPr>
          <a:xfrm>
            <a:off x="1767020" y="2016305"/>
            <a:ext cx="873728" cy="873728"/>
          </a:xfrm>
          <a:prstGeom prst="rect">
            <a:avLst/>
          </a:prstGeom>
        </p:spPr>
      </p:pic>
      <p:sp>
        <p:nvSpPr>
          <p:cNvPr id="6" name="Rectangle 5">
            <a:extLst>
              <a:ext uri="{FF2B5EF4-FFF2-40B4-BE49-F238E27FC236}">
                <a16:creationId xmlns:a16="http://schemas.microsoft.com/office/drawing/2014/main" xmlns="" id="{869DA81B-0CA7-491D-859F-ACF9F70BCF4B}"/>
              </a:ext>
            </a:extLst>
          </p:cNvPr>
          <p:cNvSpPr/>
          <p:nvPr/>
        </p:nvSpPr>
        <p:spPr>
          <a:xfrm>
            <a:off x="9624392" y="6279182"/>
            <a:ext cx="6566678" cy="307777"/>
          </a:xfrm>
          <a:prstGeom prst="rect">
            <a:avLst/>
          </a:prstGeom>
          <a:ln>
            <a:noFill/>
          </a:ln>
        </p:spPr>
        <p:txBody>
          <a:bodyPr wrap="square">
            <a:spAutoFit/>
          </a:bodyPr>
          <a:lstStyle/>
          <a:p>
            <a:pPr algn="just" fontAlgn="base">
              <a:spcBef>
                <a:spcPct val="0"/>
              </a:spcBef>
              <a:spcAft>
                <a:spcPct val="0"/>
              </a:spcAft>
            </a:pPr>
            <a:r>
              <a:rPr lang="fr-FR" sz="1400" i="1" dirty="0">
                <a:solidFill>
                  <a:srgbClr val="085160"/>
                </a:solidFill>
                <a:latin typeface="Century Gothic" pitchFamily="34" charset="0"/>
                <a:cs typeface="Arial" pitchFamily="34" charset="0"/>
              </a:rPr>
              <a:t>Source : </a:t>
            </a:r>
            <a:r>
              <a:rPr lang="en-US" sz="1400" i="1" dirty="0" err="1">
                <a:solidFill>
                  <a:srgbClr val="085160"/>
                </a:solidFill>
                <a:latin typeface="Century Gothic" pitchFamily="34" charset="0"/>
                <a:cs typeface="Arial" pitchFamily="34" charset="0"/>
              </a:rPr>
              <a:t>Avenir</a:t>
            </a:r>
            <a:r>
              <a:rPr lang="en-US" sz="1400" i="1" dirty="0">
                <a:solidFill>
                  <a:srgbClr val="085160"/>
                </a:solidFill>
                <a:latin typeface="Century Gothic" pitchFamily="34" charset="0"/>
                <a:cs typeface="Arial" pitchFamily="34" charset="0"/>
              </a:rPr>
              <a:t> </a:t>
            </a:r>
            <a:r>
              <a:rPr lang="en-US" sz="1400" i="1" dirty="0" err="1">
                <a:solidFill>
                  <a:srgbClr val="085160"/>
                </a:solidFill>
                <a:latin typeface="Century Gothic" pitchFamily="34" charset="0"/>
                <a:cs typeface="Arial" pitchFamily="34" charset="0"/>
              </a:rPr>
              <a:t>Climatique</a:t>
            </a:r>
            <a:endParaRPr lang="pt-BR" sz="1400" i="1" dirty="0">
              <a:solidFill>
                <a:srgbClr val="085160"/>
              </a:solidFill>
              <a:latin typeface="Century Gothic" pitchFamily="34" charset="0"/>
              <a:cs typeface="Arial" pitchFamily="34" charset="0"/>
            </a:endParaRPr>
          </a:p>
        </p:txBody>
      </p:sp>
      <p:sp>
        <p:nvSpPr>
          <p:cNvPr id="8" name="Espace réservé du contenu 2">
            <a:extLst>
              <a:ext uri="{FF2B5EF4-FFF2-40B4-BE49-F238E27FC236}">
                <a16:creationId xmlns:a16="http://schemas.microsoft.com/office/drawing/2014/main" xmlns="" id="{0AAEFE6E-5BBD-4712-BE18-A6AD3589210A}"/>
              </a:ext>
            </a:extLst>
          </p:cNvPr>
          <p:cNvSpPr txBox="1">
            <a:spLocks/>
          </p:cNvSpPr>
          <p:nvPr/>
        </p:nvSpPr>
        <p:spPr>
          <a:xfrm>
            <a:off x="7081820" y="1440242"/>
            <a:ext cx="3528392" cy="504056"/>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Poulet conventionnel</a:t>
            </a:r>
          </a:p>
          <a:p>
            <a:r>
              <a:rPr lang="fr-FR" dirty="0"/>
              <a:t> </a:t>
            </a:r>
          </a:p>
          <a:p>
            <a:endParaRPr lang="fr-FR" dirty="0"/>
          </a:p>
        </p:txBody>
      </p:sp>
      <p:pic>
        <p:nvPicPr>
          <p:cNvPr id="9" name="Image 8">
            <a:extLst>
              <a:ext uri="{FF2B5EF4-FFF2-40B4-BE49-F238E27FC236}">
                <a16:creationId xmlns:a16="http://schemas.microsoft.com/office/drawing/2014/main" xmlns="" id="{254CE966-160C-4556-9E19-46A94E07FDB5}"/>
              </a:ext>
            </a:extLst>
          </p:cNvPr>
          <p:cNvPicPr>
            <a:picLocks noChangeAspect="1"/>
          </p:cNvPicPr>
          <p:nvPr/>
        </p:nvPicPr>
        <p:blipFill>
          <a:blip r:embed="rId3"/>
          <a:stretch>
            <a:fillRect/>
          </a:stretch>
        </p:blipFill>
        <p:spPr>
          <a:xfrm>
            <a:off x="8409152" y="1929243"/>
            <a:ext cx="873728" cy="873728"/>
          </a:xfrm>
          <a:prstGeom prst="rect">
            <a:avLst/>
          </a:prstGeom>
        </p:spPr>
      </p:pic>
      <p:sp>
        <p:nvSpPr>
          <p:cNvPr id="10" name="Rectangle 9">
            <a:extLst>
              <a:ext uri="{FF2B5EF4-FFF2-40B4-BE49-F238E27FC236}">
                <a16:creationId xmlns:a16="http://schemas.microsoft.com/office/drawing/2014/main" xmlns="" id="{4F6D7095-BE1A-427D-AD69-824DDFC0290E}"/>
              </a:ext>
            </a:extLst>
          </p:cNvPr>
          <p:cNvSpPr/>
          <p:nvPr/>
        </p:nvSpPr>
        <p:spPr>
          <a:xfrm>
            <a:off x="745116" y="2947279"/>
            <a:ext cx="6552728" cy="1354217"/>
          </a:xfrm>
          <a:prstGeom prst="rect">
            <a:avLst/>
          </a:prstGeom>
        </p:spPr>
        <p:txBody>
          <a:bodyPr wrap="square">
            <a:spAutoFit/>
          </a:bodyPr>
          <a:lstStyle/>
          <a:p>
            <a:pPr eaLnBrk="1" hangingPunct="1"/>
            <a:r>
              <a:rPr lang="fr-FR" sz="1600" dirty="0">
                <a:latin typeface="Century Gothic" charset="0"/>
              </a:rPr>
              <a:t>Période d’abatage : 81 jours</a:t>
            </a:r>
          </a:p>
          <a:p>
            <a:pPr eaLnBrk="1" hangingPunct="1"/>
            <a:r>
              <a:rPr lang="fr-FR" sz="1600" dirty="0">
                <a:latin typeface="Century Gothic" charset="0"/>
              </a:rPr>
              <a:t>Alimentation : Céréales bio</a:t>
            </a:r>
          </a:p>
          <a:p>
            <a:pPr eaLnBrk="1" hangingPunct="1"/>
            <a:r>
              <a:rPr lang="fr-FR" sz="1600" dirty="0">
                <a:latin typeface="Century Gothic" charset="0"/>
              </a:rPr>
              <a:t>Bâtiment : 10 </a:t>
            </a:r>
            <a:r>
              <a:rPr lang="fr-FR" sz="1600" dirty="0" err="1">
                <a:latin typeface="Century Gothic" charset="0"/>
              </a:rPr>
              <a:t>plt</a:t>
            </a:r>
            <a:r>
              <a:rPr lang="fr-FR" sz="1600" dirty="0">
                <a:latin typeface="Century Gothic" charset="0"/>
              </a:rPr>
              <a:t>/m2 + sortie extérieure (0,25 m2/</a:t>
            </a:r>
            <a:r>
              <a:rPr lang="fr-FR" sz="1600" dirty="0" err="1">
                <a:latin typeface="Century Gothic" charset="0"/>
              </a:rPr>
              <a:t>plt</a:t>
            </a:r>
            <a:r>
              <a:rPr lang="fr-FR" sz="1600" dirty="0">
                <a:latin typeface="Century Gothic" charset="0"/>
              </a:rPr>
              <a:t>)</a:t>
            </a:r>
          </a:p>
          <a:p>
            <a:r>
              <a:rPr lang="fr-FR" sz="1600" dirty="0">
                <a:latin typeface="Century Gothic" charset="0"/>
              </a:rPr>
              <a:t>Bilan GES : </a:t>
            </a:r>
            <a:r>
              <a:rPr lang="fr-FR" sz="1600" b="1" dirty="0">
                <a:latin typeface="Century Gothic" charset="0"/>
              </a:rPr>
              <a:t>2,20 kgCO2e/kg</a:t>
            </a:r>
          </a:p>
          <a:p>
            <a:pPr eaLnBrk="1" hangingPunct="1"/>
            <a:endParaRPr lang="fr-FR" sz="1600" dirty="0">
              <a:latin typeface="Century Gothic" charset="0"/>
            </a:endParaRPr>
          </a:p>
        </p:txBody>
      </p:sp>
      <p:sp>
        <p:nvSpPr>
          <p:cNvPr id="11" name="Rectangle 10">
            <a:extLst>
              <a:ext uri="{FF2B5EF4-FFF2-40B4-BE49-F238E27FC236}">
                <a16:creationId xmlns:a16="http://schemas.microsoft.com/office/drawing/2014/main" xmlns="" id="{D125F965-7F70-48D5-BC4B-F966E45E727D}"/>
              </a:ext>
            </a:extLst>
          </p:cNvPr>
          <p:cNvSpPr/>
          <p:nvPr/>
        </p:nvSpPr>
        <p:spPr>
          <a:xfrm>
            <a:off x="7032104" y="2941324"/>
            <a:ext cx="6552728" cy="1077218"/>
          </a:xfrm>
          <a:prstGeom prst="rect">
            <a:avLst/>
          </a:prstGeom>
        </p:spPr>
        <p:txBody>
          <a:bodyPr wrap="square">
            <a:spAutoFit/>
          </a:bodyPr>
          <a:lstStyle/>
          <a:p>
            <a:pPr eaLnBrk="1" hangingPunct="1"/>
            <a:r>
              <a:rPr lang="fr-FR" sz="1600" dirty="0">
                <a:latin typeface="Century Gothic" charset="0"/>
              </a:rPr>
              <a:t>Période d’abatage : 51 jours</a:t>
            </a:r>
          </a:p>
          <a:p>
            <a:pPr eaLnBrk="1" hangingPunct="1"/>
            <a:r>
              <a:rPr lang="fr-FR" sz="1600" dirty="0">
                <a:latin typeface="Century Gothic" charset="0"/>
              </a:rPr>
              <a:t>Alimentation : Céréales conventionnelles</a:t>
            </a:r>
          </a:p>
          <a:p>
            <a:pPr eaLnBrk="1" hangingPunct="1"/>
            <a:r>
              <a:rPr lang="fr-FR" sz="1600" dirty="0">
                <a:latin typeface="Century Gothic" charset="0"/>
              </a:rPr>
              <a:t>Bâtiment : 23 </a:t>
            </a:r>
            <a:r>
              <a:rPr lang="fr-FR" sz="1600" dirty="0" err="1">
                <a:latin typeface="Century Gothic" charset="0"/>
              </a:rPr>
              <a:t>plt</a:t>
            </a:r>
            <a:r>
              <a:rPr lang="fr-FR" sz="1600" dirty="0">
                <a:latin typeface="Century Gothic" charset="0"/>
              </a:rPr>
              <a:t>/m2</a:t>
            </a:r>
          </a:p>
          <a:p>
            <a:pPr eaLnBrk="1" hangingPunct="1"/>
            <a:r>
              <a:rPr lang="fr-FR" sz="1600" dirty="0">
                <a:latin typeface="Century Gothic" charset="0"/>
              </a:rPr>
              <a:t>Bilan GES : </a:t>
            </a:r>
            <a:r>
              <a:rPr lang="fr-FR" sz="1600" b="1" dirty="0">
                <a:latin typeface="Century Gothic" charset="0"/>
              </a:rPr>
              <a:t>2,15 kgCO2e/kg</a:t>
            </a:r>
          </a:p>
        </p:txBody>
      </p:sp>
    </p:spTree>
    <p:extLst>
      <p:ext uri="{BB962C8B-B14F-4D97-AF65-F5344CB8AC3E}">
        <p14:creationId xmlns:p14="http://schemas.microsoft.com/office/powerpoint/2010/main" val="32080081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 exemple : Agriculture et alimentation</a:t>
            </a:r>
          </a:p>
        </p:txBody>
      </p:sp>
      <p:sp>
        <p:nvSpPr>
          <p:cNvPr id="3" name="Espace réservé du contenu 2"/>
          <p:cNvSpPr>
            <a:spLocks noGrp="1"/>
          </p:cNvSpPr>
          <p:nvPr>
            <p:ph idx="1"/>
          </p:nvPr>
        </p:nvSpPr>
        <p:spPr>
          <a:xfrm>
            <a:off x="1393188" y="1440242"/>
            <a:ext cx="1813992" cy="504056"/>
          </a:xfrm>
        </p:spPr>
        <p:txBody>
          <a:bodyPr/>
          <a:lstStyle/>
          <a:p>
            <a:r>
              <a:rPr lang="fr-FR" dirty="0"/>
              <a:t>Poulet </a:t>
            </a:r>
            <a:r>
              <a:rPr lang="fr-FR" dirty="0">
                <a:solidFill>
                  <a:schemeClr val="accent6"/>
                </a:solidFill>
              </a:rPr>
              <a:t>bio</a:t>
            </a:r>
          </a:p>
          <a:p>
            <a:r>
              <a:rPr lang="fr-FR" dirty="0"/>
              <a:t> </a:t>
            </a:r>
          </a:p>
          <a:p>
            <a:endParaRPr lang="fr-FR" dirty="0"/>
          </a:p>
        </p:txBody>
      </p:sp>
      <p:pic>
        <p:nvPicPr>
          <p:cNvPr id="5" name="Image 4">
            <a:extLst>
              <a:ext uri="{FF2B5EF4-FFF2-40B4-BE49-F238E27FC236}">
                <a16:creationId xmlns:a16="http://schemas.microsoft.com/office/drawing/2014/main" xmlns="" id="{A54B27D1-C70B-488A-BC26-3908F9B927E6}"/>
              </a:ext>
            </a:extLst>
          </p:cNvPr>
          <p:cNvPicPr>
            <a:picLocks noChangeAspect="1"/>
          </p:cNvPicPr>
          <p:nvPr/>
        </p:nvPicPr>
        <p:blipFill>
          <a:blip r:embed="rId3"/>
          <a:stretch>
            <a:fillRect/>
          </a:stretch>
        </p:blipFill>
        <p:spPr>
          <a:xfrm>
            <a:off x="1767020" y="2016305"/>
            <a:ext cx="873728" cy="873728"/>
          </a:xfrm>
          <a:prstGeom prst="rect">
            <a:avLst/>
          </a:prstGeom>
        </p:spPr>
      </p:pic>
      <p:sp>
        <p:nvSpPr>
          <p:cNvPr id="6" name="Rectangle 5">
            <a:extLst>
              <a:ext uri="{FF2B5EF4-FFF2-40B4-BE49-F238E27FC236}">
                <a16:creationId xmlns:a16="http://schemas.microsoft.com/office/drawing/2014/main" xmlns="" id="{869DA81B-0CA7-491D-859F-ACF9F70BCF4B}"/>
              </a:ext>
            </a:extLst>
          </p:cNvPr>
          <p:cNvSpPr/>
          <p:nvPr/>
        </p:nvSpPr>
        <p:spPr>
          <a:xfrm>
            <a:off x="9624392" y="6279182"/>
            <a:ext cx="6566678" cy="307777"/>
          </a:xfrm>
          <a:prstGeom prst="rect">
            <a:avLst/>
          </a:prstGeom>
          <a:ln>
            <a:noFill/>
          </a:ln>
        </p:spPr>
        <p:txBody>
          <a:bodyPr wrap="square">
            <a:spAutoFit/>
          </a:bodyPr>
          <a:lstStyle/>
          <a:p>
            <a:pPr algn="just" fontAlgn="base">
              <a:spcBef>
                <a:spcPct val="0"/>
              </a:spcBef>
              <a:spcAft>
                <a:spcPct val="0"/>
              </a:spcAft>
            </a:pPr>
            <a:r>
              <a:rPr lang="fr-FR" sz="1400" i="1" dirty="0">
                <a:solidFill>
                  <a:srgbClr val="085160"/>
                </a:solidFill>
                <a:latin typeface="Century Gothic" pitchFamily="34" charset="0"/>
                <a:cs typeface="Arial" pitchFamily="34" charset="0"/>
              </a:rPr>
              <a:t>Source : </a:t>
            </a:r>
            <a:r>
              <a:rPr lang="en-US" sz="1400" i="1" dirty="0" err="1">
                <a:solidFill>
                  <a:srgbClr val="085160"/>
                </a:solidFill>
                <a:latin typeface="Century Gothic" pitchFamily="34" charset="0"/>
                <a:cs typeface="Arial" pitchFamily="34" charset="0"/>
              </a:rPr>
              <a:t>Avenir</a:t>
            </a:r>
            <a:r>
              <a:rPr lang="en-US" sz="1400" i="1" dirty="0">
                <a:solidFill>
                  <a:srgbClr val="085160"/>
                </a:solidFill>
                <a:latin typeface="Century Gothic" pitchFamily="34" charset="0"/>
                <a:cs typeface="Arial" pitchFamily="34" charset="0"/>
              </a:rPr>
              <a:t> </a:t>
            </a:r>
            <a:r>
              <a:rPr lang="en-US" sz="1400" i="1" dirty="0" err="1">
                <a:solidFill>
                  <a:srgbClr val="085160"/>
                </a:solidFill>
                <a:latin typeface="Century Gothic" pitchFamily="34" charset="0"/>
                <a:cs typeface="Arial" pitchFamily="34" charset="0"/>
              </a:rPr>
              <a:t>Climatique</a:t>
            </a:r>
            <a:endParaRPr lang="pt-BR" sz="1400" i="1" dirty="0">
              <a:solidFill>
                <a:srgbClr val="085160"/>
              </a:solidFill>
              <a:latin typeface="Century Gothic" pitchFamily="34" charset="0"/>
              <a:cs typeface="Arial" pitchFamily="34" charset="0"/>
            </a:endParaRPr>
          </a:p>
        </p:txBody>
      </p:sp>
      <p:sp>
        <p:nvSpPr>
          <p:cNvPr id="7" name="Rectangle 6">
            <a:extLst>
              <a:ext uri="{FF2B5EF4-FFF2-40B4-BE49-F238E27FC236}">
                <a16:creationId xmlns:a16="http://schemas.microsoft.com/office/drawing/2014/main" xmlns="" id="{2386D9D8-3793-47E5-94A9-00EDE70D1202}"/>
              </a:ext>
            </a:extLst>
          </p:cNvPr>
          <p:cNvSpPr/>
          <p:nvPr/>
        </p:nvSpPr>
        <p:spPr>
          <a:xfrm>
            <a:off x="948357" y="4697950"/>
            <a:ext cx="9680260" cy="1569660"/>
          </a:xfrm>
          <a:prstGeom prst="rect">
            <a:avLst/>
          </a:prstGeom>
        </p:spPr>
        <p:txBody>
          <a:bodyPr wrap="square">
            <a:spAutoFit/>
          </a:bodyPr>
          <a:lstStyle/>
          <a:p>
            <a:pPr algn="ctr" eaLnBrk="1" hangingPunct="1"/>
            <a:r>
              <a:rPr lang="fr-FR" sz="2400" b="1" dirty="0">
                <a:solidFill>
                  <a:srgbClr val="085160"/>
                </a:solidFill>
                <a:latin typeface="Century Gothic" charset="0"/>
              </a:rPr>
              <a:t>Le </a:t>
            </a:r>
            <a:r>
              <a:rPr lang="fr-FR" sz="2400" b="1" dirty="0">
                <a:solidFill>
                  <a:srgbClr val="F6AB38"/>
                </a:solidFill>
                <a:latin typeface="Century Gothic" charset="0"/>
              </a:rPr>
              <a:t>carbone</a:t>
            </a:r>
            <a:r>
              <a:rPr lang="fr-FR" sz="2400" b="1" dirty="0">
                <a:solidFill>
                  <a:srgbClr val="085160"/>
                </a:solidFill>
                <a:latin typeface="Century Gothic" charset="0"/>
              </a:rPr>
              <a:t> n’est pas le seul critère à prendre en compte : </a:t>
            </a:r>
          </a:p>
          <a:p>
            <a:pPr lvl="1" algn="ctr"/>
            <a:r>
              <a:rPr lang="fr-FR" dirty="0">
                <a:latin typeface="Century Gothic" charset="0"/>
              </a:rPr>
              <a:t>Biodiversité - Qualité gustative et nutritive - Rémunération éleveurs </a:t>
            </a:r>
          </a:p>
          <a:p>
            <a:pPr lvl="1" algn="ctr"/>
            <a:r>
              <a:rPr lang="fr-FR" dirty="0">
                <a:latin typeface="Century Gothic" charset="0"/>
              </a:rPr>
              <a:t>Bien-être animal - Emploi - Santé des éleveurs et consommateurs</a:t>
            </a:r>
          </a:p>
          <a:p>
            <a:pPr lvl="1" algn="ctr"/>
            <a:r>
              <a:rPr lang="fr-FR" dirty="0">
                <a:latin typeface="Century Gothic" charset="0"/>
              </a:rPr>
              <a:t>Occupation des terres -  Développement local </a:t>
            </a:r>
          </a:p>
          <a:p>
            <a:pPr lvl="1" algn="ctr"/>
            <a:r>
              <a:rPr lang="fr-FR" dirty="0">
                <a:latin typeface="Century Gothic" charset="0"/>
              </a:rPr>
              <a:t> … </a:t>
            </a:r>
            <a:endParaRPr lang="fr-FR" dirty="0"/>
          </a:p>
        </p:txBody>
      </p:sp>
      <p:sp>
        <p:nvSpPr>
          <p:cNvPr id="8" name="Espace réservé du contenu 2">
            <a:extLst>
              <a:ext uri="{FF2B5EF4-FFF2-40B4-BE49-F238E27FC236}">
                <a16:creationId xmlns:a16="http://schemas.microsoft.com/office/drawing/2014/main" xmlns="" id="{0AAEFE6E-5BBD-4712-BE18-A6AD3589210A}"/>
              </a:ext>
            </a:extLst>
          </p:cNvPr>
          <p:cNvSpPr txBox="1">
            <a:spLocks/>
          </p:cNvSpPr>
          <p:nvPr/>
        </p:nvSpPr>
        <p:spPr>
          <a:xfrm>
            <a:off x="7081820" y="1440242"/>
            <a:ext cx="3528392" cy="504056"/>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Poulet conventionnel</a:t>
            </a:r>
          </a:p>
          <a:p>
            <a:r>
              <a:rPr lang="fr-FR" dirty="0"/>
              <a:t> </a:t>
            </a:r>
          </a:p>
          <a:p>
            <a:endParaRPr lang="fr-FR" dirty="0"/>
          </a:p>
        </p:txBody>
      </p:sp>
      <p:pic>
        <p:nvPicPr>
          <p:cNvPr id="9" name="Image 8">
            <a:extLst>
              <a:ext uri="{FF2B5EF4-FFF2-40B4-BE49-F238E27FC236}">
                <a16:creationId xmlns:a16="http://schemas.microsoft.com/office/drawing/2014/main" xmlns="" id="{254CE966-160C-4556-9E19-46A94E07FDB5}"/>
              </a:ext>
            </a:extLst>
          </p:cNvPr>
          <p:cNvPicPr>
            <a:picLocks noChangeAspect="1"/>
          </p:cNvPicPr>
          <p:nvPr/>
        </p:nvPicPr>
        <p:blipFill>
          <a:blip r:embed="rId3"/>
          <a:stretch>
            <a:fillRect/>
          </a:stretch>
        </p:blipFill>
        <p:spPr>
          <a:xfrm>
            <a:off x="8409152" y="1929243"/>
            <a:ext cx="873728" cy="873728"/>
          </a:xfrm>
          <a:prstGeom prst="rect">
            <a:avLst/>
          </a:prstGeom>
        </p:spPr>
      </p:pic>
      <p:sp>
        <p:nvSpPr>
          <p:cNvPr id="10" name="Rectangle 9">
            <a:extLst>
              <a:ext uri="{FF2B5EF4-FFF2-40B4-BE49-F238E27FC236}">
                <a16:creationId xmlns:a16="http://schemas.microsoft.com/office/drawing/2014/main" xmlns="" id="{4F6D7095-BE1A-427D-AD69-824DDFC0290E}"/>
              </a:ext>
            </a:extLst>
          </p:cNvPr>
          <p:cNvSpPr/>
          <p:nvPr/>
        </p:nvSpPr>
        <p:spPr>
          <a:xfrm>
            <a:off x="745116" y="2947279"/>
            <a:ext cx="6552728" cy="1354217"/>
          </a:xfrm>
          <a:prstGeom prst="rect">
            <a:avLst/>
          </a:prstGeom>
        </p:spPr>
        <p:txBody>
          <a:bodyPr wrap="square">
            <a:spAutoFit/>
          </a:bodyPr>
          <a:lstStyle/>
          <a:p>
            <a:pPr eaLnBrk="1" hangingPunct="1"/>
            <a:r>
              <a:rPr lang="fr-FR" sz="1600" dirty="0">
                <a:latin typeface="Century Gothic" charset="0"/>
              </a:rPr>
              <a:t>Période d’abatage : 81 jours</a:t>
            </a:r>
          </a:p>
          <a:p>
            <a:pPr eaLnBrk="1" hangingPunct="1"/>
            <a:r>
              <a:rPr lang="fr-FR" sz="1600" dirty="0">
                <a:latin typeface="Century Gothic" charset="0"/>
              </a:rPr>
              <a:t>Alimentation : Céréales bio</a:t>
            </a:r>
          </a:p>
          <a:p>
            <a:pPr eaLnBrk="1" hangingPunct="1"/>
            <a:r>
              <a:rPr lang="fr-FR" sz="1600" dirty="0">
                <a:latin typeface="Century Gothic" charset="0"/>
              </a:rPr>
              <a:t>Bâtiment : 10 </a:t>
            </a:r>
            <a:r>
              <a:rPr lang="fr-FR" sz="1600" dirty="0" err="1">
                <a:latin typeface="Century Gothic" charset="0"/>
              </a:rPr>
              <a:t>plt</a:t>
            </a:r>
            <a:r>
              <a:rPr lang="fr-FR" sz="1600" dirty="0">
                <a:latin typeface="Century Gothic" charset="0"/>
              </a:rPr>
              <a:t>/m2 + sortie extérieure (0,25 m2/</a:t>
            </a:r>
            <a:r>
              <a:rPr lang="fr-FR" sz="1600" dirty="0" err="1">
                <a:latin typeface="Century Gothic" charset="0"/>
              </a:rPr>
              <a:t>plt</a:t>
            </a:r>
            <a:r>
              <a:rPr lang="fr-FR" sz="1600" dirty="0">
                <a:latin typeface="Century Gothic" charset="0"/>
              </a:rPr>
              <a:t>)</a:t>
            </a:r>
          </a:p>
          <a:p>
            <a:r>
              <a:rPr lang="fr-FR" sz="1600" dirty="0">
                <a:latin typeface="Century Gothic" charset="0"/>
              </a:rPr>
              <a:t>Bilan GES : </a:t>
            </a:r>
            <a:r>
              <a:rPr lang="fr-FR" sz="1600" b="1" dirty="0">
                <a:latin typeface="Century Gothic" charset="0"/>
              </a:rPr>
              <a:t>2,20 kgCO2e/kg</a:t>
            </a:r>
          </a:p>
          <a:p>
            <a:pPr eaLnBrk="1" hangingPunct="1"/>
            <a:endParaRPr lang="fr-FR" sz="1600" dirty="0">
              <a:latin typeface="Century Gothic" charset="0"/>
            </a:endParaRPr>
          </a:p>
        </p:txBody>
      </p:sp>
      <p:sp>
        <p:nvSpPr>
          <p:cNvPr id="11" name="Rectangle 10">
            <a:extLst>
              <a:ext uri="{FF2B5EF4-FFF2-40B4-BE49-F238E27FC236}">
                <a16:creationId xmlns:a16="http://schemas.microsoft.com/office/drawing/2014/main" xmlns="" id="{D125F965-7F70-48D5-BC4B-F966E45E727D}"/>
              </a:ext>
            </a:extLst>
          </p:cNvPr>
          <p:cNvSpPr/>
          <p:nvPr/>
        </p:nvSpPr>
        <p:spPr>
          <a:xfrm>
            <a:off x="7032104" y="2941324"/>
            <a:ext cx="6552728" cy="1077218"/>
          </a:xfrm>
          <a:prstGeom prst="rect">
            <a:avLst/>
          </a:prstGeom>
        </p:spPr>
        <p:txBody>
          <a:bodyPr wrap="square">
            <a:spAutoFit/>
          </a:bodyPr>
          <a:lstStyle/>
          <a:p>
            <a:pPr eaLnBrk="1" hangingPunct="1"/>
            <a:r>
              <a:rPr lang="fr-FR" sz="1600" dirty="0">
                <a:latin typeface="Century Gothic" charset="0"/>
              </a:rPr>
              <a:t>Période d’abatage : 51 jours</a:t>
            </a:r>
          </a:p>
          <a:p>
            <a:pPr eaLnBrk="1" hangingPunct="1"/>
            <a:r>
              <a:rPr lang="fr-FR" sz="1600" dirty="0">
                <a:latin typeface="Century Gothic" charset="0"/>
              </a:rPr>
              <a:t>Alimentation : Céréales conventionnelles</a:t>
            </a:r>
          </a:p>
          <a:p>
            <a:pPr eaLnBrk="1" hangingPunct="1"/>
            <a:r>
              <a:rPr lang="fr-FR" sz="1600" dirty="0">
                <a:latin typeface="Century Gothic" charset="0"/>
              </a:rPr>
              <a:t>Bâtiment : 23 </a:t>
            </a:r>
            <a:r>
              <a:rPr lang="fr-FR" sz="1600" dirty="0" err="1">
                <a:latin typeface="Century Gothic" charset="0"/>
              </a:rPr>
              <a:t>plt</a:t>
            </a:r>
            <a:r>
              <a:rPr lang="fr-FR" sz="1600" dirty="0">
                <a:latin typeface="Century Gothic" charset="0"/>
              </a:rPr>
              <a:t>/m2</a:t>
            </a:r>
          </a:p>
          <a:p>
            <a:pPr eaLnBrk="1" hangingPunct="1"/>
            <a:r>
              <a:rPr lang="fr-FR" sz="1600" dirty="0">
                <a:latin typeface="Century Gothic" charset="0"/>
              </a:rPr>
              <a:t>Bilan GES : </a:t>
            </a:r>
            <a:r>
              <a:rPr lang="fr-FR" sz="1600" b="1" dirty="0">
                <a:latin typeface="Century Gothic" charset="0"/>
              </a:rPr>
              <a:t>2,15 kgCO2e/kg</a:t>
            </a:r>
          </a:p>
        </p:txBody>
      </p:sp>
    </p:spTree>
    <p:extLst>
      <p:ext uri="{BB962C8B-B14F-4D97-AF65-F5344CB8AC3E}">
        <p14:creationId xmlns:p14="http://schemas.microsoft.com/office/powerpoint/2010/main" val="24366097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547449-83F8-46B6-956D-E18E341C6C2D}"/>
              </a:ext>
            </a:extLst>
          </p:cNvPr>
          <p:cNvSpPr>
            <a:spLocks noGrp="1"/>
          </p:cNvSpPr>
          <p:nvPr>
            <p:ph type="title"/>
          </p:nvPr>
        </p:nvSpPr>
        <p:spPr/>
        <p:txBody>
          <a:bodyPr/>
          <a:lstStyle/>
          <a:p>
            <a:r>
              <a:rPr lang="fr-FR" dirty="0"/>
              <a:t>Mais alors comment faire pour choisir ? </a:t>
            </a:r>
          </a:p>
        </p:txBody>
      </p:sp>
      <p:sp>
        <p:nvSpPr>
          <p:cNvPr id="3" name="Espace réservé du contenu 2">
            <a:extLst>
              <a:ext uri="{FF2B5EF4-FFF2-40B4-BE49-F238E27FC236}">
                <a16:creationId xmlns:a16="http://schemas.microsoft.com/office/drawing/2014/main" xmlns="" id="{381922A1-DF80-49C4-B3DE-207D5ACBF86E}"/>
              </a:ext>
            </a:extLst>
          </p:cNvPr>
          <p:cNvSpPr>
            <a:spLocks noGrp="1"/>
          </p:cNvSpPr>
          <p:nvPr>
            <p:ph idx="1"/>
          </p:nvPr>
        </p:nvSpPr>
        <p:spPr>
          <a:xfrm>
            <a:off x="1271464" y="3491219"/>
            <a:ext cx="10458402" cy="2409131"/>
          </a:xfrm>
        </p:spPr>
        <p:txBody>
          <a:bodyPr/>
          <a:lstStyle/>
          <a:p>
            <a:r>
              <a:rPr lang="fr-FR" dirty="0"/>
              <a:t>Prendre du recul et réfléchir </a:t>
            </a:r>
            <a:r>
              <a:rPr lang="fr-FR" dirty="0">
                <a:solidFill>
                  <a:srgbClr val="F6AB38"/>
                </a:solidFill>
              </a:rPr>
              <a:t>aux autres impacts </a:t>
            </a:r>
            <a:r>
              <a:rPr lang="fr-FR" dirty="0"/>
              <a:t>que sur les émissions de gaz à effet de serre. </a:t>
            </a:r>
          </a:p>
          <a:p>
            <a:endParaRPr lang="fr-FR" dirty="0"/>
          </a:p>
          <a:p>
            <a:endParaRPr lang="fr-FR" dirty="0"/>
          </a:p>
        </p:txBody>
      </p:sp>
      <p:pic>
        <p:nvPicPr>
          <p:cNvPr id="4" name="Image 3">
            <a:extLst>
              <a:ext uri="{FF2B5EF4-FFF2-40B4-BE49-F238E27FC236}">
                <a16:creationId xmlns:a16="http://schemas.microsoft.com/office/drawing/2014/main" xmlns="" id="{C53BEAAA-A925-4F68-B238-8F95B341EB0D}"/>
              </a:ext>
            </a:extLst>
          </p:cNvPr>
          <p:cNvPicPr>
            <a:picLocks noChangeAspect="1"/>
          </p:cNvPicPr>
          <p:nvPr/>
        </p:nvPicPr>
        <p:blipFill>
          <a:blip r:embed="rId2"/>
          <a:stretch>
            <a:fillRect/>
          </a:stretch>
        </p:blipFill>
        <p:spPr>
          <a:xfrm>
            <a:off x="4655840" y="939507"/>
            <a:ext cx="2304256" cy="2304256"/>
          </a:xfrm>
          <a:prstGeom prst="rect">
            <a:avLst/>
          </a:prstGeom>
        </p:spPr>
      </p:pic>
      <p:pic>
        <p:nvPicPr>
          <p:cNvPr id="12" name="Image 11">
            <a:extLst>
              <a:ext uri="{FF2B5EF4-FFF2-40B4-BE49-F238E27FC236}">
                <a16:creationId xmlns:a16="http://schemas.microsoft.com/office/drawing/2014/main" xmlns="" id="{C936C762-D1E1-4FB7-9265-2FEEE33A6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67" y="3534223"/>
            <a:ext cx="675859" cy="675859"/>
          </a:xfrm>
          <a:prstGeom prst="rect">
            <a:avLst/>
          </a:prstGeom>
        </p:spPr>
      </p:pic>
    </p:spTree>
    <p:extLst>
      <p:ext uri="{BB962C8B-B14F-4D97-AF65-F5344CB8AC3E}">
        <p14:creationId xmlns:p14="http://schemas.microsoft.com/office/powerpoint/2010/main" val="6207822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547449-83F8-46B6-956D-E18E341C6C2D}"/>
              </a:ext>
            </a:extLst>
          </p:cNvPr>
          <p:cNvSpPr>
            <a:spLocks noGrp="1"/>
          </p:cNvSpPr>
          <p:nvPr>
            <p:ph type="title"/>
          </p:nvPr>
        </p:nvSpPr>
        <p:spPr/>
        <p:txBody>
          <a:bodyPr/>
          <a:lstStyle/>
          <a:p>
            <a:r>
              <a:rPr lang="fr-FR" dirty="0"/>
              <a:t>Mais alors comment faire pour choisir ? </a:t>
            </a:r>
          </a:p>
        </p:txBody>
      </p:sp>
      <p:sp>
        <p:nvSpPr>
          <p:cNvPr id="3" name="Espace réservé du contenu 2">
            <a:extLst>
              <a:ext uri="{FF2B5EF4-FFF2-40B4-BE49-F238E27FC236}">
                <a16:creationId xmlns:a16="http://schemas.microsoft.com/office/drawing/2014/main" xmlns="" id="{381922A1-DF80-49C4-B3DE-207D5ACBF86E}"/>
              </a:ext>
            </a:extLst>
          </p:cNvPr>
          <p:cNvSpPr>
            <a:spLocks noGrp="1"/>
          </p:cNvSpPr>
          <p:nvPr>
            <p:ph idx="1"/>
          </p:nvPr>
        </p:nvSpPr>
        <p:spPr>
          <a:xfrm>
            <a:off x="1271464" y="3491219"/>
            <a:ext cx="10458402" cy="2409131"/>
          </a:xfrm>
        </p:spPr>
        <p:txBody>
          <a:bodyPr/>
          <a:lstStyle/>
          <a:p>
            <a:r>
              <a:rPr lang="fr-FR" dirty="0"/>
              <a:t>Prendre du recul et réfléchir </a:t>
            </a:r>
            <a:r>
              <a:rPr lang="fr-FR" dirty="0">
                <a:solidFill>
                  <a:srgbClr val="F6AB38"/>
                </a:solidFill>
              </a:rPr>
              <a:t>aux autres impacts </a:t>
            </a:r>
            <a:r>
              <a:rPr lang="fr-FR" dirty="0"/>
              <a:t>que sur les émissions de gaz à effet de serre. </a:t>
            </a:r>
          </a:p>
          <a:p>
            <a:endParaRPr lang="fr-FR" dirty="0"/>
          </a:p>
          <a:p>
            <a:r>
              <a:rPr lang="fr-FR" dirty="0"/>
              <a:t>Privilégier les solutions qui apparaissent </a:t>
            </a:r>
            <a:r>
              <a:rPr lang="fr-FR" dirty="0">
                <a:solidFill>
                  <a:srgbClr val="F6AB38"/>
                </a:solidFill>
              </a:rPr>
              <a:t>gagnantes</a:t>
            </a:r>
            <a:r>
              <a:rPr lang="fr-FR" dirty="0"/>
              <a:t> par rapport à </a:t>
            </a:r>
            <a:r>
              <a:rPr lang="fr-FR" dirty="0">
                <a:solidFill>
                  <a:srgbClr val="F6AB38"/>
                </a:solidFill>
              </a:rPr>
              <a:t>plusieurs indicateurs</a:t>
            </a:r>
            <a:r>
              <a:rPr lang="fr-FR" dirty="0"/>
              <a:t>.</a:t>
            </a:r>
          </a:p>
          <a:p>
            <a:endParaRPr lang="fr-FR" dirty="0"/>
          </a:p>
          <a:p>
            <a:endParaRPr lang="fr-FR" dirty="0"/>
          </a:p>
        </p:txBody>
      </p:sp>
      <p:pic>
        <p:nvPicPr>
          <p:cNvPr id="4" name="Image 3">
            <a:extLst>
              <a:ext uri="{FF2B5EF4-FFF2-40B4-BE49-F238E27FC236}">
                <a16:creationId xmlns:a16="http://schemas.microsoft.com/office/drawing/2014/main" xmlns="" id="{C53BEAAA-A925-4F68-B238-8F95B341EB0D}"/>
              </a:ext>
            </a:extLst>
          </p:cNvPr>
          <p:cNvPicPr>
            <a:picLocks noChangeAspect="1"/>
          </p:cNvPicPr>
          <p:nvPr/>
        </p:nvPicPr>
        <p:blipFill>
          <a:blip r:embed="rId2"/>
          <a:stretch>
            <a:fillRect/>
          </a:stretch>
        </p:blipFill>
        <p:spPr>
          <a:xfrm>
            <a:off x="4655840" y="939507"/>
            <a:ext cx="2304256" cy="2304256"/>
          </a:xfrm>
          <a:prstGeom prst="rect">
            <a:avLst/>
          </a:prstGeom>
        </p:spPr>
      </p:pic>
      <p:grpSp>
        <p:nvGrpSpPr>
          <p:cNvPr id="10" name="Groupe 9">
            <a:extLst>
              <a:ext uri="{FF2B5EF4-FFF2-40B4-BE49-F238E27FC236}">
                <a16:creationId xmlns:a16="http://schemas.microsoft.com/office/drawing/2014/main" xmlns="" id="{456F1C33-796D-45A1-AB9E-C427B4FD7061}"/>
              </a:ext>
            </a:extLst>
          </p:cNvPr>
          <p:cNvGrpSpPr/>
          <p:nvPr/>
        </p:nvGrpSpPr>
        <p:grpSpPr>
          <a:xfrm>
            <a:off x="418636" y="4682778"/>
            <a:ext cx="842941" cy="780944"/>
            <a:chOff x="27810" y="4721510"/>
            <a:chExt cx="842941" cy="780944"/>
          </a:xfrm>
        </p:grpSpPr>
        <p:pic>
          <p:nvPicPr>
            <p:cNvPr id="6" name="Image 5">
              <a:extLst>
                <a:ext uri="{FF2B5EF4-FFF2-40B4-BE49-F238E27FC236}">
                  <a16:creationId xmlns:a16="http://schemas.microsoft.com/office/drawing/2014/main" xmlns="" id="{EDEE8018-3676-494B-BDC4-76D1AA90F1C4}"/>
                </a:ext>
              </a:extLst>
            </p:cNvPr>
            <p:cNvPicPr>
              <a:picLocks noChangeAspect="1"/>
            </p:cNvPicPr>
            <p:nvPr/>
          </p:nvPicPr>
          <p:blipFill>
            <a:blip r:embed="rId3"/>
            <a:stretch>
              <a:fillRect/>
            </a:stretch>
          </p:blipFill>
          <p:spPr>
            <a:xfrm>
              <a:off x="27810" y="4725144"/>
              <a:ext cx="392289" cy="392289"/>
            </a:xfrm>
            <a:prstGeom prst="rect">
              <a:avLst/>
            </a:prstGeom>
          </p:spPr>
        </p:pic>
        <p:pic>
          <p:nvPicPr>
            <p:cNvPr id="8" name="Image 7">
              <a:extLst>
                <a:ext uri="{FF2B5EF4-FFF2-40B4-BE49-F238E27FC236}">
                  <a16:creationId xmlns:a16="http://schemas.microsoft.com/office/drawing/2014/main" xmlns="" id="{9D5AAD1F-A74D-4CF8-AF5E-66BC56BBC87E}"/>
                </a:ext>
              </a:extLst>
            </p:cNvPr>
            <p:cNvPicPr>
              <a:picLocks noChangeAspect="1"/>
            </p:cNvPicPr>
            <p:nvPr/>
          </p:nvPicPr>
          <p:blipFill>
            <a:blip r:embed="rId3"/>
            <a:stretch>
              <a:fillRect/>
            </a:stretch>
          </p:blipFill>
          <p:spPr>
            <a:xfrm>
              <a:off x="478462" y="4721510"/>
              <a:ext cx="392289" cy="392289"/>
            </a:xfrm>
            <a:prstGeom prst="rect">
              <a:avLst/>
            </a:prstGeom>
          </p:spPr>
        </p:pic>
        <p:pic>
          <p:nvPicPr>
            <p:cNvPr id="9" name="Image 8">
              <a:extLst>
                <a:ext uri="{FF2B5EF4-FFF2-40B4-BE49-F238E27FC236}">
                  <a16:creationId xmlns:a16="http://schemas.microsoft.com/office/drawing/2014/main" xmlns="" id="{F4C2D84E-BEC0-4F81-8DA6-6330737C6B4E}"/>
                </a:ext>
              </a:extLst>
            </p:cNvPr>
            <p:cNvPicPr>
              <a:picLocks noChangeAspect="1"/>
            </p:cNvPicPr>
            <p:nvPr/>
          </p:nvPicPr>
          <p:blipFill>
            <a:blip r:embed="rId3"/>
            <a:stretch>
              <a:fillRect/>
            </a:stretch>
          </p:blipFill>
          <p:spPr>
            <a:xfrm>
              <a:off x="252527" y="5110165"/>
              <a:ext cx="392289" cy="392289"/>
            </a:xfrm>
            <a:prstGeom prst="rect">
              <a:avLst/>
            </a:prstGeom>
          </p:spPr>
        </p:pic>
      </p:grpSp>
      <p:pic>
        <p:nvPicPr>
          <p:cNvPr id="12" name="Image 11">
            <a:extLst>
              <a:ext uri="{FF2B5EF4-FFF2-40B4-BE49-F238E27FC236}">
                <a16:creationId xmlns:a16="http://schemas.microsoft.com/office/drawing/2014/main" xmlns="" id="{C936C762-D1E1-4FB7-9265-2FEEE33A6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67" y="3534223"/>
            <a:ext cx="675859" cy="675859"/>
          </a:xfrm>
          <a:prstGeom prst="rect">
            <a:avLst/>
          </a:prstGeom>
        </p:spPr>
      </p:pic>
    </p:spTree>
    <p:extLst>
      <p:ext uri="{BB962C8B-B14F-4D97-AF65-F5344CB8AC3E}">
        <p14:creationId xmlns:p14="http://schemas.microsoft.com/office/powerpoint/2010/main" val="11302754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F547449-83F8-46B6-956D-E18E341C6C2D}"/>
              </a:ext>
            </a:extLst>
          </p:cNvPr>
          <p:cNvSpPr>
            <a:spLocks noGrp="1"/>
          </p:cNvSpPr>
          <p:nvPr>
            <p:ph type="title"/>
          </p:nvPr>
        </p:nvSpPr>
        <p:spPr/>
        <p:txBody>
          <a:bodyPr/>
          <a:lstStyle/>
          <a:p>
            <a:r>
              <a:rPr lang="fr-FR" dirty="0"/>
              <a:t>Mais alors comment faire pour choisir ? </a:t>
            </a:r>
          </a:p>
        </p:txBody>
      </p:sp>
      <p:sp>
        <p:nvSpPr>
          <p:cNvPr id="3" name="Espace réservé du contenu 2">
            <a:extLst>
              <a:ext uri="{FF2B5EF4-FFF2-40B4-BE49-F238E27FC236}">
                <a16:creationId xmlns:a16="http://schemas.microsoft.com/office/drawing/2014/main" xmlns="" id="{381922A1-DF80-49C4-B3DE-207D5ACBF86E}"/>
              </a:ext>
            </a:extLst>
          </p:cNvPr>
          <p:cNvSpPr>
            <a:spLocks noGrp="1"/>
          </p:cNvSpPr>
          <p:nvPr>
            <p:ph idx="1"/>
          </p:nvPr>
        </p:nvSpPr>
        <p:spPr>
          <a:xfrm>
            <a:off x="1271464" y="3491219"/>
            <a:ext cx="10458402" cy="2409131"/>
          </a:xfrm>
        </p:spPr>
        <p:txBody>
          <a:bodyPr/>
          <a:lstStyle/>
          <a:p>
            <a:r>
              <a:rPr lang="fr-FR" dirty="0"/>
              <a:t>Prendre du recul et réfléchir </a:t>
            </a:r>
            <a:r>
              <a:rPr lang="fr-FR" dirty="0">
                <a:solidFill>
                  <a:srgbClr val="F6AB38"/>
                </a:solidFill>
              </a:rPr>
              <a:t>aux autres impacts </a:t>
            </a:r>
            <a:r>
              <a:rPr lang="fr-FR" dirty="0"/>
              <a:t>que sur les émissions de gaz à effet de serre. </a:t>
            </a:r>
          </a:p>
          <a:p>
            <a:endParaRPr lang="fr-FR" dirty="0"/>
          </a:p>
          <a:p>
            <a:r>
              <a:rPr lang="fr-FR" dirty="0"/>
              <a:t>Privilégier les solutions qui apparaissent </a:t>
            </a:r>
            <a:r>
              <a:rPr lang="fr-FR" dirty="0">
                <a:solidFill>
                  <a:srgbClr val="F6AB38"/>
                </a:solidFill>
              </a:rPr>
              <a:t>gagnantes</a:t>
            </a:r>
            <a:r>
              <a:rPr lang="fr-FR" dirty="0"/>
              <a:t> par rapport à </a:t>
            </a:r>
            <a:r>
              <a:rPr lang="fr-FR" dirty="0">
                <a:solidFill>
                  <a:srgbClr val="F6AB38"/>
                </a:solidFill>
              </a:rPr>
              <a:t>plusieurs indicateurs</a:t>
            </a:r>
            <a:r>
              <a:rPr lang="fr-FR" dirty="0"/>
              <a:t>.</a:t>
            </a:r>
          </a:p>
          <a:p>
            <a:endParaRPr lang="fr-FR" dirty="0"/>
          </a:p>
          <a:p>
            <a:r>
              <a:rPr lang="fr-FR" dirty="0"/>
              <a:t>Suivre et évaluer les impacts de tes actions sur </a:t>
            </a:r>
            <a:r>
              <a:rPr lang="fr-FR" dirty="0">
                <a:solidFill>
                  <a:srgbClr val="F6AB38"/>
                </a:solidFill>
              </a:rPr>
              <a:t>les autres indicateurs.</a:t>
            </a:r>
          </a:p>
          <a:p>
            <a:endParaRPr lang="fr-FR" dirty="0"/>
          </a:p>
          <a:p>
            <a:endParaRPr lang="fr-FR" dirty="0"/>
          </a:p>
        </p:txBody>
      </p:sp>
      <p:pic>
        <p:nvPicPr>
          <p:cNvPr id="4" name="Image 3">
            <a:extLst>
              <a:ext uri="{FF2B5EF4-FFF2-40B4-BE49-F238E27FC236}">
                <a16:creationId xmlns:a16="http://schemas.microsoft.com/office/drawing/2014/main" xmlns="" id="{C53BEAAA-A925-4F68-B238-8F95B341EB0D}"/>
              </a:ext>
            </a:extLst>
          </p:cNvPr>
          <p:cNvPicPr>
            <a:picLocks noChangeAspect="1"/>
          </p:cNvPicPr>
          <p:nvPr/>
        </p:nvPicPr>
        <p:blipFill>
          <a:blip r:embed="rId2"/>
          <a:stretch>
            <a:fillRect/>
          </a:stretch>
        </p:blipFill>
        <p:spPr>
          <a:xfrm>
            <a:off x="4655840" y="939507"/>
            <a:ext cx="2304256" cy="2304256"/>
          </a:xfrm>
          <a:prstGeom prst="rect">
            <a:avLst/>
          </a:prstGeom>
        </p:spPr>
      </p:pic>
      <p:grpSp>
        <p:nvGrpSpPr>
          <p:cNvPr id="10" name="Groupe 9">
            <a:extLst>
              <a:ext uri="{FF2B5EF4-FFF2-40B4-BE49-F238E27FC236}">
                <a16:creationId xmlns:a16="http://schemas.microsoft.com/office/drawing/2014/main" xmlns="" id="{456F1C33-796D-45A1-AB9E-C427B4FD7061}"/>
              </a:ext>
            </a:extLst>
          </p:cNvPr>
          <p:cNvGrpSpPr/>
          <p:nvPr/>
        </p:nvGrpSpPr>
        <p:grpSpPr>
          <a:xfrm>
            <a:off x="418636" y="4682778"/>
            <a:ext cx="842941" cy="780944"/>
            <a:chOff x="27810" y="4721510"/>
            <a:chExt cx="842941" cy="780944"/>
          </a:xfrm>
        </p:grpSpPr>
        <p:pic>
          <p:nvPicPr>
            <p:cNvPr id="6" name="Image 5">
              <a:extLst>
                <a:ext uri="{FF2B5EF4-FFF2-40B4-BE49-F238E27FC236}">
                  <a16:creationId xmlns:a16="http://schemas.microsoft.com/office/drawing/2014/main" xmlns="" id="{EDEE8018-3676-494B-BDC4-76D1AA90F1C4}"/>
                </a:ext>
              </a:extLst>
            </p:cNvPr>
            <p:cNvPicPr>
              <a:picLocks noChangeAspect="1"/>
            </p:cNvPicPr>
            <p:nvPr/>
          </p:nvPicPr>
          <p:blipFill>
            <a:blip r:embed="rId3"/>
            <a:stretch>
              <a:fillRect/>
            </a:stretch>
          </p:blipFill>
          <p:spPr>
            <a:xfrm>
              <a:off x="27810" y="4725144"/>
              <a:ext cx="392289" cy="392289"/>
            </a:xfrm>
            <a:prstGeom prst="rect">
              <a:avLst/>
            </a:prstGeom>
          </p:spPr>
        </p:pic>
        <p:pic>
          <p:nvPicPr>
            <p:cNvPr id="8" name="Image 7">
              <a:extLst>
                <a:ext uri="{FF2B5EF4-FFF2-40B4-BE49-F238E27FC236}">
                  <a16:creationId xmlns:a16="http://schemas.microsoft.com/office/drawing/2014/main" xmlns="" id="{9D5AAD1F-A74D-4CF8-AF5E-66BC56BBC87E}"/>
                </a:ext>
              </a:extLst>
            </p:cNvPr>
            <p:cNvPicPr>
              <a:picLocks noChangeAspect="1"/>
            </p:cNvPicPr>
            <p:nvPr/>
          </p:nvPicPr>
          <p:blipFill>
            <a:blip r:embed="rId3"/>
            <a:stretch>
              <a:fillRect/>
            </a:stretch>
          </p:blipFill>
          <p:spPr>
            <a:xfrm>
              <a:off x="478462" y="4721510"/>
              <a:ext cx="392289" cy="392289"/>
            </a:xfrm>
            <a:prstGeom prst="rect">
              <a:avLst/>
            </a:prstGeom>
          </p:spPr>
        </p:pic>
        <p:pic>
          <p:nvPicPr>
            <p:cNvPr id="9" name="Image 8">
              <a:extLst>
                <a:ext uri="{FF2B5EF4-FFF2-40B4-BE49-F238E27FC236}">
                  <a16:creationId xmlns:a16="http://schemas.microsoft.com/office/drawing/2014/main" xmlns="" id="{F4C2D84E-BEC0-4F81-8DA6-6330737C6B4E}"/>
                </a:ext>
              </a:extLst>
            </p:cNvPr>
            <p:cNvPicPr>
              <a:picLocks noChangeAspect="1"/>
            </p:cNvPicPr>
            <p:nvPr/>
          </p:nvPicPr>
          <p:blipFill>
            <a:blip r:embed="rId3"/>
            <a:stretch>
              <a:fillRect/>
            </a:stretch>
          </p:blipFill>
          <p:spPr>
            <a:xfrm>
              <a:off x="252527" y="5110165"/>
              <a:ext cx="392289" cy="392289"/>
            </a:xfrm>
            <a:prstGeom prst="rect">
              <a:avLst/>
            </a:prstGeom>
          </p:spPr>
        </p:pic>
      </p:grpSp>
      <p:pic>
        <p:nvPicPr>
          <p:cNvPr id="11" name="Image 10">
            <a:extLst>
              <a:ext uri="{FF2B5EF4-FFF2-40B4-BE49-F238E27FC236}">
                <a16:creationId xmlns:a16="http://schemas.microsoft.com/office/drawing/2014/main" xmlns="" id="{769DEE74-F818-4614-9DA3-DB315230410A}"/>
              </a:ext>
            </a:extLst>
          </p:cNvPr>
          <p:cNvPicPr>
            <a:picLocks noChangeAspect="1"/>
          </p:cNvPicPr>
          <p:nvPr/>
        </p:nvPicPr>
        <p:blipFill>
          <a:blip r:embed="rId4"/>
          <a:stretch>
            <a:fillRect/>
          </a:stretch>
        </p:blipFill>
        <p:spPr>
          <a:xfrm flipH="1">
            <a:off x="511356" y="5733256"/>
            <a:ext cx="706561" cy="720000"/>
          </a:xfrm>
          <a:prstGeom prst="rect">
            <a:avLst/>
          </a:prstGeom>
        </p:spPr>
      </p:pic>
      <p:pic>
        <p:nvPicPr>
          <p:cNvPr id="12" name="Image 11">
            <a:extLst>
              <a:ext uri="{FF2B5EF4-FFF2-40B4-BE49-F238E27FC236}">
                <a16:creationId xmlns:a16="http://schemas.microsoft.com/office/drawing/2014/main" xmlns="" id="{C936C762-D1E1-4FB7-9265-2FEEE33A6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67" y="3534223"/>
            <a:ext cx="675859" cy="675859"/>
          </a:xfrm>
          <a:prstGeom prst="rect">
            <a:avLst/>
          </a:prstGeom>
        </p:spPr>
      </p:pic>
    </p:spTree>
    <p:extLst>
      <p:ext uri="{BB962C8B-B14F-4D97-AF65-F5344CB8AC3E}">
        <p14:creationId xmlns:p14="http://schemas.microsoft.com/office/powerpoint/2010/main" val="21639747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4"/>
          <p:cNvSpPr>
            <a:spLocks noGrp="1"/>
          </p:cNvSpPr>
          <p:nvPr>
            <p:ph type="title"/>
          </p:nvPr>
        </p:nvSpPr>
        <p:spPr/>
        <p:txBody>
          <a:bodyPr/>
          <a:lstStyle/>
          <a:p>
            <a:pPr algn="l"/>
            <a:r>
              <a:rPr lang="fr-FR" sz="2800" dirty="0"/>
              <a:t>Ce</a:t>
            </a:r>
            <a:r>
              <a:rPr lang="fr-FR" dirty="0"/>
              <a:t> qu’il faut re</a:t>
            </a:r>
            <a:r>
              <a:rPr lang="fr-FR" sz="3600" dirty="0"/>
              <a:t>te</a:t>
            </a:r>
            <a:r>
              <a:rPr lang="fr-FR" dirty="0"/>
              <a:t>nir</a:t>
            </a: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23792" y="199033"/>
            <a:ext cx="939563" cy="939563"/>
          </a:xfrm>
          <a:prstGeom prst="rect">
            <a:avLst/>
          </a:prstGeom>
        </p:spPr>
      </p:pic>
      <p:sp>
        <p:nvSpPr>
          <p:cNvPr id="10" name="Espace réservé du contenu 7"/>
          <p:cNvSpPr txBox="1">
            <a:spLocks/>
          </p:cNvSpPr>
          <p:nvPr/>
        </p:nvSpPr>
        <p:spPr>
          <a:xfrm>
            <a:off x="1559496" y="1179761"/>
            <a:ext cx="10351453" cy="5372175"/>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spcBef>
                <a:spcPts val="1200"/>
              </a:spcBef>
              <a:spcAft>
                <a:spcPts val="1800"/>
              </a:spcAft>
              <a:buClr>
                <a:srgbClr val="166478"/>
              </a:buClr>
            </a:pPr>
            <a:r>
              <a:rPr lang="fr-FR" dirty="0">
                <a:solidFill>
                  <a:srgbClr val="166478"/>
                </a:solidFill>
              </a:rPr>
              <a:t>Réduire les émissions de gaz à effet de serre peut avoir beaucoup de </a:t>
            </a:r>
            <a:r>
              <a:rPr lang="fr-FR" dirty="0" err="1">
                <a:solidFill>
                  <a:srgbClr val="F6AB38"/>
                </a:solidFill>
              </a:rPr>
              <a:t>co</a:t>
            </a:r>
            <a:r>
              <a:rPr lang="fr-FR" dirty="0">
                <a:solidFill>
                  <a:srgbClr val="F6AB38"/>
                </a:solidFill>
              </a:rPr>
              <a:t>-bénéfices</a:t>
            </a:r>
            <a:r>
              <a:rPr lang="fr-FR" dirty="0">
                <a:solidFill>
                  <a:srgbClr val="166478"/>
                </a:solidFill>
              </a:rPr>
              <a:t> en terme de qualité de vie !</a:t>
            </a:r>
          </a:p>
          <a:p>
            <a:pPr indent="0" algn="just">
              <a:spcBef>
                <a:spcPts val="1200"/>
              </a:spcBef>
              <a:spcAft>
                <a:spcPts val="1800"/>
              </a:spcAft>
              <a:buClr>
                <a:srgbClr val="166478"/>
              </a:buClr>
            </a:pPr>
            <a:r>
              <a:rPr lang="fr-FR" dirty="0">
                <a:solidFill>
                  <a:srgbClr val="166478"/>
                </a:solidFill>
              </a:rPr>
              <a:t>En revanche, </a:t>
            </a:r>
            <a:r>
              <a:rPr lang="fr-FR" dirty="0">
                <a:solidFill>
                  <a:srgbClr val="F6AB38"/>
                </a:solidFill>
              </a:rPr>
              <a:t>le carbone ne peut pas être l’unique critère </a:t>
            </a:r>
            <a:r>
              <a:rPr lang="fr-FR" dirty="0">
                <a:solidFill>
                  <a:srgbClr val="166478"/>
                </a:solidFill>
              </a:rPr>
              <a:t>de décision ! Une approche multicritère est indispensable pour voir plus loin qu’uniquement les émissions de gaz à effet de serre ! </a:t>
            </a:r>
          </a:p>
          <a:p>
            <a:pPr indent="0" algn="just">
              <a:spcBef>
                <a:spcPts val="1200"/>
              </a:spcBef>
              <a:spcAft>
                <a:spcPts val="1800"/>
              </a:spcAft>
              <a:buClr>
                <a:srgbClr val="166478"/>
              </a:buClr>
            </a:pPr>
            <a:r>
              <a:rPr lang="fr-FR" dirty="0">
                <a:solidFill>
                  <a:srgbClr val="166478"/>
                </a:solidFill>
              </a:rPr>
              <a:t>L’idéal est de p</a:t>
            </a:r>
            <a:r>
              <a:rPr lang="fr-FR" dirty="0"/>
              <a:t>rivilégier les solutions qui apparaissent </a:t>
            </a:r>
            <a:r>
              <a:rPr lang="fr-FR" dirty="0">
                <a:solidFill>
                  <a:srgbClr val="F6AB38"/>
                </a:solidFill>
              </a:rPr>
              <a:t>gagnantes</a:t>
            </a:r>
            <a:r>
              <a:rPr lang="fr-FR" dirty="0"/>
              <a:t> par rapport à </a:t>
            </a:r>
            <a:r>
              <a:rPr lang="fr-FR" dirty="0">
                <a:solidFill>
                  <a:srgbClr val="F6AB38"/>
                </a:solidFill>
              </a:rPr>
              <a:t>plusieurs indicateurs</a:t>
            </a:r>
            <a:r>
              <a:rPr lang="fr-FR" dirty="0"/>
              <a:t>. Et de limiter les impacts négatifs.</a:t>
            </a:r>
          </a:p>
          <a:p>
            <a:pPr indent="0" algn="just">
              <a:spcBef>
                <a:spcPts val="1200"/>
              </a:spcBef>
              <a:spcAft>
                <a:spcPts val="1800"/>
              </a:spcAft>
              <a:buClr>
                <a:srgbClr val="166478"/>
              </a:buClr>
            </a:pPr>
            <a:endParaRPr lang="fr-FR" dirty="0">
              <a:solidFill>
                <a:srgbClr val="166478"/>
              </a:solidFill>
            </a:endParaRPr>
          </a:p>
          <a:p>
            <a:pPr indent="0" algn="just">
              <a:spcBef>
                <a:spcPts val="1200"/>
              </a:spcBef>
              <a:spcAft>
                <a:spcPts val="1800"/>
              </a:spcAft>
              <a:buClr>
                <a:srgbClr val="166478"/>
              </a:buClr>
            </a:pPr>
            <a:endParaRPr lang="fr-FR" dirty="0">
              <a:solidFill>
                <a:srgbClr val="166478"/>
              </a:solidFill>
            </a:endParaRPr>
          </a:p>
        </p:txBody>
      </p:sp>
      <p:pic>
        <p:nvPicPr>
          <p:cNvPr id="2" name="Image 1">
            <a:extLst>
              <a:ext uri="{FF2B5EF4-FFF2-40B4-BE49-F238E27FC236}">
                <a16:creationId xmlns:a16="http://schemas.microsoft.com/office/drawing/2014/main" xmlns="" id="{8527DD37-D331-4594-B7FE-44562269815B}"/>
              </a:ext>
            </a:extLst>
          </p:cNvPr>
          <p:cNvPicPr>
            <a:picLocks noChangeAspect="1"/>
          </p:cNvPicPr>
          <p:nvPr/>
        </p:nvPicPr>
        <p:blipFill>
          <a:blip r:embed="rId4"/>
          <a:stretch>
            <a:fillRect/>
          </a:stretch>
        </p:blipFill>
        <p:spPr>
          <a:xfrm>
            <a:off x="192156" y="2111821"/>
            <a:ext cx="1276820" cy="1317179"/>
          </a:xfrm>
          <a:prstGeom prst="rect">
            <a:avLst/>
          </a:prstGeom>
        </p:spPr>
      </p:pic>
      <p:pic>
        <p:nvPicPr>
          <p:cNvPr id="12" name="Image 11">
            <a:extLst>
              <a:ext uri="{FF2B5EF4-FFF2-40B4-BE49-F238E27FC236}">
                <a16:creationId xmlns:a16="http://schemas.microsoft.com/office/drawing/2014/main" xmlns="" id="{06B29808-B56C-4607-84BD-F109F3D3E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368" y="1202411"/>
            <a:ext cx="846397" cy="846397"/>
          </a:xfrm>
          <a:prstGeom prst="rect">
            <a:avLst/>
          </a:prstGeom>
        </p:spPr>
      </p:pic>
      <p:sp>
        <p:nvSpPr>
          <p:cNvPr id="16" name="Rectangle 15">
            <a:extLst>
              <a:ext uri="{FF2B5EF4-FFF2-40B4-BE49-F238E27FC236}">
                <a16:creationId xmlns:a16="http://schemas.microsoft.com/office/drawing/2014/main" xmlns="" id="{2510B1F8-087E-40BF-8217-C29EF1624FBA}"/>
              </a:ext>
            </a:extLst>
          </p:cNvPr>
          <p:cNvSpPr/>
          <p:nvPr/>
        </p:nvSpPr>
        <p:spPr>
          <a:xfrm>
            <a:off x="3174403" y="5062089"/>
            <a:ext cx="6573587" cy="1232300"/>
          </a:xfrm>
          <a:prstGeom prst="rect">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fr-FR" sz="2400" b="1" dirty="0">
                <a:solidFill>
                  <a:schemeClr val="bg1"/>
                </a:solidFill>
                <a:latin typeface="Century Gothic" panose="020B0502020202020204" pitchFamily="34" charset="0"/>
              </a:rPr>
              <a:t>Conclusion : Entrainer son esprit critique est indispensable !</a:t>
            </a:r>
          </a:p>
        </p:txBody>
      </p:sp>
      <p:pic>
        <p:nvPicPr>
          <p:cNvPr id="18" name="Image 17">
            <a:extLst>
              <a:ext uri="{FF2B5EF4-FFF2-40B4-BE49-F238E27FC236}">
                <a16:creationId xmlns:a16="http://schemas.microsoft.com/office/drawing/2014/main" xmlns="" id="{2F34BF8E-2D03-486E-8B49-45E78B588139}"/>
              </a:ext>
            </a:extLst>
          </p:cNvPr>
          <p:cNvPicPr>
            <a:picLocks noChangeAspect="1"/>
          </p:cNvPicPr>
          <p:nvPr/>
        </p:nvPicPr>
        <p:blipFill>
          <a:blip r:embed="rId6"/>
          <a:stretch>
            <a:fillRect/>
          </a:stretch>
        </p:blipFill>
        <p:spPr>
          <a:xfrm>
            <a:off x="2444010" y="4725144"/>
            <a:ext cx="1656184" cy="1656184"/>
          </a:xfrm>
          <a:prstGeom prst="rect">
            <a:avLst/>
          </a:prstGeom>
        </p:spPr>
      </p:pic>
      <p:grpSp>
        <p:nvGrpSpPr>
          <p:cNvPr id="11" name="Groupe 10">
            <a:extLst>
              <a:ext uri="{FF2B5EF4-FFF2-40B4-BE49-F238E27FC236}">
                <a16:creationId xmlns:a16="http://schemas.microsoft.com/office/drawing/2014/main" xmlns="" id="{E51F3660-A550-4184-8C35-6108F27BBF9C}"/>
              </a:ext>
            </a:extLst>
          </p:cNvPr>
          <p:cNvGrpSpPr/>
          <p:nvPr/>
        </p:nvGrpSpPr>
        <p:grpSpPr>
          <a:xfrm>
            <a:off x="404955" y="3865848"/>
            <a:ext cx="842941" cy="780944"/>
            <a:chOff x="27810" y="4721510"/>
            <a:chExt cx="842941" cy="780944"/>
          </a:xfrm>
        </p:grpSpPr>
        <p:pic>
          <p:nvPicPr>
            <p:cNvPr id="15" name="Image 14">
              <a:extLst>
                <a:ext uri="{FF2B5EF4-FFF2-40B4-BE49-F238E27FC236}">
                  <a16:creationId xmlns:a16="http://schemas.microsoft.com/office/drawing/2014/main" xmlns="" id="{BEA1961C-25AB-4E46-9944-0DE29705534B}"/>
                </a:ext>
              </a:extLst>
            </p:cNvPr>
            <p:cNvPicPr>
              <a:picLocks noChangeAspect="1"/>
            </p:cNvPicPr>
            <p:nvPr/>
          </p:nvPicPr>
          <p:blipFill>
            <a:blip r:embed="rId7"/>
            <a:stretch>
              <a:fillRect/>
            </a:stretch>
          </p:blipFill>
          <p:spPr>
            <a:xfrm>
              <a:off x="27810" y="4725144"/>
              <a:ext cx="392289" cy="392289"/>
            </a:xfrm>
            <a:prstGeom prst="rect">
              <a:avLst/>
            </a:prstGeom>
          </p:spPr>
        </p:pic>
        <p:pic>
          <p:nvPicPr>
            <p:cNvPr id="17" name="Image 16">
              <a:extLst>
                <a:ext uri="{FF2B5EF4-FFF2-40B4-BE49-F238E27FC236}">
                  <a16:creationId xmlns:a16="http://schemas.microsoft.com/office/drawing/2014/main" xmlns="" id="{18FBE9D0-22D1-4580-8A3F-8588DF5132E4}"/>
                </a:ext>
              </a:extLst>
            </p:cNvPr>
            <p:cNvPicPr>
              <a:picLocks noChangeAspect="1"/>
            </p:cNvPicPr>
            <p:nvPr/>
          </p:nvPicPr>
          <p:blipFill>
            <a:blip r:embed="rId7"/>
            <a:stretch>
              <a:fillRect/>
            </a:stretch>
          </p:blipFill>
          <p:spPr>
            <a:xfrm>
              <a:off x="478462" y="4721510"/>
              <a:ext cx="392289" cy="392289"/>
            </a:xfrm>
            <a:prstGeom prst="rect">
              <a:avLst/>
            </a:prstGeom>
          </p:spPr>
        </p:pic>
        <p:pic>
          <p:nvPicPr>
            <p:cNvPr id="19" name="Image 18">
              <a:extLst>
                <a:ext uri="{FF2B5EF4-FFF2-40B4-BE49-F238E27FC236}">
                  <a16:creationId xmlns:a16="http://schemas.microsoft.com/office/drawing/2014/main" xmlns="" id="{5C56ECEE-D2C6-4A79-9725-8FEF2D9607FB}"/>
                </a:ext>
              </a:extLst>
            </p:cNvPr>
            <p:cNvPicPr>
              <a:picLocks noChangeAspect="1"/>
            </p:cNvPicPr>
            <p:nvPr/>
          </p:nvPicPr>
          <p:blipFill>
            <a:blip r:embed="rId7"/>
            <a:stretch>
              <a:fillRect/>
            </a:stretch>
          </p:blipFill>
          <p:spPr>
            <a:xfrm>
              <a:off x="252527" y="5110165"/>
              <a:ext cx="392289" cy="392289"/>
            </a:xfrm>
            <a:prstGeom prst="rect">
              <a:avLst/>
            </a:prstGeom>
          </p:spPr>
        </p:pic>
      </p:grpSp>
    </p:spTree>
    <p:extLst>
      <p:ext uri="{BB962C8B-B14F-4D97-AF65-F5344CB8AC3E}">
        <p14:creationId xmlns:p14="http://schemas.microsoft.com/office/powerpoint/2010/main" val="10160178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xmlns="" id="{80D7AFF8-850C-4544-B3C7-F408C8CD4589}"/>
              </a:ext>
            </a:extLst>
          </p:cNvPr>
          <p:cNvPicPr>
            <a:picLocks noChangeAspect="1"/>
          </p:cNvPicPr>
          <p:nvPr/>
        </p:nvPicPr>
        <p:blipFill rotWithShape="1">
          <a:blip r:embed="rId2"/>
          <a:srcRect l="2" r="-770"/>
          <a:stretch/>
        </p:blipFill>
        <p:spPr>
          <a:xfrm>
            <a:off x="1196768" y="2748133"/>
            <a:ext cx="9651759" cy="2334970"/>
          </a:xfrm>
          <a:prstGeom prst="rect">
            <a:avLst/>
          </a:prstGeom>
        </p:spPr>
      </p:pic>
      <p:sp>
        <p:nvSpPr>
          <p:cNvPr id="17" name="Ellipse 16"/>
          <p:cNvSpPr/>
          <p:nvPr/>
        </p:nvSpPr>
        <p:spPr>
          <a:xfrm>
            <a:off x="4563565" y="3050600"/>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C’est fini pour cette saison 2 !</a:t>
            </a:r>
          </a:p>
        </p:txBody>
      </p:sp>
      <p:grpSp>
        <p:nvGrpSpPr>
          <p:cNvPr id="15" name="Groupe 14"/>
          <p:cNvGrpSpPr/>
          <p:nvPr/>
        </p:nvGrpSpPr>
        <p:grpSpPr>
          <a:xfrm>
            <a:off x="296768" y="2193415"/>
            <a:ext cx="1800000" cy="1800000"/>
            <a:chOff x="-5318834" y="-430517"/>
            <a:chExt cx="1800000" cy="1800000"/>
          </a:xfrm>
        </p:grpSpPr>
        <p:sp>
          <p:nvSpPr>
            <p:cNvPr id="14" name="Ellipse 13"/>
            <p:cNvSpPr/>
            <p:nvPr/>
          </p:nvSpPr>
          <p:spPr>
            <a:xfrm>
              <a:off x="-5318834" y="-430517"/>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671" y="-293332"/>
              <a:ext cx="1440000" cy="1440000"/>
            </a:xfrm>
            <a:prstGeom prst="rect">
              <a:avLst/>
            </a:prstGeom>
          </p:spPr>
        </p:pic>
      </p:grpSp>
      <p:sp>
        <p:nvSpPr>
          <p:cNvPr id="19" name="Ellipse 18"/>
          <p:cNvSpPr/>
          <p:nvPr/>
        </p:nvSpPr>
        <p:spPr>
          <a:xfrm>
            <a:off x="7291200" y="2359407"/>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0057756" y="1581762"/>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018945" y="4146680"/>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4"/>
          <a:stretch>
            <a:fillRect/>
          </a:stretch>
        </p:blipFill>
        <p:spPr>
          <a:xfrm>
            <a:off x="7350153" y="2435131"/>
            <a:ext cx="1667984" cy="1743133"/>
          </a:xfrm>
          <a:prstGeom prst="rect">
            <a:avLst/>
          </a:prstGeom>
        </p:spPr>
      </p:pic>
      <p:pic>
        <p:nvPicPr>
          <p:cNvPr id="25" name="Image 24"/>
          <p:cNvPicPr>
            <a:picLocks noChangeAspect="1"/>
          </p:cNvPicPr>
          <p:nvPr/>
        </p:nvPicPr>
        <p:blipFill>
          <a:blip r:embed="rId5"/>
          <a:stretch>
            <a:fillRect/>
          </a:stretch>
        </p:blipFill>
        <p:spPr>
          <a:xfrm>
            <a:off x="4698781" y="3161115"/>
            <a:ext cx="1578969" cy="1578969"/>
          </a:xfrm>
          <a:prstGeom prst="rect">
            <a:avLst/>
          </a:prstGeom>
        </p:spPr>
      </p:pic>
      <p:pic>
        <p:nvPicPr>
          <p:cNvPr id="26" name="Imag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6600" y="1708006"/>
            <a:ext cx="1562311" cy="1562311"/>
          </a:xfrm>
          <a:prstGeom prst="rect">
            <a:avLst/>
          </a:prstGeom>
        </p:spPr>
      </p:pic>
      <p:sp>
        <p:nvSpPr>
          <p:cNvPr id="27" name="Rectangle 26"/>
          <p:cNvSpPr/>
          <p:nvPr/>
        </p:nvSpPr>
        <p:spPr>
          <a:xfrm>
            <a:off x="1602466" y="5945515"/>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Apprenons à compter le CO2 ! (1/2)</a:t>
            </a:r>
          </a:p>
        </p:txBody>
      </p:sp>
      <p:sp>
        <p:nvSpPr>
          <p:cNvPr id="28" name="Rectangle 27"/>
          <p:cNvSpPr/>
          <p:nvPr/>
        </p:nvSpPr>
        <p:spPr>
          <a:xfrm>
            <a:off x="-42154" y="1193453"/>
            <a:ext cx="2632957" cy="923330"/>
          </a:xfrm>
          <a:prstGeom prst="rect">
            <a:avLst/>
          </a:prstGeom>
        </p:spPr>
        <p:txBody>
          <a:bodyPr wrap="square">
            <a:spAutoFit/>
          </a:bodyPr>
          <a:lstStyle/>
          <a:p>
            <a:pPr algn="ctr"/>
            <a:r>
              <a:rPr lang="fr-FR" b="1" dirty="0">
                <a:solidFill>
                  <a:srgbClr val="2A6176"/>
                </a:solidFill>
                <a:latin typeface="Century Gothic" panose="020B0502020202020204" pitchFamily="34" charset="0"/>
              </a:rPr>
              <a:t>Pourquoi se lancer dans un Bilan Carbone® ?</a:t>
            </a:r>
          </a:p>
        </p:txBody>
      </p:sp>
      <p:sp>
        <p:nvSpPr>
          <p:cNvPr id="29" name="Rectangle 28"/>
          <p:cNvSpPr/>
          <p:nvPr/>
        </p:nvSpPr>
        <p:spPr>
          <a:xfrm>
            <a:off x="4129877" y="2222878"/>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Apprenons à compter le CO2 ! (2/2)</a:t>
            </a:r>
          </a:p>
        </p:txBody>
      </p:sp>
      <p:sp>
        <p:nvSpPr>
          <p:cNvPr id="30" name="Rectangle 29"/>
          <p:cNvSpPr/>
          <p:nvPr/>
        </p:nvSpPr>
        <p:spPr>
          <a:xfrm>
            <a:off x="6867666" y="4204269"/>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Construire son plan d’action</a:t>
            </a:r>
          </a:p>
        </p:txBody>
      </p:sp>
      <p:sp>
        <p:nvSpPr>
          <p:cNvPr id="31" name="Rectangle 30"/>
          <p:cNvSpPr/>
          <p:nvPr/>
        </p:nvSpPr>
        <p:spPr>
          <a:xfrm>
            <a:off x="9619566" y="3485772"/>
            <a:ext cx="2632957" cy="923330"/>
          </a:xfrm>
          <a:prstGeom prst="rect">
            <a:avLst/>
          </a:prstGeom>
        </p:spPr>
        <p:txBody>
          <a:bodyPr wrap="square">
            <a:spAutoFit/>
          </a:bodyPr>
          <a:lstStyle/>
          <a:p>
            <a:pPr algn="ctr"/>
            <a:r>
              <a:rPr lang="fr-FR" b="1" dirty="0">
                <a:solidFill>
                  <a:srgbClr val="2A6176"/>
                </a:solidFill>
                <a:latin typeface="Century Gothic" panose="020B0502020202020204" pitchFamily="34" charset="0"/>
              </a:rPr>
              <a:t>Réussir son projet et voir plus loin que le carbone</a:t>
            </a:r>
          </a:p>
        </p:txBody>
      </p:sp>
      <p:pic>
        <p:nvPicPr>
          <p:cNvPr id="23" name="Image 22">
            <a:extLst>
              <a:ext uri="{FF2B5EF4-FFF2-40B4-BE49-F238E27FC236}">
                <a16:creationId xmlns:a16="http://schemas.microsoft.com/office/drawing/2014/main" xmlns="" id="{983F9B71-2BB6-429B-8CDB-F0D9704E006A}"/>
              </a:ext>
            </a:extLst>
          </p:cNvPr>
          <p:cNvPicPr>
            <a:picLocks noChangeAspect="1"/>
          </p:cNvPicPr>
          <p:nvPr/>
        </p:nvPicPr>
        <p:blipFill>
          <a:blip r:embed="rId7"/>
          <a:stretch>
            <a:fillRect/>
          </a:stretch>
        </p:blipFill>
        <p:spPr>
          <a:xfrm>
            <a:off x="2018596" y="4181211"/>
            <a:ext cx="1698202" cy="1698202"/>
          </a:xfrm>
          <a:prstGeom prst="rect">
            <a:avLst/>
          </a:prstGeom>
        </p:spPr>
      </p:pic>
    </p:spTree>
    <p:extLst>
      <p:ext uri="{BB962C8B-B14F-4D97-AF65-F5344CB8AC3E}">
        <p14:creationId xmlns:p14="http://schemas.microsoft.com/office/powerpoint/2010/main" val="339831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concevoir un plan d’action inclusif ? </a:t>
            </a:r>
          </a:p>
        </p:txBody>
      </p:sp>
      <p:sp>
        <p:nvSpPr>
          <p:cNvPr id="3" name="Espace réservé du contenu 2"/>
          <p:cNvSpPr>
            <a:spLocks noGrp="1"/>
          </p:cNvSpPr>
          <p:nvPr>
            <p:ph idx="1"/>
          </p:nvPr>
        </p:nvSpPr>
        <p:spPr/>
        <p:txBody>
          <a:bodyPr/>
          <a:lstStyle/>
          <a:p>
            <a:pPr marL="342900">
              <a:buFont typeface="Wingdings" panose="05000000000000000000" pitchFamily="2" charset="2"/>
              <a:buChar char="§"/>
            </a:pPr>
            <a:endParaRPr lang="fr-FR" dirty="0"/>
          </a:p>
          <a:p>
            <a:pPr marL="342900">
              <a:buFont typeface="Wingdings" panose="05000000000000000000" pitchFamily="2" charset="2"/>
              <a:buChar char="§"/>
            </a:pPr>
            <a:r>
              <a:rPr lang="fr-FR" dirty="0"/>
              <a:t>Vive le </a:t>
            </a:r>
            <a:r>
              <a:rPr lang="fr-FR" dirty="0" err="1"/>
              <a:t>bottom</a:t>
            </a:r>
            <a:r>
              <a:rPr lang="fr-FR" dirty="0"/>
              <a:t>-up !</a:t>
            </a:r>
          </a:p>
          <a:p>
            <a:pPr indent="0"/>
            <a:endParaRPr lang="fr-FR" dirty="0"/>
          </a:p>
          <a:p>
            <a:pPr marL="342900">
              <a:buFont typeface="Wingdings" panose="05000000000000000000" pitchFamily="2" charset="2"/>
              <a:buChar char="§"/>
            </a:pPr>
            <a:r>
              <a:rPr lang="fr-FR" dirty="0"/>
              <a:t>Mets toutes les chances de ton côté ! </a:t>
            </a:r>
          </a:p>
          <a:p>
            <a:pPr marL="1085850" lvl="1">
              <a:buClr>
                <a:srgbClr val="F6AB38"/>
              </a:buClr>
              <a:buFont typeface="Wingdings" panose="05000000000000000000" pitchFamily="2" charset="2"/>
              <a:buChar char="§"/>
            </a:pPr>
            <a:r>
              <a:rPr lang="fr-FR" sz="2000" b="1" dirty="0">
                <a:solidFill>
                  <a:srgbClr val="085160"/>
                </a:solidFill>
              </a:rPr>
              <a:t>Contenu consensuel</a:t>
            </a:r>
          </a:p>
          <a:p>
            <a:pPr marL="1085850" lvl="1">
              <a:buClr>
                <a:srgbClr val="F6AB38"/>
              </a:buClr>
              <a:buFont typeface="Wingdings" panose="05000000000000000000" pitchFamily="2" charset="2"/>
              <a:buChar char="§"/>
            </a:pPr>
            <a:r>
              <a:rPr lang="fr-FR" sz="2000" b="1" dirty="0">
                <a:solidFill>
                  <a:srgbClr val="085160"/>
                </a:solidFill>
              </a:rPr>
              <a:t>Posture et communication travaillée</a:t>
            </a:r>
          </a:p>
          <a:p>
            <a:pPr indent="0"/>
            <a:endParaRPr lang="fr-FR" dirty="0"/>
          </a:p>
          <a:p>
            <a:pPr marL="342900">
              <a:buFont typeface="Wingdings" panose="05000000000000000000" pitchFamily="2" charset="2"/>
              <a:buChar char="§"/>
            </a:pPr>
            <a:r>
              <a:rPr lang="fr-FR" dirty="0"/>
              <a:t>Tout le monde peut proposer des solutions</a:t>
            </a:r>
          </a:p>
          <a:p>
            <a:pPr indent="0"/>
            <a:endParaRPr lang="fr-FR" dirty="0"/>
          </a:p>
        </p:txBody>
      </p:sp>
      <p:pic>
        <p:nvPicPr>
          <p:cNvPr id="11" name="Image 10"/>
          <p:cNvPicPr>
            <a:picLocks noChangeAspect="1"/>
          </p:cNvPicPr>
          <p:nvPr/>
        </p:nvPicPr>
        <p:blipFill>
          <a:blip r:embed="rId3"/>
          <a:stretch>
            <a:fillRect/>
          </a:stretch>
        </p:blipFill>
        <p:spPr>
          <a:xfrm>
            <a:off x="8544272" y="2564904"/>
            <a:ext cx="1231432" cy="1184328"/>
          </a:xfrm>
          <a:prstGeom prst="rect">
            <a:avLst/>
          </a:prstGeom>
        </p:spPr>
      </p:pic>
      <p:pic>
        <p:nvPicPr>
          <p:cNvPr id="12" name="Image 11"/>
          <p:cNvPicPr>
            <a:picLocks noChangeAspect="1"/>
          </p:cNvPicPr>
          <p:nvPr/>
        </p:nvPicPr>
        <p:blipFill>
          <a:blip r:embed="rId4"/>
          <a:stretch>
            <a:fillRect/>
          </a:stretch>
        </p:blipFill>
        <p:spPr>
          <a:xfrm>
            <a:off x="8592997" y="3906151"/>
            <a:ext cx="843556" cy="838520"/>
          </a:xfrm>
          <a:prstGeom prst="rect">
            <a:avLst/>
          </a:prstGeom>
        </p:spPr>
      </p:pic>
      <p:grpSp>
        <p:nvGrpSpPr>
          <p:cNvPr id="16" name="Groupe 15">
            <a:extLst>
              <a:ext uri="{FF2B5EF4-FFF2-40B4-BE49-F238E27FC236}">
                <a16:creationId xmlns:a16="http://schemas.microsoft.com/office/drawing/2014/main" xmlns="" id="{76F00993-1521-4D38-A0ED-1E1D4A2876EB}"/>
              </a:ext>
            </a:extLst>
          </p:cNvPr>
          <p:cNvGrpSpPr/>
          <p:nvPr/>
        </p:nvGrpSpPr>
        <p:grpSpPr>
          <a:xfrm>
            <a:off x="7896200" y="981127"/>
            <a:ext cx="2448272" cy="1476942"/>
            <a:chOff x="7896200" y="981127"/>
            <a:chExt cx="2448272" cy="1476942"/>
          </a:xfrm>
        </p:grpSpPr>
        <p:grpSp>
          <p:nvGrpSpPr>
            <p:cNvPr id="13" name="Groupe 12"/>
            <p:cNvGrpSpPr/>
            <p:nvPr/>
          </p:nvGrpSpPr>
          <p:grpSpPr>
            <a:xfrm>
              <a:off x="7896200" y="981127"/>
              <a:ext cx="2331864" cy="1250968"/>
              <a:chOff x="7436544" y="1295360"/>
              <a:chExt cx="2331864" cy="1250968"/>
            </a:xfrm>
          </p:grpSpPr>
          <p:pic>
            <p:nvPicPr>
              <p:cNvPr id="4" name="Image 3"/>
              <p:cNvPicPr>
                <a:picLocks noChangeAspect="1"/>
              </p:cNvPicPr>
              <p:nvPr/>
            </p:nvPicPr>
            <p:blipFill>
              <a:blip r:embed="rId5"/>
              <a:stretch>
                <a:fillRect/>
              </a:stretch>
            </p:blipFill>
            <p:spPr>
              <a:xfrm>
                <a:off x="7436544" y="1414501"/>
                <a:ext cx="775292" cy="1012688"/>
              </a:xfrm>
              <a:prstGeom prst="rect">
                <a:avLst/>
              </a:prstGeom>
            </p:spPr>
          </p:pic>
          <p:pic>
            <p:nvPicPr>
              <p:cNvPr id="5" name="Image 4"/>
              <p:cNvPicPr>
                <a:picLocks noChangeAspect="1"/>
              </p:cNvPicPr>
              <p:nvPr/>
            </p:nvPicPr>
            <p:blipFill>
              <a:blip r:embed="rId6"/>
              <a:stretch>
                <a:fillRect/>
              </a:stretch>
            </p:blipFill>
            <p:spPr>
              <a:xfrm>
                <a:off x="8470573" y="1295360"/>
                <a:ext cx="1297835" cy="1250968"/>
              </a:xfrm>
              <a:prstGeom prst="rect">
                <a:avLst/>
              </a:prstGeom>
            </p:spPr>
          </p:pic>
        </p:grpSp>
        <p:pic>
          <p:nvPicPr>
            <p:cNvPr id="14" name="Image 13">
              <a:extLst>
                <a:ext uri="{FF2B5EF4-FFF2-40B4-BE49-F238E27FC236}">
                  <a16:creationId xmlns:a16="http://schemas.microsoft.com/office/drawing/2014/main" xmlns="" id="{335D5E61-55EB-454C-83E8-2212C004DFA3}"/>
                </a:ext>
              </a:extLst>
            </p:cNvPr>
            <p:cNvPicPr>
              <a:picLocks noChangeAspect="1"/>
            </p:cNvPicPr>
            <p:nvPr/>
          </p:nvPicPr>
          <p:blipFill>
            <a:blip r:embed="rId7"/>
            <a:stretch>
              <a:fillRect/>
            </a:stretch>
          </p:blipFill>
          <p:spPr>
            <a:xfrm>
              <a:off x="8592997" y="1994031"/>
              <a:ext cx="464038" cy="464038"/>
            </a:xfrm>
            <a:prstGeom prst="rect">
              <a:avLst/>
            </a:prstGeom>
          </p:spPr>
        </p:pic>
        <p:pic>
          <p:nvPicPr>
            <p:cNvPr id="15" name="Image 14">
              <a:extLst>
                <a:ext uri="{FF2B5EF4-FFF2-40B4-BE49-F238E27FC236}">
                  <a16:creationId xmlns:a16="http://schemas.microsoft.com/office/drawing/2014/main" xmlns="" id="{C6A1595E-7B84-4BDA-9277-40606703BA2C}"/>
                </a:ext>
              </a:extLst>
            </p:cNvPr>
            <p:cNvPicPr>
              <a:picLocks noChangeAspect="1"/>
            </p:cNvPicPr>
            <p:nvPr/>
          </p:nvPicPr>
          <p:blipFill>
            <a:blip r:embed="rId8"/>
            <a:stretch>
              <a:fillRect/>
            </a:stretch>
          </p:blipFill>
          <p:spPr>
            <a:xfrm>
              <a:off x="9912424" y="2010026"/>
              <a:ext cx="432048" cy="432048"/>
            </a:xfrm>
            <a:prstGeom prst="rect">
              <a:avLst/>
            </a:prstGeom>
          </p:spPr>
        </p:pic>
      </p:grpSp>
    </p:spTree>
    <p:extLst>
      <p:ext uri="{BB962C8B-B14F-4D97-AF65-F5344CB8AC3E}">
        <p14:creationId xmlns:p14="http://schemas.microsoft.com/office/powerpoint/2010/main" val="1163675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concevoir un plan d’action inclusif ? </a:t>
            </a:r>
          </a:p>
        </p:txBody>
      </p:sp>
      <p:sp>
        <p:nvSpPr>
          <p:cNvPr id="3" name="Espace réservé du contenu 2"/>
          <p:cNvSpPr>
            <a:spLocks noGrp="1"/>
          </p:cNvSpPr>
          <p:nvPr>
            <p:ph idx="1"/>
          </p:nvPr>
        </p:nvSpPr>
        <p:spPr/>
        <p:txBody>
          <a:bodyPr/>
          <a:lstStyle/>
          <a:p>
            <a:pPr marL="342900">
              <a:buFont typeface="Wingdings" panose="05000000000000000000" pitchFamily="2" charset="2"/>
              <a:buChar char="§"/>
            </a:pPr>
            <a:endParaRPr lang="fr-FR" dirty="0"/>
          </a:p>
          <a:p>
            <a:pPr marL="342900">
              <a:buFont typeface="Wingdings" panose="05000000000000000000" pitchFamily="2" charset="2"/>
              <a:buChar char="§"/>
            </a:pPr>
            <a:r>
              <a:rPr lang="fr-FR" dirty="0"/>
              <a:t>Vive le </a:t>
            </a:r>
            <a:r>
              <a:rPr lang="fr-FR" dirty="0" err="1"/>
              <a:t>bottom</a:t>
            </a:r>
            <a:r>
              <a:rPr lang="fr-FR" dirty="0"/>
              <a:t>-up !</a:t>
            </a:r>
          </a:p>
          <a:p>
            <a:pPr indent="0"/>
            <a:endParaRPr lang="fr-FR" dirty="0"/>
          </a:p>
          <a:p>
            <a:pPr marL="342900">
              <a:buFont typeface="Wingdings" panose="05000000000000000000" pitchFamily="2" charset="2"/>
              <a:buChar char="§"/>
            </a:pPr>
            <a:r>
              <a:rPr lang="fr-FR" dirty="0"/>
              <a:t>Mets toutes les chances de ton côté ! </a:t>
            </a:r>
          </a:p>
          <a:p>
            <a:pPr marL="1085850" lvl="1">
              <a:buClr>
                <a:srgbClr val="F6AB38"/>
              </a:buClr>
              <a:buFont typeface="Wingdings" panose="05000000000000000000" pitchFamily="2" charset="2"/>
              <a:buChar char="§"/>
            </a:pPr>
            <a:r>
              <a:rPr lang="fr-FR" sz="2000" b="1" dirty="0">
                <a:solidFill>
                  <a:srgbClr val="085160"/>
                </a:solidFill>
              </a:rPr>
              <a:t>Contenu consensuel</a:t>
            </a:r>
          </a:p>
          <a:p>
            <a:pPr marL="1085850" lvl="1">
              <a:buClr>
                <a:srgbClr val="F6AB38"/>
              </a:buClr>
              <a:buFont typeface="Wingdings" panose="05000000000000000000" pitchFamily="2" charset="2"/>
              <a:buChar char="§"/>
            </a:pPr>
            <a:r>
              <a:rPr lang="fr-FR" sz="2000" b="1" dirty="0">
                <a:solidFill>
                  <a:srgbClr val="085160"/>
                </a:solidFill>
              </a:rPr>
              <a:t>Posture et communication travaillée</a:t>
            </a:r>
          </a:p>
          <a:p>
            <a:pPr indent="0"/>
            <a:endParaRPr lang="fr-FR" dirty="0"/>
          </a:p>
          <a:p>
            <a:pPr marL="342900">
              <a:buFont typeface="Wingdings" panose="05000000000000000000" pitchFamily="2" charset="2"/>
              <a:buChar char="§"/>
            </a:pPr>
            <a:r>
              <a:rPr lang="fr-FR" dirty="0"/>
              <a:t>Tout le monde peut proposer des solutions</a:t>
            </a:r>
          </a:p>
          <a:p>
            <a:pPr indent="0"/>
            <a:endParaRPr lang="fr-FR" dirty="0"/>
          </a:p>
          <a:p>
            <a:pPr>
              <a:buFont typeface="Wingdings" panose="05000000000000000000" pitchFamily="2" charset="2"/>
              <a:buChar char="§"/>
            </a:pPr>
            <a:r>
              <a:rPr lang="fr-FR" dirty="0">
                <a:sym typeface="Wingdings" panose="05000000000000000000" pitchFamily="2" charset="2"/>
              </a:rPr>
              <a:t>Les usagers, ce ne sont pas que les étudiants !</a:t>
            </a:r>
            <a:endParaRPr lang="fr-FR" dirty="0"/>
          </a:p>
        </p:txBody>
      </p:sp>
      <p:pic>
        <p:nvPicPr>
          <p:cNvPr id="6" name="Image 5"/>
          <p:cNvPicPr>
            <a:picLocks noChangeAspect="1"/>
          </p:cNvPicPr>
          <p:nvPr/>
        </p:nvPicPr>
        <p:blipFill>
          <a:blip r:embed="rId3"/>
          <a:stretch>
            <a:fillRect/>
          </a:stretch>
        </p:blipFill>
        <p:spPr>
          <a:xfrm>
            <a:off x="8474715" y="4844226"/>
            <a:ext cx="1080120" cy="1182381"/>
          </a:xfrm>
          <a:prstGeom prst="rect">
            <a:avLst/>
          </a:prstGeom>
        </p:spPr>
      </p:pic>
      <p:pic>
        <p:nvPicPr>
          <p:cNvPr id="11" name="Image 10"/>
          <p:cNvPicPr>
            <a:picLocks noChangeAspect="1"/>
          </p:cNvPicPr>
          <p:nvPr/>
        </p:nvPicPr>
        <p:blipFill>
          <a:blip r:embed="rId4"/>
          <a:stretch>
            <a:fillRect/>
          </a:stretch>
        </p:blipFill>
        <p:spPr>
          <a:xfrm>
            <a:off x="8544272" y="2564904"/>
            <a:ext cx="1231432" cy="1184328"/>
          </a:xfrm>
          <a:prstGeom prst="rect">
            <a:avLst/>
          </a:prstGeom>
        </p:spPr>
      </p:pic>
      <p:pic>
        <p:nvPicPr>
          <p:cNvPr id="12" name="Image 11"/>
          <p:cNvPicPr>
            <a:picLocks noChangeAspect="1"/>
          </p:cNvPicPr>
          <p:nvPr/>
        </p:nvPicPr>
        <p:blipFill>
          <a:blip r:embed="rId5"/>
          <a:stretch>
            <a:fillRect/>
          </a:stretch>
        </p:blipFill>
        <p:spPr>
          <a:xfrm>
            <a:off x="8592997" y="3906151"/>
            <a:ext cx="843556" cy="838520"/>
          </a:xfrm>
          <a:prstGeom prst="rect">
            <a:avLst/>
          </a:prstGeom>
        </p:spPr>
      </p:pic>
      <p:grpSp>
        <p:nvGrpSpPr>
          <p:cNvPr id="16" name="Groupe 15">
            <a:extLst>
              <a:ext uri="{FF2B5EF4-FFF2-40B4-BE49-F238E27FC236}">
                <a16:creationId xmlns:a16="http://schemas.microsoft.com/office/drawing/2014/main" xmlns="" id="{76F00993-1521-4D38-A0ED-1E1D4A2876EB}"/>
              </a:ext>
            </a:extLst>
          </p:cNvPr>
          <p:cNvGrpSpPr/>
          <p:nvPr/>
        </p:nvGrpSpPr>
        <p:grpSpPr>
          <a:xfrm>
            <a:off x="7896200" y="981127"/>
            <a:ext cx="2448272" cy="1476942"/>
            <a:chOff x="7896200" y="981127"/>
            <a:chExt cx="2448272" cy="1476942"/>
          </a:xfrm>
        </p:grpSpPr>
        <p:grpSp>
          <p:nvGrpSpPr>
            <p:cNvPr id="13" name="Groupe 12"/>
            <p:cNvGrpSpPr/>
            <p:nvPr/>
          </p:nvGrpSpPr>
          <p:grpSpPr>
            <a:xfrm>
              <a:off x="7896200" y="981127"/>
              <a:ext cx="2331864" cy="1250968"/>
              <a:chOff x="7436544" y="1295360"/>
              <a:chExt cx="2331864" cy="1250968"/>
            </a:xfrm>
          </p:grpSpPr>
          <p:pic>
            <p:nvPicPr>
              <p:cNvPr id="4" name="Image 3"/>
              <p:cNvPicPr>
                <a:picLocks noChangeAspect="1"/>
              </p:cNvPicPr>
              <p:nvPr/>
            </p:nvPicPr>
            <p:blipFill>
              <a:blip r:embed="rId6"/>
              <a:stretch>
                <a:fillRect/>
              </a:stretch>
            </p:blipFill>
            <p:spPr>
              <a:xfrm>
                <a:off x="7436544" y="1414501"/>
                <a:ext cx="775292" cy="1012688"/>
              </a:xfrm>
              <a:prstGeom prst="rect">
                <a:avLst/>
              </a:prstGeom>
            </p:spPr>
          </p:pic>
          <p:pic>
            <p:nvPicPr>
              <p:cNvPr id="5" name="Image 4"/>
              <p:cNvPicPr>
                <a:picLocks noChangeAspect="1"/>
              </p:cNvPicPr>
              <p:nvPr/>
            </p:nvPicPr>
            <p:blipFill>
              <a:blip r:embed="rId7"/>
              <a:stretch>
                <a:fillRect/>
              </a:stretch>
            </p:blipFill>
            <p:spPr>
              <a:xfrm>
                <a:off x="8470573" y="1295360"/>
                <a:ext cx="1297835" cy="1250968"/>
              </a:xfrm>
              <a:prstGeom prst="rect">
                <a:avLst/>
              </a:prstGeom>
            </p:spPr>
          </p:pic>
        </p:grpSp>
        <p:pic>
          <p:nvPicPr>
            <p:cNvPr id="14" name="Image 13">
              <a:extLst>
                <a:ext uri="{FF2B5EF4-FFF2-40B4-BE49-F238E27FC236}">
                  <a16:creationId xmlns:a16="http://schemas.microsoft.com/office/drawing/2014/main" xmlns="" id="{335D5E61-55EB-454C-83E8-2212C004DFA3}"/>
                </a:ext>
              </a:extLst>
            </p:cNvPr>
            <p:cNvPicPr>
              <a:picLocks noChangeAspect="1"/>
            </p:cNvPicPr>
            <p:nvPr/>
          </p:nvPicPr>
          <p:blipFill>
            <a:blip r:embed="rId8"/>
            <a:stretch>
              <a:fillRect/>
            </a:stretch>
          </p:blipFill>
          <p:spPr>
            <a:xfrm>
              <a:off x="8592997" y="1994031"/>
              <a:ext cx="464038" cy="464038"/>
            </a:xfrm>
            <a:prstGeom prst="rect">
              <a:avLst/>
            </a:prstGeom>
          </p:spPr>
        </p:pic>
        <p:pic>
          <p:nvPicPr>
            <p:cNvPr id="15" name="Image 14">
              <a:extLst>
                <a:ext uri="{FF2B5EF4-FFF2-40B4-BE49-F238E27FC236}">
                  <a16:creationId xmlns:a16="http://schemas.microsoft.com/office/drawing/2014/main" xmlns="" id="{C6A1595E-7B84-4BDA-9277-40606703BA2C}"/>
                </a:ext>
              </a:extLst>
            </p:cNvPr>
            <p:cNvPicPr>
              <a:picLocks noChangeAspect="1"/>
            </p:cNvPicPr>
            <p:nvPr/>
          </p:nvPicPr>
          <p:blipFill>
            <a:blip r:embed="rId9"/>
            <a:stretch>
              <a:fillRect/>
            </a:stretch>
          </p:blipFill>
          <p:spPr>
            <a:xfrm>
              <a:off x="9912424" y="2010026"/>
              <a:ext cx="432048" cy="432048"/>
            </a:xfrm>
            <a:prstGeom prst="rect">
              <a:avLst/>
            </a:prstGeom>
          </p:spPr>
        </p:pic>
      </p:grpSp>
    </p:spTree>
    <p:extLst>
      <p:ext uri="{BB962C8B-B14F-4D97-AF65-F5344CB8AC3E}">
        <p14:creationId xmlns:p14="http://schemas.microsoft.com/office/powerpoint/2010/main" val="238470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fr-FR" altLang="fr-FR"/>
              <a:t>Solutions techniques et comportementales ?</a:t>
            </a:r>
          </a:p>
        </p:txBody>
      </p:sp>
      <p:grpSp>
        <p:nvGrpSpPr>
          <p:cNvPr id="8" name="Groupe 7"/>
          <p:cNvGrpSpPr/>
          <p:nvPr/>
        </p:nvGrpSpPr>
        <p:grpSpPr>
          <a:xfrm>
            <a:off x="442453" y="2400831"/>
            <a:ext cx="2170875" cy="2570547"/>
            <a:chOff x="479549" y="3004174"/>
            <a:chExt cx="3619500" cy="4285874"/>
          </a:xfrm>
        </p:grpSpPr>
        <p:pic>
          <p:nvPicPr>
            <p:cNvPr id="5" name="Image 4"/>
            <p:cNvPicPr>
              <a:picLocks noChangeAspect="1"/>
            </p:cNvPicPr>
            <p:nvPr/>
          </p:nvPicPr>
          <p:blipFill>
            <a:blip r:embed="rId3"/>
            <a:stretch>
              <a:fillRect/>
            </a:stretch>
          </p:blipFill>
          <p:spPr>
            <a:xfrm>
              <a:off x="479549" y="3004174"/>
              <a:ext cx="3619500" cy="3371850"/>
            </a:xfrm>
            <a:prstGeom prst="rect">
              <a:avLst/>
            </a:prstGeom>
          </p:spPr>
        </p:pic>
        <p:grpSp>
          <p:nvGrpSpPr>
            <p:cNvPr id="7" name="Groupe 6"/>
            <p:cNvGrpSpPr/>
            <p:nvPr/>
          </p:nvGrpSpPr>
          <p:grpSpPr>
            <a:xfrm flipH="1">
              <a:off x="2999658" y="5733255"/>
              <a:ext cx="686598" cy="1556793"/>
              <a:chOff x="2936704" y="5252429"/>
              <a:chExt cx="749548" cy="1556793"/>
            </a:xfrm>
          </p:grpSpPr>
          <p:sp>
            <p:nvSpPr>
              <p:cNvPr id="6" name="Rectangle 5"/>
              <p:cNvSpPr/>
              <p:nvPr/>
            </p:nvSpPr>
            <p:spPr>
              <a:xfrm>
                <a:off x="3311477" y="5252429"/>
                <a:ext cx="374775" cy="1556793"/>
              </a:xfrm>
              <a:prstGeom prst="rect">
                <a:avLst/>
              </a:prstGeom>
              <a:solidFill>
                <a:srgbClr val="25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936704" y="5252429"/>
                <a:ext cx="374774" cy="1556793"/>
              </a:xfrm>
              <a:prstGeom prst="rect">
                <a:avLst/>
              </a:prstGeom>
              <a:solidFill>
                <a:srgbClr val="00C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4708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fr-FR" altLang="fr-FR"/>
              <a:t>Solutions techniques et comportementales ?</a:t>
            </a:r>
          </a:p>
        </p:txBody>
      </p:sp>
      <p:grpSp>
        <p:nvGrpSpPr>
          <p:cNvPr id="8" name="Groupe 7"/>
          <p:cNvGrpSpPr/>
          <p:nvPr/>
        </p:nvGrpSpPr>
        <p:grpSpPr>
          <a:xfrm>
            <a:off x="442453" y="2400831"/>
            <a:ext cx="2170875" cy="2570547"/>
            <a:chOff x="479549" y="3004174"/>
            <a:chExt cx="3619500" cy="4285874"/>
          </a:xfrm>
        </p:grpSpPr>
        <p:pic>
          <p:nvPicPr>
            <p:cNvPr id="5" name="Image 4"/>
            <p:cNvPicPr>
              <a:picLocks noChangeAspect="1"/>
            </p:cNvPicPr>
            <p:nvPr/>
          </p:nvPicPr>
          <p:blipFill>
            <a:blip r:embed="rId3"/>
            <a:stretch>
              <a:fillRect/>
            </a:stretch>
          </p:blipFill>
          <p:spPr>
            <a:xfrm>
              <a:off x="479549" y="3004174"/>
              <a:ext cx="3619500" cy="3371850"/>
            </a:xfrm>
            <a:prstGeom prst="rect">
              <a:avLst/>
            </a:prstGeom>
          </p:spPr>
        </p:pic>
        <p:grpSp>
          <p:nvGrpSpPr>
            <p:cNvPr id="7" name="Groupe 6"/>
            <p:cNvGrpSpPr/>
            <p:nvPr/>
          </p:nvGrpSpPr>
          <p:grpSpPr>
            <a:xfrm flipH="1">
              <a:off x="2999658" y="5733255"/>
              <a:ext cx="686598" cy="1556793"/>
              <a:chOff x="2936704" y="5252429"/>
              <a:chExt cx="749548" cy="1556793"/>
            </a:xfrm>
          </p:grpSpPr>
          <p:sp>
            <p:nvSpPr>
              <p:cNvPr id="6" name="Rectangle 5"/>
              <p:cNvSpPr/>
              <p:nvPr/>
            </p:nvSpPr>
            <p:spPr>
              <a:xfrm>
                <a:off x="3311477" y="5252429"/>
                <a:ext cx="374775" cy="1556793"/>
              </a:xfrm>
              <a:prstGeom prst="rect">
                <a:avLst/>
              </a:prstGeom>
              <a:solidFill>
                <a:srgbClr val="25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936704" y="5252429"/>
                <a:ext cx="374774" cy="1556793"/>
              </a:xfrm>
              <a:prstGeom prst="rect">
                <a:avLst/>
              </a:prstGeom>
              <a:solidFill>
                <a:srgbClr val="00C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 name="Groupe 14"/>
          <p:cNvGrpSpPr/>
          <p:nvPr/>
        </p:nvGrpSpPr>
        <p:grpSpPr>
          <a:xfrm>
            <a:off x="5027486" y="1207997"/>
            <a:ext cx="1512168" cy="1976735"/>
            <a:chOff x="4438828" y="1556438"/>
            <a:chExt cx="1674578" cy="2189041"/>
          </a:xfrm>
        </p:grpSpPr>
        <p:pic>
          <p:nvPicPr>
            <p:cNvPr id="27" name="Image 26"/>
            <p:cNvPicPr>
              <a:picLocks noChangeAspect="1"/>
            </p:cNvPicPr>
            <p:nvPr/>
          </p:nvPicPr>
          <p:blipFill>
            <a:blip r:embed="rId3"/>
            <a:stretch>
              <a:fillRect/>
            </a:stretch>
          </p:blipFill>
          <p:spPr>
            <a:xfrm>
              <a:off x="4438828" y="1556438"/>
              <a:ext cx="1674578" cy="1560001"/>
            </a:xfrm>
            <a:prstGeom prst="rect">
              <a:avLst/>
            </a:prstGeom>
          </p:spPr>
        </p:pic>
        <p:sp>
          <p:nvSpPr>
            <p:cNvPr id="13" name="Rectangle 12"/>
            <p:cNvSpPr/>
            <p:nvPr/>
          </p:nvSpPr>
          <p:spPr>
            <a:xfrm>
              <a:off x="5512792" y="2549855"/>
              <a:ext cx="486650" cy="327530"/>
            </a:xfrm>
            <a:prstGeom prst="rect">
              <a:avLst/>
            </a:prstGeom>
            <a:solidFill>
              <a:schemeClr val="bg2">
                <a:lumMod val="90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pSp>
          <p:nvGrpSpPr>
            <p:cNvPr id="14" name="Groupe 13"/>
            <p:cNvGrpSpPr/>
            <p:nvPr/>
          </p:nvGrpSpPr>
          <p:grpSpPr>
            <a:xfrm>
              <a:off x="5678338" y="2948282"/>
              <a:ext cx="175723" cy="797197"/>
              <a:chOff x="5665983" y="2877963"/>
              <a:chExt cx="212626" cy="797197"/>
            </a:xfrm>
          </p:grpSpPr>
          <p:sp>
            <p:nvSpPr>
              <p:cNvPr id="29" name="Rectangle 28"/>
              <p:cNvSpPr/>
              <p:nvPr/>
            </p:nvSpPr>
            <p:spPr>
              <a:xfrm flipH="1">
                <a:off x="5665983" y="2877963"/>
                <a:ext cx="117112" cy="797197"/>
              </a:xfrm>
              <a:prstGeom prst="rect">
                <a:avLst/>
              </a:prstGeom>
              <a:solidFill>
                <a:srgbClr val="25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flipH="1">
                <a:off x="5761497" y="2877963"/>
                <a:ext cx="117112" cy="797197"/>
              </a:xfrm>
              <a:prstGeom prst="rect">
                <a:avLst/>
              </a:prstGeom>
              <a:solidFill>
                <a:srgbClr val="00C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3" name="Groupe 32"/>
          <p:cNvGrpSpPr/>
          <p:nvPr/>
        </p:nvGrpSpPr>
        <p:grpSpPr>
          <a:xfrm>
            <a:off x="2292580" y="1635657"/>
            <a:ext cx="2518070" cy="1086811"/>
            <a:chOff x="2406570" y="1839915"/>
            <a:chExt cx="2518070" cy="1086811"/>
          </a:xfrm>
        </p:grpSpPr>
        <p:sp>
          <p:nvSpPr>
            <p:cNvPr id="48" name="Flèche droite 47"/>
            <p:cNvSpPr/>
            <p:nvPr/>
          </p:nvSpPr>
          <p:spPr>
            <a:xfrm rot="19800000">
              <a:off x="2932199" y="2406186"/>
              <a:ext cx="1992441" cy="520540"/>
            </a:xfrm>
            <a:prstGeom prst="rightArrow">
              <a:avLst/>
            </a:prstGeom>
            <a:solidFill>
              <a:srgbClr val="F6AB3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9" name="ZoneTexte 48"/>
            <p:cNvSpPr txBox="1"/>
            <p:nvPr/>
          </p:nvSpPr>
          <p:spPr>
            <a:xfrm rot="19800000">
              <a:off x="2406570" y="1839915"/>
              <a:ext cx="2197290" cy="646331"/>
            </a:xfrm>
            <a:prstGeom prst="rect">
              <a:avLst/>
            </a:prstGeom>
            <a:noFill/>
          </p:spPr>
          <p:txBody>
            <a:bodyPr wrap="square" rtlCol="0">
              <a:spAutoFit/>
            </a:bodyPr>
            <a:lstStyle/>
            <a:p>
              <a:pPr algn="ctr"/>
              <a:r>
                <a:rPr lang="fr-FR" b="1" dirty="0">
                  <a:solidFill>
                    <a:srgbClr val="FFC000"/>
                  </a:solidFill>
                  <a:latin typeface="Century Gothic" panose="020B0502020202020204" pitchFamily="34" charset="0"/>
                </a:rPr>
                <a:t>Solution technique</a:t>
              </a:r>
            </a:p>
          </p:txBody>
        </p:sp>
      </p:grpSp>
    </p:spTree>
    <p:extLst>
      <p:ext uri="{BB962C8B-B14F-4D97-AF65-F5344CB8AC3E}">
        <p14:creationId xmlns:p14="http://schemas.microsoft.com/office/powerpoint/2010/main" val="114899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fr-FR" altLang="fr-FR"/>
              <a:t>Solutions techniques et comportementales ?</a:t>
            </a:r>
          </a:p>
        </p:txBody>
      </p:sp>
      <p:grpSp>
        <p:nvGrpSpPr>
          <p:cNvPr id="8" name="Groupe 7"/>
          <p:cNvGrpSpPr/>
          <p:nvPr/>
        </p:nvGrpSpPr>
        <p:grpSpPr>
          <a:xfrm>
            <a:off x="442453" y="2400831"/>
            <a:ext cx="2170875" cy="2570547"/>
            <a:chOff x="479549" y="3004174"/>
            <a:chExt cx="3619500" cy="4285874"/>
          </a:xfrm>
        </p:grpSpPr>
        <p:pic>
          <p:nvPicPr>
            <p:cNvPr id="5" name="Image 4"/>
            <p:cNvPicPr>
              <a:picLocks noChangeAspect="1"/>
            </p:cNvPicPr>
            <p:nvPr/>
          </p:nvPicPr>
          <p:blipFill>
            <a:blip r:embed="rId3"/>
            <a:stretch>
              <a:fillRect/>
            </a:stretch>
          </p:blipFill>
          <p:spPr>
            <a:xfrm>
              <a:off x="479549" y="3004174"/>
              <a:ext cx="3619500" cy="3371850"/>
            </a:xfrm>
            <a:prstGeom prst="rect">
              <a:avLst/>
            </a:prstGeom>
          </p:spPr>
        </p:pic>
        <p:grpSp>
          <p:nvGrpSpPr>
            <p:cNvPr id="7" name="Groupe 6"/>
            <p:cNvGrpSpPr/>
            <p:nvPr/>
          </p:nvGrpSpPr>
          <p:grpSpPr>
            <a:xfrm flipH="1">
              <a:off x="2999658" y="5733255"/>
              <a:ext cx="686598" cy="1556793"/>
              <a:chOff x="2936704" y="5252429"/>
              <a:chExt cx="749548" cy="1556793"/>
            </a:xfrm>
          </p:grpSpPr>
          <p:sp>
            <p:nvSpPr>
              <p:cNvPr id="6" name="Rectangle 5"/>
              <p:cNvSpPr/>
              <p:nvPr/>
            </p:nvSpPr>
            <p:spPr>
              <a:xfrm>
                <a:off x="3311477" y="5252429"/>
                <a:ext cx="374775" cy="1556793"/>
              </a:xfrm>
              <a:prstGeom prst="rect">
                <a:avLst/>
              </a:prstGeom>
              <a:solidFill>
                <a:srgbClr val="25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936704" y="5252429"/>
                <a:ext cx="374774" cy="1556793"/>
              </a:xfrm>
              <a:prstGeom prst="rect">
                <a:avLst/>
              </a:prstGeom>
              <a:solidFill>
                <a:srgbClr val="00C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0" name="Groupe 9"/>
          <p:cNvGrpSpPr/>
          <p:nvPr/>
        </p:nvGrpSpPr>
        <p:grpSpPr>
          <a:xfrm>
            <a:off x="5015880" y="4290522"/>
            <a:ext cx="1762848" cy="2215666"/>
            <a:chOff x="5232511" y="2617340"/>
            <a:chExt cx="3239076" cy="4071090"/>
          </a:xfrm>
        </p:grpSpPr>
        <p:pic>
          <p:nvPicPr>
            <p:cNvPr id="19" name="Image 18"/>
            <p:cNvPicPr>
              <a:picLocks noChangeAspect="1"/>
            </p:cNvPicPr>
            <p:nvPr/>
          </p:nvPicPr>
          <p:blipFill>
            <a:blip r:embed="rId3"/>
            <a:stretch>
              <a:fillRect/>
            </a:stretch>
          </p:blipFill>
          <p:spPr>
            <a:xfrm>
              <a:off x="5232511" y="4060330"/>
              <a:ext cx="2821124" cy="2628100"/>
            </a:xfrm>
            <a:prstGeom prst="rect">
              <a:avLst/>
            </a:prstGeom>
          </p:spPr>
        </p:pic>
        <p:pic>
          <p:nvPicPr>
            <p:cNvPr id="9" name="Image 8"/>
            <p:cNvPicPr>
              <a:picLocks noChangeAspect="1"/>
            </p:cNvPicPr>
            <p:nvPr/>
          </p:nvPicPr>
          <p:blipFill>
            <a:blip r:embed="rId4"/>
            <a:stretch>
              <a:fillRect/>
            </a:stretch>
          </p:blipFill>
          <p:spPr>
            <a:xfrm rot="10800000">
              <a:off x="5271187" y="2617340"/>
              <a:ext cx="3200400" cy="1447800"/>
            </a:xfrm>
            <a:prstGeom prst="rect">
              <a:avLst/>
            </a:prstGeom>
          </p:spPr>
        </p:pic>
      </p:grpSp>
      <p:grpSp>
        <p:nvGrpSpPr>
          <p:cNvPr id="15" name="Groupe 14"/>
          <p:cNvGrpSpPr/>
          <p:nvPr/>
        </p:nvGrpSpPr>
        <p:grpSpPr>
          <a:xfrm>
            <a:off x="5027486" y="1207997"/>
            <a:ext cx="1512168" cy="1976735"/>
            <a:chOff x="4438828" y="1556438"/>
            <a:chExt cx="1674578" cy="2189041"/>
          </a:xfrm>
        </p:grpSpPr>
        <p:pic>
          <p:nvPicPr>
            <p:cNvPr id="27" name="Image 26"/>
            <p:cNvPicPr>
              <a:picLocks noChangeAspect="1"/>
            </p:cNvPicPr>
            <p:nvPr/>
          </p:nvPicPr>
          <p:blipFill>
            <a:blip r:embed="rId3"/>
            <a:stretch>
              <a:fillRect/>
            </a:stretch>
          </p:blipFill>
          <p:spPr>
            <a:xfrm>
              <a:off x="4438828" y="1556438"/>
              <a:ext cx="1674578" cy="1560001"/>
            </a:xfrm>
            <a:prstGeom prst="rect">
              <a:avLst/>
            </a:prstGeom>
          </p:spPr>
        </p:pic>
        <p:sp>
          <p:nvSpPr>
            <p:cNvPr id="13" name="Rectangle 12"/>
            <p:cNvSpPr/>
            <p:nvPr/>
          </p:nvSpPr>
          <p:spPr>
            <a:xfrm>
              <a:off x="5512792" y="2549855"/>
              <a:ext cx="486650" cy="327530"/>
            </a:xfrm>
            <a:prstGeom prst="rect">
              <a:avLst/>
            </a:prstGeom>
            <a:solidFill>
              <a:schemeClr val="bg2">
                <a:lumMod val="90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pSp>
          <p:nvGrpSpPr>
            <p:cNvPr id="14" name="Groupe 13"/>
            <p:cNvGrpSpPr/>
            <p:nvPr/>
          </p:nvGrpSpPr>
          <p:grpSpPr>
            <a:xfrm>
              <a:off x="5678338" y="2948282"/>
              <a:ext cx="175723" cy="797197"/>
              <a:chOff x="5665983" y="2877963"/>
              <a:chExt cx="212626" cy="797197"/>
            </a:xfrm>
          </p:grpSpPr>
          <p:sp>
            <p:nvSpPr>
              <p:cNvPr id="29" name="Rectangle 28"/>
              <p:cNvSpPr/>
              <p:nvPr/>
            </p:nvSpPr>
            <p:spPr>
              <a:xfrm flipH="1">
                <a:off x="5665983" y="2877963"/>
                <a:ext cx="117112" cy="797197"/>
              </a:xfrm>
              <a:prstGeom prst="rect">
                <a:avLst/>
              </a:prstGeom>
              <a:solidFill>
                <a:srgbClr val="25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flipH="1">
                <a:off x="5761497" y="2877963"/>
                <a:ext cx="117112" cy="797197"/>
              </a:xfrm>
              <a:prstGeom prst="rect">
                <a:avLst/>
              </a:prstGeom>
              <a:solidFill>
                <a:srgbClr val="00C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3" name="Groupe 32"/>
          <p:cNvGrpSpPr/>
          <p:nvPr/>
        </p:nvGrpSpPr>
        <p:grpSpPr>
          <a:xfrm>
            <a:off x="2292580" y="1635657"/>
            <a:ext cx="2518070" cy="1086811"/>
            <a:chOff x="2406570" y="1839915"/>
            <a:chExt cx="2518070" cy="1086811"/>
          </a:xfrm>
        </p:grpSpPr>
        <p:sp>
          <p:nvSpPr>
            <p:cNvPr id="48" name="Flèche droite 47"/>
            <p:cNvSpPr/>
            <p:nvPr/>
          </p:nvSpPr>
          <p:spPr>
            <a:xfrm rot="19800000">
              <a:off x="2932199" y="2406186"/>
              <a:ext cx="1992441" cy="520540"/>
            </a:xfrm>
            <a:prstGeom prst="rightArrow">
              <a:avLst/>
            </a:prstGeom>
            <a:solidFill>
              <a:srgbClr val="F6AB3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9" name="ZoneTexte 48"/>
            <p:cNvSpPr txBox="1"/>
            <p:nvPr/>
          </p:nvSpPr>
          <p:spPr>
            <a:xfrm rot="19800000">
              <a:off x="2406570" y="1839915"/>
              <a:ext cx="2197290" cy="646331"/>
            </a:xfrm>
            <a:prstGeom prst="rect">
              <a:avLst/>
            </a:prstGeom>
            <a:noFill/>
          </p:spPr>
          <p:txBody>
            <a:bodyPr wrap="square" rtlCol="0">
              <a:spAutoFit/>
            </a:bodyPr>
            <a:lstStyle/>
            <a:p>
              <a:pPr algn="ctr"/>
              <a:r>
                <a:rPr lang="fr-FR" b="1" dirty="0">
                  <a:solidFill>
                    <a:srgbClr val="FFC000"/>
                  </a:solidFill>
                  <a:latin typeface="Century Gothic" panose="020B0502020202020204" pitchFamily="34" charset="0"/>
                </a:rPr>
                <a:t>Solution technique</a:t>
              </a:r>
            </a:p>
          </p:txBody>
        </p:sp>
      </p:grpSp>
      <p:grpSp>
        <p:nvGrpSpPr>
          <p:cNvPr id="34" name="Groupe 33"/>
          <p:cNvGrpSpPr/>
          <p:nvPr/>
        </p:nvGrpSpPr>
        <p:grpSpPr>
          <a:xfrm>
            <a:off x="2167024" y="4971378"/>
            <a:ext cx="2640293" cy="1086630"/>
            <a:chOff x="2354157" y="4773484"/>
            <a:chExt cx="2640293" cy="1086630"/>
          </a:xfrm>
        </p:grpSpPr>
        <p:sp>
          <p:nvSpPr>
            <p:cNvPr id="32" name="Flèche droite 31"/>
            <p:cNvSpPr/>
            <p:nvPr/>
          </p:nvSpPr>
          <p:spPr>
            <a:xfrm rot="1800000">
              <a:off x="2960389" y="4773484"/>
              <a:ext cx="1992441" cy="520540"/>
            </a:xfrm>
            <a:prstGeom prst="rightArrow">
              <a:avLst/>
            </a:prstGeom>
            <a:solidFill>
              <a:srgbClr val="F6AB3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0" name="ZoneTexte 49"/>
            <p:cNvSpPr txBox="1"/>
            <p:nvPr/>
          </p:nvSpPr>
          <p:spPr>
            <a:xfrm rot="1800000">
              <a:off x="2354157" y="5213783"/>
              <a:ext cx="2640293" cy="646331"/>
            </a:xfrm>
            <a:prstGeom prst="rect">
              <a:avLst/>
            </a:prstGeom>
            <a:noFill/>
          </p:spPr>
          <p:txBody>
            <a:bodyPr wrap="square" rtlCol="0">
              <a:spAutoFit/>
            </a:bodyPr>
            <a:lstStyle/>
            <a:p>
              <a:pPr algn="ctr"/>
              <a:r>
                <a:rPr lang="fr-FR" b="1" dirty="0">
                  <a:solidFill>
                    <a:srgbClr val="FFC000"/>
                  </a:solidFill>
                  <a:latin typeface="Century Gothic" panose="020B0502020202020204" pitchFamily="34" charset="0"/>
                </a:rPr>
                <a:t>Solution comportementale</a:t>
              </a:r>
            </a:p>
          </p:txBody>
        </p:sp>
      </p:grpSp>
    </p:spTree>
    <p:extLst>
      <p:ext uri="{BB962C8B-B14F-4D97-AF65-F5344CB8AC3E}">
        <p14:creationId xmlns:p14="http://schemas.microsoft.com/office/powerpoint/2010/main" val="84201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fr-FR" altLang="fr-FR"/>
              <a:t>Solutions techniques et comportementales ?</a:t>
            </a:r>
          </a:p>
        </p:txBody>
      </p:sp>
      <p:pic>
        <p:nvPicPr>
          <p:cNvPr id="2970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3956" y="3184732"/>
            <a:ext cx="2122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e 7"/>
          <p:cNvGrpSpPr/>
          <p:nvPr/>
        </p:nvGrpSpPr>
        <p:grpSpPr>
          <a:xfrm>
            <a:off x="442453" y="2400831"/>
            <a:ext cx="2170875" cy="2570547"/>
            <a:chOff x="479549" y="3004174"/>
            <a:chExt cx="3619500" cy="4285874"/>
          </a:xfrm>
        </p:grpSpPr>
        <p:pic>
          <p:nvPicPr>
            <p:cNvPr id="5" name="Image 4"/>
            <p:cNvPicPr>
              <a:picLocks noChangeAspect="1"/>
            </p:cNvPicPr>
            <p:nvPr/>
          </p:nvPicPr>
          <p:blipFill>
            <a:blip r:embed="rId4"/>
            <a:stretch>
              <a:fillRect/>
            </a:stretch>
          </p:blipFill>
          <p:spPr>
            <a:xfrm>
              <a:off x="479549" y="3004174"/>
              <a:ext cx="3619500" cy="3371850"/>
            </a:xfrm>
            <a:prstGeom prst="rect">
              <a:avLst/>
            </a:prstGeom>
          </p:spPr>
        </p:pic>
        <p:grpSp>
          <p:nvGrpSpPr>
            <p:cNvPr id="7" name="Groupe 6"/>
            <p:cNvGrpSpPr/>
            <p:nvPr/>
          </p:nvGrpSpPr>
          <p:grpSpPr>
            <a:xfrm flipH="1">
              <a:off x="2999658" y="5733255"/>
              <a:ext cx="686598" cy="1556793"/>
              <a:chOff x="2936704" y="5252429"/>
              <a:chExt cx="749548" cy="1556793"/>
            </a:xfrm>
          </p:grpSpPr>
          <p:sp>
            <p:nvSpPr>
              <p:cNvPr id="6" name="Rectangle 5"/>
              <p:cNvSpPr/>
              <p:nvPr/>
            </p:nvSpPr>
            <p:spPr>
              <a:xfrm>
                <a:off x="3311477" y="5252429"/>
                <a:ext cx="374775" cy="1556793"/>
              </a:xfrm>
              <a:prstGeom prst="rect">
                <a:avLst/>
              </a:prstGeom>
              <a:solidFill>
                <a:srgbClr val="25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936704" y="5252429"/>
                <a:ext cx="374774" cy="1556793"/>
              </a:xfrm>
              <a:prstGeom prst="rect">
                <a:avLst/>
              </a:prstGeom>
              <a:solidFill>
                <a:srgbClr val="00C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0" name="Groupe 9"/>
          <p:cNvGrpSpPr/>
          <p:nvPr/>
        </p:nvGrpSpPr>
        <p:grpSpPr>
          <a:xfrm>
            <a:off x="5015880" y="4290522"/>
            <a:ext cx="1762848" cy="2215666"/>
            <a:chOff x="5232511" y="2617340"/>
            <a:chExt cx="3239076" cy="4071090"/>
          </a:xfrm>
        </p:grpSpPr>
        <p:pic>
          <p:nvPicPr>
            <p:cNvPr id="19" name="Image 18"/>
            <p:cNvPicPr>
              <a:picLocks noChangeAspect="1"/>
            </p:cNvPicPr>
            <p:nvPr/>
          </p:nvPicPr>
          <p:blipFill>
            <a:blip r:embed="rId4"/>
            <a:stretch>
              <a:fillRect/>
            </a:stretch>
          </p:blipFill>
          <p:spPr>
            <a:xfrm>
              <a:off x="5232511" y="4060330"/>
              <a:ext cx="2821124" cy="2628100"/>
            </a:xfrm>
            <a:prstGeom prst="rect">
              <a:avLst/>
            </a:prstGeom>
          </p:spPr>
        </p:pic>
        <p:pic>
          <p:nvPicPr>
            <p:cNvPr id="9" name="Image 8"/>
            <p:cNvPicPr>
              <a:picLocks noChangeAspect="1"/>
            </p:cNvPicPr>
            <p:nvPr/>
          </p:nvPicPr>
          <p:blipFill>
            <a:blip r:embed="rId5"/>
            <a:stretch>
              <a:fillRect/>
            </a:stretch>
          </p:blipFill>
          <p:spPr>
            <a:xfrm rot="10800000">
              <a:off x="5271187" y="2617340"/>
              <a:ext cx="3200400" cy="1447800"/>
            </a:xfrm>
            <a:prstGeom prst="rect">
              <a:avLst/>
            </a:prstGeom>
          </p:spPr>
        </p:pic>
      </p:grpSp>
      <p:grpSp>
        <p:nvGrpSpPr>
          <p:cNvPr id="15" name="Groupe 14"/>
          <p:cNvGrpSpPr/>
          <p:nvPr/>
        </p:nvGrpSpPr>
        <p:grpSpPr>
          <a:xfrm>
            <a:off x="5027486" y="1207997"/>
            <a:ext cx="1512168" cy="1976735"/>
            <a:chOff x="4438828" y="1556438"/>
            <a:chExt cx="1674578" cy="2189041"/>
          </a:xfrm>
        </p:grpSpPr>
        <p:pic>
          <p:nvPicPr>
            <p:cNvPr id="27" name="Image 26"/>
            <p:cNvPicPr>
              <a:picLocks noChangeAspect="1"/>
            </p:cNvPicPr>
            <p:nvPr/>
          </p:nvPicPr>
          <p:blipFill>
            <a:blip r:embed="rId4"/>
            <a:stretch>
              <a:fillRect/>
            </a:stretch>
          </p:blipFill>
          <p:spPr>
            <a:xfrm>
              <a:off x="4438828" y="1556438"/>
              <a:ext cx="1674578" cy="1560001"/>
            </a:xfrm>
            <a:prstGeom prst="rect">
              <a:avLst/>
            </a:prstGeom>
          </p:spPr>
        </p:pic>
        <p:sp>
          <p:nvSpPr>
            <p:cNvPr id="13" name="Rectangle 12"/>
            <p:cNvSpPr/>
            <p:nvPr/>
          </p:nvSpPr>
          <p:spPr>
            <a:xfrm>
              <a:off x="5512792" y="2549855"/>
              <a:ext cx="486650" cy="327530"/>
            </a:xfrm>
            <a:prstGeom prst="rect">
              <a:avLst/>
            </a:prstGeom>
            <a:solidFill>
              <a:schemeClr val="bg2">
                <a:lumMod val="90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pSp>
          <p:nvGrpSpPr>
            <p:cNvPr id="14" name="Groupe 13"/>
            <p:cNvGrpSpPr/>
            <p:nvPr/>
          </p:nvGrpSpPr>
          <p:grpSpPr>
            <a:xfrm>
              <a:off x="5678338" y="2948282"/>
              <a:ext cx="175723" cy="797197"/>
              <a:chOff x="5665983" y="2877963"/>
              <a:chExt cx="212626" cy="797197"/>
            </a:xfrm>
          </p:grpSpPr>
          <p:sp>
            <p:nvSpPr>
              <p:cNvPr id="29" name="Rectangle 28"/>
              <p:cNvSpPr/>
              <p:nvPr/>
            </p:nvSpPr>
            <p:spPr>
              <a:xfrm flipH="1">
                <a:off x="5665983" y="2877963"/>
                <a:ext cx="117112" cy="797197"/>
              </a:xfrm>
              <a:prstGeom prst="rect">
                <a:avLst/>
              </a:prstGeom>
              <a:solidFill>
                <a:srgbClr val="25D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flipH="1">
                <a:off x="5761497" y="2877963"/>
                <a:ext cx="117112" cy="797197"/>
              </a:xfrm>
              <a:prstGeom prst="rect">
                <a:avLst/>
              </a:prstGeom>
              <a:solidFill>
                <a:srgbClr val="00C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3" name="Groupe 32"/>
          <p:cNvGrpSpPr/>
          <p:nvPr/>
        </p:nvGrpSpPr>
        <p:grpSpPr>
          <a:xfrm>
            <a:off x="2292580" y="1635657"/>
            <a:ext cx="2518070" cy="1086811"/>
            <a:chOff x="2406570" y="1839915"/>
            <a:chExt cx="2518070" cy="1086811"/>
          </a:xfrm>
        </p:grpSpPr>
        <p:sp>
          <p:nvSpPr>
            <p:cNvPr id="48" name="Flèche droite 47"/>
            <p:cNvSpPr/>
            <p:nvPr/>
          </p:nvSpPr>
          <p:spPr>
            <a:xfrm rot="19800000">
              <a:off x="2932199" y="2406186"/>
              <a:ext cx="1992441" cy="520540"/>
            </a:xfrm>
            <a:prstGeom prst="rightArrow">
              <a:avLst/>
            </a:prstGeom>
            <a:solidFill>
              <a:srgbClr val="F6AB3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49" name="ZoneTexte 48"/>
            <p:cNvSpPr txBox="1"/>
            <p:nvPr/>
          </p:nvSpPr>
          <p:spPr>
            <a:xfrm rot="19800000">
              <a:off x="2406570" y="1839915"/>
              <a:ext cx="2197290" cy="646331"/>
            </a:xfrm>
            <a:prstGeom prst="rect">
              <a:avLst/>
            </a:prstGeom>
            <a:noFill/>
          </p:spPr>
          <p:txBody>
            <a:bodyPr wrap="square" rtlCol="0">
              <a:spAutoFit/>
            </a:bodyPr>
            <a:lstStyle/>
            <a:p>
              <a:pPr algn="ctr"/>
              <a:r>
                <a:rPr lang="fr-FR" b="1" dirty="0">
                  <a:solidFill>
                    <a:srgbClr val="FFC000"/>
                  </a:solidFill>
                  <a:latin typeface="Century Gothic" panose="020B0502020202020204" pitchFamily="34" charset="0"/>
                </a:rPr>
                <a:t>Solution technique</a:t>
              </a:r>
            </a:p>
          </p:txBody>
        </p:sp>
      </p:grpSp>
      <p:grpSp>
        <p:nvGrpSpPr>
          <p:cNvPr id="34" name="Groupe 33"/>
          <p:cNvGrpSpPr/>
          <p:nvPr/>
        </p:nvGrpSpPr>
        <p:grpSpPr>
          <a:xfrm>
            <a:off x="2167024" y="4971378"/>
            <a:ext cx="2640293" cy="1086630"/>
            <a:chOff x="2354157" y="4773484"/>
            <a:chExt cx="2640293" cy="1086630"/>
          </a:xfrm>
        </p:grpSpPr>
        <p:sp>
          <p:nvSpPr>
            <p:cNvPr id="32" name="Flèche droite 31"/>
            <p:cNvSpPr/>
            <p:nvPr/>
          </p:nvSpPr>
          <p:spPr>
            <a:xfrm rot="1800000">
              <a:off x="2960389" y="4773484"/>
              <a:ext cx="1992441" cy="520540"/>
            </a:xfrm>
            <a:prstGeom prst="rightArrow">
              <a:avLst/>
            </a:prstGeom>
            <a:solidFill>
              <a:srgbClr val="F6AB3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0" name="ZoneTexte 49"/>
            <p:cNvSpPr txBox="1"/>
            <p:nvPr/>
          </p:nvSpPr>
          <p:spPr>
            <a:xfrm rot="1800000">
              <a:off x="2354157" y="5213783"/>
              <a:ext cx="2640293" cy="646331"/>
            </a:xfrm>
            <a:prstGeom prst="rect">
              <a:avLst/>
            </a:prstGeom>
            <a:noFill/>
          </p:spPr>
          <p:txBody>
            <a:bodyPr wrap="square" rtlCol="0">
              <a:spAutoFit/>
            </a:bodyPr>
            <a:lstStyle/>
            <a:p>
              <a:pPr algn="ctr"/>
              <a:r>
                <a:rPr lang="fr-FR" b="1" dirty="0">
                  <a:solidFill>
                    <a:srgbClr val="FFC000"/>
                  </a:solidFill>
                  <a:latin typeface="Century Gothic" panose="020B0502020202020204" pitchFamily="34" charset="0"/>
                </a:rPr>
                <a:t>Solution comportementale</a:t>
              </a:r>
            </a:p>
          </p:txBody>
        </p:sp>
      </p:grpSp>
      <p:sp>
        <p:nvSpPr>
          <p:cNvPr id="51" name="Flèche droite 50"/>
          <p:cNvSpPr/>
          <p:nvPr/>
        </p:nvSpPr>
        <p:spPr>
          <a:xfrm>
            <a:off x="2837061" y="3540881"/>
            <a:ext cx="6113413" cy="520540"/>
          </a:xfrm>
          <a:prstGeom prst="rightArrow">
            <a:avLst/>
          </a:prstGeom>
          <a:solidFill>
            <a:srgbClr val="F6AB3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54" name="ZoneTexte 53"/>
          <p:cNvSpPr txBox="1"/>
          <p:nvPr/>
        </p:nvSpPr>
        <p:spPr>
          <a:xfrm>
            <a:off x="8688288" y="4639860"/>
            <a:ext cx="3426286" cy="646331"/>
          </a:xfrm>
          <a:prstGeom prst="rect">
            <a:avLst/>
          </a:prstGeom>
          <a:noFill/>
        </p:spPr>
        <p:txBody>
          <a:bodyPr wrap="square" rtlCol="0">
            <a:spAutoFit/>
          </a:bodyPr>
          <a:lstStyle/>
          <a:p>
            <a:pPr algn="ctr"/>
            <a:r>
              <a:rPr lang="fr-FR" b="1" dirty="0">
                <a:solidFill>
                  <a:srgbClr val="FFC000"/>
                </a:solidFill>
                <a:latin typeface="Century Gothic" panose="020B0502020202020204" pitchFamily="34" charset="0"/>
              </a:rPr>
              <a:t>Solution</a:t>
            </a:r>
            <a:br>
              <a:rPr lang="fr-FR" b="1" dirty="0">
                <a:solidFill>
                  <a:srgbClr val="FFC000"/>
                </a:solidFill>
                <a:latin typeface="Century Gothic" panose="020B0502020202020204" pitchFamily="34" charset="0"/>
              </a:rPr>
            </a:br>
            <a:r>
              <a:rPr lang="fr-FR" b="1" dirty="0">
                <a:solidFill>
                  <a:srgbClr val="FFC000"/>
                </a:solidFill>
                <a:latin typeface="Century Gothic" panose="020B0502020202020204" pitchFamily="34" charset="0"/>
              </a:rPr>
              <a:t>technico-comportementale</a:t>
            </a:r>
          </a:p>
        </p:txBody>
      </p:sp>
    </p:spTree>
    <p:extLst>
      <p:ext uri="{BB962C8B-B14F-4D97-AF65-F5344CB8AC3E}">
        <p14:creationId xmlns:p14="http://schemas.microsoft.com/office/powerpoint/2010/main" val="260163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éco-gestes : </a:t>
            </a:r>
            <a:r>
              <a:rPr lang="fr-FR" dirty="0" err="1"/>
              <a:t>token</a:t>
            </a:r>
            <a:r>
              <a:rPr lang="fr-FR" dirty="0"/>
              <a:t> </a:t>
            </a:r>
            <a:r>
              <a:rPr lang="fr-FR" dirty="0" err="1"/>
              <a:t>Effect</a:t>
            </a:r>
            <a:r>
              <a:rPr lang="fr-FR" dirty="0"/>
              <a:t> ou spirale d’engagement ?</a:t>
            </a:r>
          </a:p>
        </p:txBody>
      </p:sp>
      <p:sp>
        <p:nvSpPr>
          <p:cNvPr id="3" name="Espace réservé du contenu 2"/>
          <p:cNvSpPr>
            <a:spLocks noGrp="1"/>
          </p:cNvSpPr>
          <p:nvPr>
            <p:ph idx="1"/>
          </p:nvPr>
        </p:nvSpPr>
        <p:spPr/>
        <p:txBody>
          <a:bodyPr/>
          <a:lstStyle/>
          <a:p>
            <a:pPr marL="342900">
              <a:buFont typeface="Wingdings" panose="05000000000000000000" pitchFamily="2" charset="2"/>
              <a:buChar char="§"/>
            </a:pPr>
            <a:r>
              <a:rPr lang="fr-FR" dirty="0"/>
              <a:t>L’Effet </a:t>
            </a:r>
            <a:r>
              <a:rPr lang="fr-FR" dirty="0" err="1"/>
              <a:t>Token</a:t>
            </a:r>
            <a:r>
              <a:rPr lang="fr-FR" dirty="0"/>
              <a:t> : je suis écolo, j’éteins la lumière !</a:t>
            </a:r>
            <a:br>
              <a:rPr lang="fr-FR" dirty="0"/>
            </a:br>
            <a:r>
              <a:rPr lang="fr-FR" sz="1600" dirty="0"/>
              <a:t>(D’ailleurs je t’ai raconté mes vacances en Thaïlande ? 10h d’avion !)</a:t>
            </a:r>
          </a:p>
          <a:p>
            <a:pPr marL="342900">
              <a:buFont typeface="Wingdings" panose="05000000000000000000" pitchFamily="2" charset="2"/>
              <a:buChar char="§"/>
            </a:pPr>
            <a:endParaRPr lang="fr-FR" dirty="0"/>
          </a:p>
          <a:p>
            <a:pPr indent="0"/>
            <a:endParaRPr lang="fr-FR" sz="1400" dirty="0"/>
          </a:p>
        </p:txBody>
      </p:sp>
      <p:pic>
        <p:nvPicPr>
          <p:cNvPr id="20482" name="Picture 2" descr="RÃ©sultat de recherche d'images pour &quot;south park token black&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923" y="1015569"/>
            <a:ext cx="835782" cy="122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9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éco-gestes : </a:t>
            </a:r>
            <a:r>
              <a:rPr lang="fr-FR" dirty="0" err="1"/>
              <a:t>token</a:t>
            </a:r>
            <a:r>
              <a:rPr lang="fr-FR" dirty="0"/>
              <a:t> </a:t>
            </a:r>
            <a:r>
              <a:rPr lang="fr-FR" dirty="0" err="1"/>
              <a:t>Effect</a:t>
            </a:r>
            <a:r>
              <a:rPr lang="fr-FR" dirty="0"/>
              <a:t> ou spirale d’engagement ?</a:t>
            </a:r>
          </a:p>
        </p:txBody>
      </p:sp>
      <p:sp>
        <p:nvSpPr>
          <p:cNvPr id="3" name="Espace réservé du contenu 2"/>
          <p:cNvSpPr>
            <a:spLocks noGrp="1"/>
          </p:cNvSpPr>
          <p:nvPr>
            <p:ph idx="1"/>
          </p:nvPr>
        </p:nvSpPr>
        <p:spPr/>
        <p:txBody>
          <a:bodyPr/>
          <a:lstStyle/>
          <a:p>
            <a:pPr marL="342900">
              <a:buFont typeface="Wingdings" panose="05000000000000000000" pitchFamily="2" charset="2"/>
              <a:buChar char="§"/>
            </a:pPr>
            <a:r>
              <a:rPr lang="fr-FR" dirty="0"/>
              <a:t>L’Effet </a:t>
            </a:r>
            <a:r>
              <a:rPr lang="fr-FR" dirty="0" err="1"/>
              <a:t>Token</a:t>
            </a:r>
            <a:r>
              <a:rPr lang="fr-FR" dirty="0"/>
              <a:t> : je suis écolo, j’éteins la lumière !</a:t>
            </a:r>
            <a:br>
              <a:rPr lang="fr-FR" dirty="0"/>
            </a:br>
            <a:r>
              <a:rPr lang="fr-FR" sz="1600" dirty="0"/>
              <a:t>(D’ailleurs je t’ai raconté mes vacances en Thaïlande ? 10h d’avion !)</a:t>
            </a:r>
          </a:p>
          <a:p>
            <a:pPr marL="342900">
              <a:buFont typeface="Wingdings" panose="05000000000000000000" pitchFamily="2" charset="2"/>
              <a:buChar char="§"/>
            </a:pPr>
            <a:endParaRPr lang="fr-FR" dirty="0"/>
          </a:p>
          <a:p>
            <a:pPr marL="342900">
              <a:buFont typeface="Wingdings" panose="05000000000000000000" pitchFamily="2" charset="2"/>
              <a:buChar char="§"/>
            </a:pPr>
            <a:r>
              <a:rPr lang="fr-FR" dirty="0"/>
              <a:t>Toutes les actions individuelles ne se valent pas</a:t>
            </a:r>
          </a:p>
          <a:p>
            <a:pPr marL="342900">
              <a:buFont typeface="Wingdings" panose="05000000000000000000" pitchFamily="2" charset="2"/>
              <a:buChar char="§"/>
            </a:pPr>
            <a:endParaRPr lang="fr-FR" dirty="0"/>
          </a:p>
          <a:p>
            <a:pPr marL="342900">
              <a:buFont typeface="Wingdings" panose="05000000000000000000" pitchFamily="2" charset="2"/>
              <a:buChar char="§"/>
            </a:pPr>
            <a:r>
              <a:rPr lang="fr-FR" dirty="0"/>
              <a:t>Mais elles peuvent mettre le pied à l’étrier !</a:t>
            </a:r>
          </a:p>
          <a:p>
            <a:pPr marL="342900">
              <a:buFont typeface="Wingdings" panose="05000000000000000000" pitchFamily="2" charset="2"/>
              <a:buChar char="§"/>
            </a:pPr>
            <a:endParaRPr lang="fr-FR" dirty="0"/>
          </a:p>
          <a:p>
            <a:pPr marL="342900">
              <a:buFont typeface="Wingdings" panose="05000000000000000000" pitchFamily="2" charset="2"/>
              <a:buChar char="§"/>
            </a:pPr>
            <a:endParaRPr lang="fr-FR" dirty="0"/>
          </a:p>
          <a:p>
            <a:pPr indent="0"/>
            <a:endParaRPr lang="fr-FR" sz="1400" dirty="0"/>
          </a:p>
        </p:txBody>
      </p:sp>
      <p:pic>
        <p:nvPicPr>
          <p:cNvPr id="20482" name="Picture 2" descr="RÃ©sultat de recherche d'images pour &quot;south park token black&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923" y="1015569"/>
            <a:ext cx="835782" cy="122489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p:cNvGrpSpPr/>
          <p:nvPr/>
        </p:nvGrpSpPr>
        <p:grpSpPr>
          <a:xfrm>
            <a:off x="8616280" y="2996930"/>
            <a:ext cx="2736788" cy="1008155"/>
            <a:chOff x="838932" y="3884358"/>
            <a:chExt cx="4985619" cy="1836561"/>
          </a:xfrm>
        </p:grpSpPr>
        <p:sp>
          <p:nvSpPr>
            <p:cNvPr id="8" name="Flèche droite 7"/>
            <p:cNvSpPr/>
            <p:nvPr/>
          </p:nvSpPr>
          <p:spPr>
            <a:xfrm>
              <a:off x="2968154" y="4542370"/>
              <a:ext cx="954683" cy="520540"/>
            </a:xfrm>
            <a:prstGeom prst="rightArrow">
              <a:avLst/>
            </a:prstGeom>
            <a:solidFill>
              <a:schemeClr val="accent4">
                <a:lumMod val="60000"/>
                <a:lumOff val="40000"/>
              </a:schemeClr>
            </a:solidFill>
            <a:ln>
              <a:solidFill>
                <a:srgbClr val="F6AB3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4"/>
            <a:stretch>
              <a:fillRect/>
            </a:stretch>
          </p:blipFill>
          <p:spPr>
            <a:xfrm>
              <a:off x="838932" y="3884358"/>
              <a:ext cx="1899891" cy="1836561"/>
            </a:xfrm>
            <a:prstGeom prst="rect">
              <a:avLst/>
            </a:prstGeom>
          </p:spPr>
        </p:pic>
        <p:pic>
          <p:nvPicPr>
            <p:cNvPr id="20484" name="Picture 4" descr="RÃ©sultat de recherche d'images pour &quot;zero wast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837" y="4130872"/>
              <a:ext cx="1901714" cy="14352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620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éco-gestes : </a:t>
            </a:r>
            <a:r>
              <a:rPr lang="fr-FR" dirty="0" err="1"/>
              <a:t>token</a:t>
            </a:r>
            <a:r>
              <a:rPr lang="fr-FR" dirty="0"/>
              <a:t> </a:t>
            </a:r>
            <a:r>
              <a:rPr lang="fr-FR" dirty="0" err="1"/>
              <a:t>Effect</a:t>
            </a:r>
            <a:r>
              <a:rPr lang="fr-FR" dirty="0"/>
              <a:t> ou spirale d’engagement ?</a:t>
            </a:r>
          </a:p>
        </p:txBody>
      </p:sp>
      <p:sp>
        <p:nvSpPr>
          <p:cNvPr id="3" name="Espace réservé du contenu 2"/>
          <p:cNvSpPr>
            <a:spLocks noGrp="1"/>
          </p:cNvSpPr>
          <p:nvPr>
            <p:ph idx="1"/>
          </p:nvPr>
        </p:nvSpPr>
        <p:spPr/>
        <p:txBody>
          <a:bodyPr/>
          <a:lstStyle/>
          <a:p>
            <a:pPr marL="342900">
              <a:buFont typeface="Wingdings" panose="05000000000000000000" pitchFamily="2" charset="2"/>
              <a:buChar char="§"/>
            </a:pPr>
            <a:r>
              <a:rPr lang="fr-FR" dirty="0"/>
              <a:t>L’Effet </a:t>
            </a:r>
            <a:r>
              <a:rPr lang="fr-FR" dirty="0" err="1"/>
              <a:t>Token</a:t>
            </a:r>
            <a:r>
              <a:rPr lang="fr-FR" dirty="0"/>
              <a:t> : je suis écolo, j’éteins la lumière !</a:t>
            </a:r>
            <a:br>
              <a:rPr lang="fr-FR" dirty="0"/>
            </a:br>
            <a:r>
              <a:rPr lang="fr-FR" sz="1600" dirty="0"/>
              <a:t>(D’ailleurs je t’ai raconté mes vacances en Thaïlande ? 10h d’avion !)</a:t>
            </a:r>
          </a:p>
          <a:p>
            <a:pPr marL="342900">
              <a:buFont typeface="Wingdings" panose="05000000000000000000" pitchFamily="2" charset="2"/>
              <a:buChar char="§"/>
            </a:pPr>
            <a:endParaRPr lang="fr-FR" dirty="0"/>
          </a:p>
          <a:p>
            <a:pPr marL="342900">
              <a:buFont typeface="Wingdings" panose="05000000000000000000" pitchFamily="2" charset="2"/>
              <a:buChar char="§"/>
            </a:pPr>
            <a:r>
              <a:rPr lang="fr-FR" dirty="0"/>
              <a:t>Toutes les actions individuelles ne se valent pas</a:t>
            </a:r>
          </a:p>
          <a:p>
            <a:pPr marL="342900">
              <a:buFont typeface="Wingdings" panose="05000000000000000000" pitchFamily="2" charset="2"/>
              <a:buChar char="§"/>
            </a:pPr>
            <a:endParaRPr lang="fr-FR" dirty="0"/>
          </a:p>
          <a:p>
            <a:pPr marL="342900">
              <a:buFont typeface="Wingdings" panose="05000000000000000000" pitchFamily="2" charset="2"/>
              <a:buChar char="§"/>
            </a:pPr>
            <a:r>
              <a:rPr lang="fr-FR" dirty="0"/>
              <a:t>Mais elles peuvent mettre le pied à l’étrier !</a:t>
            </a:r>
          </a:p>
          <a:p>
            <a:pPr marL="342900">
              <a:buFont typeface="Wingdings" panose="05000000000000000000" pitchFamily="2" charset="2"/>
              <a:buChar char="§"/>
            </a:pPr>
            <a:endParaRPr lang="fr-FR" dirty="0"/>
          </a:p>
          <a:p>
            <a:pPr marL="342900">
              <a:buFont typeface="Wingdings" panose="05000000000000000000" pitchFamily="2" charset="2"/>
              <a:buChar char="§"/>
            </a:pPr>
            <a:endParaRPr lang="fr-FR" dirty="0"/>
          </a:p>
          <a:p>
            <a:pPr indent="0"/>
            <a:endParaRPr lang="fr-FR" sz="1400" dirty="0"/>
          </a:p>
        </p:txBody>
      </p:sp>
      <p:pic>
        <p:nvPicPr>
          <p:cNvPr id="20482" name="Picture 2" descr="RÃ©sultat de recherche d'images pour &quot;south park token black&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923" y="1015569"/>
            <a:ext cx="835782" cy="122489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e 8"/>
          <p:cNvGrpSpPr/>
          <p:nvPr/>
        </p:nvGrpSpPr>
        <p:grpSpPr>
          <a:xfrm>
            <a:off x="8616280" y="2996930"/>
            <a:ext cx="2736788" cy="1008155"/>
            <a:chOff x="838932" y="3884358"/>
            <a:chExt cx="4985619" cy="1836561"/>
          </a:xfrm>
        </p:grpSpPr>
        <p:sp>
          <p:nvSpPr>
            <p:cNvPr id="8" name="Flèche droite 7"/>
            <p:cNvSpPr/>
            <p:nvPr/>
          </p:nvSpPr>
          <p:spPr>
            <a:xfrm>
              <a:off x="2968154" y="4542370"/>
              <a:ext cx="954683" cy="520540"/>
            </a:xfrm>
            <a:prstGeom prst="rightArrow">
              <a:avLst/>
            </a:prstGeom>
            <a:solidFill>
              <a:schemeClr val="accent4">
                <a:lumMod val="60000"/>
                <a:lumOff val="40000"/>
              </a:schemeClr>
            </a:solidFill>
            <a:ln>
              <a:solidFill>
                <a:srgbClr val="F6AB3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4"/>
            <a:stretch>
              <a:fillRect/>
            </a:stretch>
          </p:blipFill>
          <p:spPr>
            <a:xfrm>
              <a:off x="838932" y="3884358"/>
              <a:ext cx="1899891" cy="1836561"/>
            </a:xfrm>
            <a:prstGeom prst="rect">
              <a:avLst/>
            </a:prstGeom>
          </p:spPr>
        </p:pic>
        <p:pic>
          <p:nvPicPr>
            <p:cNvPr id="20484" name="Picture 4" descr="RÃ©sultat de recherche d'images pour &quot;zero wast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837" y="4130872"/>
              <a:ext cx="1901714" cy="143525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Box 38">
            <a:extLst>
              <a:ext uri="{FF2B5EF4-FFF2-40B4-BE49-F238E27FC236}">
                <a16:creationId xmlns:a16="http://schemas.microsoft.com/office/drawing/2014/main" xmlns="" id="{58AE6C09-C46A-4550-A3ED-2F8197AEF94B}"/>
              </a:ext>
            </a:extLst>
          </p:cNvPr>
          <p:cNvSpPr txBox="1">
            <a:spLocks noChangeArrowheads="1"/>
          </p:cNvSpPr>
          <p:nvPr/>
        </p:nvSpPr>
        <p:spPr bwMode="auto">
          <a:xfrm>
            <a:off x="1055440" y="4873724"/>
            <a:ext cx="10081120" cy="1200329"/>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Calcule facilement ton impact carbone en utilisant </a:t>
            </a:r>
            <a:r>
              <a:rPr lang="fr-FR" altLang="en-US" sz="2400" b="1" dirty="0" err="1">
                <a:solidFill>
                  <a:schemeClr val="bg1"/>
                </a:solidFill>
                <a:latin typeface="Century Gothic" panose="020B0502020202020204" pitchFamily="34" charset="0"/>
              </a:rPr>
              <a:t>MicMac</a:t>
            </a:r>
            <a:r>
              <a:rPr lang="fr-FR" altLang="en-US" sz="2400" b="1" dirty="0">
                <a:solidFill>
                  <a:schemeClr val="bg1"/>
                </a:solidFill>
                <a:latin typeface="Century Gothic" panose="020B0502020202020204" pitchFamily="34" charset="0"/>
              </a:rPr>
              <a:t> : Mon Impact Carbone, Mes Actions Concrètes </a:t>
            </a:r>
            <a:r>
              <a:rPr lang="fr-FR" altLang="en-US" sz="2400" b="1" u="sng" dirty="0">
                <a:solidFill>
                  <a:schemeClr val="bg1"/>
                </a:solidFill>
                <a:latin typeface="Century Gothic" panose="020B0502020202020204" pitchFamily="34" charset="0"/>
              </a:rPr>
              <a:t>www.avenirclimatique.org/micmac</a:t>
            </a:r>
          </a:p>
        </p:txBody>
      </p:sp>
    </p:spTree>
    <p:extLst>
      <p:ext uri="{BB962C8B-B14F-4D97-AF65-F5344CB8AC3E}">
        <p14:creationId xmlns:p14="http://schemas.microsoft.com/office/powerpoint/2010/main" val="129038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76206A9D-2FF9-49DD-8B1C-9B109493D420}"/>
              </a:ext>
            </a:extLst>
          </p:cNvPr>
          <p:cNvPicPr>
            <a:picLocks noChangeAspect="1"/>
          </p:cNvPicPr>
          <p:nvPr/>
        </p:nvPicPr>
        <p:blipFill rotWithShape="1">
          <a:blip r:embed="rId2"/>
          <a:srcRect l="59765"/>
          <a:stretch/>
        </p:blipFill>
        <p:spPr>
          <a:xfrm>
            <a:off x="6920834" y="2756380"/>
            <a:ext cx="3853579" cy="2334970"/>
          </a:xfrm>
          <a:prstGeom prst="rect">
            <a:avLst/>
          </a:prstGeom>
        </p:spPr>
      </p:pic>
      <p:pic>
        <p:nvPicPr>
          <p:cNvPr id="6" name="Image 5">
            <a:extLst>
              <a:ext uri="{FF2B5EF4-FFF2-40B4-BE49-F238E27FC236}">
                <a16:creationId xmlns:a16="http://schemas.microsoft.com/office/drawing/2014/main" xmlns="" id="{BD9BDC68-8751-45E7-AD75-1C6CDAEA5EB4}"/>
              </a:ext>
            </a:extLst>
          </p:cNvPr>
          <p:cNvPicPr>
            <a:picLocks noChangeAspect="1"/>
          </p:cNvPicPr>
          <p:nvPr/>
        </p:nvPicPr>
        <p:blipFill rotWithShape="1">
          <a:blip r:embed="rId3"/>
          <a:srcRect r="42032"/>
          <a:stretch/>
        </p:blipFill>
        <p:spPr>
          <a:xfrm>
            <a:off x="1196768" y="2748133"/>
            <a:ext cx="5551955" cy="2334970"/>
          </a:xfrm>
          <a:prstGeom prst="rect">
            <a:avLst/>
          </a:prstGeom>
        </p:spPr>
      </p:pic>
      <p:sp>
        <p:nvSpPr>
          <p:cNvPr id="17" name="Ellipse 16"/>
          <p:cNvSpPr/>
          <p:nvPr/>
        </p:nvSpPr>
        <p:spPr>
          <a:xfrm>
            <a:off x="4563565" y="3050600"/>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Au programme : Construire son plan d’action</a:t>
            </a:r>
          </a:p>
        </p:txBody>
      </p:sp>
      <p:grpSp>
        <p:nvGrpSpPr>
          <p:cNvPr id="15" name="Groupe 14"/>
          <p:cNvGrpSpPr/>
          <p:nvPr/>
        </p:nvGrpSpPr>
        <p:grpSpPr>
          <a:xfrm>
            <a:off x="296768" y="2193415"/>
            <a:ext cx="1800000" cy="1800000"/>
            <a:chOff x="-5318834" y="-430517"/>
            <a:chExt cx="1800000" cy="1800000"/>
          </a:xfrm>
        </p:grpSpPr>
        <p:sp>
          <p:nvSpPr>
            <p:cNvPr id="14" name="Ellipse 13"/>
            <p:cNvSpPr/>
            <p:nvPr/>
          </p:nvSpPr>
          <p:spPr>
            <a:xfrm>
              <a:off x="-5318834" y="-430517"/>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671" y="-293332"/>
              <a:ext cx="1440000" cy="1440000"/>
            </a:xfrm>
            <a:prstGeom prst="rect">
              <a:avLst/>
            </a:prstGeom>
          </p:spPr>
        </p:pic>
      </p:grpSp>
      <p:sp>
        <p:nvSpPr>
          <p:cNvPr id="19" name="Ellipse 18"/>
          <p:cNvSpPr/>
          <p:nvPr/>
        </p:nvSpPr>
        <p:spPr>
          <a:xfrm>
            <a:off x="7291200" y="2359407"/>
            <a:ext cx="1800000" cy="1800000"/>
          </a:xfrm>
          <a:prstGeom prst="ellipse">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0057756" y="1581762"/>
            <a:ext cx="1800000" cy="1800000"/>
          </a:xfrm>
          <a:prstGeom prst="ellipse">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018945" y="4146680"/>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5"/>
          <a:stretch>
            <a:fillRect/>
          </a:stretch>
        </p:blipFill>
        <p:spPr>
          <a:xfrm>
            <a:off x="7350153" y="2435131"/>
            <a:ext cx="1667984" cy="1743133"/>
          </a:xfrm>
          <a:prstGeom prst="rect">
            <a:avLst/>
          </a:prstGeom>
        </p:spPr>
      </p:pic>
      <p:pic>
        <p:nvPicPr>
          <p:cNvPr id="25" name="Image 24"/>
          <p:cNvPicPr>
            <a:picLocks noChangeAspect="1"/>
          </p:cNvPicPr>
          <p:nvPr/>
        </p:nvPicPr>
        <p:blipFill>
          <a:blip r:embed="rId6"/>
          <a:stretch>
            <a:fillRect/>
          </a:stretch>
        </p:blipFill>
        <p:spPr>
          <a:xfrm>
            <a:off x="4698781" y="3161115"/>
            <a:ext cx="1578969" cy="1578969"/>
          </a:xfrm>
          <a:prstGeom prst="rect">
            <a:avLst/>
          </a:prstGeom>
        </p:spPr>
      </p:pic>
      <p:pic>
        <p:nvPicPr>
          <p:cNvPr id="26" name="Imag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6600" y="1708006"/>
            <a:ext cx="1562311" cy="1562311"/>
          </a:xfrm>
          <a:prstGeom prst="rect">
            <a:avLst/>
          </a:prstGeom>
        </p:spPr>
      </p:pic>
      <p:sp>
        <p:nvSpPr>
          <p:cNvPr id="27" name="Rectangle 26"/>
          <p:cNvSpPr/>
          <p:nvPr/>
        </p:nvSpPr>
        <p:spPr>
          <a:xfrm>
            <a:off x="1602466" y="5945515"/>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Apprenons à compter le CO2 ! (1/2)</a:t>
            </a:r>
          </a:p>
        </p:txBody>
      </p:sp>
      <p:sp>
        <p:nvSpPr>
          <p:cNvPr id="28" name="Rectangle 27"/>
          <p:cNvSpPr/>
          <p:nvPr/>
        </p:nvSpPr>
        <p:spPr>
          <a:xfrm>
            <a:off x="-42154" y="1193453"/>
            <a:ext cx="2632957" cy="923330"/>
          </a:xfrm>
          <a:prstGeom prst="rect">
            <a:avLst/>
          </a:prstGeom>
        </p:spPr>
        <p:txBody>
          <a:bodyPr wrap="square">
            <a:spAutoFit/>
          </a:bodyPr>
          <a:lstStyle/>
          <a:p>
            <a:pPr algn="ctr"/>
            <a:r>
              <a:rPr lang="fr-FR" b="1" dirty="0">
                <a:solidFill>
                  <a:srgbClr val="2A6176"/>
                </a:solidFill>
                <a:latin typeface="Century Gothic" panose="020B0502020202020204" pitchFamily="34" charset="0"/>
              </a:rPr>
              <a:t>Pourquoi se lancer dans un Bilan Carbone® ?</a:t>
            </a:r>
          </a:p>
        </p:txBody>
      </p:sp>
      <p:sp>
        <p:nvSpPr>
          <p:cNvPr id="29" name="Rectangle 28"/>
          <p:cNvSpPr/>
          <p:nvPr/>
        </p:nvSpPr>
        <p:spPr>
          <a:xfrm>
            <a:off x="4129877" y="2222878"/>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Apprenons à compter le CO2 ! (2/2)</a:t>
            </a:r>
          </a:p>
        </p:txBody>
      </p:sp>
      <p:sp>
        <p:nvSpPr>
          <p:cNvPr id="31" name="Rectangle 30"/>
          <p:cNvSpPr/>
          <p:nvPr/>
        </p:nvSpPr>
        <p:spPr>
          <a:xfrm>
            <a:off x="9619566" y="3485772"/>
            <a:ext cx="2632957" cy="923330"/>
          </a:xfrm>
          <a:prstGeom prst="rect">
            <a:avLst/>
          </a:prstGeom>
        </p:spPr>
        <p:txBody>
          <a:bodyPr wrap="square">
            <a:spAutoFit/>
          </a:bodyPr>
          <a:lstStyle/>
          <a:p>
            <a:pPr algn="ctr"/>
            <a:r>
              <a:rPr lang="fr-FR" b="1" dirty="0">
                <a:solidFill>
                  <a:srgbClr val="2A6176"/>
                </a:solidFill>
                <a:latin typeface="Century Gothic" panose="020B0502020202020204" pitchFamily="34" charset="0"/>
              </a:rPr>
              <a:t>Réussir son projet et voir plus loin que le carbone</a:t>
            </a:r>
          </a:p>
        </p:txBody>
      </p:sp>
      <p:pic>
        <p:nvPicPr>
          <p:cNvPr id="4" name="Image 3">
            <a:extLst>
              <a:ext uri="{FF2B5EF4-FFF2-40B4-BE49-F238E27FC236}">
                <a16:creationId xmlns:a16="http://schemas.microsoft.com/office/drawing/2014/main" xmlns="" id="{87C226B3-FF03-4BAB-A024-02A46BA61BA0}"/>
              </a:ext>
            </a:extLst>
          </p:cNvPr>
          <p:cNvPicPr>
            <a:picLocks noChangeAspect="1"/>
          </p:cNvPicPr>
          <p:nvPr/>
        </p:nvPicPr>
        <p:blipFill>
          <a:blip r:embed="rId8"/>
          <a:stretch>
            <a:fillRect/>
          </a:stretch>
        </p:blipFill>
        <p:spPr>
          <a:xfrm rot="20510384">
            <a:off x="6458098" y="3121580"/>
            <a:ext cx="368204" cy="368204"/>
          </a:xfrm>
          <a:prstGeom prst="rect">
            <a:avLst/>
          </a:prstGeom>
        </p:spPr>
      </p:pic>
      <p:pic>
        <p:nvPicPr>
          <p:cNvPr id="23" name="Image 22">
            <a:extLst>
              <a:ext uri="{FF2B5EF4-FFF2-40B4-BE49-F238E27FC236}">
                <a16:creationId xmlns:a16="http://schemas.microsoft.com/office/drawing/2014/main" xmlns="" id="{605522CD-58FF-415F-8AB1-305C7DC36BF2}"/>
              </a:ext>
            </a:extLst>
          </p:cNvPr>
          <p:cNvPicPr>
            <a:picLocks noChangeAspect="1"/>
          </p:cNvPicPr>
          <p:nvPr/>
        </p:nvPicPr>
        <p:blipFill>
          <a:blip r:embed="rId9"/>
          <a:stretch>
            <a:fillRect/>
          </a:stretch>
        </p:blipFill>
        <p:spPr>
          <a:xfrm>
            <a:off x="2069843" y="4247313"/>
            <a:ext cx="1698202" cy="1698202"/>
          </a:xfrm>
          <a:prstGeom prst="rect">
            <a:avLst/>
          </a:prstGeom>
        </p:spPr>
      </p:pic>
      <p:sp>
        <p:nvSpPr>
          <p:cNvPr id="22" name="Rectangle 21">
            <a:extLst>
              <a:ext uri="{FF2B5EF4-FFF2-40B4-BE49-F238E27FC236}">
                <a16:creationId xmlns:a16="http://schemas.microsoft.com/office/drawing/2014/main" xmlns="" id="{2EECF6AA-F515-434E-B97E-109EDD4C8C80}"/>
              </a:ext>
            </a:extLst>
          </p:cNvPr>
          <p:cNvSpPr/>
          <p:nvPr/>
        </p:nvSpPr>
        <p:spPr>
          <a:xfrm>
            <a:off x="6867666" y="4204269"/>
            <a:ext cx="2632957" cy="830997"/>
          </a:xfrm>
          <a:prstGeom prst="rect">
            <a:avLst/>
          </a:prstGeom>
        </p:spPr>
        <p:txBody>
          <a:bodyPr wrap="square">
            <a:spAutoFit/>
          </a:bodyPr>
          <a:lstStyle/>
          <a:p>
            <a:pPr algn="ctr"/>
            <a:r>
              <a:rPr lang="fr-FR" sz="2400" b="1" dirty="0">
                <a:solidFill>
                  <a:srgbClr val="2A6176"/>
                </a:solidFill>
                <a:latin typeface="Century Gothic" panose="020B0502020202020204" pitchFamily="34" charset="0"/>
              </a:rPr>
              <a:t>Construire son plan d’action</a:t>
            </a:r>
          </a:p>
        </p:txBody>
      </p:sp>
    </p:spTree>
    <p:extLst>
      <p:ext uri="{BB962C8B-B14F-4D97-AF65-F5344CB8AC3E}">
        <p14:creationId xmlns:p14="http://schemas.microsoft.com/office/powerpoint/2010/main" val="3173494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démarche E – R – C </a:t>
            </a:r>
          </a:p>
        </p:txBody>
      </p:sp>
      <p:sp>
        <p:nvSpPr>
          <p:cNvPr id="3" name="Espace réservé du contenu 2"/>
          <p:cNvSpPr>
            <a:spLocks noGrp="1"/>
          </p:cNvSpPr>
          <p:nvPr>
            <p:ph idx="1"/>
          </p:nvPr>
        </p:nvSpPr>
        <p:spPr/>
        <p:txBody>
          <a:bodyPr/>
          <a:lstStyle/>
          <a:p>
            <a:pPr>
              <a:buFont typeface="Wingdings" panose="05000000000000000000" pitchFamily="2" charset="2"/>
              <a:buChar char="§"/>
            </a:pPr>
            <a:r>
              <a:rPr lang="fr-FR" dirty="0"/>
              <a:t>Pour le carbone c’est pareil !</a:t>
            </a:r>
          </a:p>
          <a:p>
            <a:endParaRPr lang="fr-FR" dirty="0"/>
          </a:p>
          <a:p>
            <a:endParaRPr lang="fr-FR" dirty="0"/>
          </a:p>
          <a:p>
            <a:endParaRPr lang="fr-FR" dirty="0"/>
          </a:p>
          <a:p>
            <a:pPr>
              <a:buFont typeface="Wingdings" panose="05000000000000000000" pitchFamily="2" charset="2"/>
              <a:buChar char="§"/>
            </a:pPr>
            <a:r>
              <a:rPr lang="fr-FR" dirty="0"/>
              <a:t>Exemple : Je suis toujours en déplacement…</a:t>
            </a:r>
          </a:p>
          <a:p>
            <a:pPr>
              <a:buFont typeface="Wingdings" panose="05000000000000000000" pitchFamily="2" charset="2"/>
              <a:buChar char="§"/>
            </a:pPr>
            <a:endParaRPr lang="fr-FR" dirty="0"/>
          </a:p>
          <a:p>
            <a:pPr>
              <a:buFont typeface="Wingdings" panose="05000000000000000000" pitchFamily="2" charset="2"/>
              <a:buChar char="§"/>
            </a:pPr>
            <a:endParaRPr lang="fr-FR" dirty="0"/>
          </a:p>
        </p:txBody>
      </p:sp>
      <p:pic>
        <p:nvPicPr>
          <p:cNvPr id="4" name="Image 3"/>
          <p:cNvPicPr>
            <a:picLocks noChangeAspect="1"/>
          </p:cNvPicPr>
          <p:nvPr/>
        </p:nvPicPr>
        <p:blipFill>
          <a:blip r:embed="rId2"/>
          <a:stretch>
            <a:fillRect/>
          </a:stretch>
        </p:blipFill>
        <p:spPr>
          <a:xfrm>
            <a:off x="2999656" y="4759606"/>
            <a:ext cx="999705" cy="997088"/>
          </a:xfrm>
          <a:prstGeom prst="rect">
            <a:avLst/>
          </a:prstGeom>
        </p:spPr>
      </p:pic>
      <p:pic>
        <p:nvPicPr>
          <p:cNvPr id="5" name="Image 4"/>
          <p:cNvPicPr>
            <a:picLocks noChangeAspect="1"/>
          </p:cNvPicPr>
          <p:nvPr/>
        </p:nvPicPr>
        <p:blipFill>
          <a:blip r:embed="rId3"/>
          <a:stretch>
            <a:fillRect/>
          </a:stretch>
        </p:blipFill>
        <p:spPr>
          <a:xfrm>
            <a:off x="5545318" y="3831270"/>
            <a:ext cx="1184369" cy="1098545"/>
          </a:xfrm>
          <a:prstGeom prst="rect">
            <a:avLst/>
          </a:prstGeom>
        </p:spPr>
      </p:pic>
      <p:pic>
        <p:nvPicPr>
          <p:cNvPr id="9" name="Image 8"/>
          <p:cNvPicPr>
            <a:picLocks noChangeAspect="1"/>
          </p:cNvPicPr>
          <p:nvPr/>
        </p:nvPicPr>
        <p:blipFill>
          <a:blip r:embed="rId4"/>
          <a:stretch>
            <a:fillRect/>
          </a:stretch>
        </p:blipFill>
        <p:spPr>
          <a:xfrm>
            <a:off x="3891734" y="4082767"/>
            <a:ext cx="353250" cy="327738"/>
          </a:xfrm>
          <a:prstGeom prst="rect">
            <a:avLst/>
          </a:prstGeom>
        </p:spPr>
      </p:pic>
      <p:pic>
        <p:nvPicPr>
          <p:cNvPr id="12" name="Image 11"/>
          <p:cNvPicPr>
            <a:picLocks noChangeAspect="1"/>
          </p:cNvPicPr>
          <p:nvPr/>
        </p:nvPicPr>
        <p:blipFill>
          <a:blip r:embed="rId5"/>
          <a:stretch>
            <a:fillRect/>
          </a:stretch>
        </p:blipFill>
        <p:spPr>
          <a:xfrm rot="5400000">
            <a:off x="4247728" y="4134358"/>
            <a:ext cx="702174" cy="707661"/>
          </a:xfrm>
          <a:prstGeom prst="rect">
            <a:avLst/>
          </a:prstGeom>
        </p:spPr>
      </p:pic>
      <p:sp>
        <p:nvSpPr>
          <p:cNvPr id="17"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983432" y="2178564"/>
            <a:ext cx="2952328" cy="461665"/>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1. Éviter</a:t>
            </a:r>
          </a:p>
        </p:txBody>
      </p:sp>
      <p:sp>
        <p:nvSpPr>
          <p:cNvPr id="18"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4619836" y="2175114"/>
            <a:ext cx="2952328" cy="461665"/>
          </a:xfrm>
          <a:prstGeom prst="rect">
            <a:avLst/>
          </a:prstGeom>
          <a:solidFill>
            <a:srgbClr val="00B0F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2. Réduire</a:t>
            </a:r>
          </a:p>
        </p:txBody>
      </p:sp>
      <p:sp>
        <p:nvSpPr>
          <p:cNvPr id="1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8256240" y="2175114"/>
            <a:ext cx="2952328" cy="461665"/>
          </a:xfrm>
          <a:prstGeom prst="rect">
            <a:avLst/>
          </a:prstGeom>
          <a:solidFill>
            <a:srgbClr val="92D05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3. Compenser</a:t>
            </a:r>
          </a:p>
        </p:txBody>
      </p:sp>
      <p:sp>
        <p:nvSpPr>
          <p:cNvPr id="20" name="Triangle isocèle 19"/>
          <p:cNvSpPr/>
          <p:nvPr/>
        </p:nvSpPr>
        <p:spPr>
          <a:xfrm rot="5400000">
            <a:off x="4148541" y="2301261"/>
            <a:ext cx="272431" cy="240721"/>
          </a:xfrm>
          <a:prstGeom prst="triangle">
            <a:avLst/>
          </a:prstGeom>
          <a:solidFill>
            <a:srgbClr val="F6AB38"/>
          </a:solidFill>
          <a:ln>
            <a:solidFill>
              <a:srgbClr val="0851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1" name="Triangle isocèle 20"/>
          <p:cNvSpPr/>
          <p:nvPr/>
        </p:nvSpPr>
        <p:spPr>
          <a:xfrm rot="5400000">
            <a:off x="7777986" y="2285585"/>
            <a:ext cx="272431" cy="240721"/>
          </a:xfrm>
          <a:prstGeom prst="triangle">
            <a:avLst/>
          </a:prstGeom>
          <a:solidFill>
            <a:srgbClr val="00B0F0"/>
          </a:solidFill>
          <a:ln>
            <a:solidFill>
              <a:srgbClr val="0851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Espace réservé du contenu 2">
            <a:extLst>
              <a:ext uri="{FF2B5EF4-FFF2-40B4-BE49-F238E27FC236}">
                <a16:creationId xmlns:a16="http://schemas.microsoft.com/office/drawing/2014/main" xmlns="" id="{B59467D6-DC1A-4050-9D8F-04C8B2CC96BA}"/>
              </a:ext>
            </a:extLst>
          </p:cNvPr>
          <p:cNvSpPr txBox="1">
            <a:spLocks/>
          </p:cNvSpPr>
          <p:nvPr/>
        </p:nvSpPr>
        <p:spPr>
          <a:xfrm>
            <a:off x="8433187" y="2739080"/>
            <a:ext cx="2592891"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800" dirty="0"/>
              <a:t>Dans cet ordre aussi !</a:t>
            </a:r>
            <a:endParaRPr lang="fr-FR" sz="1800" dirty="0">
              <a:solidFill>
                <a:srgbClr val="F6AB38"/>
              </a:solidFill>
            </a:endParaRPr>
          </a:p>
        </p:txBody>
      </p:sp>
    </p:spTree>
    <p:extLst>
      <p:ext uri="{BB962C8B-B14F-4D97-AF65-F5344CB8AC3E}">
        <p14:creationId xmlns:p14="http://schemas.microsoft.com/office/powerpoint/2010/main" val="3846883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démarche E – R – C </a:t>
            </a:r>
          </a:p>
        </p:txBody>
      </p:sp>
      <p:sp>
        <p:nvSpPr>
          <p:cNvPr id="3" name="Espace réservé du contenu 2"/>
          <p:cNvSpPr>
            <a:spLocks noGrp="1"/>
          </p:cNvSpPr>
          <p:nvPr>
            <p:ph idx="1"/>
          </p:nvPr>
        </p:nvSpPr>
        <p:spPr/>
        <p:txBody>
          <a:bodyPr/>
          <a:lstStyle/>
          <a:p>
            <a:pPr>
              <a:buFont typeface="Wingdings" panose="05000000000000000000" pitchFamily="2" charset="2"/>
              <a:buChar char="§"/>
            </a:pPr>
            <a:r>
              <a:rPr lang="fr-FR" dirty="0"/>
              <a:t>Pour le carbone c’est pareil !</a:t>
            </a:r>
          </a:p>
          <a:p>
            <a:endParaRPr lang="fr-FR" dirty="0"/>
          </a:p>
          <a:p>
            <a:endParaRPr lang="fr-FR" dirty="0"/>
          </a:p>
          <a:p>
            <a:endParaRPr lang="fr-FR" dirty="0"/>
          </a:p>
          <a:p>
            <a:pPr>
              <a:buFont typeface="Wingdings" panose="05000000000000000000" pitchFamily="2" charset="2"/>
              <a:buChar char="§"/>
            </a:pPr>
            <a:r>
              <a:rPr lang="fr-FR" dirty="0"/>
              <a:t>Exemple : Je suis toujours en déplacement…</a:t>
            </a:r>
          </a:p>
          <a:p>
            <a:pPr>
              <a:buFont typeface="Wingdings" panose="05000000000000000000" pitchFamily="2" charset="2"/>
              <a:buChar char="§"/>
            </a:pPr>
            <a:endParaRPr lang="fr-FR" dirty="0"/>
          </a:p>
          <a:p>
            <a:pPr>
              <a:buFont typeface="Wingdings" panose="05000000000000000000" pitchFamily="2" charset="2"/>
              <a:buChar char="§"/>
            </a:pPr>
            <a:endParaRPr lang="fr-FR" dirty="0"/>
          </a:p>
        </p:txBody>
      </p:sp>
      <p:grpSp>
        <p:nvGrpSpPr>
          <p:cNvPr id="15" name="Groupe 14"/>
          <p:cNvGrpSpPr/>
          <p:nvPr/>
        </p:nvGrpSpPr>
        <p:grpSpPr>
          <a:xfrm>
            <a:off x="2999656" y="3831270"/>
            <a:ext cx="3804439" cy="2553147"/>
            <a:chOff x="1023280" y="3664676"/>
            <a:chExt cx="4352640" cy="2921043"/>
          </a:xfrm>
        </p:grpSpPr>
        <p:pic>
          <p:nvPicPr>
            <p:cNvPr id="4" name="Image 3"/>
            <p:cNvPicPr>
              <a:picLocks noChangeAspect="1"/>
            </p:cNvPicPr>
            <p:nvPr/>
          </p:nvPicPr>
          <p:blipFill>
            <a:blip r:embed="rId2"/>
            <a:stretch>
              <a:fillRect/>
            </a:stretch>
          </p:blipFill>
          <p:spPr>
            <a:xfrm>
              <a:off x="1023280" y="4726781"/>
              <a:ext cx="1143758" cy="1140764"/>
            </a:xfrm>
            <a:prstGeom prst="rect">
              <a:avLst/>
            </a:prstGeom>
          </p:spPr>
        </p:pic>
        <p:pic>
          <p:nvPicPr>
            <p:cNvPr id="5" name="Image 4"/>
            <p:cNvPicPr>
              <a:picLocks noChangeAspect="1"/>
            </p:cNvPicPr>
            <p:nvPr/>
          </p:nvPicPr>
          <p:blipFill>
            <a:blip r:embed="rId3"/>
            <a:stretch>
              <a:fillRect/>
            </a:stretch>
          </p:blipFill>
          <p:spPr>
            <a:xfrm>
              <a:off x="3935760" y="3664676"/>
              <a:ext cx="1355031" cy="1256840"/>
            </a:xfrm>
            <a:prstGeom prst="rect">
              <a:avLst/>
            </a:prstGeom>
          </p:spPr>
        </p:pic>
        <p:pic>
          <p:nvPicPr>
            <p:cNvPr id="6" name="Image 5"/>
            <p:cNvPicPr>
              <a:picLocks noChangeAspect="1"/>
            </p:cNvPicPr>
            <p:nvPr/>
          </p:nvPicPr>
          <p:blipFill>
            <a:blip r:embed="rId4"/>
            <a:stretch>
              <a:fillRect/>
            </a:stretch>
          </p:blipFill>
          <p:spPr>
            <a:xfrm>
              <a:off x="3791744" y="5208012"/>
              <a:ext cx="1584176" cy="1206183"/>
            </a:xfrm>
            <a:prstGeom prst="rect">
              <a:avLst/>
            </a:prstGeom>
          </p:spPr>
        </p:pic>
        <p:pic>
          <p:nvPicPr>
            <p:cNvPr id="9" name="Image 8"/>
            <p:cNvPicPr>
              <a:picLocks noChangeAspect="1"/>
            </p:cNvPicPr>
            <p:nvPr/>
          </p:nvPicPr>
          <p:blipFill>
            <a:blip r:embed="rId5"/>
            <a:stretch>
              <a:fillRect/>
            </a:stretch>
          </p:blipFill>
          <p:spPr>
            <a:xfrm>
              <a:off x="2043902" y="3952413"/>
              <a:ext cx="404152" cy="374963"/>
            </a:xfrm>
            <a:prstGeom prst="rect">
              <a:avLst/>
            </a:prstGeom>
          </p:spPr>
        </p:pic>
        <p:pic>
          <p:nvPicPr>
            <p:cNvPr id="10" name="Image 9"/>
            <p:cNvPicPr>
              <a:picLocks noChangeAspect="1"/>
            </p:cNvPicPr>
            <p:nvPr/>
          </p:nvPicPr>
          <p:blipFill>
            <a:blip r:embed="rId6"/>
            <a:stretch>
              <a:fillRect/>
            </a:stretch>
          </p:blipFill>
          <p:spPr>
            <a:xfrm>
              <a:off x="2040533" y="6198406"/>
              <a:ext cx="410889" cy="387313"/>
            </a:xfrm>
            <a:prstGeom prst="rect">
              <a:avLst/>
            </a:prstGeom>
          </p:spPr>
        </p:pic>
        <p:pic>
          <p:nvPicPr>
            <p:cNvPr id="12" name="Image 11"/>
            <p:cNvPicPr>
              <a:picLocks noChangeAspect="1"/>
            </p:cNvPicPr>
            <p:nvPr/>
          </p:nvPicPr>
          <p:blipFill>
            <a:blip r:embed="rId7"/>
            <a:stretch>
              <a:fillRect/>
            </a:stretch>
          </p:blipFill>
          <p:spPr>
            <a:xfrm rot="5400000">
              <a:off x="2451193" y="4011438"/>
              <a:ext cx="803354" cy="809631"/>
            </a:xfrm>
            <a:prstGeom prst="rect">
              <a:avLst/>
            </a:prstGeom>
          </p:spPr>
        </p:pic>
        <p:pic>
          <p:nvPicPr>
            <p:cNvPr id="13" name="Image 12"/>
            <p:cNvPicPr>
              <a:picLocks noChangeAspect="1"/>
            </p:cNvPicPr>
            <p:nvPr/>
          </p:nvPicPr>
          <p:blipFill>
            <a:blip r:embed="rId7"/>
            <a:stretch>
              <a:fillRect/>
            </a:stretch>
          </p:blipFill>
          <p:spPr>
            <a:xfrm rot="5400000" flipH="1">
              <a:off x="2494981" y="5641953"/>
              <a:ext cx="787698" cy="809631"/>
            </a:xfrm>
            <a:prstGeom prst="rect">
              <a:avLst/>
            </a:prstGeom>
          </p:spPr>
        </p:pic>
      </p:grpSp>
      <p:sp>
        <p:nvSpPr>
          <p:cNvPr id="17"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983432" y="2178564"/>
            <a:ext cx="2952328" cy="461665"/>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1. Éviter</a:t>
            </a:r>
          </a:p>
        </p:txBody>
      </p:sp>
      <p:sp>
        <p:nvSpPr>
          <p:cNvPr id="18"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4619836" y="2175114"/>
            <a:ext cx="2952328" cy="461665"/>
          </a:xfrm>
          <a:prstGeom prst="rect">
            <a:avLst/>
          </a:prstGeom>
          <a:solidFill>
            <a:srgbClr val="00B0F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2. Réduire</a:t>
            </a:r>
          </a:p>
        </p:txBody>
      </p:sp>
      <p:sp>
        <p:nvSpPr>
          <p:cNvPr id="1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8256240" y="2175114"/>
            <a:ext cx="2952328" cy="461665"/>
          </a:xfrm>
          <a:prstGeom prst="rect">
            <a:avLst/>
          </a:prstGeom>
          <a:solidFill>
            <a:srgbClr val="92D05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3. Compenser</a:t>
            </a:r>
          </a:p>
        </p:txBody>
      </p:sp>
      <p:sp>
        <p:nvSpPr>
          <p:cNvPr id="20" name="Triangle isocèle 19"/>
          <p:cNvSpPr/>
          <p:nvPr/>
        </p:nvSpPr>
        <p:spPr>
          <a:xfrm rot="5400000">
            <a:off x="4148541" y="2301261"/>
            <a:ext cx="272431" cy="240721"/>
          </a:xfrm>
          <a:prstGeom prst="triangle">
            <a:avLst/>
          </a:prstGeom>
          <a:solidFill>
            <a:srgbClr val="F6AB38"/>
          </a:solidFill>
          <a:ln>
            <a:solidFill>
              <a:srgbClr val="0851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1" name="Triangle isocèle 20"/>
          <p:cNvSpPr/>
          <p:nvPr/>
        </p:nvSpPr>
        <p:spPr>
          <a:xfrm rot="5400000">
            <a:off x="7777986" y="2285585"/>
            <a:ext cx="272431" cy="240721"/>
          </a:xfrm>
          <a:prstGeom prst="triangle">
            <a:avLst/>
          </a:prstGeom>
          <a:solidFill>
            <a:srgbClr val="00B0F0"/>
          </a:solidFill>
          <a:ln>
            <a:solidFill>
              <a:srgbClr val="0851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Espace réservé du contenu 2">
            <a:extLst>
              <a:ext uri="{FF2B5EF4-FFF2-40B4-BE49-F238E27FC236}">
                <a16:creationId xmlns:a16="http://schemas.microsoft.com/office/drawing/2014/main" xmlns="" id="{B59467D6-DC1A-4050-9D8F-04C8B2CC96BA}"/>
              </a:ext>
            </a:extLst>
          </p:cNvPr>
          <p:cNvSpPr txBox="1">
            <a:spLocks/>
          </p:cNvSpPr>
          <p:nvPr/>
        </p:nvSpPr>
        <p:spPr>
          <a:xfrm>
            <a:off x="8433187" y="2739080"/>
            <a:ext cx="2592891"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800" dirty="0"/>
              <a:t>Dans cet ordre aussi !</a:t>
            </a:r>
            <a:endParaRPr lang="fr-FR" sz="1800" dirty="0">
              <a:solidFill>
                <a:srgbClr val="F6AB38"/>
              </a:solidFill>
            </a:endParaRPr>
          </a:p>
        </p:txBody>
      </p:sp>
    </p:spTree>
    <p:extLst>
      <p:ext uri="{BB962C8B-B14F-4D97-AF65-F5344CB8AC3E}">
        <p14:creationId xmlns:p14="http://schemas.microsoft.com/office/powerpoint/2010/main" val="29590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démarche E – R – C </a:t>
            </a:r>
          </a:p>
        </p:txBody>
      </p:sp>
      <p:sp>
        <p:nvSpPr>
          <p:cNvPr id="3" name="Espace réservé du contenu 2"/>
          <p:cNvSpPr>
            <a:spLocks noGrp="1"/>
          </p:cNvSpPr>
          <p:nvPr>
            <p:ph idx="1"/>
          </p:nvPr>
        </p:nvSpPr>
        <p:spPr/>
        <p:txBody>
          <a:bodyPr/>
          <a:lstStyle/>
          <a:p>
            <a:pPr>
              <a:buFont typeface="Wingdings" panose="05000000000000000000" pitchFamily="2" charset="2"/>
              <a:buChar char="§"/>
            </a:pPr>
            <a:r>
              <a:rPr lang="fr-FR" dirty="0"/>
              <a:t>Pour le carbone c’est pareil !</a:t>
            </a:r>
          </a:p>
          <a:p>
            <a:endParaRPr lang="fr-FR" dirty="0"/>
          </a:p>
          <a:p>
            <a:endParaRPr lang="fr-FR" dirty="0"/>
          </a:p>
          <a:p>
            <a:endParaRPr lang="fr-FR" dirty="0"/>
          </a:p>
          <a:p>
            <a:pPr>
              <a:buFont typeface="Wingdings" panose="05000000000000000000" pitchFamily="2" charset="2"/>
              <a:buChar char="§"/>
            </a:pPr>
            <a:r>
              <a:rPr lang="fr-FR" dirty="0"/>
              <a:t>Exemple : Je suis toujours en déplacement…</a:t>
            </a:r>
          </a:p>
          <a:p>
            <a:pPr>
              <a:buFont typeface="Wingdings" panose="05000000000000000000" pitchFamily="2" charset="2"/>
              <a:buChar char="§"/>
            </a:pPr>
            <a:endParaRPr lang="fr-FR" dirty="0"/>
          </a:p>
          <a:p>
            <a:pPr>
              <a:buFont typeface="Wingdings" panose="05000000000000000000" pitchFamily="2" charset="2"/>
              <a:buChar char="§"/>
            </a:pPr>
            <a:endParaRPr lang="fr-FR" dirty="0"/>
          </a:p>
        </p:txBody>
      </p:sp>
      <p:grpSp>
        <p:nvGrpSpPr>
          <p:cNvPr id="15" name="Groupe 14"/>
          <p:cNvGrpSpPr/>
          <p:nvPr/>
        </p:nvGrpSpPr>
        <p:grpSpPr>
          <a:xfrm>
            <a:off x="2999656" y="3831270"/>
            <a:ext cx="6070236" cy="2553147"/>
            <a:chOff x="1023280" y="3664676"/>
            <a:chExt cx="6944928" cy="2921043"/>
          </a:xfrm>
        </p:grpSpPr>
        <p:pic>
          <p:nvPicPr>
            <p:cNvPr id="4" name="Image 3"/>
            <p:cNvPicPr>
              <a:picLocks noChangeAspect="1"/>
            </p:cNvPicPr>
            <p:nvPr/>
          </p:nvPicPr>
          <p:blipFill>
            <a:blip r:embed="rId2"/>
            <a:stretch>
              <a:fillRect/>
            </a:stretch>
          </p:blipFill>
          <p:spPr>
            <a:xfrm>
              <a:off x="1023280" y="4726781"/>
              <a:ext cx="1143758" cy="1140764"/>
            </a:xfrm>
            <a:prstGeom prst="rect">
              <a:avLst/>
            </a:prstGeom>
          </p:spPr>
        </p:pic>
        <p:pic>
          <p:nvPicPr>
            <p:cNvPr id="5" name="Image 4"/>
            <p:cNvPicPr>
              <a:picLocks noChangeAspect="1"/>
            </p:cNvPicPr>
            <p:nvPr/>
          </p:nvPicPr>
          <p:blipFill>
            <a:blip r:embed="rId3"/>
            <a:stretch>
              <a:fillRect/>
            </a:stretch>
          </p:blipFill>
          <p:spPr>
            <a:xfrm>
              <a:off x="3935760" y="3664676"/>
              <a:ext cx="1355031" cy="1256840"/>
            </a:xfrm>
            <a:prstGeom prst="rect">
              <a:avLst/>
            </a:prstGeom>
          </p:spPr>
        </p:pic>
        <p:pic>
          <p:nvPicPr>
            <p:cNvPr id="6" name="Image 5"/>
            <p:cNvPicPr>
              <a:picLocks noChangeAspect="1"/>
            </p:cNvPicPr>
            <p:nvPr/>
          </p:nvPicPr>
          <p:blipFill>
            <a:blip r:embed="rId4"/>
            <a:stretch>
              <a:fillRect/>
            </a:stretch>
          </p:blipFill>
          <p:spPr>
            <a:xfrm>
              <a:off x="3791744" y="5208012"/>
              <a:ext cx="1584176" cy="1206183"/>
            </a:xfrm>
            <a:prstGeom prst="rect">
              <a:avLst/>
            </a:prstGeom>
          </p:spPr>
        </p:pic>
        <p:pic>
          <p:nvPicPr>
            <p:cNvPr id="8" name="Image 7"/>
            <p:cNvPicPr>
              <a:picLocks noChangeAspect="1"/>
            </p:cNvPicPr>
            <p:nvPr/>
          </p:nvPicPr>
          <p:blipFill>
            <a:blip r:embed="rId5"/>
            <a:stretch>
              <a:fillRect/>
            </a:stretch>
          </p:blipFill>
          <p:spPr>
            <a:xfrm>
              <a:off x="6816080" y="5190708"/>
              <a:ext cx="1152128" cy="1138163"/>
            </a:xfrm>
            <a:prstGeom prst="rect">
              <a:avLst/>
            </a:prstGeom>
          </p:spPr>
        </p:pic>
        <p:pic>
          <p:nvPicPr>
            <p:cNvPr id="9" name="Image 8"/>
            <p:cNvPicPr>
              <a:picLocks noChangeAspect="1"/>
            </p:cNvPicPr>
            <p:nvPr/>
          </p:nvPicPr>
          <p:blipFill>
            <a:blip r:embed="rId6"/>
            <a:stretch>
              <a:fillRect/>
            </a:stretch>
          </p:blipFill>
          <p:spPr>
            <a:xfrm>
              <a:off x="2043902" y="3952413"/>
              <a:ext cx="404152" cy="374963"/>
            </a:xfrm>
            <a:prstGeom prst="rect">
              <a:avLst/>
            </a:prstGeom>
          </p:spPr>
        </p:pic>
        <p:pic>
          <p:nvPicPr>
            <p:cNvPr id="10" name="Image 9"/>
            <p:cNvPicPr>
              <a:picLocks noChangeAspect="1"/>
            </p:cNvPicPr>
            <p:nvPr/>
          </p:nvPicPr>
          <p:blipFill>
            <a:blip r:embed="rId7"/>
            <a:stretch>
              <a:fillRect/>
            </a:stretch>
          </p:blipFill>
          <p:spPr>
            <a:xfrm>
              <a:off x="2040533" y="6198406"/>
              <a:ext cx="410889" cy="387313"/>
            </a:xfrm>
            <a:prstGeom prst="rect">
              <a:avLst/>
            </a:prstGeom>
          </p:spPr>
        </p:pic>
        <p:pic>
          <p:nvPicPr>
            <p:cNvPr id="12" name="Image 11"/>
            <p:cNvPicPr>
              <a:picLocks noChangeAspect="1"/>
            </p:cNvPicPr>
            <p:nvPr/>
          </p:nvPicPr>
          <p:blipFill>
            <a:blip r:embed="rId8"/>
            <a:stretch>
              <a:fillRect/>
            </a:stretch>
          </p:blipFill>
          <p:spPr>
            <a:xfrm rot="5400000">
              <a:off x="2451193" y="4011438"/>
              <a:ext cx="803354" cy="809631"/>
            </a:xfrm>
            <a:prstGeom prst="rect">
              <a:avLst/>
            </a:prstGeom>
          </p:spPr>
        </p:pic>
        <p:pic>
          <p:nvPicPr>
            <p:cNvPr id="13" name="Image 12"/>
            <p:cNvPicPr>
              <a:picLocks noChangeAspect="1"/>
            </p:cNvPicPr>
            <p:nvPr/>
          </p:nvPicPr>
          <p:blipFill>
            <a:blip r:embed="rId8"/>
            <a:stretch>
              <a:fillRect/>
            </a:stretch>
          </p:blipFill>
          <p:spPr>
            <a:xfrm rot="5400000" flipH="1">
              <a:off x="2494981" y="5641953"/>
              <a:ext cx="787698" cy="809631"/>
            </a:xfrm>
            <a:prstGeom prst="rect">
              <a:avLst/>
            </a:prstGeom>
          </p:spPr>
        </p:pic>
        <p:pic>
          <p:nvPicPr>
            <p:cNvPr id="14" name="Image 13"/>
            <p:cNvPicPr>
              <a:picLocks noChangeAspect="1"/>
            </p:cNvPicPr>
            <p:nvPr/>
          </p:nvPicPr>
          <p:blipFill>
            <a:blip r:embed="rId8"/>
            <a:stretch>
              <a:fillRect/>
            </a:stretch>
          </p:blipFill>
          <p:spPr>
            <a:xfrm rot="6778285">
              <a:off x="5707679" y="5357160"/>
              <a:ext cx="803354" cy="809631"/>
            </a:xfrm>
            <a:prstGeom prst="rect">
              <a:avLst/>
            </a:prstGeom>
          </p:spPr>
        </p:pic>
        <p:pic>
          <p:nvPicPr>
            <p:cNvPr id="11" name="Image 10"/>
            <p:cNvPicPr>
              <a:picLocks noChangeAspect="1"/>
            </p:cNvPicPr>
            <p:nvPr/>
          </p:nvPicPr>
          <p:blipFill>
            <a:blip r:embed="rId9"/>
            <a:stretch>
              <a:fillRect/>
            </a:stretch>
          </p:blipFill>
          <p:spPr>
            <a:xfrm>
              <a:off x="5847215" y="4998735"/>
              <a:ext cx="389558" cy="383945"/>
            </a:xfrm>
            <a:prstGeom prst="rect">
              <a:avLst/>
            </a:prstGeom>
          </p:spPr>
        </p:pic>
      </p:grpSp>
      <p:sp>
        <p:nvSpPr>
          <p:cNvPr id="17"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983432" y="2178564"/>
            <a:ext cx="2952328" cy="461665"/>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1. Éviter</a:t>
            </a:r>
          </a:p>
        </p:txBody>
      </p:sp>
      <p:sp>
        <p:nvSpPr>
          <p:cNvPr id="18"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4619836" y="2175114"/>
            <a:ext cx="2952328" cy="461665"/>
          </a:xfrm>
          <a:prstGeom prst="rect">
            <a:avLst/>
          </a:prstGeom>
          <a:solidFill>
            <a:srgbClr val="00B0F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2. Réduire</a:t>
            </a:r>
          </a:p>
        </p:txBody>
      </p:sp>
      <p:sp>
        <p:nvSpPr>
          <p:cNvPr id="1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8256240" y="2175114"/>
            <a:ext cx="2952328" cy="461665"/>
          </a:xfrm>
          <a:prstGeom prst="rect">
            <a:avLst/>
          </a:prstGeom>
          <a:solidFill>
            <a:srgbClr val="92D05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2400" b="1" dirty="0">
                <a:solidFill>
                  <a:schemeClr val="bg1"/>
                </a:solidFill>
                <a:latin typeface="Century Gothic" panose="020B0502020202020204" pitchFamily="34" charset="0"/>
              </a:rPr>
              <a:t>3. Compenser</a:t>
            </a:r>
          </a:p>
        </p:txBody>
      </p:sp>
      <p:sp>
        <p:nvSpPr>
          <p:cNvPr id="20" name="Triangle isocèle 19"/>
          <p:cNvSpPr/>
          <p:nvPr/>
        </p:nvSpPr>
        <p:spPr>
          <a:xfrm rot="5400000">
            <a:off x="4148541" y="2301261"/>
            <a:ext cx="272431" cy="240721"/>
          </a:xfrm>
          <a:prstGeom prst="triangle">
            <a:avLst/>
          </a:prstGeom>
          <a:solidFill>
            <a:srgbClr val="F6AB38"/>
          </a:solidFill>
          <a:ln>
            <a:solidFill>
              <a:srgbClr val="0851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1" name="Triangle isocèle 20"/>
          <p:cNvSpPr/>
          <p:nvPr/>
        </p:nvSpPr>
        <p:spPr>
          <a:xfrm rot="5400000">
            <a:off x="7777986" y="2285585"/>
            <a:ext cx="272431" cy="240721"/>
          </a:xfrm>
          <a:prstGeom prst="triangle">
            <a:avLst/>
          </a:prstGeom>
          <a:solidFill>
            <a:srgbClr val="00B0F0"/>
          </a:solidFill>
          <a:ln>
            <a:solidFill>
              <a:srgbClr val="0851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Espace réservé du contenu 2">
            <a:extLst>
              <a:ext uri="{FF2B5EF4-FFF2-40B4-BE49-F238E27FC236}">
                <a16:creationId xmlns:a16="http://schemas.microsoft.com/office/drawing/2014/main" xmlns="" id="{B59467D6-DC1A-4050-9D8F-04C8B2CC96BA}"/>
              </a:ext>
            </a:extLst>
          </p:cNvPr>
          <p:cNvSpPr txBox="1">
            <a:spLocks/>
          </p:cNvSpPr>
          <p:nvPr/>
        </p:nvSpPr>
        <p:spPr>
          <a:xfrm>
            <a:off x="8433187" y="2739080"/>
            <a:ext cx="2592891"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1800" dirty="0"/>
              <a:t>Dans cet ordre aussi !</a:t>
            </a:r>
            <a:endParaRPr lang="fr-FR" sz="1800" dirty="0">
              <a:solidFill>
                <a:srgbClr val="F6AB38"/>
              </a:solidFill>
            </a:endParaRPr>
          </a:p>
        </p:txBody>
      </p:sp>
    </p:spTree>
    <p:extLst>
      <p:ext uri="{BB962C8B-B14F-4D97-AF65-F5344CB8AC3E}">
        <p14:creationId xmlns:p14="http://schemas.microsoft.com/office/powerpoint/2010/main" val="302694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41C2EA-55CC-4907-8954-47C9CF268C5C}"/>
              </a:ext>
            </a:extLst>
          </p:cNvPr>
          <p:cNvSpPr>
            <a:spLocks noGrp="1"/>
          </p:cNvSpPr>
          <p:nvPr>
            <p:ph type="title"/>
          </p:nvPr>
        </p:nvSpPr>
        <p:spPr/>
        <p:txBody>
          <a:bodyPr/>
          <a:lstStyle/>
          <a:p>
            <a:r>
              <a:rPr lang="fr-FR" dirty="0"/>
              <a:t>Qu’est-ce qu’une solution appropriée ? </a:t>
            </a:r>
          </a:p>
        </p:txBody>
      </p:sp>
      <p:sp>
        <p:nvSpPr>
          <p:cNvPr id="3" name="Espace réservé du contenu 2">
            <a:extLst>
              <a:ext uri="{FF2B5EF4-FFF2-40B4-BE49-F238E27FC236}">
                <a16:creationId xmlns:a16="http://schemas.microsoft.com/office/drawing/2014/main" xmlns="" id="{40BE3FB7-AEC2-4987-A052-5BCDBC0182E3}"/>
              </a:ext>
            </a:extLst>
          </p:cNvPr>
          <p:cNvSpPr>
            <a:spLocks noGrp="1"/>
          </p:cNvSpPr>
          <p:nvPr>
            <p:ph idx="1"/>
          </p:nvPr>
        </p:nvSpPr>
        <p:spPr>
          <a:xfrm>
            <a:off x="335360" y="1583780"/>
            <a:ext cx="10657184" cy="1989235"/>
          </a:xfrm>
        </p:spPr>
        <p:txBody>
          <a:bodyPr/>
          <a:lstStyle/>
          <a:p>
            <a:r>
              <a:rPr lang="fr-FR" dirty="0"/>
              <a:t>Une solution appropriée = une solution</a:t>
            </a:r>
          </a:p>
          <a:p>
            <a:pPr lvl="3"/>
            <a:r>
              <a:rPr lang="fr-FR" sz="2400" b="1" dirty="0">
                <a:solidFill>
                  <a:srgbClr val="085160"/>
                </a:solidFill>
              </a:rPr>
              <a:t>Qui </a:t>
            </a:r>
            <a:r>
              <a:rPr lang="fr-FR" sz="2400" b="1" dirty="0">
                <a:solidFill>
                  <a:srgbClr val="F6AB38"/>
                </a:solidFill>
              </a:rPr>
              <a:t>répond</a:t>
            </a:r>
            <a:r>
              <a:rPr lang="fr-FR" sz="2400" b="1" dirty="0">
                <a:solidFill>
                  <a:srgbClr val="085160"/>
                </a:solidFill>
              </a:rPr>
              <a:t> à la problématique </a:t>
            </a:r>
          </a:p>
          <a:p>
            <a:pPr lvl="3"/>
            <a:r>
              <a:rPr lang="fr-FR" sz="2400" b="1" dirty="0">
                <a:solidFill>
                  <a:srgbClr val="085160"/>
                </a:solidFill>
              </a:rPr>
              <a:t>Qui est </a:t>
            </a:r>
            <a:r>
              <a:rPr lang="fr-FR" sz="2400" b="1" dirty="0">
                <a:solidFill>
                  <a:srgbClr val="F6AB38"/>
                </a:solidFill>
              </a:rPr>
              <a:t>adaptée</a:t>
            </a:r>
            <a:r>
              <a:rPr lang="fr-FR" sz="2400" b="1" dirty="0">
                <a:solidFill>
                  <a:srgbClr val="085160"/>
                </a:solidFill>
              </a:rPr>
              <a:t> au contexte</a:t>
            </a:r>
          </a:p>
          <a:p>
            <a:pPr lvl="3"/>
            <a:r>
              <a:rPr lang="fr-FR" sz="2400" b="1" dirty="0">
                <a:solidFill>
                  <a:srgbClr val="085160"/>
                </a:solidFill>
              </a:rPr>
              <a:t>Qui n’implique pas d’autres </a:t>
            </a:r>
            <a:r>
              <a:rPr lang="fr-FR" sz="2400" b="1" dirty="0">
                <a:solidFill>
                  <a:srgbClr val="F6AB38"/>
                </a:solidFill>
              </a:rPr>
              <a:t>d’effets néfastes </a:t>
            </a:r>
            <a:r>
              <a:rPr lang="fr-FR" sz="2400" b="1" dirty="0">
                <a:solidFill>
                  <a:srgbClr val="085160"/>
                </a:solidFill>
              </a:rPr>
              <a:t>ou de </a:t>
            </a:r>
            <a:r>
              <a:rPr lang="fr-FR" sz="2400" b="1" dirty="0">
                <a:solidFill>
                  <a:srgbClr val="F6AB38"/>
                </a:solidFill>
              </a:rPr>
              <a:t>substitution d’impacts</a:t>
            </a:r>
          </a:p>
          <a:p>
            <a:endParaRPr lang="fr-FR" dirty="0"/>
          </a:p>
        </p:txBody>
      </p:sp>
      <p:sp>
        <p:nvSpPr>
          <p:cNvPr id="5" name="Espace réservé du contenu 2">
            <a:extLst>
              <a:ext uri="{FF2B5EF4-FFF2-40B4-BE49-F238E27FC236}">
                <a16:creationId xmlns:a16="http://schemas.microsoft.com/office/drawing/2014/main" xmlns="" id="{C379846C-F690-4F37-9228-F52B7EB2AAA2}"/>
              </a:ext>
            </a:extLst>
          </p:cNvPr>
          <p:cNvSpPr txBox="1">
            <a:spLocks/>
          </p:cNvSpPr>
          <p:nvPr/>
        </p:nvSpPr>
        <p:spPr>
          <a:xfrm>
            <a:off x="7104112" y="1484784"/>
            <a:ext cx="4054624" cy="3312368"/>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endParaRPr lang="fr-FR" dirty="0"/>
          </a:p>
        </p:txBody>
      </p:sp>
      <p:pic>
        <p:nvPicPr>
          <p:cNvPr id="12" name="Image 11">
            <a:extLst>
              <a:ext uri="{FF2B5EF4-FFF2-40B4-BE49-F238E27FC236}">
                <a16:creationId xmlns:a16="http://schemas.microsoft.com/office/drawing/2014/main" xmlns="" id="{20B3CCE5-4A01-404A-AF51-1443E6FE7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03" y="2245078"/>
            <a:ext cx="1183922" cy="1183922"/>
          </a:xfrm>
          <a:prstGeom prst="rect">
            <a:avLst/>
          </a:prstGeom>
        </p:spPr>
      </p:pic>
    </p:spTree>
    <p:extLst>
      <p:ext uri="{BB962C8B-B14F-4D97-AF65-F5344CB8AC3E}">
        <p14:creationId xmlns:p14="http://schemas.microsoft.com/office/powerpoint/2010/main" val="2024606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41C2EA-55CC-4907-8954-47C9CF268C5C}"/>
              </a:ext>
            </a:extLst>
          </p:cNvPr>
          <p:cNvSpPr>
            <a:spLocks noGrp="1"/>
          </p:cNvSpPr>
          <p:nvPr>
            <p:ph type="title"/>
          </p:nvPr>
        </p:nvSpPr>
        <p:spPr/>
        <p:txBody>
          <a:bodyPr/>
          <a:lstStyle/>
          <a:p>
            <a:r>
              <a:rPr lang="fr-FR" dirty="0"/>
              <a:t>Qu’est-ce qu’une solution appropriée ? </a:t>
            </a:r>
          </a:p>
        </p:txBody>
      </p:sp>
      <p:sp>
        <p:nvSpPr>
          <p:cNvPr id="3" name="Espace réservé du contenu 2">
            <a:extLst>
              <a:ext uri="{FF2B5EF4-FFF2-40B4-BE49-F238E27FC236}">
                <a16:creationId xmlns:a16="http://schemas.microsoft.com/office/drawing/2014/main" xmlns="" id="{40BE3FB7-AEC2-4987-A052-5BCDBC0182E3}"/>
              </a:ext>
            </a:extLst>
          </p:cNvPr>
          <p:cNvSpPr>
            <a:spLocks noGrp="1"/>
          </p:cNvSpPr>
          <p:nvPr>
            <p:ph idx="1"/>
          </p:nvPr>
        </p:nvSpPr>
        <p:spPr>
          <a:xfrm>
            <a:off x="335360" y="1583780"/>
            <a:ext cx="10657184" cy="1989235"/>
          </a:xfrm>
        </p:spPr>
        <p:txBody>
          <a:bodyPr/>
          <a:lstStyle/>
          <a:p>
            <a:r>
              <a:rPr lang="fr-FR" dirty="0"/>
              <a:t>Une solution appropriée = une solution</a:t>
            </a:r>
          </a:p>
          <a:p>
            <a:pPr lvl="3"/>
            <a:r>
              <a:rPr lang="fr-FR" sz="2400" b="1" dirty="0">
                <a:solidFill>
                  <a:srgbClr val="085160"/>
                </a:solidFill>
              </a:rPr>
              <a:t>Qui </a:t>
            </a:r>
            <a:r>
              <a:rPr lang="fr-FR" sz="2400" b="1" dirty="0">
                <a:solidFill>
                  <a:srgbClr val="F6AB38"/>
                </a:solidFill>
              </a:rPr>
              <a:t>répond</a:t>
            </a:r>
            <a:r>
              <a:rPr lang="fr-FR" sz="2400" b="1" dirty="0">
                <a:solidFill>
                  <a:srgbClr val="085160"/>
                </a:solidFill>
              </a:rPr>
              <a:t> à la problématique </a:t>
            </a:r>
          </a:p>
          <a:p>
            <a:pPr lvl="3"/>
            <a:r>
              <a:rPr lang="fr-FR" sz="2400" b="1" dirty="0">
                <a:solidFill>
                  <a:srgbClr val="085160"/>
                </a:solidFill>
              </a:rPr>
              <a:t>Qui est </a:t>
            </a:r>
            <a:r>
              <a:rPr lang="fr-FR" sz="2400" b="1" dirty="0">
                <a:solidFill>
                  <a:srgbClr val="F6AB38"/>
                </a:solidFill>
              </a:rPr>
              <a:t>adaptée</a:t>
            </a:r>
            <a:r>
              <a:rPr lang="fr-FR" sz="2400" b="1" dirty="0">
                <a:solidFill>
                  <a:srgbClr val="085160"/>
                </a:solidFill>
              </a:rPr>
              <a:t> au contexte</a:t>
            </a:r>
          </a:p>
          <a:p>
            <a:pPr lvl="3"/>
            <a:r>
              <a:rPr lang="fr-FR" sz="2400" b="1" dirty="0">
                <a:solidFill>
                  <a:srgbClr val="085160"/>
                </a:solidFill>
              </a:rPr>
              <a:t>Qui n’implique pas d’autres </a:t>
            </a:r>
            <a:r>
              <a:rPr lang="fr-FR" sz="2400" b="1" dirty="0">
                <a:solidFill>
                  <a:srgbClr val="F6AB38"/>
                </a:solidFill>
              </a:rPr>
              <a:t>d’effets néfastes </a:t>
            </a:r>
            <a:r>
              <a:rPr lang="fr-FR" sz="2400" b="1" dirty="0">
                <a:solidFill>
                  <a:srgbClr val="085160"/>
                </a:solidFill>
              </a:rPr>
              <a:t>ou de </a:t>
            </a:r>
            <a:r>
              <a:rPr lang="fr-FR" sz="2400" b="1" dirty="0">
                <a:solidFill>
                  <a:srgbClr val="F6AB38"/>
                </a:solidFill>
              </a:rPr>
              <a:t>substitution d’impacts</a:t>
            </a:r>
          </a:p>
          <a:p>
            <a:pPr lvl="3"/>
            <a:endParaRPr lang="fr-FR" sz="2400" b="1" dirty="0">
              <a:solidFill>
                <a:srgbClr val="F6AB38"/>
              </a:solidFill>
            </a:endParaRPr>
          </a:p>
          <a:p>
            <a:endParaRPr lang="fr-FR" dirty="0"/>
          </a:p>
        </p:txBody>
      </p:sp>
      <p:sp>
        <p:nvSpPr>
          <p:cNvPr id="5" name="Espace réservé du contenu 2">
            <a:extLst>
              <a:ext uri="{FF2B5EF4-FFF2-40B4-BE49-F238E27FC236}">
                <a16:creationId xmlns:a16="http://schemas.microsoft.com/office/drawing/2014/main" xmlns="" id="{C379846C-F690-4F37-9228-F52B7EB2AAA2}"/>
              </a:ext>
            </a:extLst>
          </p:cNvPr>
          <p:cNvSpPr txBox="1">
            <a:spLocks/>
          </p:cNvSpPr>
          <p:nvPr/>
        </p:nvSpPr>
        <p:spPr>
          <a:xfrm>
            <a:off x="7104112" y="1484784"/>
            <a:ext cx="4054624" cy="3312368"/>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endParaRPr lang="fr-FR" dirty="0"/>
          </a:p>
        </p:txBody>
      </p:sp>
      <p:sp>
        <p:nvSpPr>
          <p:cNvPr id="6" name="Espace réservé du contenu 2">
            <a:extLst>
              <a:ext uri="{FF2B5EF4-FFF2-40B4-BE49-F238E27FC236}">
                <a16:creationId xmlns:a16="http://schemas.microsoft.com/office/drawing/2014/main" xmlns="" id="{75027570-6584-4206-916B-1648150EEFDD}"/>
              </a:ext>
            </a:extLst>
          </p:cNvPr>
          <p:cNvSpPr txBox="1">
            <a:spLocks/>
          </p:cNvSpPr>
          <p:nvPr/>
        </p:nvSpPr>
        <p:spPr>
          <a:xfrm>
            <a:off x="241176" y="5013176"/>
            <a:ext cx="10972800" cy="3273228"/>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2 facteurs importants à prendre en compte : </a:t>
            </a:r>
          </a:p>
        </p:txBody>
      </p:sp>
      <p:sp>
        <p:nvSpPr>
          <p:cNvPr id="7" name="Espace réservé du contenu 2">
            <a:extLst>
              <a:ext uri="{FF2B5EF4-FFF2-40B4-BE49-F238E27FC236}">
                <a16:creationId xmlns:a16="http://schemas.microsoft.com/office/drawing/2014/main" xmlns="" id="{B59467D6-DC1A-4050-9D8F-04C8B2CC96BA}"/>
              </a:ext>
            </a:extLst>
          </p:cNvPr>
          <p:cNvSpPr txBox="1">
            <a:spLocks/>
          </p:cNvSpPr>
          <p:nvPr/>
        </p:nvSpPr>
        <p:spPr>
          <a:xfrm>
            <a:off x="7913555" y="4329591"/>
            <a:ext cx="4054624" cy="1368152"/>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Le niveau de </a:t>
            </a:r>
            <a:r>
              <a:rPr lang="fr-FR" dirty="0">
                <a:solidFill>
                  <a:srgbClr val="F6AB38"/>
                </a:solidFill>
              </a:rPr>
              <a:t>technologie</a:t>
            </a:r>
          </a:p>
          <a:p>
            <a:pPr algn="ctr"/>
            <a:endParaRPr lang="fr-FR" dirty="0">
              <a:solidFill>
                <a:srgbClr val="F6AB38"/>
              </a:solidFill>
            </a:endParaRPr>
          </a:p>
          <a:p>
            <a:pPr algn="ctr"/>
            <a:endParaRPr lang="fr-FR" dirty="0">
              <a:solidFill>
                <a:srgbClr val="F6AB38"/>
              </a:solidFill>
            </a:endParaRPr>
          </a:p>
          <a:p>
            <a:pPr algn="ctr"/>
            <a:r>
              <a:rPr lang="fr-FR" dirty="0"/>
              <a:t>Le contexte </a:t>
            </a:r>
            <a:r>
              <a:rPr lang="fr-FR" dirty="0">
                <a:solidFill>
                  <a:srgbClr val="F6AB38"/>
                </a:solidFill>
              </a:rPr>
              <a:t>socio-culturel</a:t>
            </a:r>
          </a:p>
          <a:p>
            <a:endParaRPr lang="fr-FR" dirty="0"/>
          </a:p>
        </p:txBody>
      </p:sp>
      <p:pic>
        <p:nvPicPr>
          <p:cNvPr id="9" name="Image 8">
            <a:extLst>
              <a:ext uri="{FF2B5EF4-FFF2-40B4-BE49-F238E27FC236}">
                <a16:creationId xmlns:a16="http://schemas.microsoft.com/office/drawing/2014/main" xmlns="" id="{FD002AB6-B773-43F1-9359-34D3DC119F47}"/>
              </a:ext>
            </a:extLst>
          </p:cNvPr>
          <p:cNvPicPr>
            <a:picLocks noChangeAspect="1"/>
          </p:cNvPicPr>
          <p:nvPr/>
        </p:nvPicPr>
        <p:blipFill>
          <a:blip r:embed="rId2"/>
          <a:stretch>
            <a:fillRect/>
          </a:stretch>
        </p:blipFill>
        <p:spPr>
          <a:xfrm>
            <a:off x="7187250" y="4308874"/>
            <a:ext cx="634069" cy="634069"/>
          </a:xfrm>
          <a:prstGeom prst="rect">
            <a:avLst/>
          </a:prstGeom>
        </p:spPr>
      </p:pic>
      <p:pic>
        <p:nvPicPr>
          <p:cNvPr id="11" name="Image 10">
            <a:extLst>
              <a:ext uri="{FF2B5EF4-FFF2-40B4-BE49-F238E27FC236}">
                <a16:creationId xmlns:a16="http://schemas.microsoft.com/office/drawing/2014/main" xmlns="" id="{D5ABE47C-3F39-432F-B30D-135725F177AF}"/>
              </a:ext>
            </a:extLst>
          </p:cNvPr>
          <p:cNvPicPr>
            <a:picLocks noChangeAspect="1"/>
          </p:cNvPicPr>
          <p:nvPr/>
        </p:nvPicPr>
        <p:blipFill>
          <a:blip r:embed="rId3"/>
          <a:stretch>
            <a:fillRect/>
          </a:stretch>
        </p:blipFill>
        <p:spPr>
          <a:xfrm>
            <a:off x="7233368" y="5534814"/>
            <a:ext cx="634069" cy="634069"/>
          </a:xfrm>
          <a:prstGeom prst="rect">
            <a:avLst/>
          </a:prstGeom>
        </p:spPr>
      </p:pic>
      <p:pic>
        <p:nvPicPr>
          <p:cNvPr id="12" name="Image 11">
            <a:extLst>
              <a:ext uri="{FF2B5EF4-FFF2-40B4-BE49-F238E27FC236}">
                <a16:creationId xmlns:a16="http://schemas.microsoft.com/office/drawing/2014/main" xmlns="" id="{20B3CCE5-4A01-404A-AF51-1443E6FE7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03" y="2245078"/>
            <a:ext cx="1183922" cy="1183922"/>
          </a:xfrm>
          <a:prstGeom prst="rect">
            <a:avLst/>
          </a:prstGeom>
        </p:spPr>
      </p:pic>
    </p:spTree>
    <p:extLst>
      <p:ext uri="{BB962C8B-B14F-4D97-AF65-F5344CB8AC3E}">
        <p14:creationId xmlns:p14="http://schemas.microsoft.com/office/powerpoint/2010/main" val="119494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43F92B-63DC-4320-97B2-4BB5E1A4C8F1}"/>
              </a:ext>
            </a:extLst>
          </p:cNvPr>
          <p:cNvSpPr>
            <a:spLocks noGrp="1"/>
          </p:cNvSpPr>
          <p:nvPr>
            <p:ph type="title"/>
          </p:nvPr>
        </p:nvSpPr>
        <p:spPr/>
        <p:txBody>
          <a:bodyPr/>
          <a:lstStyle/>
          <a:p>
            <a:r>
              <a:rPr lang="fr-FR" dirty="0"/>
              <a:t>Le niveau de technologie</a:t>
            </a:r>
          </a:p>
        </p:txBody>
      </p:sp>
      <p:sp>
        <p:nvSpPr>
          <p:cNvPr id="3" name="Espace réservé du contenu 2">
            <a:extLst>
              <a:ext uri="{FF2B5EF4-FFF2-40B4-BE49-F238E27FC236}">
                <a16:creationId xmlns:a16="http://schemas.microsoft.com/office/drawing/2014/main" xmlns="" id="{8A57F801-5E0E-44FD-A34E-C217CB18BFE1}"/>
              </a:ext>
            </a:extLst>
          </p:cNvPr>
          <p:cNvSpPr>
            <a:spLocks noGrp="1"/>
          </p:cNvSpPr>
          <p:nvPr>
            <p:ph idx="1"/>
          </p:nvPr>
        </p:nvSpPr>
        <p:spPr/>
        <p:txBody>
          <a:bodyPr/>
          <a:lstStyle/>
          <a:p>
            <a:r>
              <a:rPr lang="fr-FR" dirty="0"/>
              <a:t>Une posture idéologique privilégiant systématiquement </a:t>
            </a:r>
            <a:r>
              <a:rPr lang="fr-FR" dirty="0">
                <a:solidFill>
                  <a:srgbClr val="F6AB38"/>
                </a:solidFill>
              </a:rPr>
              <a:t>high-tech</a:t>
            </a:r>
            <a:r>
              <a:rPr lang="fr-FR" dirty="0"/>
              <a:t> ou </a:t>
            </a:r>
            <a:r>
              <a:rPr lang="fr-FR" dirty="0" err="1">
                <a:solidFill>
                  <a:srgbClr val="F6AB38"/>
                </a:solidFill>
              </a:rPr>
              <a:t>low</a:t>
            </a:r>
            <a:r>
              <a:rPr lang="fr-FR" dirty="0">
                <a:solidFill>
                  <a:srgbClr val="F6AB38"/>
                </a:solidFill>
              </a:rPr>
              <a:t>-tech </a:t>
            </a:r>
            <a:r>
              <a:rPr lang="fr-FR" dirty="0"/>
              <a:t>quelque soit le contexte peut être </a:t>
            </a:r>
            <a:r>
              <a:rPr lang="fr-FR" dirty="0">
                <a:solidFill>
                  <a:srgbClr val="F6AB38"/>
                </a:solidFill>
              </a:rPr>
              <a:t>néfaste</a:t>
            </a:r>
            <a:r>
              <a:rPr lang="fr-FR" dirty="0"/>
              <a:t>.</a:t>
            </a:r>
          </a:p>
          <a:p>
            <a:endParaRPr lang="fr-FR" dirty="0"/>
          </a:p>
          <a:p>
            <a:endParaRPr lang="fr-FR" dirty="0">
              <a:solidFill>
                <a:srgbClr val="F6AB38"/>
              </a:solidFill>
            </a:endParaRPr>
          </a:p>
        </p:txBody>
      </p:sp>
      <p:pic>
        <p:nvPicPr>
          <p:cNvPr id="7" name="Image 6">
            <a:extLst>
              <a:ext uri="{FF2B5EF4-FFF2-40B4-BE49-F238E27FC236}">
                <a16:creationId xmlns:a16="http://schemas.microsoft.com/office/drawing/2014/main" xmlns="" id="{7B749831-E000-4AB6-AF39-B307516E563C}"/>
              </a:ext>
            </a:extLst>
          </p:cNvPr>
          <p:cNvPicPr>
            <a:picLocks noChangeAspect="1"/>
          </p:cNvPicPr>
          <p:nvPr/>
        </p:nvPicPr>
        <p:blipFill>
          <a:blip r:embed="rId2"/>
          <a:stretch>
            <a:fillRect/>
          </a:stretch>
        </p:blipFill>
        <p:spPr>
          <a:xfrm>
            <a:off x="6073141" y="173329"/>
            <a:ext cx="634069" cy="634069"/>
          </a:xfrm>
          <a:prstGeom prst="rect">
            <a:avLst/>
          </a:prstGeom>
        </p:spPr>
      </p:pic>
      <p:pic>
        <p:nvPicPr>
          <p:cNvPr id="9" name="Image 8">
            <a:extLst>
              <a:ext uri="{FF2B5EF4-FFF2-40B4-BE49-F238E27FC236}">
                <a16:creationId xmlns:a16="http://schemas.microsoft.com/office/drawing/2014/main" xmlns="" id="{92EA3F9B-3AF4-4714-945F-FCF27D68D6E2}"/>
              </a:ext>
            </a:extLst>
          </p:cNvPr>
          <p:cNvPicPr>
            <a:picLocks noChangeAspect="1"/>
          </p:cNvPicPr>
          <p:nvPr/>
        </p:nvPicPr>
        <p:blipFill>
          <a:blip r:embed="rId3"/>
          <a:stretch>
            <a:fillRect/>
          </a:stretch>
        </p:blipFill>
        <p:spPr>
          <a:xfrm>
            <a:off x="10704512" y="1859585"/>
            <a:ext cx="1262609" cy="1262609"/>
          </a:xfrm>
          <a:prstGeom prst="rect">
            <a:avLst/>
          </a:prstGeom>
        </p:spPr>
      </p:pic>
    </p:spTree>
    <p:extLst>
      <p:ext uri="{BB962C8B-B14F-4D97-AF65-F5344CB8AC3E}">
        <p14:creationId xmlns:p14="http://schemas.microsoft.com/office/powerpoint/2010/main" val="175256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43F92B-63DC-4320-97B2-4BB5E1A4C8F1}"/>
              </a:ext>
            </a:extLst>
          </p:cNvPr>
          <p:cNvSpPr>
            <a:spLocks noGrp="1"/>
          </p:cNvSpPr>
          <p:nvPr>
            <p:ph type="title"/>
          </p:nvPr>
        </p:nvSpPr>
        <p:spPr/>
        <p:txBody>
          <a:bodyPr/>
          <a:lstStyle/>
          <a:p>
            <a:r>
              <a:rPr lang="fr-FR" dirty="0"/>
              <a:t>Le niveau de technologie</a:t>
            </a:r>
          </a:p>
        </p:txBody>
      </p:sp>
      <p:sp>
        <p:nvSpPr>
          <p:cNvPr id="3" name="Espace réservé du contenu 2">
            <a:extLst>
              <a:ext uri="{FF2B5EF4-FFF2-40B4-BE49-F238E27FC236}">
                <a16:creationId xmlns:a16="http://schemas.microsoft.com/office/drawing/2014/main" xmlns="" id="{8A57F801-5E0E-44FD-A34E-C217CB18BFE1}"/>
              </a:ext>
            </a:extLst>
          </p:cNvPr>
          <p:cNvSpPr>
            <a:spLocks noGrp="1"/>
          </p:cNvSpPr>
          <p:nvPr>
            <p:ph idx="1"/>
          </p:nvPr>
        </p:nvSpPr>
        <p:spPr/>
        <p:txBody>
          <a:bodyPr/>
          <a:lstStyle/>
          <a:p>
            <a:r>
              <a:rPr lang="fr-FR" dirty="0"/>
              <a:t>Une posture idéologique privilégiant systématiquement </a:t>
            </a:r>
            <a:r>
              <a:rPr lang="fr-FR" dirty="0">
                <a:solidFill>
                  <a:srgbClr val="F6AB38"/>
                </a:solidFill>
              </a:rPr>
              <a:t>high-tech</a:t>
            </a:r>
            <a:r>
              <a:rPr lang="fr-FR" dirty="0"/>
              <a:t> ou </a:t>
            </a:r>
            <a:r>
              <a:rPr lang="fr-FR" dirty="0" err="1">
                <a:solidFill>
                  <a:srgbClr val="F6AB38"/>
                </a:solidFill>
              </a:rPr>
              <a:t>low</a:t>
            </a:r>
            <a:r>
              <a:rPr lang="fr-FR" dirty="0">
                <a:solidFill>
                  <a:srgbClr val="F6AB38"/>
                </a:solidFill>
              </a:rPr>
              <a:t>-tech </a:t>
            </a:r>
            <a:r>
              <a:rPr lang="fr-FR" dirty="0"/>
              <a:t>quelque soit le contexte peut être </a:t>
            </a:r>
            <a:r>
              <a:rPr lang="fr-FR" dirty="0">
                <a:solidFill>
                  <a:srgbClr val="F6AB38"/>
                </a:solidFill>
              </a:rPr>
              <a:t>néfaste</a:t>
            </a:r>
            <a:r>
              <a:rPr lang="fr-FR" dirty="0"/>
              <a:t>.</a:t>
            </a:r>
          </a:p>
          <a:p>
            <a:endParaRPr lang="fr-FR" dirty="0"/>
          </a:p>
          <a:p>
            <a:r>
              <a:rPr lang="fr-FR" dirty="0">
                <a:solidFill>
                  <a:srgbClr val="F6AB38"/>
                </a:solidFill>
              </a:rPr>
              <a:t>Un niveau de technologie approprié </a:t>
            </a:r>
            <a:r>
              <a:rPr lang="fr-FR" dirty="0"/>
              <a:t>permet de répondre à </a:t>
            </a:r>
          </a:p>
          <a:p>
            <a:r>
              <a:rPr lang="fr-FR" dirty="0"/>
              <a:t>un besoin réel de manière durable. </a:t>
            </a:r>
          </a:p>
          <a:p>
            <a:endParaRPr lang="fr-FR" dirty="0"/>
          </a:p>
          <a:p>
            <a:endParaRPr lang="fr-FR" dirty="0"/>
          </a:p>
          <a:p>
            <a:endParaRPr lang="fr-FR" dirty="0">
              <a:solidFill>
                <a:srgbClr val="F6AB38"/>
              </a:solidFill>
            </a:endParaRPr>
          </a:p>
          <a:p>
            <a:endParaRPr lang="fr-FR" dirty="0">
              <a:solidFill>
                <a:srgbClr val="F6AB38"/>
              </a:solidFill>
            </a:endParaRPr>
          </a:p>
        </p:txBody>
      </p:sp>
      <p:sp>
        <p:nvSpPr>
          <p:cNvPr id="6" name="Rectangle 5">
            <a:extLst>
              <a:ext uri="{FF2B5EF4-FFF2-40B4-BE49-F238E27FC236}">
                <a16:creationId xmlns:a16="http://schemas.microsoft.com/office/drawing/2014/main" xmlns="" id="{82331842-8F85-4CE9-BD61-A957E444E22C}"/>
              </a:ext>
            </a:extLst>
          </p:cNvPr>
          <p:cNvSpPr/>
          <p:nvPr/>
        </p:nvSpPr>
        <p:spPr>
          <a:xfrm>
            <a:off x="1631504" y="3705530"/>
            <a:ext cx="8588406" cy="2308324"/>
          </a:xfrm>
          <a:prstGeom prst="rect">
            <a:avLst/>
          </a:prstGeom>
        </p:spPr>
        <p:txBody>
          <a:bodyPr wrap="square">
            <a:spAutoFit/>
          </a:bodyPr>
          <a:lstStyle/>
          <a:p>
            <a:r>
              <a:rPr lang="fr-FR" dirty="0">
                <a:latin typeface="Century Gothic" panose="020B0502020202020204" pitchFamily="34" charset="0"/>
                <a:sym typeface="Wingdings" panose="05000000000000000000" pitchFamily="2" charset="2"/>
              </a:rPr>
              <a:t>Ma solution ne créé-t-elle pas de nouveaux besoins ? </a:t>
            </a:r>
          </a:p>
          <a:p>
            <a:r>
              <a:rPr lang="fr-FR" dirty="0">
                <a:latin typeface="Century Gothic" panose="020B0502020202020204" pitchFamily="34" charset="0"/>
                <a:sym typeface="Wingdings" panose="05000000000000000000" pitchFamily="2" charset="2"/>
              </a:rPr>
              <a:t>Ma solution présente-t-elle des impacts écologiques cachés ?</a:t>
            </a:r>
          </a:p>
          <a:p>
            <a:r>
              <a:rPr lang="fr-FR" dirty="0">
                <a:latin typeface="Century Gothic" panose="020B0502020202020204" pitchFamily="34" charset="0"/>
                <a:sym typeface="Wingdings" panose="05000000000000000000" pitchFamily="2" charset="2"/>
              </a:rPr>
              <a:t>Ma solution présente-t-elle un impact social positif ? </a:t>
            </a:r>
          </a:p>
          <a:p>
            <a:r>
              <a:rPr lang="fr-FR" dirty="0">
                <a:latin typeface="Century Gothic" panose="020B0502020202020204" pitchFamily="34" charset="0"/>
                <a:sym typeface="Wingdings" panose="05000000000000000000" pitchFamily="2" charset="2"/>
              </a:rPr>
              <a:t>Ma solution est-elle adaptée à un climat qui change ? </a:t>
            </a:r>
          </a:p>
          <a:p>
            <a:r>
              <a:rPr lang="fr-FR" dirty="0">
                <a:latin typeface="Century Gothic" panose="020B0502020202020204" pitchFamily="34" charset="0"/>
                <a:sym typeface="Wingdings" panose="05000000000000000000" pitchFamily="2" charset="2"/>
              </a:rPr>
              <a:t>Ma solution est-elle simple d’utilisation ? </a:t>
            </a:r>
          </a:p>
          <a:p>
            <a:r>
              <a:rPr lang="fr-FR" dirty="0">
                <a:latin typeface="Century Gothic" panose="020B0502020202020204" pitchFamily="34" charset="0"/>
                <a:sym typeface="Wingdings" panose="05000000000000000000" pitchFamily="2" charset="2"/>
              </a:rPr>
              <a:t>Ma solution est-elle facilement réparable ? </a:t>
            </a:r>
          </a:p>
          <a:p>
            <a:r>
              <a:rPr lang="fr-FR" dirty="0">
                <a:latin typeface="Century Gothic" panose="020B0502020202020204" pitchFamily="34" charset="0"/>
                <a:sym typeface="Wingdings" panose="05000000000000000000" pitchFamily="2" charset="2"/>
              </a:rPr>
              <a:t>Ma solution est-elle économiquement abordable ? </a:t>
            </a:r>
          </a:p>
          <a:p>
            <a:r>
              <a:rPr lang="fr-FR" dirty="0">
                <a:latin typeface="Century Gothic" panose="020B0502020202020204" pitchFamily="34" charset="0"/>
                <a:sym typeface="Wingdings" panose="05000000000000000000" pitchFamily="2" charset="2"/>
              </a:rPr>
              <a:t>…</a:t>
            </a:r>
          </a:p>
        </p:txBody>
      </p:sp>
      <p:pic>
        <p:nvPicPr>
          <p:cNvPr id="7" name="Image 6">
            <a:extLst>
              <a:ext uri="{FF2B5EF4-FFF2-40B4-BE49-F238E27FC236}">
                <a16:creationId xmlns:a16="http://schemas.microsoft.com/office/drawing/2014/main" xmlns="" id="{7B749831-E000-4AB6-AF39-B307516E563C}"/>
              </a:ext>
            </a:extLst>
          </p:cNvPr>
          <p:cNvPicPr>
            <a:picLocks noChangeAspect="1"/>
          </p:cNvPicPr>
          <p:nvPr/>
        </p:nvPicPr>
        <p:blipFill>
          <a:blip r:embed="rId2"/>
          <a:stretch>
            <a:fillRect/>
          </a:stretch>
        </p:blipFill>
        <p:spPr>
          <a:xfrm>
            <a:off x="6073141" y="173329"/>
            <a:ext cx="634069" cy="634069"/>
          </a:xfrm>
          <a:prstGeom prst="rect">
            <a:avLst/>
          </a:prstGeom>
        </p:spPr>
      </p:pic>
      <p:pic>
        <p:nvPicPr>
          <p:cNvPr id="9" name="Image 8">
            <a:extLst>
              <a:ext uri="{FF2B5EF4-FFF2-40B4-BE49-F238E27FC236}">
                <a16:creationId xmlns:a16="http://schemas.microsoft.com/office/drawing/2014/main" xmlns="" id="{92EA3F9B-3AF4-4714-945F-FCF27D68D6E2}"/>
              </a:ext>
            </a:extLst>
          </p:cNvPr>
          <p:cNvPicPr>
            <a:picLocks noChangeAspect="1"/>
          </p:cNvPicPr>
          <p:nvPr/>
        </p:nvPicPr>
        <p:blipFill>
          <a:blip r:embed="rId3"/>
          <a:stretch>
            <a:fillRect/>
          </a:stretch>
        </p:blipFill>
        <p:spPr>
          <a:xfrm>
            <a:off x="10704512" y="1859585"/>
            <a:ext cx="1262609" cy="1262609"/>
          </a:xfrm>
          <a:prstGeom prst="rect">
            <a:avLst/>
          </a:prstGeom>
        </p:spPr>
      </p:pic>
      <p:pic>
        <p:nvPicPr>
          <p:cNvPr id="10" name="Image 9">
            <a:extLst>
              <a:ext uri="{FF2B5EF4-FFF2-40B4-BE49-F238E27FC236}">
                <a16:creationId xmlns:a16="http://schemas.microsoft.com/office/drawing/2014/main" xmlns="" id="{BD204398-1518-408E-8052-432A5C3DF47F}"/>
              </a:ext>
            </a:extLst>
          </p:cNvPr>
          <p:cNvPicPr>
            <a:picLocks noChangeAspect="1"/>
          </p:cNvPicPr>
          <p:nvPr/>
        </p:nvPicPr>
        <p:blipFill>
          <a:blip r:embed="rId4"/>
          <a:stretch>
            <a:fillRect/>
          </a:stretch>
        </p:blipFill>
        <p:spPr>
          <a:xfrm>
            <a:off x="479376" y="4005064"/>
            <a:ext cx="1008112" cy="1008112"/>
          </a:xfrm>
          <a:prstGeom prst="rect">
            <a:avLst/>
          </a:prstGeom>
        </p:spPr>
      </p:pic>
    </p:spTree>
    <p:extLst>
      <p:ext uri="{BB962C8B-B14F-4D97-AF65-F5344CB8AC3E}">
        <p14:creationId xmlns:p14="http://schemas.microsoft.com/office/powerpoint/2010/main" val="672312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599637F-FF39-4253-9ACC-4CD142A8B137}"/>
              </a:ext>
            </a:extLst>
          </p:cNvPr>
          <p:cNvSpPr>
            <a:spLocks noGrp="1"/>
          </p:cNvSpPr>
          <p:nvPr>
            <p:ph type="title"/>
          </p:nvPr>
        </p:nvSpPr>
        <p:spPr/>
        <p:txBody>
          <a:bodyPr/>
          <a:lstStyle/>
          <a:p>
            <a:r>
              <a:rPr lang="fr-FR" dirty="0"/>
              <a:t>Le contexte socio-culturel</a:t>
            </a:r>
          </a:p>
        </p:txBody>
      </p:sp>
      <p:sp>
        <p:nvSpPr>
          <p:cNvPr id="3" name="Espace réservé du contenu 2">
            <a:extLst>
              <a:ext uri="{FF2B5EF4-FFF2-40B4-BE49-F238E27FC236}">
                <a16:creationId xmlns:a16="http://schemas.microsoft.com/office/drawing/2014/main" xmlns="" id="{32385C75-EB91-43DA-8FD8-9C6BA9B78547}"/>
              </a:ext>
            </a:extLst>
          </p:cNvPr>
          <p:cNvSpPr>
            <a:spLocks noGrp="1"/>
          </p:cNvSpPr>
          <p:nvPr>
            <p:ph idx="1"/>
          </p:nvPr>
        </p:nvSpPr>
        <p:spPr/>
        <p:txBody>
          <a:bodyPr/>
          <a:lstStyle/>
          <a:p>
            <a:r>
              <a:rPr lang="fr-FR" dirty="0"/>
              <a:t>Chaque solution doit être pensée dans un </a:t>
            </a:r>
            <a:r>
              <a:rPr lang="fr-FR" dirty="0">
                <a:solidFill>
                  <a:srgbClr val="F6AB38"/>
                </a:solidFill>
              </a:rPr>
              <a:t>contexte</a:t>
            </a:r>
            <a:r>
              <a:rPr lang="fr-FR" dirty="0"/>
              <a:t> : </a:t>
            </a:r>
          </a:p>
          <a:p>
            <a:pPr lvl="1"/>
            <a:r>
              <a:rPr lang="fr-FR" dirty="0"/>
              <a:t>Culture</a:t>
            </a:r>
          </a:p>
          <a:p>
            <a:pPr lvl="1"/>
            <a:r>
              <a:rPr lang="fr-FR" dirty="0"/>
              <a:t>Contraintes et besoins des usagers</a:t>
            </a:r>
          </a:p>
          <a:p>
            <a:pPr lvl="1"/>
            <a:r>
              <a:rPr lang="fr-FR" dirty="0"/>
              <a:t>Loi</a:t>
            </a:r>
          </a:p>
          <a:p>
            <a:pPr lvl="1"/>
            <a:r>
              <a:rPr lang="fr-FR" dirty="0"/>
              <a:t>…</a:t>
            </a:r>
          </a:p>
          <a:p>
            <a:pPr marL="457200" lvl="1" indent="0">
              <a:buNone/>
            </a:pPr>
            <a:endParaRPr lang="fr-FR" dirty="0"/>
          </a:p>
          <a:p>
            <a:pPr indent="-285750"/>
            <a:endParaRPr lang="fr-FR" b="1" dirty="0">
              <a:solidFill>
                <a:srgbClr val="085160"/>
              </a:solidFill>
            </a:endParaRPr>
          </a:p>
        </p:txBody>
      </p:sp>
      <p:pic>
        <p:nvPicPr>
          <p:cNvPr id="6" name="Image 5">
            <a:extLst>
              <a:ext uri="{FF2B5EF4-FFF2-40B4-BE49-F238E27FC236}">
                <a16:creationId xmlns:a16="http://schemas.microsoft.com/office/drawing/2014/main" xmlns="" id="{398691C8-6C2E-4A95-8F8F-03F04B7884C0}"/>
              </a:ext>
            </a:extLst>
          </p:cNvPr>
          <p:cNvPicPr>
            <a:picLocks noChangeAspect="1"/>
          </p:cNvPicPr>
          <p:nvPr/>
        </p:nvPicPr>
        <p:blipFill>
          <a:blip r:embed="rId3"/>
          <a:stretch>
            <a:fillRect/>
          </a:stretch>
        </p:blipFill>
        <p:spPr>
          <a:xfrm>
            <a:off x="6168008" y="97768"/>
            <a:ext cx="634069" cy="634069"/>
          </a:xfrm>
          <a:prstGeom prst="rect">
            <a:avLst/>
          </a:prstGeom>
        </p:spPr>
      </p:pic>
      <p:pic>
        <p:nvPicPr>
          <p:cNvPr id="9" name="Image 8">
            <a:extLst>
              <a:ext uri="{FF2B5EF4-FFF2-40B4-BE49-F238E27FC236}">
                <a16:creationId xmlns:a16="http://schemas.microsoft.com/office/drawing/2014/main" xmlns="" id="{B0D3F344-9DB0-407B-BE1F-38A43478A196}"/>
              </a:ext>
            </a:extLst>
          </p:cNvPr>
          <p:cNvPicPr>
            <a:picLocks noChangeAspect="1"/>
          </p:cNvPicPr>
          <p:nvPr/>
        </p:nvPicPr>
        <p:blipFill>
          <a:blip r:embed="rId4"/>
          <a:stretch>
            <a:fillRect/>
          </a:stretch>
        </p:blipFill>
        <p:spPr>
          <a:xfrm>
            <a:off x="9264353" y="1616659"/>
            <a:ext cx="720000" cy="720000"/>
          </a:xfrm>
          <a:prstGeom prst="rect">
            <a:avLst/>
          </a:prstGeom>
        </p:spPr>
      </p:pic>
      <p:pic>
        <p:nvPicPr>
          <p:cNvPr id="10" name="Image 9">
            <a:extLst>
              <a:ext uri="{FF2B5EF4-FFF2-40B4-BE49-F238E27FC236}">
                <a16:creationId xmlns:a16="http://schemas.microsoft.com/office/drawing/2014/main" xmlns="" id="{0175B20F-D9AC-4506-B6C2-226EF406C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0216" y="1976659"/>
            <a:ext cx="720000" cy="720000"/>
          </a:xfrm>
          <a:prstGeom prst="rect">
            <a:avLst/>
          </a:prstGeom>
        </p:spPr>
      </p:pic>
    </p:spTree>
    <p:extLst>
      <p:ext uri="{BB962C8B-B14F-4D97-AF65-F5344CB8AC3E}">
        <p14:creationId xmlns:p14="http://schemas.microsoft.com/office/powerpoint/2010/main" val="88064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599637F-FF39-4253-9ACC-4CD142A8B137}"/>
              </a:ext>
            </a:extLst>
          </p:cNvPr>
          <p:cNvSpPr>
            <a:spLocks noGrp="1"/>
          </p:cNvSpPr>
          <p:nvPr>
            <p:ph type="title"/>
          </p:nvPr>
        </p:nvSpPr>
        <p:spPr/>
        <p:txBody>
          <a:bodyPr/>
          <a:lstStyle/>
          <a:p>
            <a:r>
              <a:rPr lang="fr-FR" dirty="0"/>
              <a:t>Le contexte socio-culturel</a:t>
            </a:r>
          </a:p>
        </p:txBody>
      </p:sp>
      <p:sp>
        <p:nvSpPr>
          <p:cNvPr id="3" name="Espace réservé du contenu 2">
            <a:extLst>
              <a:ext uri="{FF2B5EF4-FFF2-40B4-BE49-F238E27FC236}">
                <a16:creationId xmlns:a16="http://schemas.microsoft.com/office/drawing/2014/main" xmlns="" id="{32385C75-EB91-43DA-8FD8-9C6BA9B78547}"/>
              </a:ext>
            </a:extLst>
          </p:cNvPr>
          <p:cNvSpPr>
            <a:spLocks noGrp="1"/>
          </p:cNvSpPr>
          <p:nvPr>
            <p:ph idx="1"/>
          </p:nvPr>
        </p:nvSpPr>
        <p:spPr/>
        <p:txBody>
          <a:bodyPr/>
          <a:lstStyle/>
          <a:p>
            <a:r>
              <a:rPr lang="fr-FR" dirty="0"/>
              <a:t>Chaque solution doit être pensée dans un </a:t>
            </a:r>
            <a:r>
              <a:rPr lang="fr-FR" dirty="0">
                <a:solidFill>
                  <a:srgbClr val="F6AB38"/>
                </a:solidFill>
              </a:rPr>
              <a:t>contexte</a:t>
            </a:r>
            <a:r>
              <a:rPr lang="fr-FR" dirty="0"/>
              <a:t> : </a:t>
            </a:r>
          </a:p>
          <a:p>
            <a:pPr lvl="1"/>
            <a:r>
              <a:rPr lang="fr-FR" dirty="0"/>
              <a:t>Culture</a:t>
            </a:r>
          </a:p>
          <a:p>
            <a:pPr lvl="1"/>
            <a:r>
              <a:rPr lang="fr-FR" dirty="0"/>
              <a:t>Contraintes et besoins des usagers</a:t>
            </a:r>
          </a:p>
          <a:p>
            <a:pPr lvl="1"/>
            <a:r>
              <a:rPr lang="fr-FR" dirty="0"/>
              <a:t>Loi</a:t>
            </a:r>
          </a:p>
          <a:p>
            <a:pPr lvl="1"/>
            <a:r>
              <a:rPr lang="fr-FR" dirty="0"/>
              <a:t>…</a:t>
            </a:r>
          </a:p>
          <a:p>
            <a:pPr marL="457200" lvl="1" indent="0">
              <a:buNone/>
            </a:pPr>
            <a:endParaRPr lang="fr-FR" dirty="0"/>
          </a:p>
          <a:p>
            <a:pPr indent="-285750"/>
            <a:r>
              <a:rPr lang="fr-FR" dirty="0"/>
              <a:t>Être acteur du changement c’est accepter : </a:t>
            </a:r>
          </a:p>
          <a:p>
            <a:pPr lvl="1" indent="0">
              <a:buNone/>
            </a:pPr>
            <a:r>
              <a:rPr lang="fr-FR" b="1" dirty="0">
                <a:solidFill>
                  <a:srgbClr val="085160"/>
                </a:solidFill>
              </a:rPr>
              <a:t>que </a:t>
            </a:r>
            <a:r>
              <a:rPr lang="fr-FR" b="1" dirty="0">
                <a:solidFill>
                  <a:srgbClr val="F6AB38"/>
                </a:solidFill>
              </a:rPr>
              <a:t>les changements sont longs </a:t>
            </a:r>
            <a:r>
              <a:rPr lang="fr-FR" b="1" dirty="0">
                <a:solidFill>
                  <a:srgbClr val="085160"/>
                </a:solidFill>
              </a:rPr>
              <a:t>car dépendant des </a:t>
            </a:r>
            <a:r>
              <a:rPr lang="fr-FR" b="1" dirty="0">
                <a:solidFill>
                  <a:srgbClr val="F6AB38"/>
                </a:solidFill>
              </a:rPr>
              <a:t>structures existantes</a:t>
            </a:r>
          </a:p>
          <a:p>
            <a:pPr lvl="1" indent="0">
              <a:buNone/>
            </a:pPr>
            <a:r>
              <a:rPr lang="fr-FR" b="1" dirty="0">
                <a:solidFill>
                  <a:srgbClr val="085160"/>
                </a:solidFill>
              </a:rPr>
              <a:t>qu’il faut </a:t>
            </a:r>
            <a:r>
              <a:rPr lang="fr-FR" b="1" dirty="0">
                <a:solidFill>
                  <a:srgbClr val="F6AB38"/>
                </a:solidFill>
              </a:rPr>
              <a:t>faire des compromis </a:t>
            </a:r>
            <a:r>
              <a:rPr lang="fr-FR" b="1" dirty="0">
                <a:solidFill>
                  <a:srgbClr val="085160"/>
                </a:solidFill>
              </a:rPr>
              <a:t>sans pour autant remettre en question son </a:t>
            </a:r>
            <a:r>
              <a:rPr lang="fr-FR" b="1" dirty="0">
                <a:solidFill>
                  <a:srgbClr val="F6AB38"/>
                </a:solidFill>
              </a:rPr>
              <a:t>idéal</a:t>
            </a:r>
            <a:r>
              <a:rPr lang="fr-FR" b="1" dirty="0">
                <a:solidFill>
                  <a:srgbClr val="085160"/>
                </a:solidFill>
              </a:rPr>
              <a:t>. </a:t>
            </a:r>
          </a:p>
        </p:txBody>
      </p:sp>
      <p:pic>
        <p:nvPicPr>
          <p:cNvPr id="6" name="Image 5">
            <a:extLst>
              <a:ext uri="{FF2B5EF4-FFF2-40B4-BE49-F238E27FC236}">
                <a16:creationId xmlns:a16="http://schemas.microsoft.com/office/drawing/2014/main" xmlns="" id="{398691C8-6C2E-4A95-8F8F-03F04B7884C0}"/>
              </a:ext>
            </a:extLst>
          </p:cNvPr>
          <p:cNvPicPr>
            <a:picLocks noChangeAspect="1"/>
          </p:cNvPicPr>
          <p:nvPr/>
        </p:nvPicPr>
        <p:blipFill>
          <a:blip r:embed="rId3"/>
          <a:stretch>
            <a:fillRect/>
          </a:stretch>
        </p:blipFill>
        <p:spPr>
          <a:xfrm>
            <a:off x="6168008" y="97768"/>
            <a:ext cx="634069" cy="634069"/>
          </a:xfrm>
          <a:prstGeom prst="rect">
            <a:avLst/>
          </a:prstGeom>
        </p:spPr>
      </p:pic>
      <p:pic>
        <p:nvPicPr>
          <p:cNvPr id="9" name="Image 8">
            <a:extLst>
              <a:ext uri="{FF2B5EF4-FFF2-40B4-BE49-F238E27FC236}">
                <a16:creationId xmlns:a16="http://schemas.microsoft.com/office/drawing/2014/main" xmlns="" id="{B0D3F344-9DB0-407B-BE1F-38A43478A196}"/>
              </a:ext>
            </a:extLst>
          </p:cNvPr>
          <p:cNvPicPr>
            <a:picLocks noChangeAspect="1"/>
          </p:cNvPicPr>
          <p:nvPr/>
        </p:nvPicPr>
        <p:blipFill>
          <a:blip r:embed="rId4"/>
          <a:stretch>
            <a:fillRect/>
          </a:stretch>
        </p:blipFill>
        <p:spPr>
          <a:xfrm>
            <a:off x="9264353" y="1616659"/>
            <a:ext cx="720000" cy="720000"/>
          </a:xfrm>
          <a:prstGeom prst="rect">
            <a:avLst/>
          </a:prstGeom>
        </p:spPr>
      </p:pic>
      <p:pic>
        <p:nvPicPr>
          <p:cNvPr id="10" name="Image 9">
            <a:extLst>
              <a:ext uri="{FF2B5EF4-FFF2-40B4-BE49-F238E27FC236}">
                <a16:creationId xmlns:a16="http://schemas.microsoft.com/office/drawing/2014/main" xmlns="" id="{0175B20F-D9AC-4506-B6C2-226EF406C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0216" y="1976659"/>
            <a:ext cx="720000" cy="720000"/>
          </a:xfrm>
          <a:prstGeom prst="rect">
            <a:avLst/>
          </a:prstGeom>
        </p:spPr>
      </p:pic>
      <p:pic>
        <p:nvPicPr>
          <p:cNvPr id="11" name="Image 10">
            <a:extLst>
              <a:ext uri="{FF2B5EF4-FFF2-40B4-BE49-F238E27FC236}">
                <a16:creationId xmlns:a16="http://schemas.microsoft.com/office/drawing/2014/main" xmlns="" id="{9319EC5F-793E-46A6-879E-72C6D2F15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00" y="4509120"/>
            <a:ext cx="480843" cy="480843"/>
          </a:xfrm>
          <a:prstGeom prst="rect">
            <a:avLst/>
          </a:prstGeom>
        </p:spPr>
      </p:pic>
      <p:pic>
        <p:nvPicPr>
          <p:cNvPr id="12" name="Image 11">
            <a:extLst>
              <a:ext uri="{FF2B5EF4-FFF2-40B4-BE49-F238E27FC236}">
                <a16:creationId xmlns:a16="http://schemas.microsoft.com/office/drawing/2014/main" xmlns="" id="{66AE7937-FA2D-4B3F-9321-31EEC60DC983}"/>
              </a:ext>
            </a:extLst>
          </p:cNvPr>
          <p:cNvPicPr>
            <a:picLocks noChangeAspect="1"/>
          </p:cNvPicPr>
          <p:nvPr/>
        </p:nvPicPr>
        <p:blipFill>
          <a:blip r:embed="rId7"/>
          <a:stretch>
            <a:fillRect/>
          </a:stretch>
        </p:blipFill>
        <p:spPr>
          <a:xfrm>
            <a:off x="654516" y="5307935"/>
            <a:ext cx="562610" cy="562610"/>
          </a:xfrm>
          <a:prstGeom prst="rect">
            <a:avLst/>
          </a:prstGeom>
        </p:spPr>
      </p:pic>
    </p:spTree>
    <p:extLst>
      <p:ext uri="{BB962C8B-B14F-4D97-AF65-F5344CB8AC3E}">
        <p14:creationId xmlns:p14="http://schemas.microsoft.com/office/powerpoint/2010/main" val="3958159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666BF6-4AE7-4BAA-9425-340EA8B4FEBA}"/>
              </a:ext>
            </a:extLst>
          </p:cNvPr>
          <p:cNvSpPr>
            <a:spLocks noGrp="1"/>
          </p:cNvSpPr>
          <p:nvPr>
            <p:ph type="title"/>
          </p:nvPr>
        </p:nvSpPr>
        <p:spPr/>
        <p:txBody>
          <a:bodyPr/>
          <a:lstStyle/>
          <a:p>
            <a:r>
              <a:rPr lang="fr-FR" dirty="0"/>
              <a:t>Le Système de Management des GES</a:t>
            </a:r>
          </a:p>
        </p:txBody>
      </p:sp>
      <p:sp>
        <p:nvSpPr>
          <p:cNvPr id="3" name="Espace réservé du contenu 2">
            <a:extLst>
              <a:ext uri="{FF2B5EF4-FFF2-40B4-BE49-F238E27FC236}">
                <a16:creationId xmlns:a16="http://schemas.microsoft.com/office/drawing/2014/main" xmlns="" id="{6ECC4D1A-A2F7-4887-AF13-1D392E850E03}"/>
              </a:ext>
            </a:extLst>
          </p:cNvPr>
          <p:cNvSpPr>
            <a:spLocks noGrp="1"/>
          </p:cNvSpPr>
          <p:nvPr>
            <p:ph idx="1"/>
          </p:nvPr>
        </p:nvSpPr>
        <p:spPr>
          <a:xfrm>
            <a:off x="2351584" y="1394314"/>
            <a:ext cx="7344816" cy="576065"/>
          </a:xfrm>
        </p:spPr>
        <p:txBody>
          <a:bodyPr anchor="ctr"/>
          <a:lstStyle/>
          <a:p>
            <a:pPr algn="ctr"/>
            <a:r>
              <a:rPr lang="fr-FR" sz="3600" dirty="0"/>
              <a:t>Plan </a:t>
            </a:r>
            <a:r>
              <a:rPr lang="fr-FR" sz="3600" dirty="0">
                <a:sym typeface="Wingdings" panose="05000000000000000000" pitchFamily="2" charset="2"/>
              </a:rPr>
              <a:t> Do  Check  </a:t>
            </a:r>
            <a:r>
              <a:rPr lang="fr-FR" sz="3600" dirty="0" err="1">
                <a:sym typeface="Wingdings" panose="05000000000000000000" pitchFamily="2" charset="2"/>
              </a:rPr>
              <a:t>Act</a:t>
            </a:r>
            <a:endParaRPr lang="fr-FR" sz="3600" dirty="0">
              <a:sym typeface="Wingdings" panose="05000000000000000000" pitchFamily="2" charset="2"/>
            </a:endParaRPr>
          </a:p>
        </p:txBody>
      </p:sp>
      <p:sp>
        <p:nvSpPr>
          <p:cNvPr id="7" name="Flèche courbée vers le haut 6"/>
          <p:cNvSpPr/>
          <p:nvPr/>
        </p:nvSpPr>
        <p:spPr>
          <a:xfrm flipH="1">
            <a:off x="3248644" y="1970379"/>
            <a:ext cx="5550697" cy="576063"/>
          </a:xfrm>
          <a:prstGeom prst="curvedUpArrow">
            <a:avLst/>
          </a:prstGeom>
          <a:solidFill>
            <a:srgbClr val="085160"/>
          </a:solidFill>
          <a:ln>
            <a:solidFill>
              <a:srgbClr val="085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a:solidFill>
                <a:schemeClr val="tx1"/>
              </a:solidFill>
            </a:endParaRPr>
          </a:p>
        </p:txBody>
      </p:sp>
      <p:sp>
        <p:nvSpPr>
          <p:cNvPr id="8" name="ZoneTexte 7"/>
          <p:cNvSpPr txBox="1"/>
          <p:nvPr/>
        </p:nvSpPr>
        <p:spPr>
          <a:xfrm>
            <a:off x="1055440" y="2780928"/>
            <a:ext cx="9937104" cy="3354765"/>
          </a:xfrm>
          <a:prstGeom prst="rect">
            <a:avLst/>
          </a:prstGeom>
          <a:noFill/>
        </p:spPr>
        <p:txBody>
          <a:bodyPr wrap="square" rtlCol="0">
            <a:spAutoFit/>
          </a:bodyPr>
          <a:lstStyle/>
          <a:p>
            <a:pPr marL="285750" indent="-285750">
              <a:spcAft>
                <a:spcPts val="1200"/>
              </a:spcAft>
              <a:buFont typeface="Courier New" panose="02070309020205020404" pitchFamily="49" charset="0"/>
              <a:buChar char="o"/>
            </a:pPr>
            <a:r>
              <a:rPr lang="fr-FR" sz="2400" dirty="0">
                <a:latin typeface="Century Gothic" panose="020B0502020202020204" pitchFamily="34" charset="0"/>
              </a:rPr>
              <a:t>Quatre étapes pour constituer un </a:t>
            </a:r>
            <a:r>
              <a:rPr lang="fr-FR" sz="2400" b="1" dirty="0">
                <a:latin typeface="Century Gothic" panose="020B0502020202020204" pitchFamily="34" charset="0"/>
              </a:rPr>
              <a:t>plan d’actions efficace </a:t>
            </a:r>
            <a:r>
              <a:rPr lang="fr-FR" sz="2400" dirty="0">
                <a:latin typeface="Century Gothic" panose="020B0502020202020204" pitchFamily="34" charset="0"/>
              </a:rPr>
              <a:t>et </a:t>
            </a:r>
            <a:r>
              <a:rPr lang="fr-FR" sz="2400" b="1" dirty="0">
                <a:latin typeface="Century Gothic" panose="020B0502020202020204" pitchFamily="34" charset="0"/>
              </a:rPr>
              <a:t>actif sur le long terme</a:t>
            </a:r>
          </a:p>
          <a:p>
            <a:pPr marL="285750" indent="-285750">
              <a:spcAft>
                <a:spcPts val="1200"/>
              </a:spcAft>
              <a:buFont typeface="Courier New" panose="02070309020205020404" pitchFamily="49" charset="0"/>
              <a:buChar char="o"/>
            </a:pPr>
            <a:r>
              <a:rPr lang="fr-FR" sz="2400" dirty="0">
                <a:latin typeface="Century Gothic" panose="020B0502020202020204" pitchFamily="34" charset="0"/>
              </a:rPr>
              <a:t>Un référentiel disponible gratuitement sur le site de l’ABC</a:t>
            </a:r>
          </a:p>
          <a:p>
            <a:pPr marL="285750" indent="-285750">
              <a:buFont typeface="Courier New" panose="02070309020205020404" pitchFamily="49" charset="0"/>
              <a:buChar char="o"/>
            </a:pPr>
            <a:r>
              <a:rPr lang="fr-FR" sz="2400" dirty="0">
                <a:latin typeface="Century Gothic" panose="020B0502020202020204" pitchFamily="34" charset="0"/>
              </a:rPr>
              <a:t>Un système compatible avec les systèmes de management </a:t>
            </a:r>
          </a:p>
          <a:p>
            <a:pPr marL="742950" lvl="1" indent="-285750">
              <a:buFont typeface="Arial" panose="020B0604020202020204" pitchFamily="34" charset="0"/>
              <a:buChar char="•"/>
            </a:pPr>
            <a:r>
              <a:rPr lang="fr-FR" sz="2400" dirty="0">
                <a:latin typeface="Century Gothic" panose="020B0502020202020204" pitchFamily="34" charset="0"/>
              </a:rPr>
              <a:t>de l’environnement (ISO 14 001)</a:t>
            </a:r>
          </a:p>
          <a:p>
            <a:pPr marL="742950" lvl="1" indent="-285750">
              <a:buFont typeface="Arial" panose="020B0604020202020204" pitchFamily="34" charset="0"/>
              <a:buChar char="•"/>
            </a:pPr>
            <a:r>
              <a:rPr lang="fr-FR" sz="2400" dirty="0">
                <a:latin typeface="Century Gothic" panose="020B0502020202020204" pitchFamily="34" charset="0"/>
              </a:rPr>
              <a:t>de l’énergie (ISO 50 001)</a:t>
            </a:r>
          </a:p>
          <a:p>
            <a:pPr marL="742950" lvl="1" indent="-285750">
              <a:buFont typeface="Arial" panose="020B0604020202020204" pitchFamily="34" charset="0"/>
              <a:buChar char="•"/>
            </a:pPr>
            <a:r>
              <a:rPr lang="fr-FR" sz="2400" dirty="0">
                <a:latin typeface="Century Gothic" panose="020B0502020202020204" pitchFamily="34" charset="0"/>
              </a:rPr>
              <a:t>de la qualité (ISO 9 001)</a:t>
            </a:r>
          </a:p>
          <a:p>
            <a:endParaRPr lang="fr-FR" sz="2400" dirty="0">
              <a:latin typeface="Century Gothic" panose="020B0502020202020204" pitchFamily="34" charset="0"/>
            </a:endParaRPr>
          </a:p>
        </p:txBody>
      </p:sp>
    </p:spTree>
    <p:extLst>
      <p:ext uri="{BB962C8B-B14F-4D97-AF65-F5344CB8AC3E}">
        <p14:creationId xmlns:p14="http://schemas.microsoft.com/office/powerpoint/2010/main" val="29213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Analyse d’un bilan GES : et maintenant on fait quoi ?</a:t>
            </a:r>
          </a:p>
        </p:txBody>
      </p:sp>
      <p:sp>
        <p:nvSpPr>
          <p:cNvPr id="33" name="ZoneTexte 32"/>
          <p:cNvSpPr txBox="1"/>
          <p:nvPr/>
        </p:nvSpPr>
        <p:spPr>
          <a:xfrm>
            <a:off x="6446049" y="2478688"/>
            <a:ext cx="5328592" cy="461665"/>
          </a:xfrm>
          <a:prstGeom prst="rect">
            <a:avLst/>
          </a:prstGeom>
          <a:noFill/>
        </p:spPr>
        <p:txBody>
          <a:bodyPr wrap="square" rtlCol="0">
            <a:spAutoFit/>
          </a:bodyPr>
          <a:lstStyle/>
          <a:p>
            <a:pPr lvl="0" indent="-342900" algn="ctr" defTabSz="457200">
              <a:spcBef>
                <a:spcPct val="20000"/>
              </a:spcBef>
              <a:buClr>
                <a:srgbClr val="F79124"/>
              </a:buClr>
            </a:pPr>
            <a:r>
              <a:rPr lang="fr-FR" sz="2400" b="1" dirty="0">
                <a:solidFill>
                  <a:srgbClr val="085160"/>
                </a:solidFill>
                <a:latin typeface="Century Gothic" pitchFamily="34" charset="0"/>
              </a:rPr>
              <a:t>Sur quoi on agit en </a:t>
            </a:r>
            <a:r>
              <a:rPr lang="fr-FR" sz="2400" b="1" dirty="0">
                <a:solidFill>
                  <a:srgbClr val="F6AB38"/>
                </a:solidFill>
                <a:latin typeface="Century Gothic" pitchFamily="34" charset="0"/>
              </a:rPr>
              <a:t>priorité</a:t>
            </a:r>
            <a:r>
              <a:rPr lang="fr-FR" sz="2400" b="1" dirty="0">
                <a:solidFill>
                  <a:srgbClr val="085160"/>
                </a:solidFill>
                <a:latin typeface="Century Gothic" pitchFamily="34" charset="0"/>
              </a:rPr>
              <a:t> ?</a:t>
            </a:r>
          </a:p>
        </p:txBody>
      </p:sp>
      <p:grpSp>
        <p:nvGrpSpPr>
          <p:cNvPr id="65" name="Groupe 64"/>
          <p:cNvGrpSpPr/>
          <p:nvPr/>
        </p:nvGrpSpPr>
        <p:grpSpPr>
          <a:xfrm>
            <a:off x="191344" y="1579622"/>
            <a:ext cx="6612238" cy="4918213"/>
            <a:chOff x="351025" y="2298504"/>
            <a:chExt cx="6093018" cy="4532016"/>
          </a:xfrm>
        </p:grpSpPr>
        <p:graphicFrame>
          <p:nvGraphicFramePr>
            <p:cNvPr id="6" name="Graphique 5">
              <a:extLst>
                <a:ext uri="{FF2B5EF4-FFF2-40B4-BE49-F238E27FC236}">
                  <a16:creationId xmlns:a16="http://schemas.microsoft.com/office/drawing/2014/main" xmlns="" id="{91A08C2E-335B-41EE-B01D-2DEF114A21C4}"/>
                </a:ext>
              </a:extLst>
            </p:cNvPr>
            <p:cNvGraphicFramePr/>
            <p:nvPr>
              <p:extLst/>
            </p:nvPr>
          </p:nvGraphicFramePr>
          <p:xfrm>
            <a:off x="1554788" y="2617998"/>
            <a:ext cx="4566706" cy="2936042"/>
          </p:xfrm>
          <a:graphic>
            <a:graphicData uri="http://schemas.openxmlformats.org/drawingml/2006/chart">
              <c:chart xmlns:c="http://schemas.openxmlformats.org/drawingml/2006/chart" xmlns:r="http://schemas.openxmlformats.org/officeDocument/2006/relationships" r:id="rId3"/>
            </a:graphicData>
          </a:graphic>
        </p:graphicFrame>
        <p:sp>
          <p:nvSpPr>
            <p:cNvPr id="15" name="ZoneTexte 14"/>
            <p:cNvSpPr txBox="1"/>
            <p:nvPr/>
          </p:nvSpPr>
          <p:spPr>
            <a:xfrm>
              <a:off x="2187258" y="2319105"/>
              <a:ext cx="1030242" cy="553998"/>
            </a:xfrm>
            <a:prstGeom prst="rect">
              <a:avLst/>
            </a:prstGeom>
            <a:noFill/>
          </p:spPr>
          <p:txBody>
            <a:bodyPr wrap="square" rtlCol="0">
              <a:spAutoFit/>
            </a:bodyPr>
            <a:lstStyle/>
            <a:p>
              <a:pPr algn="ctr"/>
              <a:r>
                <a:rPr lang="fr-FR" sz="1400" b="1" dirty="0">
                  <a:solidFill>
                    <a:srgbClr val="0E94D7"/>
                  </a:solidFill>
                  <a:latin typeface="Century Gothic" panose="020B0502020202020204" pitchFamily="34" charset="0"/>
                </a:rPr>
                <a:t>Achats</a:t>
              </a:r>
              <a:endParaRPr lang="fr-FR" sz="1600" b="1" dirty="0">
                <a:solidFill>
                  <a:srgbClr val="0E94D7"/>
                </a:solidFill>
                <a:latin typeface="Century Gothic" panose="020B0502020202020204" pitchFamily="34" charset="0"/>
              </a:endParaRPr>
            </a:p>
            <a:p>
              <a:pPr algn="ctr"/>
              <a:r>
                <a:rPr lang="fr-FR" sz="1600" b="1" dirty="0">
                  <a:solidFill>
                    <a:srgbClr val="0E94D7"/>
                  </a:solidFill>
                  <a:latin typeface="Century Gothic" panose="020B0502020202020204" pitchFamily="34" charset="0"/>
                </a:rPr>
                <a:t>9%</a:t>
              </a:r>
            </a:p>
          </p:txBody>
        </p:sp>
        <p:sp>
          <p:nvSpPr>
            <p:cNvPr id="16" name="ZoneTexte 15"/>
            <p:cNvSpPr txBox="1"/>
            <p:nvPr/>
          </p:nvSpPr>
          <p:spPr>
            <a:xfrm>
              <a:off x="2868255" y="2298504"/>
              <a:ext cx="1409652" cy="523220"/>
            </a:xfrm>
            <a:prstGeom prst="rect">
              <a:avLst/>
            </a:prstGeom>
            <a:noFill/>
          </p:spPr>
          <p:txBody>
            <a:bodyPr wrap="square" rtlCol="0">
              <a:spAutoFit/>
            </a:bodyPr>
            <a:lstStyle/>
            <a:p>
              <a:pPr algn="ctr"/>
              <a:r>
                <a:rPr lang="fr-FR" sz="1400" b="1" dirty="0">
                  <a:solidFill>
                    <a:srgbClr val="90DFAA"/>
                  </a:solidFill>
                  <a:latin typeface="Century Gothic" panose="020B0502020202020204" pitchFamily="34" charset="0"/>
                </a:rPr>
                <a:t>Déchets</a:t>
              </a:r>
            </a:p>
            <a:p>
              <a:pPr algn="ctr"/>
              <a:r>
                <a:rPr lang="fr-FR" sz="1400" b="1" dirty="0">
                  <a:solidFill>
                    <a:srgbClr val="90DFAA"/>
                  </a:solidFill>
                  <a:latin typeface="Century Gothic" panose="020B0502020202020204" pitchFamily="34" charset="0"/>
                </a:rPr>
                <a:t>7%</a:t>
              </a:r>
            </a:p>
          </p:txBody>
        </p:sp>
        <p:sp>
          <p:nvSpPr>
            <p:cNvPr id="17" name="ZoneTexte 16"/>
            <p:cNvSpPr txBox="1"/>
            <p:nvPr/>
          </p:nvSpPr>
          <p:spPr>
            <a:xfrm>
              <a:off x="3715514" y="2821724"/>
              <a:ext cx="2173663" cy="461665"/>
            </a:xfrm>
            <a:prstGeom prst="rect">
              <a:avLst/>
            </a:prstGeom>
            <a:noFill/>
          </p:spPr>
          <p:txBody>
            <a:bodyPr wrap="square" rtlCol="0">
              <a:spAutoFit/>
            </a:bodyPr>
            <a:lstStyle/>
            <a:p>
              <a:pPr algn="ctr"/>
              <a:r>
                <a:rPr lang="fr-FR" sz="1200" b="1" dirty="0">
                  <a:solidFill>
                    <a:srgbClr val="FF7058"/>
                  </a:solidFill>
                  <a:latin typeface="Century Gothic" panose="020B0502020202020204" pitchFamily="34" charset="0"/>
                </a:rPr>
                <a:t>Immobilisations</a:t>
              </a:r>
              <a:br>
                <a:rPr lang="fr-FR" sz="1200" b="1" dirty="0">
                  <a:solidFill>
                    <a:srgbClr val="FF7058"/>
                  </a:solidFill>
                  <a:latin typeface="Century Gothic" panose="020B0502020202020204" pitchFamily="34" charset="0"/>
                </a:rPr>
              </a:br>
              <a:r>
                <a:rPr lang="fr-FR" sz="1200" b="1" dirty="0">
                  <a:solidFill>
                    <a:srgbClr val="FF7058"/>
                  </a:solidFill>
                  <a:latin typeface="Century Gothic" panose="020B0502020202020204" pitchFamily="34" charset="0"/>
                </a:rPr>
                <a:t>5%</a:t>
              </a:r>
            </a:p>
          </p:txBody>
        </p:sp>
        <p:sp>
          <p:nvSpPr>
            <p:cNvPr id="12" name="ZoneTexte 11"/>
            <p:cNvSpPr txBox="1"/>
            <p:nvPr/>
          </p:nvSpPr>
          <p:spPr>
            <a:xfrm>
              <a:off x="4046717" y="5701570"/>
              <a:ext cx="2397326" cy="1128950"/>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Consommation d’énergie</a:t>
              </a:r>
              <a:br>
                <a:rPr lang="fr-FR" b="1" dirty="0">
                  <a:solidFill>
                    <a:srgbClr val="085160"/>
                  </a:solidFill>
                  <a:latin typeface="Century Gothic" panose="020B0502020202020204" pitchFamily="34" charset="0"/>
                </a:rPr>
              </a:br>
              <a:r>
                <a:rPr lang="fr-FR" b="1" dirty="0">
                  <a:solidFill>
                    <a:srgbClr val="085160"/>
                  </a:solidFill>
                  <a:latin typeface="Century Gothic" panose="020B0502020202020204" pitchFamily="34" charset="0"/>
                </a:rPr>
                <a:t>35%</a:t>
              </a:r>
            </a:p>
          </p:txBody>
        </p:sp>
        <p:grpSp>
          <p:nvGrpSpPr>
            <p:cNvPr id="25" name="Groupe 24"/>
            <p:cNvGrpSpPr/>
            <p:nvPr/>
          </p:nvGrpSpPr>
          <p:grpSpPr>
            <a:xfrm>
              <a:off x="4667140" y="4509336"/>
              <a:ext cx="1092298" cy="1252937"/>
              <a:chOff x="4384058" y="3925691"/>
              <a:chExt cx="964086" cy="1193341"/>
            </a:xfrm>
          </p:grpSpPr>
          <p:pic>
            <p:nvPicPr>
              <p:cNvPr id="18" name="Image 17"/>
              <p:cNvPicPr>
                <a:picLocks noChangeAspect="1"/>
              </p:cNvPicPr>
              <p:nvPr/>
            </p:nvPicPr>
            <p:blipFill>
              <a:blip r:embed="rId4"/>
              <a:stretch>
                <a:fillRect/>
              </a:stretch>
            </p:blipFill>
            <p:spPr>
              <a:xfrm>
                <a:off x="4384058" y="4318305"/>
                <a:ext cx="964086" cy="800727"/>
              </a:xfrm>
              <a:prstGeom prst="rect">
                <a:avLst/>
              </a:prstGeom>
            </p:spPr>
          </p:pic>
          <p:sp>
            <p:nvSpPr>
              <p:cNvPr id="21" name="Forme libre 20"/>
              <p:cNvSpPr/>
              <p:nvPr/>
            </p:nvSpPr>
            <p:spPr>
              <a:xfrm>
                <a:off x="4636530" y="3925691"/>
                <a:ext cx="56131" cy="359292"/>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22" name="Forme libre 21"/>
              <p:cNvSpPr/>
              <p:nvPr/>
            </p:nvSpPr>
            <p:spPr>
              <a:xfrm>
                <a:off x="4823711" y="3934075"/>
                <a:ext cx="56131" cy="359292"/>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24" name="Forme libre 23"/>
              <p:cNvSpPr/>
              <p:nvPr/>
            </p:nvSpPr>
            <p:spPr>
              <a:xfrm>
                <a:off x="5010892" y="3931770"/>
                <a:ext cx="56131" cy="359292"/>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grpSp>
        <p:sp>
          <p:nvSpPr>
            <p:cNvPr id="13" name="ZoneTexte 12"/>
            <p:cNvSpPr txBox="1"/>
            <p:nvPr/>
          </p:nvSpPr>
          <p:spPr>
            <a:xfrm>
              <a:off x="1562265" y="5391218"/>
              <a:ext cx="1681094" cy="604720"/>
            </a:xfrm>
            <a:prstGeom prst="rect">
              <a:avLst/>
            </a:prstGeom>
            <a:noFill/>
          </p:spPr>
          <p:txBody>
            <a:bodyPr wrap="square" rtlCol="0">
              <a:spAutoFit/>
            </a:bodyPr>
            <a:lstStyle/>
            <a:p>
              <a:pPr algn="ctr"/>
              <a:r>
                <a:rPr lang="fr-FR" b="1" dirty="0">
                  <a:solidFill>
                    <a:srgbClr val="F6AB38"/>
                  </a:solidFill>
                  <a:latin typeface="Century Gothic" panose="020B0502020202020204" pitchFamily="34" charset="0"/>
                </a:rPr>
                <a:t>Mobilité</a:t>
              </a:r>
              <a:br>
                <a:rPr lang="fr-FR" b="1" dirty="0">
                  <a:solidFill>
                    <a:srgbClr val="F6AB38"/>
                  </a:solidFill>
                  <a:latin typeface="Century Gothic" panose="020B0502020202020204" pitchFamily="34" charset="0"/>
                </a:rPr>
              </a:br>
              <a:r>
                <a:rPr lang="fr-FR" b="1" dirty="0">
                  <a:solidFill>
                    <a:srgbClr val="F6AB38"/>
                  </a:solidFill>
                  <a:latin typeface="Century Gothic" panose="020B0502020202020204" pitchFamily="34" charset="0"/>
                </a:rPr>
                <a:t>23%</a:t>
              </a:r>
            </a:p>
          </p:txBody>
        </p:sp>
        <p:pic>
          <p:nvPicPr>
            <p:cNvPr id="26" name="Image 25"/>
            <p:cNvPicPr>
              <a:picLocks noChangeAspect="1"/>
            </p:cNvPicPr>
            <p:nvPr/>
          </p:nvPicPr>
          <p:blipFill>
            <a:blip r:embed="rId5"/>
            <a:stretch>
              <a:fillRect/>
            </a:stretch>
          </p:blipFill>
          <p:spPr>
            <a:xfrm>
              <a:off x="1561597" y="6059487"/>
              <a:ext cx="1502641" cy="665777"/>
            </a:xfrm>
            <a:prstGeom prst="rect">
              <a:avLst/>
            </a:prstGeom>
          </p:spPr>
        </p:pic>
        <p:sp>
          <p:nvSpPr>
            <p:cNvPr id="14" name="ZoneTexte 13"/>
            <p:cNvSpPr txBox="1"/>
            <p:nvPr/>
          </p:nvSpPr>
          <p:spPr>
            <a:xfrm>
              <a:off x="351025" y="4030604"/>
              <a:ext cx="1658285" cy="604719"/>
            </a:xfrm>
            <a:prstGeom prst="rect">
              <a:avLst/>
            </a:prstGeom>
            <a:noFill/>
          </p:spPr>
          <p:txBody>
            <a:bodyPr wrap="square" rtlCol="0">
              <a:spAutoFit/>
            </a:bodyPr>
            <a:lstStyle/>
            <a:p>
              <a:pPr algn="ctr"/>
              <a:r>
                <a:rPr lang="fr-FR" b="1" dirty="0">
                  <a:solidFill>
                    <a:srgbClr val="636363"/>
                  </a:solidFill>
                  <a:latin typeface="Century Gothic" panose="020B0502020202020204" pitchFamily="34" charset="0"/>
                </a:rPr>
                <a:t>Alimentation</a:t>
              </a:r>
              <a:br>
                <a:rPr lang="fr-FR" b="1" dirty="0">
                  <a:solidFill>
                    <a:srgbClr val="636363"/>
                  </a:solidFill>
                  <a:latin typeface="Century Gothic" panose="020B0502020202020204" pitchFamily="34" charset="0"/>
                </a:rPr>
              </a:br>
              <a:r>
                <a:rPr lang="fr-FR" b="1" dirty="0">
                  <a:solidFill>
                    <a:srgbClr val="636363"/>
                  </a:solidFill>
                  <a:latin typeface="Century Gothic" panose="020B0502020202020204" pitchFamily="34" charset="0"/>
                </a:rPr>
                <a:t>21%</a:t>
              </a:r>
            </a:p>
          </p:txBody>
        </p:sp>
        <p:pic>
          <p:nvPicPr>
            <p:cNvPr id="27" name="Image 26"/>
            <p:cNvPicPr>
              <a:picLocks noChangeAspect="1"/>
            </p:cNvPicPr>
            <p:nvPr/>
          </p:nvPicPr>
          <p:blipFill>
            <a:blip r:embed="rId6"/>
            <a:stretch>
              <a:fillRect/>
            </a:stretch>
          </p:blipFill>
          <p:spPr>
            <a:xfrm>
              <a:off x="559702" y="3194886"/>
              <a:ext cx="1240931" cy="826246"/>
            </a:xfrm>
            <a:prstGeom prst="rect">
              <a:avLst/>
            </a:prstGeom>
          </p:spPr>
        </p:pic>
        <p:pic>
          <p:nvPicPr>
            <p:cNvPr id="59" name="Image 58"/>
            <p:cNvPicPr>
              <a:picLocks noChangeAspect="1"/>
            </p:cNvPicPr>
            <p:nvPr/>
          </p:nvPicPr>
          <p:blipFill>
            <a:blip r:embed="rId7"/>
            <a:stretch>
              <a:fillRect/>
            </a:stretch>
          </p:blipFill>
          <p:spPr>
            <a:xfrm>
              <a:off x="5016784" y="3185665"/>
              <a:ext cx="433968" cy="349114"/>
            </a:xfrm>
            <a:prstGeom prst="rect">
              <a:avLst/>
            </a:prstGeom>
          </p:spPr>
        </p:pic>
        <p:pic>
          <p:nvPicPr>
            <p:cNvPr id="60" name="Image 59"/>
            <p:cNvPicPr>
              <a:picLocks noChangeAspect="1"/>
            </p:cNvPicPr>
            <p:nvPr/>
          </p:nvPicPr>
          <p:blipFill>
            <a:blip r:embed="rId8"/>
            <a:stretch>
              <a:fillRect/>
            </a:stretch>
          </p:blipFill>
          <p:spPr>
            <a:xfrm>
              <a:off x="4018989" y="2353386"/>
              <a:ext cx="402117" cy="391504"/>
            </a:xfrm>
            <a:prstGeom prst="rect">
              <a:avLst/>
            </a:prstGeom>
          </p:spPr>
        </p:pic>
        <p:pic>
          <p:nvPicPr>
            <p:cNvPr id="62" name="Image 61"/>
            <p:cNvPicPr>
              <a:picLocks noChangeAspect="1"/>
            </p:cNvPicPr>
            <p:nvPr/>
          </p:nvPicPr>
          <p:blipFill>
            <a:blip r:embed="rId9"/>
            <a:stretch>
              <a:fillRect/>
            </a:stretch>
          </p:blipFill>
          <p:spPr>
            <a:xfrm>
              <a:off x="1943420" y="2379977"/>
              <a:ext cx="359554" cy="453467"/>
            </a:xfrm>
            <a:prstGeom prst="rect">
              <a:avLst/>
            </a:prstGeom>
          </p:spPr>
        </p:pic>
      </p:grpSp>
      <p:sp>
        <p:nvSpPr>
          <p:cNvPr id="63" name="ZoneTexte 62"/>
          <p:cNvSpPr txBox="1"/>
          <p:nvPr/>
        </p:nvSpPr>
        <p:spPr>
          <a:xfrm>
            <a:off x="6987414" y="3225633"/>
            <a:ext cx="4245862" cy="1643527"/>
          </a:xfrm>
          <a:prstGeom prst="rect">
            <a:avLst/>
          </a:prstGeom>
          <a:noFill/>
        </p:spPr>
        <p:txBody>
          <a:bodyPr wrap="square" rtlCol="0">
            <a:spAutoFit/>
          </a:bodyPr>
          <a:lstStyle/>
          <a:p>
            <a:pPr lvl="0" indent="-342900" algn="ctr" defTabSz="457200">
              <a:spcBef>
                <a:spcPct val="20000"/>
              </a:spcBef>
              <a:buClr>
                <a:srgbClr val="F79124"/>
              </a:buClr>
              <a:buFont typeface="Wingdings" panose="05000000000000000000" pitchFamily="2" charset="2"/>
              <a:buChar char="§"/>
            </a:pPr>
            <a:r>
              <a:rPr lang="fr-FR" sz="2400" b="1" dirty="0">
                <a:solidFill>
                  <a:srgbClr val="085160"/>
                </a:solidFill>
                <a:latin typeface="Century Gothic" pitchFamily="34" charset="0"/>
              </a:rPr>
              <a:t>Quels sont les postes les </a:t>
            </a:r>
            <a:r>
              <a:rPr lang="fr-FR" sz="2400" b="1" dirty="0">
                <a:solidFill>
                  <a:srgbClr val="F6AB38"/>
                </a:solidFill>
                <a:latin typeface="Century Gothic" pitchFamily="34" charset="0"/>
              </a:rPr>
              <a:t>plus émetteurs </a:t>
            </a:r>
            <a:r>
              <a:rPr lang="fr-FR" sz="2400" b="1" dirty="0">
                <a:solidFill>
                  <a:srgbClr val="085160"/>
                </a:solidFill>
                <a:latin typeface="Century Gothic" pitchFamily="34" charset="0"/>
              </a:rPr>
              <a:t>?</a:t>
            </a:r>
          </a:p>
          <a:p>
            <a:pPr lvl="0" indent="-342900" algn="ctr" defTabSz="457200">
              <a:spcBef>
                <a:spcPct val="20000"/>
              </a:spcBef>
              <a:buClr>
                <a:srgbClr val="F79124"/>
              </a:buClr>
              <a:buFont typeface="Wingdings" panose="05000000000000000000" pitchFamily="2" charset="2"/>
              <a:buChar char="§"/>
            </a:pPr>
            <a:r>
              <a:rPr lang="fr-FR" sz="2400" b="1" dirty="0">
                <a:solidFill>
                  <a:srgbClr val="085160"/>
                </a:solidFill>
                <a:latin typeface="Century Gothic" pitchFamily="34" charset="0"/>
              </a:rPr>
              <a:t>Sur quels postes peut on agir </a:t>
            </a:r>
            <a:r>
              <a:rPr lang="fr-FR" sz="2400" b="1" dirty="0">
                <a:solidFill>
                  <a:srgbClr val="F6AB38"/>
                </a:solidFill>
                <a:latin typeface="Century Gothic" pitchFamily="34" charset="0"/>
              </a:rPr>
              <a:t>facilement</a:t>
            </a:r>
            <a:r>
              <a:rPr lang="fr-FR" sz="2400" b="1" dirty="0">
                <a:solidFill>
                  <a:srgbClr val="085160"/>
                </a:solidFill>
                <a:latin typeface="Century Gothic" pitchFamily="34" charset="0"/>
              </a:rPr>
              <a:t> ?</a:t>
            </a:r>
          </a:p>
        </p:txBody>
      </p:sp>
    </p:spTree>
    <p:extLst>
      <p:ext uri="{BB962C8B-B14F-4D97-AF65-F5344CB8AC3E}">
        <p14:creationId xmlns:p14="http://schemas.microsoft.com/office/powerpoint/2010/main" val="3331506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Système de Management des GES</a:t>
            </a:r>
          </a:p>
        </p:txBody>
      </p:sp>
      <p:pic>
        <p:nvPicPr>
          <p:cNvPr id="4"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875" y="1412776"/>
            <a:ext cx="8824238" cy="468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888" y="2276872"/>
            <a:ext cx="4569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227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p:txBody>
          <a:bodyPr/>
          <a:lstStyle/>
          <a:p>
            <a:r>
              <a:rPr lang="fr-FR" dirty="0"/>
              <a:t>Quelques exemples d’actions</a:t>
            </a:r>
          </a:p>
        </p:txBody>
      </p:sp>
      <p:pic>
        <p:nvPicPr>
          <p:cNvPr id="3" name="Image 2">
            <a:extLst>
              <a:ext uri="{FF2B5EF4-FFF2-40B4-BE49-F238E27FC236}">
                <a16:creationId xmlns:a16="http://schemas.microsoft.com/office/drawing/2014/main" xmlns="" id="{0ED6CCCC-0473-4684-8E8A-9F1CEC627D68}"/>
              </a:ext>
            </a:extLst>
          </p:cNvPr>
          <p:cNvPicPr>
            <a:picLocks noChangeAspect="1"/>
          </p:cNvPicPr>
          <p:nvPr/>
        </p:nvPicPr>
        <p:blipFill>
          <a:blip r:embed="rId2"/>
          <a:stretch>
            <a:fillRect/>
          </a:stretch>
        </p:blipFill>
        <p:spPr>
          <a:xfrm>
            <a:off x="839416" y="5013176"/>
            <a:ext cx="1266579" cy="1001814"/>
          </a:xfrm>
          <a:prstGeom prst="rect">
            <a:avLst/>
          </a:prstGeom>
        </p:spPr>
      </p:pic>
      <p:pic>
        <p:nvPicPr>
          <p:cNvPr id="5" name="Image 4">
            <a:extLst>
              <a:ext uri="{FF2B5EF4-FFF2-40B4-BE49-F238E27FC236}">
                <a16:creationId xmlns:a16="http://schemas.microsoft.com/office/drawing/2014/main" xmlns="" id="{863B23DF-697A-493C-B096-87302541097C}"/>
              </a:ext>
            </a:extLst>
          </p:cNvPr>
          <p:cNvPicPr>
            <a:picLocks noChangeAspect="1"/>
          </p:cNvPicPr>
          <p:nvPr/>
        </p:nvPicPr>
        <p:blipFill>
          <a:blip r:embed="rId3"/>
          <a:stretch>
            <a:fillRect/>
          </a:stretch>
        </p:blipFill>
        <p:spPr>
          <a:xfrm>
            <a:off x="10056440" y="5301208"/>
            <a:ext cx="1012687" cy="888684"/>
          </a:xfrm>
          <a:prstGeom prst="rect">
            <a:avLst/>
          </a:prstGeom>
        </p:spPr>
      </p:pic>
      <p:pic>
        <p:nvPicPr>
          <p:cNvPr id="6" name="Image 5">
            <a:extLst>
              <a:ext uri="{FF2B5EF4-FFF2-40B4-BE49-F238E27FC236}">
                <a16:creationId xmlns:a16="http://schemas.microsoft.com/office/drawing/2014/main" xmlns="" id="{1C9D8155-3B70-40C9-A275-F67DF0C7B442}"/>
              </a:ext>
            </a:extLst>
          </p:cNvPr>
          <p:cNvPicPr>
            <a:picLocks noChangeAspect="1"/>
          </p:cNvPicPr>
          <p:nvPr/>
        </p:nvPicPr>
        <p:blipFill>
          <a:blip r:embed="rId4"/>
          <a:stretch>
            <a:fillRect/>
          </a:stretch>
        </p:blipFill>
        <p:spPr>
          <a:xfrm>
            <a:off x="551384" y="179065"/>
            <a:ext cx="1440160" cy="1327889"/>
          </a:xfrm>
          <a:prstGeom prst="rect">
            <a:avLst/>
          </a:prstGeom>
        </p:spPr>
      </p:pic>
      <p:pic>
        <p:nvPicPr>
          <p:cNvPr id="7" name="Image 6">
            <a:extLst>
              <a:ext uri="{FF2B5EF4-FFF2-40B4-BE49-F238E27FC236}">
                <a16:creationId xmlns:a16="http://schemas.microsoft.com/office/drawing/2014/main" xmlns="" id="{8D4A1825-9574-436B-ABEA-44052B148B3E}"/>
              </a:ext>
            </a:extLst>
          </p:cNvPr>
          <p:cNvPicPr>
            <a:picLocks noChangeAspect="1"/>
          </p:cNvPicPr>
          <p:nvPr/>
        </p:nvPicPr>
        <p:blipFill>
          <a:blip r:embed="rId5"/>
          <a:stretch>
            <a:fillRect/>
          </a:stretch>
        </p:blipFill>
        <p:spPr>
          <a:xfrm>
            <a:off x="10776520" y="3502898"/>
            <a:ext cx="1116798" cy="980371"/>
          </a:xfrm>
          <a:prstGeom prst="rect">
            <a:avLst/>
          </a:prstGeom>
        </p:spPr>
      </p:pic>
      <p:grpSp>
        <p:nvGrpSpPr>
          <p:cNvPr id="9" name="Groupe 8">
            <a:extLst>
              <a:ext uri="{FF2B5EF4-FFF2-40B4-BE49-F238E27FC236}">
                <a16:creationId xmlns:a16="http://schemas.microsoft.com/office/drawing/2014/main" xmlns="" id="{03198F10-7FDE-4EDE-94FA-BE4A2F405F35}"/>
              </a:ext>
            </a:extLst>
          </p:cNvPr>
          <p:cNvGrpSpPr/>
          <p:nvPr/>
        </p:nvGrpSpPr>
        <p:grpSpPr>
          <a:xfrm>
            <a:off x="5015880" y="4653136"/>
            <a:ext cx="2692055" cy="2053494"/>
            <a:chOff x="4400550" y="3885976"/>
            <a:chExt cx="3166001" cy="2415019"/>
          </a:xfrm>
        </p:grpSpPr>
        <p:pic>
          <p:nvPicPr>
            <p:cNvPr id="11" name="Image 10">
              <a:extLst>
                <a:ext uri="{FF2B5EF4-FFF2-40B4-BE49-F238E27FC236}">
                  <a16:creationId xmlns:a16="http://schemas.microsoft.com/office/drawing/2014/main" xmlns="" id="{F7E0D174-FFD4-454A-A50D-B823A87FDEB7}"/>
                </a:ext>
              </a:extLst>
            </p:cNvPr>
            <p:cNvPicPr>
              <a:picLocks noChangeAspect="1"/>
            </p:cNvPicPr>
            <p:nvPr/>
          </p:nvPicPr>
          <p:blipFill>
            <a:blip r:embed="rId6"/>
            <a:stretch>
              <a:fillRect/>
            </a:stretch>
          </p:blipFill>
          <p:spPr>
            <a:xfrm>
              <a:off x="4994549" y="4738879"/>
              <a:ext cx="1978004" cy="1562116"/>
            </a:xfrm>
            <a:prstGeom prst="rect">
              <a:avLst/>
            </a:prstGeom>
          </p:spPr>
        </p:pic>
        <p:pic>
          <p:nvPicPr>
            <p:cNvPr id="12" name="Image 11">
              <a:extLst>
                <a:ext uri="{FF2B5EF4-FFF2-40B4-BE49-F238E27FC236}">
                  <a16:creationId xmlns:a16="http://schemas.microsoft.com/office/drawing/2014/main" xmlns="" id="{823B78AC-1F0F-4E8E-988A-89CCB9E69A7A}"/>
                </a:ext>
              </a:extLst>
            </p:cNvPr>
            <p:cNvPicPr>
              <a:picLocks noChangeAspect="1"/>
            </p:cNvPicPr>
            <p:nvPr/>
          </p:nvPicPr>
          <p:blipFill>
            <a:blip r:embed="rId7"/>
            <a:stretch>
              <a:fillRect/>
            </a:stretch>
          </p:blipFill>
          <p:spPr>
            <a:xfrm>
              <a:off x="4400550" y="4293096"/>
              <a:ext cx="735707" cy="814237"/>
            </a:xfrm>
            <a:prstGeom prst="rect">
              <a:avLst/>
            </a:prstGeom>
          </p:spPr>
        </p:pic>
        <p:pic>
          <p:nvPicPr>
            <p:cNvPr id="13" name="Image 12">
              <a:extLst>
                <a:ext uri="{FF2B5EF4-FFF2-40B4-BE49-F238E27FC236}">
                  <a16:creationId xmlns:a16="http://schemas.microsoft.com/office/drawing/2014/main" xmlns="" id="{F2DF8864-B96D-4814-9292-DCF1A104114C}"/>
                </a:ext>
              </a:extLst>
            </p:cNvPr>
            <p:cNvPicPr>
              <a:picLocks noChangeAspect="1"/>
            </p:cNvPicPr>
            <p:nvPr/>
          </p:nvPicPr>
          <p:blipFill>
            <a:blip r:embed="rId7"/>
            <a:stretch>
              <a:fillRect/>
            </a:stretch>
          </p:blipFill>
          <p:spPr>
            <a:xfrm>
              <a:off x="5171643" y="3885976"/>
              <a:ext cx="735707" cy="814237"/>
            </a:xfrm>
            <a:prstGeom prst="rect">
              <a:avLst/>
            </a:prstGeom>
          </p:spPr>
        </p:pic>
        <p:pic>
          <p:nvPicPr>
            <p:cNvPr id="14" name="Image 13">
              <a:extLst>
                <a:ext uri="{FF2B5EF4-FFF2-40B4-BE49-F238E27FC236}">
                  <a16:creationId xmlns:a16="http://schemas.microsoft.com/office/drawing/2014/main" xmlns="" id="{59A010C9-33ED-40DF-91AD-F0FCBD4002AE}"/>
                </a:ext>
              </a:extLst>
            </p:cNvPr>
            <p:cNvPicPr>
              <a:picLocks noChangeAspect="1"/>
            </p:cNvPicPr>
            <p:nvPr/>
          </p:nvPicPr>
          <p:blipFill>
            <a:blip r:embed="rId7"/>
            <a:stretch>
              <a:fillRect/>
            </a:stretch>
          </p:blipFill>
          <p:spPr>
            <a:xfrm>
              <a:off x="6015428" y="3885977"/>
              <a:ext cx="735707" cy="814237"/>
            </a:xfrm>
            <a:prstGeom prst="rect">
              <a:avLst/>
            </a:prstGeom>
          </p:spPr>
        </p:pic>
        <p:pic>
          <p:nvPicPr>
            <p:cNvPr id="15" name="Image 14">
              <a:extLst>
                <a:ext uri="{FF2B5EF4-FFF2-40B4-BE49-F238E27FC236}">
                  <a16:creationId xmlns:a16="http://schemas.microsoft.com/office/drawing/2014/main" xmlns="" id="{A7225DEA-8405-40BD-A32C-FF22EC3B0279}"/>
                </a:ext>
              </a:extLst>
            </p:cNvPr>
            <p:cNvPicPr>
              <a:picLocks noChangeAspect="1"/>
            </p:cNvPicPr>
            <p:nvPr/>
          </p:nvPicPr>
          <p:blipFill>
            <a:blip r:embed="rId7"/>
            <a:stretch>
              <a:fillRect/>
            </a:stretch>
          </p:blipFill>
          <p:spPr>
            <a:xfrm>
              <a:off x="6830844" y="4331761"/>
              <a:ext cx="735707" cy="814237"/>
            </a:xfrm>
            <a:prstGeom prst="rect">
              <a:avLst/>
            </a:prstGeom>
          </p:spPr>
        </p:pic>
      </p:grpSp>
      <p:pic>
        <p:nvPicPr>
          <p:cNvPr id="17" name="Image 16">
            <a:extLst>
              <a:ext uri="{FF2B5EF4-FFF2-40B4-BE49-F238E27FC236}">
                <a16:creationId xmlns:a16="http://schemas.microsoft.com/office/drawing/2014/main" xmlns="" id="{45E3CF0E-98A3-4BE9-AF14-2FCD37C66885}"/>
              </a:ext>
            </a:extLst>
          </p:cNvPr>
          <p:cNvPicPr>
            <a:picLocks noChangeAspect="1"/>
          </p:cNvPicPr>
          <p:nvPr/>
        </p:nvPicPr>
        <p:blipFill>
          <a:blip r:embed="rId8"/>
          <a:stretch>
            <a:fillRect/>
          </a:stretch>
        </p:blipFill>
        <p:spPr>
          <a:xfrm>
            <a:off x="6096000" y="462408"/>
            <a:ext cx="2160240" cy="1537518"/>
          </a:xfrm>
          <a:prstGeom prst="rect">
            <a:avLst/>
          </a:prstGeom>
        </p:spPr>
      </p:pic>
      <p:pic>
        <p:nvPicPr>
          <p:cNvPr id="19" name="Image 18">
            <a:extLst>
              <a:ext uri="{FF2B5EF4-FFF2-40B4-BE49-F238E27FC236}">
                <a16:creationId xmlns:a16="http://schemas.microsoft.com/office/drawing/2014/main" xmlns="" id="{07AEA647-76D2-4799-800D-C04F67021883}"/>
              </a:ext>
            </a:extLst>
          </p:cNvPr>
          <p:cNvPicPr>
            <a:picLocks noChangeAspect="1"/>
          </p:cNvPicPr>
          <p:nvPr/>
        </p:nvPicPr>
        <p:blipFill>
          <a:blip r:embed="rId9"/>
          <a:stretch>
            <a:fillRect/>
          </a:stretch>
        </p:blipFill>
        <p:spPr>
          <a:xfrm>
            <a:off x="10272464" y="1006635"/>
            <a:ext cx="1297788" cy="1039626"/>
          </a:xfrm>
          <a:prstGeom prst="rect">
            <a:avLst/>
          </a:prstGeom>
        </p:spPr>
      </p:pic>
    </p:spTree>
    <p:extLst>
      <p:ext uri="{BB962C8B-B14F-4D97-AF65-F5344CB8AC3E}">
        <p14:creationId xmlns:p14="http://schemas.microsoft.com/office/powerpoint/2010/main" val="557186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Le miam</a:t>
            </a:r>
          </a:p>
        </p:txBody>
      </p:sp>
      <p:grpSp>
        <p:nvGrpSpPr>
          <p:cNvPr id="50" name="Groupe 49"/>
          <p:cNvGrpSpPr/>
          <p:nvPr/>
        </p:nvGrpSpPr>
        <p:grpSpPr>
          <a:xfrm>
            <a:off x="551384" y="3136387"/>
            <a:ext cx="4426254" cy="1956509"/>
            <a:chOff x="7176120" y="1269761"/>
            <a:chExt cx="3674044" cy="1624014"/>
          </a:xfrm>
        </p:grpSpPr>
        <p:grpSp>
          <p:nvGrpSpPr>
            <p:cNvPr id="18" name="Groupe 17"/>
            <p:cNvGrpSpPr/>
            <p:nvPr/>
          </p:nvGrpSpPr>
          <p:grpSpPr>
            <a:xfrm>
              <a:off x="7176120" y="1269761"/>
              <a:ext cx="3674044" cy="1241427"/>
              <a:chOff x="6094364" y="1115654"/>
              <a:chExt cx="3674044" cy="1241427"/>
            </a:xfrm>
          </p:grpSpPr>
          <p:grpSp>
            <p:nvGrpSpPr>
              <p:cNvPr id="15" name="Groupe 14"/>
              <p:cNvGrpSpPr/>
              <p:nvPr/>
            </p:nvGrpSpPr>
            <p:grpSpPr>
              <a:xfrm>
                <a:off x="6094364" y="1196018"/>
                <a:ext cx="1051333" cy="1161063"/>
                <a:chOff x="6094364" y="1196018"/>
                <a:chExt cx="1051333" cy="1161063"/>
              </a:xfrm>
            </p:grpSpPr>
            <p:pic>
              <p:nvPicPr>
                <p:cNvPr id="4" name="Image 3"/>
                <p:cNvPicPr>
                  <a:picLocks noChangeAspect="1"/>
                </p:cNvPicPr>
                <p:nvPr/>
              </p:nvPicPr>
              <p:blipFill>
                <a:blip r:embed="rId3"/>
                <a:stretch>
                  <a:fillRect/>
                </a:stretch>
              </p:blipFill>
              <p:spPr>
                <a:xfrm>
                  <a:off x="6094364" y="1196018"/>
                  <a:ext cx="1051333" cy="831563"/>
                </a:xfrm>
                <a:prstGeom prst="rect">
                  <a:avLst/>
                </a:prstGeom>
              </p:spPr>
            </p:pic>
            <p:sp>
              <p:nvSpPr>
                <p:cNvPr id="12" name="ZoneTexte 11"/>
                <p:cNvSpPr txBox="1"/>
                <p:nvPr/>
              </p:nvSpPr>
              <p:spPr>
                <a:xfrm>
                  <a:off x="6152677" y="2049304"/>
                  <a:ext cx="934706" cy="307777"/>
                </a:xfrm>
                <a:prstGeom prst="rect">
                  <a:avLst/>
                </a:prstGeom>
                <a:noFill/>
              </p:spPr>
              <p:txBody>
                <a:bodyPr wrap="square" rtlCol="0">
                  <a:spAutoFit/>
                </a:bodyPr>
                <a:lstStyle/>
                <a:p>
                  <a:pPr algn="ctr"/>
                  <a:r>
                    <a:rPr lang="fr-FR" sz="1400" b="1" dirty="0">
                      <a:solidFill>
                        <a:srgbClr val="00B050"/>
                      </a:solidFill>
                      <a:latin typeface="Century Gothic" panose="020B0502020202020204" pitchFamily="34" charset="0"/>
                    </a:rPr>
                    <a:t>Un peu</a:t>
                  </a:r>
                </a:p>
              </p:txBody>
            </p:sp>
          </p:grpSp>
          <p:grpSp>
            <p:nvGrpSpPr>
              <p:cNvPr id="16" name="Groupe 15"/>
              <p:cNvGrpSpPr/>
              <p:nvPr/>
            </p:nvGrpSpPr>
            <p:grpSpPr>
              <a:xfrm>
                <a:off x="7145696" y="1148360"/>
                <a:ext cx="1195798" cy="1208721"/>
                <a:chOff x="7145696" y="1148360"/>
                <a:chExt cx="1195798" cy="1208721"/>
              </a:xfrm>
            </p:grpSpPr>
            <p:pic>
              <p:nvPicPr>
                <p:cNvPr id="10" name="Image 9"/>
                <p:cNvPicPr>
                  <a:picLocks noChangeAspect="1"/>
                </p:cNvPicPr>
                <p:nvPr/>
              </p:nvPicPr>
              <p:blipFill>
                <a:blip r:embed="rId4"/>
                <a:stretch>
                  <a:fillRect/>
                </a:stretch>
              </p:blipFill>
              <p:spPr>
                <a:xfrm>
                  <a:off x="7187802" y="1148360"/>
                  <a:ext cx="1111586" cy="879221"/>
                </a:xfrm>
                <a:prstGeom prst="rect">
                  <a:avLst/>
                </a:prstGeom>
              </p:spPr>
            </p:pic>
            <p:sp>
              <p:nvSpPr>
                <p:cNvPr id="13" name="ZoneTexte 12"/>
                <p:cNvSpPr txBox="1"/>
                <p:nvPr/>
              </p:nvSpPr>
              <p:spPr>
                <a:xfrm>
                  <a:off x="7145696" y="2049304"/>
                  <a:ext cx="1195798" cy="307777"/>
                </a:xfrm>
                <a:prstGeom prst="rect">
                  <a:avLst/>
                </a:prstGeom>
                <a:noFill/>
              </p:spPr>
              <p:txBody>
                <a:bodyPr wrap="square" rtlCol="0">
                  <a:spAutoFit/>
                </a:bodyPr>
                <a:lstStyle/>
                <a:p>
                  <a:pPr algn="ctr"/>
                  <a:r>
                    <a:rPr lang="fr-FR" sz="1400" b="1" dirty="0">
                      <a:solidFill>
                        <a:srgbClr val="FFC000"/>
                      </a:solidFill>
                      <a:latin typeface="Century Gothic" panose="020B0502020202020204" pitchFamily="34" charset="0"/>
                    </a:rPr>
                    <a:t>Beaucoup</a:t>
                  </a:r>
                </a:p>
              </p:txBody>
            </p:sp>
          </p:grpSp>
          <p:grpSp>
            <p:nvGrpSpPr>
              <p:cNvPr id="17" name="Groupe 16"/>
              <p:cNvGrpSpPr/>
              <p:nvPr/>
            </p:nvGrpSpPr>
            <p:grpSpPr>
              <a:xfrm>
                <a:off x="8239322" y="1115654"/>
                <a:ext cx="1529086" cy="1241427"/>
                <a:chOff x="8239322" y="1115654"/>
                <a:chExt cx="1529086" cy="1241427"/>
              </a:xfrm>
            </p:grpSpPr>
            <p:pic>
              <p:nvPicPr>
                <p:cNvPr id="11" name="Image 10"/>
                <p:cNvPicPr>
                  <a:picLocks noChangeAspect="1"/>
                </p:cNvPicPr>
                <p:nvPr/>
              </p:nvPicPr>
              <p:blipFill>
                <a:blip r:embed="rId5"/>
                <a:stretch>
                  <a:fillRect/>
                </a:stretch>
              </p:blipFill>
              <p:spPr>
                <a:xfrm>
                  <a:off x="8566900" y="1115654"/>
                  <a:ext cx="873930" cy="911927"/>
                </a:xfrm>
                <a:prstGeom prst="rect">
                  <a:avLst/>
                </a:prstGeom>
              </p:spPr>
            </p:pic>
            <p:sp>
              <p:nvSpPr>
                <p:cNvPr id="14" name="ZoneTexte 13"/>
                <p:cNvSpPr txBox="1"/>
                <p:nvPr/>
              </p:nvSpPr>
              <p:spPr>
                <a:xfrm>
                  <a:off x="8239322" y="2049304"/>
                  <a:ext cx="1529086" cy="307777"/>
                </a:xfrm>
                <a:prstGeom prst="rect">
                  <a:avLst/>
                </a:prstGeom>
                <a:noFill/>
              </p:spPr>
              <p:txBody>
                <a:bodyPr wrap="square" rtlCol="0">
                  <a:spAutoFit/>
                </a:bodyPr>
                <a:lstStyle/>
                <a:p>
                  <a:pPr algn="ctr"/>
                  <a:r>
                    <a:rPr lang="fr-FR" sz="1400" b="1" dirty="0">
                      <a:solidFill>
                        <a:srgbClr val="FF7058"/>
                      </a:solidFill>
                      <a:latin typeface="Century Gothic" panose="020B0502020202020204" pitchFamily="34" charset="0"/>
                    </a:rPr>
                    <a:t>Passionnément</a:t>
                  </a:r>
                </a:p>
              </p:txBody>
            </p:sp>
          </p:grpSp>
        </p:grpSp>
        <p:sp>
          <p:nvSpPr>
            <p:cNvPr id="1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231511" y="2612756"/>
              <a:ext cx="3411445" cy="281019"/>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600" b="1" dirty="0">
                  <a:solidFill>
                    <a:schemeClr val="bg1"/>
                  </a:solidFill>
                  <a:latin typeface="Century Gothic" panose="020B0502020202020204" pitchFamily="34" charset="0"/>
                </a:rPr>
                <a:t>Afficher le contenu carbone des plats</a:t>
              </a:r>
            </a:p>
          </p:txBody>
        </p:sp>
      </p:grpSp>
      <p:sp>
        <p:nvSpPr>
          <p:cNvPr id="53"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Alimentation</a:t>
            </a:r>
            <a:r>
              <a:rPr lang="fr-FR" dirty="0"/>
              <a:t>, on peut :</a:t>
            </a:r>
            <a:endParaRPr lang="fr-FR" dirty="0">
              <a:solidFill>
                <a:srgbClr val="F6AB38"/>
              </a:solidFill>
            </a:endParaRPr>
          </a:p>
        </p:txBody>
      </p:sp>
    </p:spTree>
    <p:extLst>
      <p:ext uri="{BB962C8B-B14F-4D97-AF65-F5344CB8AC3E}">
        <p14:creationId xmlns:p14="http://schemas.microsoft.com/office/powerpoint/2010/main" val="236535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Le miam</a:t>
            </a:r>
          </a:p>
        </p:txBody>
      </p:sp>
      <p:grpSp>
        <p:nvGrpSpPr>
          <p:cNvPr id="51" name="Groupe 50"/>
          <p:cNvGrpSpPr/>
          <p:nvPr/>
        </p:nvGrpSpPr>
        <p:grpSpPr>
          <a:xfrm>
            <a:off x="5242963" y="2852936"/>
            <a:ext cx="2160240" cy="2239960"/>
            <a:chOff x="4988395" y="4614611"/>
            <a:chExt cx="2160240" cy="2239960"/>
          </a:xfrm>
        </p:grpSpPr>
        <p:grpSp>
          <p:nvGrpSpPr>
            <p:cNvPr id="8" name="Groupe 7"/>
            <p:cNvGrpSpPr/>
            <p:nvPr/>
          </p:nvGrpSpPr>
          <p:grpSpPr>
            <a:xfrm>
              <a:off x="5447928" y="4614611"/>
              <a:ext cx="1130810" cy="1271667"/>
              <a:chOff x="5613263" y="5119803"/>
              <a:chExt cx="1130810" cy="1271667"/>
            </a:xfrm>
          </p:grpSpPr>
          <p:pic>
            <p:nvPicPr>
              <p:cNvPr id="5" name="Image 4"/>
              <p:cNvPicPr>
                <a:picLocks noChangeAspect="1"/>
              </p:cNvPicPr>
              <p:nvPr/>
            </p:nvPicPr>
            <p:blipFill>
              <a:blip r:embed="rId3"/>
              <a:stretch>
                <a:fillRect/>
              </a:stretch>
            </p:blipFill>
            <p:spPr>
              <a:xfrm>
                <a:off x="5613263" y="5365778"/>
                <a:ext cx="1130810" cy="1025692"/>
              </a:xfrm>
              <a:prstGeom prst="rect">
                <a:avLst/>
              </a:prstGeom>
            </p:spPr>
          </p:pic>
          <p:sp>
            <p:nvSpPr>
              <p:cNvPr id="6" name="ZoneTexte 5"/>
              <p:cNvSpPr txBox="1"/>
              <p:nvPr/>
            </p:nvSpPr>
            <p:spPr>
              <a:xfrm>
                <a:off x="5711315" y="5119803"/>
                <a:ext cx="934706" cy="307777"/>
              </a:xfrm>
              <a:prstGeom prst="rect">
                <a:avLst/>
              </a:prstGeom>
              <a:noFill/>
            </p:spPr>
            <p:txBody>
              <a:bodyPr wrap="square" rtlCol="0">
                <a:spAutoFit/>
              </a:bodyPr>
              <a:lstStyle/>
              <a:p>
                <a:pPr algn="ctr"/>
                <a:r>
                  <a:rPr lang="fr-FR" sz="1400" b="1" dirty="0">
                    <a:solidFill>
                      <a:srgbClr val="00B050"/>
                    </a:solidFill>
                    <a:latin typeface="Century Gothic" panose="020B0502020202020204" pitchFamily="34" charset="0"/>
                  </a:rPr>
                  <a:t>Merci !</a:t>
                </a:r>
              </a:p>
            </p:txBody>
          </p:sp>
        </p:grpSp>
        <p:sp>
          <p:nvSpPr>
            <p:cNvPr id="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4988395" y="6023574"/>
              <a:ext cx="2160240" cy="83099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600" b="1" dirty="0">
                  <a:solidFill>
                    <a:schemeClr val="bg1"/>
                  </a:solidFill>
                  <a:latin typeface="Century Gothic" panose="020B0502020202020204" pitchFamily="34" charset="0"/>
                </a:rPr>
                <a:t>Proposer plus de plats végétariens au self</a:t>
              </a:r>
            </a:p>
          </p:txBody>
        </p:sp>
      </p:grpSp>
      <p:grpSp>
        <p:nvGrpSpPr>
          <p:cNvPr id="50" name="Groupe 49"/>
          <p:cNvGrpSpPr/>
          <p:nvPr/>
        </p:nvGrpSpPr>
        <p:grpSpPr>
          <a:xfrm>
            <a:off x="551384" y="3136387"/>
            <a:ext cx="4426254" cy="1956509"/>
            <a:chOff x="7176120" y="1269761"/>
            <a:chExt cx="3674044" cy="1624014"/>
          </a:xfrm>
        </p:grpSpPr>
        <p:grpSp>
          <p:nvGrpSpPr>
            <p:cNvPr id="18" name="Groupe 17"/>
            <p:cNvGrpSpPr/>
            <p:nvPr/>
          </p:nvGrpSpPr>
          <p:grpSpPr>
            <a:xfrm>
              <a:off x="7176120" y="1269761"/>
              <a:ext cx="3674044" cy="1241427"/>
              <a:chOff x="6094364" y="1115654"/>
              <a:chExt cx="3674044" cy="1241427"/>
            </a:xfrm>
          </p:grpSpPr>
          <p:grpSp>
            <p:nvGrpSpPr>
              <p:cNvPr id="15" name="Groupe 14"/>
              <p:cNvGrpSpPr/>
              <p:nvPr/>
            </p:nvGrpSpPr>
            <p:grpSpPr>
              <a:xfrm>
                <a:off x="6094364" y="1196018"/>
                <a:ext cx="1051333" cy="1161063"/>
                <a:chOff x="6094364" y="1196018"/>
                <a:chExt cx="1051333" cy="1161063"/>
              </a:xfrm>
            </p:grpSpPr>
            <p:pic>
              <p:nvPicPr>
                <p:cNvPr id="4" name="Image 3"/>
                <p:cNvPicPr>
                  <a:picLocks noChangeAspect="1"/>
                </p:cNvPicPr>
                <p:nvPr/>
              </p:nvPicPr>
              <p:blipFill>
                <a:blip r:embed="rId4"/>
                <a:stretch>
                  <a:fillRect/>
                </a:stretch>
              </p:blipFill>
              <p:spPr>
                <a:xfrm>
                  <a:off x="6094364" y="1196018"/>
                  <a:ext cx="1051333" cy="831563"/>
                </a:xfrm>
                <a:prstGeom prst="rect">
                  <a:avLst/>
                </a:prstGeom>
              </p:spPr>
            </p:pic>
            <p:sp>
              <p:nvSpPr>
                <p:cNvPr id="12" name="ZoneTexte 11"/>
                <p:cNvSpPr txBox="1"/>
                <p:nvPr/>
              </p:nvSpPr>
              <p:spPr>
                <a:xfrm>
                  <a:off x="6152677" y="2049304"/>
                  <a:ext cx="934706" cy="307777"/>
                </a:xfrm>
                <a:prstGeom prst="rect">
                  <a:avLst/>
                </a:prstGeom>
                <a:noFill/>
              </p:spPr>
              <p:txBody>
                <a:bodyPr wrap="square" rtlCol="0">
                  <a:spAutoFit/>
                </a:bodyPr>
                <a:lstStyle/>
                <a:p>
                  <a:pPr algn="ctr"/>
                  <a:r>
                    <a:rPr lang="fr-FR" sz="1400" b="1" dirty="0">
                      <a:solidFill>
                        <a:srgbClr val="00B050"/>
                      </a:solidFill>
                      <a:latin typeface="Century Gothic" panose="020B0502020202020204" pitchFamily="34" charset="0"/>
                    </a:rPr>
                    <a:t>Un peu</a:t>
                  </a:r>
                </a:p>
              </p:txBody>
            </p:sp>
          </p:grpSp>
          <p:grpSp>
            <p:nvGrpSpPr>
              <p:cNvPr id="16" name="Groupe 15"/>
              <p:cNvGrpSpPr/>
              <p:nvPr/>
            </p:nvGrpSpPr>
            <p:grpSpPr>
              <a:xfrm>
                <a:off x="7145696" y="1148360"/>
                <a:ext cx="1195798" cy="1208721"/>
                <a:chOff x="7145696" y="1148360"/>
                <a:chExt cx="1195798" cy="1208721"/>
              </a:xfrm>
            </p:grpSpPr>
            <p:pic>
              <p:nvPicPr>
                <p:cNvPr id="10" name="Image 9"/>
                <p:cNvPicPr>
                  <a:picLocks noChangeAspect="1"/>
                </p:cNvPicPr>
                <p:nvPr/>
              </p:nvPicPr>
              <p:blipFill>
                <a:blip r:embed="rId5"/>
                <a:stretch>
                  <a:fillRect/>
                </a:stretch>
              </p:blipFill>
              <p:spPr>
                <a:xfrm>
                  <a:off x="7187802" y="1148360"/>
                  <a:ext cx="1111586" cy="879221"/>
                </a:xfrm>
                <a:prstGeom prst="rect">
                  <a:avLst/>
                </a:prstGeom>
              </p:spPr>
            </p:pic>
            <p:sp>
              <p:nvSpPr>
                <p:cNvPr id="13" name="ZoneTexte 12"/>
                <p:cNvSpPr txBox="1"/>
                <p:nvPr/>
              </p:nvSpPr>
              <p:spPr>
                <a:xfrm>
                  <a:off x="7145696" y="2049304"/>
                  <a:ext cx="1195798" cy="307777"/>
                </a:xfrm>
                <a:prstGeom prst="rect">
                  <a:avLst/>
                </a:prstGeom>
                <a:noFill/>
              </p:spPr>
              <p:txBody>
                <a:bodyPr wrap="square" rtlCol="0">
                  <a:spAutoFit/>
                </a:bodyPr>
                <a:lstStyle/>
                <a:p>
                  <a:pPr algn="ctr"/>
                  <a:r>
                    <a:rPr lang="fr-FR" sz="1400" b="1" dirty="0">
                      <a:solidFill>
                        <a:srgbClr val="FFC000"/>
                      </a:solidFill>
                      <a:latin typeface="Century Gothic" panose="020B0502020202020204" pitchFamily="34" charset="0"/>
                    </a:rPr>
                    <a:t>Beaucoup</a:t>
                  </a:r>
                </a:p>
              </p:txBody>
            </p:sp>
          </p:grpSp>
          <p:grpSp>
            <p:nvGrpSpPr>
              <p:cNvPr id="17" name="Groupe 16"/>
              <p:cNvGrpSpPr/>
              <p:nvPr/>
            </p:nvGrpSpPr>
            <p:grpSpPr>
              <a:xfrm>
                <a:off x="8239322" y="1115654"/>
                <a:ext cx="1529086" cy="1241427"/>
                <a:chOff x="8239322" y="1115654"/>
                <a:chExt cx="1529086" cy="1241427"/>
              </a:xfrm>
            </p:grpSpPr>
            <p:pic>
              <p:nvPicPr>
                <p:cNvPr id="11" name="Image 10"/>
                <p:cNvPicPr>
                  <a:picLocks noChangeAspect="1"/>
                </p:cNvPicPr>
                <p:nvPr/>
              </p:nvPicPr>
              <p:blipFill>
                <a:blip r:embed="rId6"/>
                <a:stretch>
                  <a:fillRect/>
                </a:stretch>
              </p:blipFill>
              <p:spPr>
                <a:xfrm>
                  <a:off x="8566900" y="1115654"/>
                  <a:ext cx="873930" cy="911927"/>
                </a:xfrm>
                <a:prstGeom prst="rect">
                  <a:avLst/>
                </a:prstGeom>
              </p:spPr>
            </p:pic>
            <p:sp>
              <p:nvSpPr>
                <p:cNvPr id="14" name="ZoneTexte 13"/>
                <p:cNvSpPr txBox="1"/>
                <p:nvPr/>
              </p:nvSpPr>
              <p:spPr>
                <a:xfrm>
                  <a:off x="8239322" y="2049304"/>
                  <a:ext cx="1529086" cy="307777"/>
                </a:xfrm>
                <a:prstGeom prst="rect">
                  <a:avLst/>
                </a:prstGeom>
                <a:noFill/>
              </p:spPr>
              <p:txBody>
                <a:bodyPr wrap="square" rtlCol="0">
                  <a:spAutoFit/>
                </a:bodyPr>
                <a:lstStyle/>
                <a:p>
                  <a:pPr algn="ctr"/>
                  <a:r>
                    <a:rPr lang="fr-FR" sz="1400" b="1" dirty="0">
                      <a:solidFill>
                        <a:srgbClr val="FF7058"/>
                      </a:solidFill>
                      <a:latin typeface="Century Gothic" panose="020B0502020202020204" pitchFamily="34" charset="0"/>
                    </a:rPr>
                    <a:t>Passionnément</a:t>
                  </a:r>
                </a:p>
              </p:txBody>
            </p:sp>
          </p:grpSp>
        </p:grpSp>
        <p:sp>
          <p:nvSpPr>
            <p:cNvPr id="1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231511" y="2612756"/>
              <a:ext cx="3411445" cy="281019"/>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600" b="1" dirty="0">
                  <a:solidFill>
                    <a:schemeClr val="bg1"/>
                  </a:solidFill>
                  <a:latin typeface="Century Gothic" panose="020B0502020202020204" pitchFamily="34" charset="0"/>
                </a:rPr>
                <a:t>Afficher le contenu carbone des plats</a:t>
              </a:r>
            </a:p>
          </p:txBody>
        </p:sp>
      </p:grpSp>
      <p:sp>
        <p:nvSpPr>
          <p:cNvPr id="53"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Alimentation</a:t>
            </a:r>
            <a:r>
              <a:rPr lang="fr-FR" dirty="0"/>
              <a:t>, on peut :</a:t>
            </a:r>
            <a:endParaRPr lang="fr-FR" dirty="0">
              <a:solidFill>
                <a:srgbClr val="F6AB38"/>
              </a:solidFill>
            </a:endParaRPr>
          </a:p>
        </p:txBody>
      </p:sp>
    </p:spTree>
    <p:extLst>
      <p:ext uri="{BB962C8B-B14F-4D97-AF65-F5344CB8AC3E}">
        <p14:creationId xmlns:p14="http://schemas.microsoft.com/office/powerpoint/2010/main" val="184193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Le miam</a:t>
            </a:r>
          </a:p>
        </p:txBody>
      </p:sp>
      <p:grpSp>
        <p:nvGrpSpPr>
          <p:cNvPr id="51" name="Groupe 50"/>
          <p:cNvGrpSpPr/>
          <p:nvPr/>
        </p:nvGrpSpPr>
        <p:grpSpPr>
          <a:xfrm>
            <a:off x="5242963" y="2852936"/>
            <a:ext cx="2160240" cy="2239960"/>
            <a:chOff x="4988395" y="4614611"/>
            <a:chExt cx="2160240" cy="2239960"/>
          </a:xfrm>
        </p:grpSpPr>
        <p:grpSp>
          <p:nvGrpSpPr>
            <p:cNvPr id="8" name="Groupe 7"/>
            <p:cNvGrpSpPr/>
            <p:nvPr/>
          </p:nvGrpSpPr>
          <p:grpSpPr>
            <a:xfrm>
              <a:off x="5447928" y="4614611"/>
              <a:ext cx="1130810" cy="1271667"/>
              <a:chOff x="5613263" y="5119803"/>
              <a:chExt cx="1130810" cy="1271667"/>
            </a:xfrm>
          </p:grpSpPr>
          <p:pic>
            <p:nvPicPr>
              <p:cNvPr id="5" name="Image 4"/>
              <p:cNvPicPr>
                <a:picLocks noChangeAspect="1"/>
              </p:cNvPicPr>
              <p:nvPr/>
            </p:nvPicPr>
            <p:blipFill>
              <a:blip r:embed="rId3"/>
              <a:stretch>
                <a:fillRect/>
              </a:stretch>
            </p:blipFill>
            <p:spPr>
              <a:xfrm>
                <a:off x="5613263" y="5365778"/>
                <a:ext cx="1130810" cy="1025692"/>
              </a:xfrm>
              <a:prstGeom prst="rect">
                <a:avLst/>
              </a:prstGeom>
            </p:spPr>
          </p:pic>
          <p:sp>
            <p:nvSpPr>
              <p:cNvPr id="6" name="ZoneTexte 5"/>
              <p:cNvSpPr txBox="1"/>
              <p:nvPr/>
            </p:nvSpPr>
            <p:spPr>
              <a:xfrm>
                <a:off x="5711315" y="5119803"/>
                <a:ext cx="934706" cy="307777"/>
              </a:xfrm>
              <a:prstGeom prst="rect">
                <a:avLst/>
              </a:prstGeom>
              <a:noFill/>
            </p:spPr>
            <p:txBody>
              <a:bodyPr wrap="square" rtlCol="0">
                <a:spAutoFit/>
              </a:bodyPr>
              <a:lstStyle/>
              <a:p>
                <a:pPr algn="ctr"/>
                <a:r>
                  <a:rPr lang="fr-FR" sz="1400" b="1" dirty="0">
                    <a:solidFill>
                      <a:srgbClr val="00B050"/>
                    </a:solidFill>
                    <a:latin typeface="Century Gothic" panose="020B0502020202020204" pitchFamily="34" charset="0"/>
                  </a:rPr>
                  <a:t>Merci !</a:t>
                </a:r>
              </a:p>
            </p:txBody>
          </p:sp>
        </p:grpSp>
        <p:sp>
          <p:nvSpPr>
            <p:cNvPr id="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4988395" y="6023574"/>
              <a:ext cx="2160240" cy="83099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600" b="1" dirty="0">
                  <a:solidFill>
                    <a:schemeClr val="bg1"/>
                  </a:solidFill>
                  <a:latin typeface="Century Gothic" panose="020B0502020202020204" pitchFamily="34" charset="0"/>
                </a:rPr>
                <a:t>Proposer plus de plats végétariens au self</a:t>
              </a:r>
            </a:p>
          </p:txBody>
        </p:sp>
      </p:grpSp>
      <p:grpSp>
        <p:nvGrpSpPr>
          <p:cNvPr id="50" name="Groupe 49"/>
          <p:cNvGrpSpPr/>
          <p:nvPr/>
        </p:nvGrpSpPr>
        <p:grpSpPr>
          <a:xfrm>
            <a:off x="551384" y="3136387"/>
            <a:ext cx="4426254" cy="1956509"/>
            <a:chOff x="7176120" y="1269761"/>
            <a:chExt cx="3674044" cy="1624014"/>
          </a:xfrm>
        </p:grpSpPr>
        <p:grpSp>
          <p:nvGrpSpPr>
            <p:cNvPr id="18" name="Groupe 17"/>
            <p:cNvGrpSpPr/>
            <p:nvPr/>
          </p:nvGrpSpPr>
          <p:grpSpPr>
            <a:xfrm>
              <a:off x="7176120" y="1269761"/>
              <a:ext cx="3674044" cy="1241427"/>
              <a:chOff x="6094364" y="1115654"/>
              <a:chExt cx="3674044" cy="1241427"/>
            </a:xfrm>
          </p:grpSpPr>
          <p:grpSp>
            <p:nvGrpSpPr>
              <p:cNvPr id="15" name="Groupe 14"/>
              <p:cNvGrpSpPr/>
              <p:nvPr/>
            </p:nvGrpSpPr>
            <p:grpSpPr>
              <a:xfrm>
                <a:off x="6094364" y="1196018"/>
                <a:ext cx="1051333" cy="1161063"/>
                <a:chOff x="6094364" y="1196018"/>
                <a:chExt cx="1051333" cy="1161063"/>
              </a:xfrm>
            </p:grpSpPr>
            <p:pic>
              <p:nvPicPr>
                <p:cNvPr id="4" name="Image 3"/>
                <p:cNvPicPr>
                  <a:picLocks noChangeAspect="1"/>
                </p:cNvPicPr>
                <p:nvPr/>
              </p:nvPicPr>
              <p:blipFill>
                <a:blip r:embed="rId4"/>
                <a:stretch>
                  <a:fillRect/>
                </a:stretch>
              </p:blipFill>
              <p:spPr>
                <a:xfrm>
                  <a:off x="6094364" y="1196018"/>
                  <a:ext cx="1051333" cy="831563"/>
                </a:xfrm>
                <a:prstGeom prst="rect">
                  <a:avLst/>
                </a:prstGeom>
              </p:spPr>
            </p:pic>
            <p:sp>
              <p:nvSpPr>
                <p:cNvPr id="12" name="ZoneTexte 11"/>
                <p:cNvSpPr txBox="1"/>
                <p:nvPr/>
              </p:nvSpPr>
              <p:spPr>
                <a:xfrm>
                  <a:off x="6152677" y="2049304"/>
                  <a:ext cx="934706" cy="307777"/>
                </a:xfrm>
                <a:prstGeom prst="rect">
                  <a:avLst/>
                </a:prstGeom>
                <a:noFill/>
              </p:spPr>
              <p:txBody>
                <a:bodyPr wrap="square" rtlCol="0">
                  <a:spAutoFit/>
                </a:bodyPr>
                <a:lstStyle/>
                <a:p>
                  <a:pPr algn="ctr"/>
                  <a:r>
                    <a:rPr lang="fr-FR" sz="1400" b="1" dirty="0">
                      <a:solidFill>
                        <a:srgbClr val="00B050"/>
                      </a:solidFill>
                      <a:latin typeface="Century Gothic" panose="020B0502020202020204" pitchFamily="34" charset="0"/>
                    </a:rPr>
                    <a:t>Un peu</a:t>
                  </a:r>
                </a:p>
              </p:txBody>
            </p:sp>
          </p:grpSp>
          <p:grpSp>
            <p:nvGrpSpPr>
              <p:cNvPr id="16" name="Groupe 15"/>
              <p:cNvGrpSpPr/>
              <p:nvPr/>
            </p:nvGrpSpPr>
            <p:grpSpPr>
              <a:xfrm>
                <a:off x="7145696" y="1148360"/>
                <a:ext cx="1195798" cy="1208721"/>
                <a:chOff x="7145696" y="1148360"/>
                <a:chExt cx="1195798" cy="1208721"/>
              </a:xfrm>
            </p:grpSpPr>
            <p:pic>
              <p:nvPicPr>
                <p:cNvPr id="10" name="Image 9"/>
                <p:cNvPicPr>
                  <a:picLocks noChangeAspect="1"/>
                </p:cNvPicPr>
                <p:nvPr/>
              </p:nvPicPr>
              <p:blipFill>
                <a:blip r:embed="rId5"/>
                <a:stretch>
                  <a:fillRect/>
                </a:stretch>
              </p:blipFill>
              <p:spPr>
                <a:xfrm>
                  <a:off x="7187802" y="1148360"/>
                  <a:ext cx="1111586" cy="879221"/>
                </a:xfrm>
                <a:prstGeom prst="rect">
                  <a:avLst/>
                </a:prstGeom>
              </p:spPr>
            </p:pic>
            <p:sp>
              <p:nvSpPr>
                <p:cNvPr id="13" name="ZoneTexte 12"/>
                <p:cNvSpPr txBox="1"/>
                <p:nvPr/>
              </p:nvSpPr>
              <p:spPr>
                <a:xfrm>
                  <a:off x="7145696" y="2049304"/>
                  <a:ext cx="1195798" cy="307777"/>
                </a:xfrm>
                <a:prstGeom prst="rect">
                  <a:avLst/>
                </a:prstGeom>
                <a:noFill/>
              </p:spPr>
              <p:txBody>
                <a:bodyPr wrap="square" rtlCol="0">
                  <a:spAutoFit/>
                </a:bodyPr>
                <a:lstStyle/>
                <a:p>
                  <a:pPr algn="ctr"/>
                  <a:r>
                    <a:rPr lang="fr-FR" sz="1400" b="1" dirty="0">
                      <a:solidFill>
                        <a:srgbClr val="FFC000"/>
                      </a:solidFill>
                      <a:latin typeface="Century Gothic" panose="020B0502020202020204" pitchFamily="34" charset="0"/>
                    </a:rPr>
                    <a:t>Beaucoup</a:t>
                  </a:r>
                </a:p>
              </p:txBody>
            </p:sp>
          </p:grpSp>
          <p:grpSp>
            <p:nvGrpSpPr>
              <p:cNvPr id="17" name="Groupe 16"/>
              <p:cNvGrpSpPr/>
              <p:nvPr/>
            </p:nvGrpSpPr>
            <p:grpSpPr>
              <a:xfrm>
                <a:off x="8239322" y="1115654"/>
                <a:ext cx="1529086" cy="1241427"/>
                <a:chOff x="8239322" y="1115654"/>
                <a:chExt cx="1529086" cy="1241427"/>
              </a:xfrm>
            </p:grpSpPr>
            <p:pic>
              <p:nvPicPr>
                <p:cNvPr id="11" name="Image 10"/>
                <p:cNvPicPr>
                  <a:picLocks noChangeAspect="1"/>
                </p:cNvPicPr>
                <p:nvPr/>
              </p:nvPicPr>
              <p:blipFill>
                <a:blip r:embed="rId6"/>
                <a:stretch>
                  <a:fillRect/>
                </a:stretch>
              </p:blipFill>
              <p:spPr>
                <a:xfrm>
                  <a:off x="8566900" y="1115654"/>
                  <a:ext cx="873930" cy="911927"/>
                </a:xfrm>
                <a:prstGeom prst="rect">
                  <a:avLst/>
                </a:prstGeom>
              </p:spPr>
            </p:pic>
            <p:sp>
              <p:nvSpPr>
                <p:cNvPr id="14" name="ZoneTexte 13"/>
                <p:cNvSpPr txBox="1"/>
                <p:nvPr/>
              </p:nvSpPr>
              <p:spPr>
                <a:xfrm>
                  <a:off x="8239322" y="2049304"/>
                  <a:ext cx="1529086" cy="307777"/>
                </a:xfrm>
                <a:prstGeom prst="rect">
                  <a:avLst/>
                </a:prstGeom>
                <a:noFill/>
              </p:spPr>
              <p:txBody>
                <a:bodyPr wrap="square" rtlCol="0">
                  <a:spAutoFit/>
                </a:bodyPr>
                <a:lstStyle/>
                <a:p>
                  <a:pPr algn="ctr"/>
                  <a:r>
                    <a:rPr lang="fr-FR" sz="1400" b="1" dirty="0">
                      <a:solidFill>
                        <a:srgbClr val="FF7058"/>
                      </a:solidFill>
                      <a:latin typeface="Century Gothic" panose="020B0502020202020204" pitchFamily="34" charset="0"/>
                    </a:rPr>
                    <a:t>Passionnément</a:t>
                  </a:r>
                </a:p>
              </p:txBody>
            </p:sp>
          </p:grpSp>
        </p:grpSp>
        <p:sp>
          <p:nvSpPr>
            <p:cNvPr id="1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231511" y="2612756"/>
              <a:ext cx="3411445" cy="281019"/>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600" b="1" dirty="0">
                  <a:solidFill>
                    <a:schemeClr val="bg1"/>
                  </a:solidFill>
                  <a:latin typeface="Century Gothic" panose="020B0502020202020204" pitchFamily="34" charset="0"/>
                </a:rPr>
                <a:t>Afficher le contenu carbone des plats</a:t>
              </a:r>
            </a:p>
          </p:txBody>
        </p:sp>
      </p:grpSp>
      <p:grpSp>
        <p:nvGrpSpPr>
          <p:cNvPr id="49" name="Groupe 48"/>
          <p:cNvGrpSpPr/>
          <p:nvPr/>
        </p:nvGrpSpPr>
        <p:grpSpPr>
          <a:xfrm>
            <a:off x="7668528" y="3000279"/>
            <a:ext cx="3740239" cy="2092617"/>
            <a:chOff x="335360" y="1269761"/>
            <a:chExt cx="3740239" cy="2092617"/>
          </a:xfrm>
        </p:grpSpPr>
        <p:grpSp>
          <p:nvGrpSpPr>
            <p:cNvPr id="47" name="Groupe 46"/>
            <p:cNvGrpSpPr/>
            <p:nvPr/>
          </p:nvGrpSpPr>
          <p:grpSpPr>
            <a:xfrm>
              <a:off x="335360" y="1269761"/>
              <a:ext cx="3740239" cy="1288557"/>
              <a:chOff x="3719736" y="5157192"/>
              <a:chExt cx="3740239" cy="1288557"/>
            </a:xfrm>
          </p:grpSpPr>
          <p:grpSp>
            <p:nvGrpSpPr>
              <p:cNvPr id="42" name="Groupe 41"/>
              <p:cNvGrpSpPr/>
              <p:nvPr/>
            </p:nvGrpSpPr>
            <p:grpSpPr>
              <a:xfrm>
                <a:off x="6312023" y="5316940"/>
                <a:ext cx="1147952" cy="1109082"/>
                <a:chOff x="1487488" y="4332101"/>
                <a:chExt cx="1729328" cy="1670774"/>
              </a:xfrm>
            </p:grpSpPr>
            <p:pic>
              <p:nvPicPr>
                <p:cNvPr id="35" name="Imag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7488" y="5147648"/>
                  <a:ext cx="855227" cy="855227"/>
                </a:xfrm>
                <a:prstGeom prst="rect">
                  <a:avLst/>
                </a:prstGeom>
              </p:spPr>
            </p:pic>
            <p:pic>
              <p:nvPicPr>
                <p:cNvPr id="36" name="Imag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5100" y="4332101"/>
                  <a:ext cx="855226" cy="855227"/>
                </a:xfrm>
                <a:prstGeom prst="rect">
                  <a:avLst/>
                </a:prstGeom>
              </p:spPr>
            </p:pic>
            <p:pic>
              <p:nvPicPr>
                <p:cNvPr id="37" name="Imag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1589" y="5147648"/>
                  <a:ext cx="855227" cy="855227"/>
                </a:xfrm>
                <a:prstGeom prst="rect">
                  <a:avLst/>
                </a:prstGeom>
              </p:spPr>
            </p:pic>
          </p:grpSp>
          <p:grpSp>
            <p:nvGrpSpPr>
              <p:cNvPr id="45" name="Groupe 44"/>
              <p:cNvGrpSpPr/>
              <p:nvPr/>
            </p:nvGrpSpPr>
            <p:grpSpPr>
              <a:xfrm>
                <a:off x="3719736" y="5157192"/>
                <a:ext cx="1680288" cy="1288557"/>
                <a:chOff x="7622442" y="4563561"/>
                <a:chExt cx="2531264" cy="1941142"/>
              </a:xfrm>
            </p:grpSpPr>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78982">
                  <a:off x="7890046" y="4799885"/>
                  <a:ext cx="855227" cy="855227"/>
                </a:xfrm>
                <a:prstGeom prst="rect">
                  <a:avLst/>
                </a:prstGeom>
              </p:spPr>
            </p:pic>
            <p:grpSp>
              <p:nvGrpSpPr>
                <p:cNvPr id="44" name="Groupe 43"/>
                <p:cNvGrpSpPr/>
                <p:nvPr/>
              </p:nvGrpSpPr>
              <p:grpSpPr>
                <a:xfrm>
                  <a:off x="7622442" y="4563561"/>
                  <a:ext cx="2531264" cy="1941142"/>
                  <a:chOff x="7622442" y="4563561"/>
                  <a:chExt cx="2531264" cy="1941142"/>
                </a:xfrm>
              </p:grpSpPr>
              <p:pic>
                <p:nvPicPr>
                  <p:cNvPr id="22" name="Imag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2442" y="5419222"/>
                    <a:ext cx="855227" cy="855227"/>
                  </a:xfrm>
                  <a:prstGeom prst="rect">
                    <a:avLst/>
                  </a:prstGeom>
                </p:spPr>
              </p:pic>
              <p:pic>
                <p:nvPicPr>
                  <p:cNvPr id="25" name="Imag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1786" y="5164270"/>
                    <a:ext cx="855227" cy="855227"/>
                  </a:xfrm>
                  <a:prstGeom prst="rect">
                    <a:avLst/>
                  </a:prstGeom>
                </p:spPr>
              </p:pic>
              <p:grpSp>
                <p:nvGrpSpPr>
                  <p:cNvPr id="43" name="Groupe 42"/>
                  <p:cNvGrpSpPr/>
                  <p:nvPr/>
                </p:nvGrpSpPr>
                <p:grpSpPr>
                  <a:xfrm>
                    <a:off x="7804449" y="4563561"/>
                    <a:ext cx="2349257" cy="1941142"/>
                    <a:chOff x="7804449" y="4563561"/>
                    <a:chExt cx="2349257" cy="1941142"/>
                  </a:xfrm>
                </p:grpSpPr>
                <p:pic>
                  <p:nvPicPr>
                    <p:cNvPr id="23" name="Imag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1243" y="5211985"/>
                      <a:ext cx="855227" cy="855227"/>
                    </a:xfrm>
                    <a:prstGeom prst="rect">
                      <a:avLst/>
                    </a:prstGeom>
                  </p:spPr>
                </p:pic>
                <p:pic>
                  <p:nvPicPr>
                    <p:cNvPr id="24" name="Imag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8479" y="5534496"/>
                      <a:ext cx="855227" cy="855227"/>
                    </a:xfrm>
                    <a:prstGeom prst="rect">
                      <a:avLst/>
                    </a:prstGeom>
                  </p:spPr>
                </p:pic>
                <p:pic>
                  <p:nvPicPr>
                    <p:cNvPr id="26" name="Imag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9506" y="5649476"/>
                      <a:ext cx="855227" cy="855227"/>
                    </a:xfrm>
                    <a:prstGeom prst="rect">
                      <a:avLst/>
                    </a:prstGeom>
                  </p:spPr>
                </p:pic>
                <p:pic>
                  <p:nvPicPr>
                    <p:cNvPr id="27" name="Imag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1546" y="5501991"/>
                      <a:ext cx="855227" cy="855227"/>
                    </a:xfrm>
                    <a:prstGeom prst="rect">
                      <a:avLst/>
                    </a:prstGeom>
                  </p:spPr>
                </p:pic>
                <p:pic>
                  <p:nvPicPr>
                    <p:cNvPr id="28" name="Imag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4218" y="5567002"/>
                      <a:ext cx="855227" cy="855227"/>
                    </a:xfrm>
                    <a:prstGeom prst="rect">
                      <a:avLst/>
                    </a:prstGeom>
                  </p:spPr>
                </p:pic>
                <p:pic>
                  <p:nvPicPr>
                    <p:cNvPr id="29" name="Imag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11431">
                      <a:off x="8266456" y="4563561"/>
                      <a:ext cx="855227" cy="855227"/>
                    </a:xfrm>
                    <a:prstGeom prst="rect">
                      <a:avLst/>
                    </a:prstGeom>
                  </p:spPr>
                </p:pic>
                <p:pic>
                  <p:nvPicPr>
                    <p:cNvPr id="30" name="Imag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2959" y="5179056"/>
                      <a:ext cx="855227" cy="855227"/>
                    </a:xfrm>
                    <a:prstGeom prst="rect">
                      <a:avLst/>
                    </a:prstGeom>
                  </p:spPr>
                </p:pic>
                <p:pic>
                  <p:nvPicPr>
                    <p:cNvPr id="31" name="Imag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165200">
                      <a:off x="9290257" y="5007670"/>
                      <a:ext cx="855227" cy="855227"/>
                    </a:xfrm>
                    <a:prstGeom prst="rect">
                      <a:avLst/>
                    </a:prstGeom>
                  </p:spPr>
                </p:pic>
                <p:pic>
                  <p:nvPicPr>
                    <p:cNvPr id="32" name="Imag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7810" y="4926170"/>
                      <a:ext cx="855227" cy="855227"/>
                    </a:xfrm>
                    <a:prstGeom prst="rect">
                      <a:avLst/>
                    </a:prstGeom>
                  </p:spPr>
                </p:pic>
                <p:pic>
                  <p:nvPicPr>
                    <p:cNvPr id="33" name="Imag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97281">
                      <a:off x="8730911" y="4605355"/>
                      <a:ext cx="855227" cy="855227"/>
                    </a:xfrm>
                    <a:prstGeom prst="rect">
                      <a:avLst/>
                    </a:prstGeom>
                  </p:spPr>
                </p:pic>
                <p:pic>
                  <p:nvPicPr>
                    <p:cNvPr id="34" name="Imag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0888" y="4822342"/>
                      <a:ext cx="855227" cy="855227"/>
                    </a:xfrm>
                    <a:prstGeom prst="rect">
                      <a:avLst/>
                    </a:prstGeom>
                  </p:spPr>
                </p:pic>
                <p:pic>
                  <p:nvPicPr>
                    <p:cNvPr id="38" name="Imag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0210" y="5078570"/>
                      <a:ext cx="855227" cy="855227"/>
                    </a:xfrm>
                    <a:prstGeom prst="rect">
                      <a:avLst/>
                    </a:prstGeom>
                  </p:spPr>
                </p:pic>
                <p:pic>
                  <p:nvPicPr>
                    <p:cNvPr id="39" name="Imag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447480">
                      <a:off x="8335577" y="5197199"/>
                      <a:ext cx="855227" cy="855227"/>
                    </a:xfrm>
                    <a:prstGeom prst="rect">
                      <a:avLst/>
                    </a:prstGeom>
                  </p:spPr>
                </p:pic>
                <p:pic>
                  <p:nvPicPr>
                    <p:cNvPr id="40" name="Imag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321438">
                      <a:off x="8945010" y="5383370"/>
                      <a:ext cx="855227" cy="855227"/>
                    </a:xfrm>
                    <a:prstGeom prst="rect">
                      <a:avLst/>
                    </a:prstGeom>
                  </p:spPr>
                </p:pic>
                <p:pic>
                  <p:nvPicPr>
                    <p:cNvPr id="41" name="Imag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4449" y="5368576"/>
                      <a:ext cx="855227" cy="855227"/>
                    </a:xfrm>
                    <a:prstGeom prst="rect">
                      <a:avLst/>
                    </a:prstGeom>
                  </p:spPr>
                </p:pic>
              </p:grpSp>
            </p:grpSp>
          </p:grpSp>
          <p:sp>
            <p:nvSpPr>
              <p:cNvPr id="46" name="Flèche droite 45"/>
              <p:cNvSpPr/>
              <p:nvPr/>
            </p:nvSpPr>
            <p:spPr>
              <a:xfrm>
                <a:off x="5703100" y="5711177"/>
                <a:ext cx="378619" cy="344389"/>
              </a:xfrm>
              <a:prstGeom prst="rightArrow">
                <a:avLst/>
              </a:prstGeom>
              <a:solidFill>
                <a:schemeClr val="accent4">
                  <a:lumMod val="60000"/>
                  <a:lumOff val="40000"/>
                </a:schemeClr>
              </a:solidFill>
              <a:ln>
                <a:solidFill>
                  <a:srgbClr val="F6AB38"/>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sp>
          <p:nvSpPr>
            <p:cNvPr id="48"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56419" y="2777603"/>
              <a:ext cx="3419180" cy="584775"/>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600" b="1" dirty="0">
                  <a:solidFill>
                    <a:schemeClr val="bg1"/>
                  </a:solidFill>
                  <a:latin typeface="Century Gothic" panose="020B0502020202020204" pitchFamily="34" charset="0"/>
                </a:rPr>
                <a:t>Réduire le gaspillage alimentaire</a:t>
              </a:r>
            </a:p>
          </p:txBody>
        </p:sp>
      </p:grpSp>
      <p:sp>
        <p:nvSpPr>
          <p:cNvPr id="53"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Alimentation</a:t>
            </a:r>
            <a:r>
              <a:rPr lang="fr-FR" dirty="0"/>
              <a:t>, on peut :</a:t>
            </a:r>
            <a:endParaRPr lang="fr-FR" dirty="0">
              <a:solidFill>
                <a:srgbClr val="F6AB38"/>
              </a:solidFill>
            </a:endParaRPr>
          </a:p>
        </p:txBody>
      </p:sp>
    </p:spTree>
    <p:extLst>
      <p:ext uri="{BB962C8B-B14F-4D97-AF65-F5344CB8AC3E}">
        <p14:creationId xmlns:p14="http://schemas.microsoft.com/office/powerpoint/2010/main" val="2420335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Les poubelles</a:t>
            </a:r>
          </a:p>
        </p:txBody>
      </p:sp>
      <p:grpSp>
        <p:nvGrpSpPr>
          <p:cNvPr id="17" name="Groupe 16"/>
          <p:cNvGrpSpPr/>
          <p:nvPr/>
        </p:nvGrpSpPr>
        <p:grpSpPr>
          <a:xfrm>
            <a:off x="1041967" y="3116521"/>
            <a:ext cx="2505690" cy="1608623"/>
            <a:chOff x="8657291" y="4564509"/>
            <a:chExt cx="2505690" cy="1608623"/>
          </a:xfrm>
        </p:grpSpPr>
        <p:pic>
          <p:nvPicPr>
            <p:cNvPr id="14" name="Image 13"/>
            <p:cNvPicPr>
              <a:picLocks noChangeAspect="1"/>
            </p:cNvPicPr>
            <p:nvPr/>
          </p:nvPicPr>
          <p:blipFill>
            <a:blip r:embed="rId3"/>
            <a:stretch>
              <a:fillRect/>
            </a:stretch>
          </p:blipFill>
          <p:spPr>
            <a:xfrm>
              <a:off x="9910136" y="4876977"/>
              <a:ext cx="1012687" cy="888684"/>
            </a:xfrm>
            <a:prstGeom prst="rect">
              <a:avLst/>
            </a:prstGeom>
          </p:spPr>
        </p:pic>
        <p:pic>
          <p:nvPicPr>
            <p:cNvPr id="15" name="Image 14"/>
            <p:cNvPicPr>
              <a:picLocks noChangeAspect="1"/>
            </p:cNvPicPr>
            <p:nvPr/>
          </p:nvPicPr>
          <p:blipFill>
            <a:blip r:embed="rId4"/>
            <a:stretch>
              <a:fillRect/>
            </a:stretch>
          </p:blipFill>
          <p:spPr>
            <a:xfrm>
              <a:off x="8886981" y="4564509"/>
              <a:ext cx="790856" cy="1300846"/>
            </a:xfrm>
            <a:prstGeom prst="rect">
              <a:avLst/>
            </a:prstGeom>
          </p:spPr>
        </p:pic>
        <p:sp>
          <p:nvSpPr>
            <p:cNvPr id="16"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8657291" y="5865355"/>
              <a:ext cx="2505690"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Distribuer gourdes et </a:t>
              </a:r>
              <a:r>
                <a:rPr lang="fr-FR" altLang="en-US" sz="1400" b="1" dirty="0" err="1">
                  <a:solidFill>
                    <a:schemeClr val="bg1"/>
                  </a:solidFill>
                  <a:latin typeface="Century Gothic" panose="020B0502020202020204" pitchFamily="34" charset="0"/>
                </a:rPr>
                <a:t>mugs</a:t>
              </a:r>
              <a:endParaRPr lang="fr-FR" altLang="en-US" sz="1400" b="1" dirty="0">
                <a:solidFill>
                  <a:schemeClr val="bg1"/>
                </a:solidFill>
                <a:latin typeface="Century Gothic" panose="020B0502020202020204" pitchFamily="34" charset="0"/>
              </a:endParaRPr>
            </a:p>
          </p:txBody>
        </p:sp>
      </p:grpSp>
      <p:sp>
        <p:nvSpPr>
          <p:cNvPr id="21"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Déchet</a:t>
            </a:r>
            <a:r>
              <a:rPr lang="fr-FR" dirty="0"/>
              <a:t>, on peut :</a:t>
            </a:r>
            <a:endParaRPr lang="fr-FR" dirty="0">
              <a:solidFill>
                <a:srgbClr val="F6AB38"/>
              </a:solidFill>
            </a:endParaRPr>
          </a:p>
        </p:txBody>
      </p:sp>
    </p:spTree>
    <p:extLst>
      <p:ext uri="{BB962C8B-B14F-4D97-AF65-F5344CB8AC3E}">
        <p14:creationId xmlns:p14="http://schemas.microsoft.com/office/powerpoint/2010/main" val="3726242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Les poubelles</a:t>
            </a:r>
          </a:p>
        </p:txBody>
      </p:sp>
      <p:grpSp>
        <p:nvGrpSpPr>
          <p:cNvPr id="19" name="Groupe 18"/>
          <p:cNvGrpSpPr/>
          <p:nvPr/>
        </p:nvGrpSpPr>
        <p:grpSpPr>
          <a:xfrm>
            <a:off x="4231283" y="2996952"/>
            <a:ext cx="3509118" cy="1728192"/>
            <a:chOff x="335360" y="1556792"/>
            <a:chExt cx="3509118" cy="1728192"/>
          </a:xfrm>
        </p:grpSpPr>
        <p:pic>
          <p:nvPicPr>
            <p:cNvPr id="6" name="Image 5"/>
            <p:cNvPicPr>
              <a:picLocks noChangeAspect="1"/>
            </p:cNvPicPr>
            <p:nvPr/>
          </p:nvPicPr>
          <p:blipFill>
            <a:blip r:embed="rId3"/>
            <a:stretch>
              <a:fillRect/>
            </a:stretch>
          </p:blipFill>
          <p:spPr>
            <a:xfrm>
              <a:off x="335360" y="1556792"/>
              <a:ext cx="1169706" cy="1307770"/>
            </a:xfrm>
            <a:prstGeom prst="rect">
              <a:avLst/>
            </a:prstGeom>
          </p:spPr>
        </p:pic>
        <p:pic>
          <p:nvPicPr>
            <p:cNvPr id="9" name="Image 8"/>
            <p:cNvPicPr>
              <a:picLocks noChangeAspect="1"/>
            </p:cNvPicPr>
            <p:nvPr/>
          </p:nvPicPr>
          <p:blipFill>
            <a:blip r:embed="rId3"/>
            <a:stretch>
              <a:fillRect/>
            </a:stretch>
          </p:blipFill>
          <p:spPr>
            <a:xfrm>
              <a:off x="2674772" y="1556792"/>
              <a:ext cx="1169706" cy="1307770"/>
            </a:xfrm>
            <a:prstGeom prst="rect">
              <a:avLst/>
            </a:prstGeom>
          </p:spPr>
        </p:pic>
        <p:pic>
          <p:nvPicPr>
            <p:cNvPr id="10" name="Image 9"/>
            <p:cNvPicPr>
              <a:picLocks noChangeAspect="1"/>
            </p:cNvPicPr>
            <p:nvPr/>
          </p:nvPicPr>
          <p:blipFill>
            <a:blip r:embed="rId3"/>
            <a:stretch>
              <a:fillRect/>
            </a:stretch>
          </p:blipFill>
          <p:spPr>
            <a:xfrm>
              <a:off x="1505066" y="1559010"/>
              <a:ext cx="1169706" cy="1307770"/>
            </a:xfrm>
            <a:prstGeom prst="rect">
              <a:avLst/>
            </a:prstGeom>
          </p:spPr>
        </p:pic>
        <p:sp>
          <p:nvSpPr>
            <p:cNvPr id="11"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20333" y="2977207"/>
              <a:ext cx="3139171"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les quantités de papier</a:t>
              </a:r>
            </a:p>
          </p:txBody>
        </p:sp>
      </p:grpSp>
      <p:grpSp>
        <p:nvGrpSpPr>
          <p:cNvPr id="17" name="Groupe 16"/>
          <p:cNvGrpSpPr/>
          <p:nvPr/>
        </p:nvGrpSpPr>
        <p:grpSpPr>
          <a:xfrm>
            <a:off x="1041967" y="3116521"/>
            <a:ext cx="2505690" cy="1608623"/>
            <a:chOff x="8657291" y="4564509"/>
            <a:chExt cx="2505690" cy="1608623"/>
          </a:xfrm>
        </p:grpSpPr>
        <p:pic>
          <p:nvPicPr>
            <p:cNvPr id="14" name="Image 13"/>
            <p:cNvPicPr>
              <a:picLocks noChangeAspect="1"/>
            </p:cNvPicPr>
            <p:nvPr/>
          </p:nvPicPr>
          <p:blipFill>
            <a:blip r:embed="rId4"/>
            <a:stretch>
              <a:fillRect/>
            </a:stretch>
          </p:blipFill>
          <p:spPr>
            <a:xfrm>
              <a:off x="9910136" y="4876977"/>
              <a:ext cx="1012687" cy="888684"/>
            </a:xfrm>
            <a:prstGeom prst="rect">
              <a:avLst/>
            </a:prstGeom>
          </p:spPr>
        </p:pic>
        <p:pic>
          <p:nvPicPr>
            <p:cNvPr id="15" name="Image 14"/>
            <p:cNvPicPr>
              <a:picLocks noChangeAspect="1"/>
            </p:cNvPicPr>
            <p:nvPr/>
          </p:nvPicPr>
          <p:blipFill>
            <a:blip r:embed="rId5"/>
            <a:stretch>
              <a:fillRect/>
            </a:stretch>
          </p:blipFill>
          <p:spPr>
            <a:xfrm>
              <a:off x="8886981" y="4564509"/>
              <a:ext cx="790856" cy="1300846"/>
            </a:xfrm>
            <a:prstGeom prst="rect">
              <a:avLst/>
            </a:prstGeom>
          </p:spPr>
        </p:pic>
        <p:sp>
          <p:nvSpPr>
            <p:cNvPr id="16"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8657291" y="5865355"/>
              <a:ext cx="2505690"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Distribuer gourdes et </a:t>
              </a:r>
              <a:r>
                <a:rPr lang="fr-FR" altLang="en-US" sz="1400" b="1" dirty="0" err="1">
                  <a:solidFill>
                    <a:schemeClr val="bg1"/>
                  </a:solidFill>
                  <a:latin typeface="Century Gothic" panose="020B0502020202020204" pitchFamily="34" charset="0"/>
                </a:rPr>
                <a:t>mugs</a:t>
              </a:r>
              <a:endParaRPr lang="fr-FR" altLang="en-US" sz="1400" b="1" dirty="0">
                <a:solidFill>
                  <a:schemeClr val="bg1"/>
                </a:solidFill>
                <a:latin typeface="Century Gothic" panose="020B0502020202020204" pitchFamily="34" charset="0"/>
              </a:endParaRPr>
            </a:p>
          </p:txBody>
        </p:sp>
      </p:grpSp>
      <p:sp>
        <p:nvSpPr>
          <p:cNvPr id="21"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Déchet</a:t>
            </a:r>
            <a:r>
              <a:rPr lang="fr-FR" dirty="0"/>
              <a:t>, on peut :</a:t>
            </a:r>
            <a:endParaRPr lang="fr-FR" dirty="0">
              <a:solidFill>
                <a:srgbClr val="F6AB38"/>
              </a:solidFill>
            </a:endParaRPr>
          </a:p>
        </p:txBody>
      </p:sp>
    </p:spTree>
    <p:extLst>
      <p:ext uri="{BB962C8B-B14F-4D97-AF65-F5344CB8AC3E}">
        <p14:creationId xmlns:p14="http://schemas.microsoft.com/office/powerpoint/2010/main" val="66196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Les poubelles</a:t>
            </a:r>
          </a:p>
        </p:txBody>
      </p:sp>
      <p:grpSp>
        <p:nvGrpSpPr>
          <p:cNvPr id="19" name="Groupe 18"/>
          <p:cNvGrpSpPr/>
          <p:nvPr/>
        </p:nvGrpSpPr>
        <p:grpSpPr>
          <a:xfrm>
            <a:off x="4231283" y="2996952"/>
            <a:ext cx="3509118" cy="1728192"/>
            <a:chOff x="335360" y="1556792"/>
            <a:chExt cx="3509118" cy="1728192"/>
          </a:xfrm>
        </p:grpSpPr>
        <p:pic>
          <p:nvPicPr>
            <p:cNvPr id="6" name="Image 5"/>
            <p:cNvPicPr>
              <a:picLocks noChangeAspect="1"/>
            </p:cNvPicPr>
            <p:nvPr/>
          </p:nvPicPr>
          <p:blipFill>
            <a:blip r:embed="rId3"/>
            <a:stretch>
              <a:fillRect/>
            </a:stretch>
          </p:blipFill>
          <p:spPr>
            <a:xfrm>
              <a:off x="335360" y="1556792"/>
              <a:ext cx="1169706" cy="1307770"/>
            </a:xfrm>
            <a:prstGeom prst="rect">
              <a:avLst/>
            </a:prstGeom>
          </p:spPr>
        </p:pic>
        <p:pic>
          <p:nvPicPr>
            <p:cNvPr id="9" name="Image 8"/>
            <p:cNvPicPr>
              <a:picLocks noChangeAspect="1"/>
            </p:cNvPicPr>
            <p:nvPr/>
          </p:nvPicPr>
          <p:blipFill>
            <a:blip r:embed="rId3"/>
            <a:stretch>
              <a:fillRect/>
            </a:stretch>
          </p:blipFill>
          <p:spPr>
            <a:xfrm>
              <a:off x="2674772" y="1556792"/>
              <a:ext cx="1169706" cy="1307770"/>
            </a:xfrm>
            <a:prstGeom prst="rect">
              <a:avLst/>
            </a:prstGeom>
          </p:spPr>
        </p:pic>
        <p:pic>
          <p:nvPicPr>
            <p:cNvPr id="10" name="Image 9"/>
            <p:cNvPicPr>
              <a:picLocks noChangeAspect="1"/>
            </p:cNvPicPr>
            <p:nvPr/>
          </p:nvPicPr>
          <p:blipFill>
            <a:blip r:embed="rId3"/>
            <a:stretch>
              <a:fillRect/>
            </a:stretch>
          </p:blipFill>
          <p:spPr>
            <a:xfrm>
              <a:off x="1505066" y="1559010"/>
              <a:ext cx="1169706" cy="1307770"/>
            </a:xfrm>
            <a:prstGeom prst="rect">
              <a:avLst/>
            </a:prstGeom>
          </p:spPr>
        </p:pic>
        <p:sp>
          <p:nvSpPr>
            <p:cNvPr id="11"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20333" y="2977207"/>
              <a:ext cx="3139171"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les quantités de papier</a:t>
              </a:r>
            </a:p>
          </p:txBody>
        </p:sp>
      </p:grpSp>
      <p:grpSp>
        <p:nvGrpSpPr>
          <p:cNvPr id="18" name="Groupe 17"/>
          <p:cNvGrpSpPr/>
          <p:nvPr/>
        </p:nvGrpSpPr>
        <p:grpSpPr>
          <a:xfrm>
            <a:off x="8424028" y="3089478"/>
            <a:ext cx="2505690" cy="1635666"/>
            <a:chOff x="8443555" y="1669246"/>
            <a:chExt cx="2505690" cy="1635666"/>
          </a:xfrm>
        </p:grpSpPr>
        <p:pic>
          <p:nvPicPr>
            <p:cNvPr id="12" name="Image 11"/>
            <p:cNvPicPr>
              <a:picLocks noChangeAspect="1"/>
            </p:cNvPicPr>
            <p:nvPr/>
          </p:nvPicPr>
          <p:blipFill>
            <a:blip r:embed="rId4"/>
            <a:stretch>
              <a:fillRect/>
            </a:stretch>
          </p:blipFill>
          <p:spPr>
            <a:xfrm>
              <a:off x="8976320" y="1669246"/>
              <a:ext cx="1440160" cy="1327889"/>
            </a:xfrm>
            <a:prstGeom prst="rect">
              <a:avLst/>
            </a:prstGeom>
          </p:spPr>
        </p:pic>
        <p:sp>
          <p:nvSpPr>
            <p:cNvPr id="13"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8443555" y="2997135"/>
              <a:ext cx="2505690"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Trier et faire un compost</a:t>
              </a:r>
            </a:p>
          </p:txBody>
        </p:sp>
      </p:grpSp>
      <p:grpSp>
        <p:nvGrpSpPr>
          <p:cNvPr id="17" name="Groupe 16"/>
          <p:cNvGrpSpPr/>
          <p:nvPr/>
        </p:nvGrpSpPr>
        <p:grpSpPr>
          <a:xfrm>
            <a:off x="1041967" y="3116521"/>
            <a:ext cx="2505690" cy="1608623"/>
            <a:chOff x="8657291" y="4564509"/>
            <a:chExt cx="2505690" cy="1608623"/>
          </a:xfrm>
        </p:grpSpPr>
        <p:pic>
          <p:nvPicPr>
            <p:cNvPr id="14" name="Image 13"/>
            <p:cNvPicPr>
              <a:picLocks noChangeAspect="1"/>
            </p:cNvPicPr>
            <p:nvPr/>
          </p:nvPicPr>
          <p:blipFill>
            <a:blip r:embed="rId5"/>
            <a:stretch>
              <a:fillRect/>
            </a:stretch>
          </p:blipFill>
          <p:spPr>
            <a:xfrm>
              <a:off x="9910136" y="4876977"/>
              <a:ext cx="1012687" cy="888684"/>
            </a:xfrm>
            <a:prstGeom prst="rect">
              <a:avLst/>
            </a:prstGeom>
          </p:spPr>
        </p:pic>
        <p:pic>
          <p:nvPicPr>
            <p:cNvPr id="15" name="Image 14"/>
            <p:cNvPicPr>
              <a:picLocks noChangeAspect="1"/>
            </p:cNvPicPr>
            <p:nvPr/>
          </p:nvPicPr>
          <p:blipFill>
            <a:blip r:embed="rId6"/>
            <a:stretch>
              <a:fillRect/>
            </a:stretch>
          </p:blipFill>
          <p:spPr>
            <a:xfrm>
              <a:off x="8886981" y="4564509"/>
              <a:ext cx="790856" cy="1300846"/>
            </a:xfrm>
            <a:prstGeom prst="rect">
              <a:avLst/>
            </a:prstGeom>
          </p:spPr>
        </p:pic>
        <p:sp>
          <p:nvSpPr>
            <p:cNvPr id="16"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8657291" y="5865355"/>
              <a:ext cx="2505690"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Distribuer gourdes et </a:t>
              </a:r>
              <a:r>
                <a:rPr lang="fr-FR" altLang="en-US" sz="1400" b="1" dirty="0" err="1">
                  <a:solidFill>
                    <a:schemeClr val="bg1"/>
                  </a:solidFill>
                  <a:latin typeface="Century Gothic" panose="020B0502020202020204" pitchFamily="34" charset="0"/>
                </a:rPr>
                <a:t>mugs</a:t>
              </a:r>
              <a:endParaRPr lang="fr-FR" altLang="en-US" sz="1400" b="1" dirty="0">
                <a:solidFill>
                  <a:schemeClr val="bg1"/>
                </a:solidFill>
                <a:latin typeface="Century Gothic" panose="020B0502020202020204" pitchFamily="34" charset="0"/>
              </a:endParaRPr>
            </a:p>
          </p:txBody>
        </p:sp>
      </p:grpSp>
      <p:sp>
        <p:nvSpPr>
          <p:cNvPr id="21"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Déchet</a:t>
            </a:r>
            <a:r>
              <a:rPr lang="fr-FR" dirty="0"/>
              <a:t>, on peut :</a:t>
            </a:r>
            <a:endParaRPr lang="fr-FR" dirty="0">
              <a:solidFill>
                <a:srgbClr val="F6AB38"/>
              </a:solidFill>
            </a:endParaRPr>
          </a:p>
        </p:txBody>
      </p:sp>
    </p:spTree>
    <p:extLst>
      <p:ext uri="{BB962C8B-B14F-4D97-AF65-F5344CB8AC3E}">
        <p14:creationId xmlns:p14="http://schemas.microsoft.com/office/powerpoint/2010/main" val="3072435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L’énergie</a:t>
            </a:r>
          </a:p>
        </p:txBody>
      </p:sp>
      <p:grpSp>
        <p:nvGrpSpPr>
          <p:cNvPr id="8" name="Groupe 7"/>
          <p:cNvGrpSpPr/>
          <p:nvPr/>
        </p:nvGrpSpPr>
        <p:grpSpPr>
          <a:xfrm>
            <a:off x="1271464" y="2749366"/>
            <a:ext cx="3139171" cy="1541383"/>
            <a:chOff x="517499" y="1380337"/>
            <a:chExt cx="3139171" cy="1541383"/>
          </a:xfrm>
        </p:grpSpPr>
        <p:grpSp>
          <p:nvGrpSpPr>
            <p:cNvPr id="12" name="Groupe 11"/>
            <p:cNvGrpSpPr/>
            <p:nvPr/>
          </p:nvGrpSpPr>
          <p:grpSpPr>
            <a:xfrm>
              <a:off x="649478" y="1380337"/>
              <a:ext cx="2907061" cy="1132212"/>
              <a:chOff x="963082" y="1452345"/>
              <a:chExt cx="2907061" cy="1132212"/>
            </a:xfrm>
          </p:grpSpPr>
          <p:grpSp>
            <p:nvGrpSpPr>
              <p:cNvPr id="10" name="Groupe 9"/>
              <p:cNvGrpSpPr/>
              <p:nvPr/>
            </p:nvGrpSpPr>
            <p:grpSpPr>
              <a:xfrm>
                <a:off x="2027548" y="1691831"/>
                <a:ext cx="756084" cy="892726"/>
                <a:chOff x="2027549" y="1768616"/>
                <a:chExt cx="756084" cy="892726"/>
              </a:xfrm>
            </p:grpSpPr>
            <p:pic>
              <p:nvPicPr>
                <p:cNvPr id="4" name="Image 3"/>
                <p:cNvPicPr>
                  <a:picLocks noChangeAspect="1"/>
                </p:cNvPicPr>
                <p:nvPr/>
              </p:nvPicPr>
              <p:blipFill>
                <a:blip r:embed="rId3"/>
                <a:stretch>
                  <a:fillRect/>
                </a:stretch>
              </p:blipFill>
              <p:spPr>
                <a:xfrm>
                  <a:off x="2027549" y="2079403"/>
                  <a:ext cx="756084" cy="581939"/>
                </a:xfrm>
                <a:prstGeom prst="rect">
                  <a:avLst/>
                </a:prstGeom>
              </p:spPr>
            </p:pic>
            <p:sp>
              <p:nvSpPr>
                <p:cNvPr id="5" name="Forme libre 4"/>
                <p:cNvSpPr/>
                <p:nvPr/>
              </p:nvSpPr>
              <p:spPr>
                <a:xfrm>
                  <a:off x="2214342" y="1768616"/>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6" name="Forme libre 5"/>
                <p:cNvSpPr/>
                <p:nvPr/>
              </p:nvSpPr>
              <p:spPr>
                <a:xfrm>
                  <a:off x="2354971"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7" name="Forme libre 6"/>
                <p:cNvSpPr/>
                <p:nvPr/>
              </p:nvSpPr>
              <p:spPr>
                <a:xfrm>
                  <a:off x="2495600"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gr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82" y="1484784"/>
                <a:ext cx="1087548" cy="108754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156" y="1452345"/>
                <a:ext cx="1119987" cy="1119987"/>
              </a:xfrm>
              <a:prstGeom prst="rect">
                <a:avLst/>
              </a:prstGeom>
            </p:spPr>
          </p:pic>
        </p:grpSp>
        <p:sp>
          <p:nvSpPr>
            <p:cNvPr id="13"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17499" y="2613943"/>
              <a:ext cx="3139171"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la surface chauffée</a:t>
              </a:r>
            </a:p>
          </p:txBody>
        </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20376" y="1340167"/>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Énergie</a:t>
            </a:r>
            <a:r>
              <a:rPr lang="fr-FR" dirty="0"/>
              <a:t>, on peut :</a:t>
            </a:r>
            <a:endParaRPr lang="fr-FR" dirty="0">
              <a:solidFill>
                <a:srgbClr val="F6AB38"/>
              </a:solidFill>
            </a:endParaRPr>
          </a:p>
        </p:txBody>
      </p:sp>
    </p:spTree>
    <p:extLst>
      <p:ext uri="{BB962C8B-B14F-4D97-AF65-F5344CB8AC3E}">
        <p14:creationId xmlns:p14="http://schemas.microsoft.com/office/powerpoint/2010/main" val="3547435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L’énergie</a:t>
            </a:r>
          </a:p>
        </p:txBody>
      </p:sp>
      <p:grpSp>
        <p:nvGrpSpPr>
          <p:cNvPr id="8" name="Groupe 7"/>
          <p:cNvGrpSpPr/>
          <p:nvPr/>
        </p:nvGrpSpPr>
        <p:grpSpPr>
          <a:xfrm>
            <a:off x="1271464" y="2749366"/>
            <a:ext cx="3139171" cy="1541383"/>
            <a:chOff x="517499" y="1380337"/>
            <a:chExt cx="3139171" cy="1541383"/>
          </a:xfrm>
        </p:grpSpPr>
        <p:grpSp>
          <p:nvGrpSpPr>
            <p:cNvPr id="12" name="Groupe 11"/>
            <p:cNvGrpSpPr/>
            <p:nvPr/>
          </p:nvGrpSpPr>
          <p:grpSpPr>
            <a:xfrm>
              <a:off x="649478" y="1380337"/>
              <a:ext cx="2907061" cy="1132212"/>
              <a:chOff x="963082" y="1452345"/>
              <a:chExt cx="2907061" cy="1132212"/>
            </a:xfrm>
          </p:grpSpPr>
          <p:grpSp>
            <p:nvGrpSpPr>
              <p:cNvPr id="10" name="Groupe 9"/>
              <p:cNvGrpSpPr/>
              <p:nvPr/>
            </p:nvGrpSpPr>
            <p:grpSpPr>
              <a:xfrm>
                <a:off x="2027548" y="1691831"/>
                <a:ext cx="756084" cy="892726"/>
                <a:chOff x="2027549" y="1768616"/>
                <a:chExt cx="756084" cy="892726"/>
              </a:xfrm>
            </p:grpSpPr>
            <p:pic>
              <p:nvPicPr>
                <p:cNvPr id="4" name="Image 3"/>
                <p:cNvPicPr>
                  <a:picLocks noChangeAspect="1"/>
                </p:cNvPicPr>
                <p:nvPr/>
              </p:nvPicPr>
              <p:blipFill>
                <a:blip r:embed="rId3"/>
                <a:stretch>
                  <a:fillRect/>
                </a:stretch>
              </p:blipFill>
              <p:spPr>
                <a:xfrm>
                  <a:off x="2027549" y="2079403"/>
                  <a:ext cx="756084" cy="581939"/>
                </a:xfrm>
                <a:prstGeom prst="rect">
                  <a:avLst/>
                </a:prstGeom>
              </p:spPr>
            </p:pic>
            <p:sp>
              <p:nvSpPr>
                <p:cNvPr id="5" name="Forme libre 4"/>
                <p:cNvSpPr/>
                <p:nvPr/>
              </p:nvSpPr>
              <p:spPr>
                <a:xfrm>
                  <a:off x="2214342" y="1768616"/>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6" name="Forme libre 5"/>
                <p:cNvSpPr/>
                <p:nvPr/>
              </p:nvSpPr>
              <p:spPr>
                <a:xfrm>
                  <a:off x="2354971"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7" name="Forme libre 6"/>
                <p:cNvSpPr/>
                <p:nvPr/>
              </p:nvSpPr>
              <p:spPr>
                <a:xfrm>
                  <a:off x="2495600"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gr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82" y="1484784"/>
                <a:ext cx="1087548" cy="108754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156" y="1452345"/>
                <a:ext cx="1119987" cy="1119987"/>
              </a:xfrm>
              <a:prstGeom prst="rect">
                <a:avLst/>
              </a:prstGeom>
            </p:spPr>
          </p:pic>
        </p:grpSp>
        <p:sp>
          <p:nvSpPr>
            <p:cNvPr id="13"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17499" y="2613943"/>
              <a:ext cx="3139171"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la surface chauffée</a:t>
              </a:r>
            </a:p>
          </p:txBody>
        </p:sp>
      </p:grpSp>
      <p:grpSp>
        <p:nvGrpSpPr>
          <p:cNvPr id="20" name="Groupe 19"/>
          <p:cNvGrpSpPr/>
          <p:nvPr/>
        </p:nvGrpSpPr>
        <p:grpSpPr>
          <a:xfrm>
            <a:off x="8017158" y="2648748"/>
            <a:ext cx="2494385" cy="1642001"/>
            <a:chOff x="6023992" y="1587496"/>
            <a:chExt cx="2494385" cy="1642001"/>
          </a:xfrm>
        </p:grpSpPr>
        <p:pic>
          <p:nvPicPr>
            <p:cNvPr id="14" name="Image 13"/>
            <p:cNvPicPr>
              <a:picLocks noChangeAspect="1"/>
            </p:cNvPicPr>
            <p:nvPr/>
          </p:nvPicPr>
          <p:blipFill>
            <a:blip r:embed="rId5"/>
            <a:stretch>
              <a:fillRect/>
            </a:stretch>
          </p:blipFill>
          <p:spPr>
            <a:xfrm>
              <a:off x="6600056" y="1587496"/>
              <a:ext cx="1318755" cy="1334224"/>
            </a:xfrm>
            <a:prstGeom prst="rect">
              <a:avLst/>
            </a:prstGeom>
          </p:spPr>
        </p:pic>
        <p:sp>
          <p:nvSpPr>
            <p:cNvPr id="15"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023992" y="2921720"/>
              <a:ext cx="2494385"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Installer des ferme-portes</a:t>
              </a:r>
            </a:p>
          </p:txBody>
        </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20376" y="1340167"/>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Énergie</a:t>
            </a:r>
            <a:r>
              <a:rPr lang="fr-FR" dirty="0"/>
              <a:t>, on peut :</a:t>
            </a:r>
            <a:endParaRPr lang="fr-FR" dirty="0">
              <a:solidFill>
                <a:srgbClr val="F6AB38"/>
              </a:solidFill>
            </a:endParaRPr>
          </a:p>
        </p:txBody>
      </p:sp>
    </p:spTree>
    <p:extLst>
      <p:ext uri="{BB962C8B-B14F-4D97-AF65-F5344CB8AC3E}">
        <p14:creationId xmlns:p14="http://schemas.microsoft.com/office/powerpoint/2010/main" val="258310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Où agir ? Bien cibler les actions</a:t>
            </a:r>
          </a:p>
        </p:txBody>
      </p:sp>
      <p:grpSp>
        <p:nvGrpSpPr>
          <p:cNvPr id="35" name="Groupe 34"/>
          <p:cNvGrpSpPr/>
          <p:nvPr/>
        </p:nvGrpSpPr>
        <p:grpSpPr>
          <a:xfrm>
            <a:off x="2176287" y="1627058"/>
            <a:ext cx="7731413" cy="4554506"/>
            <a:chOff x="551384" y="1700808"/>
            <a:chExt cx="5693132" cy="4554506"/>
          </a:xfrm>
        </p:grpSpPr>
        <p:grpSp>
          <p:nvGrpSpPr>
            <p:cNvPr id="14" name="Groupe 13"/>
            <p:cNvGrpSpPr/>
            <p:nvPr/>
          </p:nvGrpSpPr>
          <p:grpSpPr>
            <a:xfrm>
              <a:off x="551384" y="1700808"/>
              <a:ext cx="4554506" cy="4554506"/>
              <a:chOff x="623392" y="2492896"/>
              <a:chExt cx="1728192" cy="1728192"/>
            </a:xfrm>
          </p:grpSpPr>
          <p:cxnSp>
            <p:nvCxnSpPr>
              <p:cNvPr id="11" name="Connecteur droit avec flèche 10"/>
              <p:cNvCxnSpPr/>
              <p:nvPr/>
            </p:nvCxnSpPr>
            <p:spPr>
              <a:xfrm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5082918" y="3641047"/>
              <a:ext cx="1161598"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Facilité d’action</a:t>
              </a:r>
            </a:p>
          </p:txBody>
        </p:sp>
      </p:grpSp>
      <p:sp>
        <p:nvSpPr>
          <p:cNvPr id="9" name="ZoneTexte 8">
            <a:extLst>
              <a:ext uri="{FF2B5EF4-FFF2-40B4-BE49-F238E27FC236}">
                <a16:creationId xmlns:a16="http://schemas.microsoft.com/office/drawing/2014/main" xmlns="" id="{83FD5A3E-F032-442B-9493-1B72E74B4899}"/>
              </a:ext>
            </a:extLst>
          </p:cNvPr>
          <p:cNvSpPr txBox="1"/>
          <p:nvPr/>
        </p:nvSpPr>
        <p:spPr>
          <a:xfrm>
            <a:off x="3730876" y="915798"/>
            <a:ext cx="3075953"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Importance des Émissions de GES associées</a:t>
            </a:r>
          </a:p>
        </p:txBody>
      </p:sp>
    </p:spTree>
    <p:extLst>
      <p:ext uri="{BB962C8B-B14F-4D97-AF65-F5344CB8AC3E}">
        <p14:creationId xmlns:p14="http://schemas.microsoft.com/office/powerpoint/2010/main" val="1170826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L’énergie</a:t>
            </a:r>
          </a:p>
        </p:txBody>
      </p:sp>
      <p:grpSp>
        <p:nvGrpSpPr>
          <p:cNvPr id="8" name="Groupe 7"/>
          <p:cNvGrpSpPr/>
          <p:nvPr/>
        </p:nvGrpSpPr>
        <p:grpSpPr>
          <a:xfrm>
            <a:off x="1271464" y="2749366"/>
            <a:ext cx="3139171" cy="1541383"/>
            <a:chOff x="517499" y="1380337"/>
            <a:chExt cx="3139171" cy="1541383"/>
          </a:xfrm>
        </p:grpSpPr>
        <p:grpSp>
          <p:nvGrpSpPr>
            <p:cNvPr id="12" name="Groupe 11"/>
            <p:cNvGrpSpPr/>
            <p:nvPr/>
          </p:nvGrpSpPr>
          <p:grpSpPr>
            <a:xfrm>
              <a:off x="649478" y="1380337"/>
              <a:ext cx="2907061" cy="1132212"/>
              <a:chOff x="963082" y="1452345"/>
              <a:chExt cx="2907061" cy="1132212"/>
            </a:xfrm>
          </p:grpSpPr>
          <p:grpSp>
            <p:nvGrpSpPr>
              <p:cNvPr id="10" name="Groupe 9"/>
              <p:cNvGrpSpPr/>
              <p:nvPr/>
            </p:nvGrpSpPr>
            <p:grpSpPr>
              <a:xfrm>
                <a:off x="2027548" y="1691831"/>
                <a:ext cx="756084" cy="892726"/>
                <a:chOff x="2027549" y="1768616"/>
                <a:chExt cx="756084" cy="892726"/>
              </a:xfrm>
            </p:grpSpPr>
            <p:pic>
              <p:nvPicPr>
                <p:cNvPr id="4" name="Image 3"/>
                <p:cNvPicPr>
                  <a:picLocks noChangeAspect="1"/>
                </p:cNvPicPr>
                <p:nvPr/>
              </p:nvPicPr>
              <p:blipFill>
                <a:blip r:embed="rId3"/>
                <a:stretch>
                  <a:fillRect/>
                </a:stretch>
              </p:blipFill>
              <p:spPr>
                <a:xfrm>
                  <a:off x="2027549" y="2079403"/>
                  <a:ext cx="756084" cy="581939"/>
                </a:xfrm>
                <a:prstGeom prst="rect">
                  <a:avLst/>
                </a:prstGeom>
              </p:spPr>
            </p:pic>
            <p:sp>
              <p:nvSpPr>
                <p:cNvPr id="5" name="Forme libre 4"/>
                <p:cNvSpPr/>
                <p:nvPr/>
              </p:nvSpPr>
              <p:spPr>
                <a:xfrm>
                  <a:off x="2214342" y="1768616"/>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6" name="Forme libre 5"/>
                <p:cNvSpPr/>
                <p:nvPr/>
              </p:nvSpPr>
              <p:spPr>
                <a:xfrm>
                  <a:off x="2354971"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7" name="Forme libre 6"/>
                <p:cNvSpPr/>
                <p:nvPr/>
              </p:nvSpPr>
              <p:spPr>
                <a:xfrm>
                  <a:off x="2495600"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gr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82" y="1484784"/>
                <a:ext cx="1087548" cy="108754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156" y="1452345"/>
                <a:ext cx="1119987" cy="1119987"/>
              </a:xfrm>
              <a:prstGeom prst="rect">
                <a:avLst/>
              </a:prstGeom>
            </p:spPr>
          </p:pic>
        </p:grpSp>
        <p:sp>
          <p:nvSpPr>
            <p:cNvPr id="13"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17499" y="2613943"/>
              <a:ext cx="3139171"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la surface chauffée</a:t>
              </a:r>
            </a:p>
          </p:txBody>
        </p:sp>
      </p:grpSp>
      <p:grpSp>
        <p:nvGrpSpPr>
          <p:cNvPr id="20" name="Groupe 19"/>
          <p:cNvGrpSpPr/>
          <p:nvPr/>
        </p:nvGrpSpPr>
        <p:grpSpPr>
          <a:xfrm>
            <a:off x="8017158" y="2648748"/>
            <a:ext cx="2494385" cy="1642001"/>
            <a:chOff x="6023992" y="1587496"/>
            <a:chExt cx="2494385" cy="1642001"/>
          </a:xfrm>
        </p:grpSpPr>
        <p:pic>
          <p:nvPicPr>
            <p:cNvPr id="14" name="Image 13"/>
            <p:cNvPicPr>
              <a:picLocks noChangeAspect="1"/>
            </p:cNvPicPr>
            <p:nvPr/>
          </p:nvPicPr>
          <p:blipFill>
            <a:blip r:embed="rId5"/>
            <a:stretch>
              <a:fillRect/>
            </a:stretch>
          </p:blipFill>
          <p:spPr>
            <a:xfrm>
              <a:off x="6600056" y="1587496"/>
              <a:ext cx="1318755" cy="1334224"/>
            </a:xfrm>
            <a:prstGeom prst="rect">
              <a:avLst/>
            </a:prstGeom>
          </p:spPr>
        </p:pic>
        <p:sp>
          <p:nvSpPr>
            <p:cNvPr id="15"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023992" y="2921720"/>
              <a:ext cx="2494385"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Installer des ferme-portes</a:t>
              </a:r>
            </a:p>
          </p:txBody>
        </p:sp>
      </p:grpSp>
      <p:grpSp>
        <p:nvGrpSpPr>
          <p:cNvPr id="3" name="Groupe 2"/>
          <p:cNvGrpSpPr/>
          <p:nvPr/>
        </p:nvGrpSpPr>
        <p:grpSpPr>
          <a:xfrm>
            <a:off x="4787227" y="2098716"/>
            <a:ext cx="2853338" cy="2192033"/>
            <a:chOff x="7477905" y="1604827"/>
            <a:chExt cx="2853338" cy="2192033"/>
          </a:xfrm>
        </p:grpSpPr>
        <p:pic>
          <p:nvPicPr>
            <p:cNvPr id="25" name="Image 24"/>
            <p:cNvPicPr>
              <a:picLocks noChangeAspect="1"/>
            </p:cNvPicPr>
            <p:nvPr/>
          </p:nvPicPr>
          <p:blipFill>
            <a:blip r:embed="rId6"/>
            <a:stretch>
              <a:fillRect/>
            </a:stretch>
          </p:blipFill>
          <p:spPr>
            <a:xfrm>
              <a:off x="8184756" y="1604827"/>
              <a:ext cx="1439636" cy="1435439"/>
            </a:xfrm>
            <a:prstGeom prst="rect">
              <a:avLst/>
            </a:prstGeom>
          </p:spPr>
        </p:pic>
        <p:sp>
          <p:nvSpPr>
            <p:cNvPr id="26"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477905" y="3058196"/>
              <a:ext cx="2853338" cy="738664"/>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Organiser un concours d’économie d’énergie entre résidences</a:t>
              </a:r>
            </a:p>
          </p:txBody>
        </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20376" y="1340167"/>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Énergie</a:t>
            </a:r>
            <a:r>
              <a:rPr lang="fr-FR" dirty="0"/>
              <a:t>, on peut :</a:t>
            </a:r>
            <a:endParaRPr lang="fr-FR" dirty="0">
              <a:solidFill>
                <a:srgbClr val="F6AB38"/>
              </a:solidFill>
            </a:endParaRPr>
          </a:p>
        </p:txBody>
      </p:sp>
    </p:spTree>
    <p:extLst>
      <p:ext uri="{BB962C8B-B14F-4D97-AF65-F5344CB8AC3E}">
        <p14:creationId xmlns:p14="http://schemas.microsoft.com/office/powerpoint/2010/main" val="233592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L’énergie</a:t>
            </a:r>
          </a:p>
        </p:txBody>
      </p:sp>
      <p:grpSp>
        <p:nvGrpSpPr>
          <p:cNvPr id="8" name="Groupe 7"/>
          <p:cNvGrpSpPr/>
          <p:nvPr/>
        </p:nvGrpSpPr>
        <p:grpSpPr>
          <a:xfrm>
            <a:off x="1271464" y="2749366"/>
            <a:ext cx="3139171" cy="1541383"/>
            <a:chOff x="517499" y="1380337"/>
            <a:chExt cx="3139171" cy="1541383"/>
          </a:xfrm>
        </p:grpSpPr>
        <p:grpSp>
          <p:nvGrpSpPr>
            <p:cNvPr id="12" name="Groupe 11"/>
            <p:cNvGrpSpPr/>
            <p:nvPr/>
          </p:nvGrpSpPr>
          <p:grpSpPr>
            <a:xfrm>
              <a:off x="649478" y="1380337"/>
              <a:ext cx="2907061" cy="1132212"/>
              <a:chOff x="963082" y="1452345"/>
              <a:chExt cx="2907061" cy="1132212"/>
            </a:xfrm>
          </p:grpSpPr>
          <p:grpSp>
            <p:nvGrpSpPr>
              <p:cNvPr id="10" name="Groupe 9"/>
              <p:cNvGrpSpPr/>
              <p:nvPr/>
            </p:nvGrpSpPr>
            <p:grpSpPr>
              <a:xfrm>
                <a:off x="2027548" y="1691831"/>
                <a:ext cx="756084" cy="892726"/>
                <a:chOff x="2027549" y="1768616"/>
                <a:chExt cx="756084" cy="892726"/>
              </a:xfrm>
            </p:grpSpPr>
            <p:pic>
              <p:nvPicPr>
                <p:cNvPr id="4" name="Image 3"/>
                <p:cNvPicPr>
                  <a:picLocks noChangeAspect="1"/>
                </p:cNvPicPr>
                <p:nvPr/>
              </p:nvPicPr>
              <p:blipFill>
                <a:blip r:embed="rId3"/>
                <a:stretch>
                  <a:fillRect/>
                </a:stretch>
              </p:blipFill>
              <p:spPr>
                <a:xfrm>
                  <a:off x="2027549" y="2079403"/>
                  <a:ext cx="756084" cy="581939"/>
                </a:xfrm>
                <a:prstGeom prst="rect">
                  <a:avLst/>
                </a:prstGeom>
              </p:spPr>
            </p:pic>
            <p:sp>
              <p:nvSpPr>
                <p:cNvPr id="5" name="Forme libre 4"/>
                <p:cNvSpPr/>
                <p:nvPr/>
              </p:nvSpPr>
              <p:spPr>
                <a:xfrm>
                  <a:off x="2214342" y="1768616"/>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6" name="Forme libre 5"/>
                <p:cNvSpPr/>
                <p:nvPr/>
              </p:nvSpPr>
              <p:spPr>
                <a:xfrm>
                  <a:off x="2354971"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7" name="Forme libre 6"/>
                <p:cNvSpPr/>
                <p:nvPr/>
              </p:nvSpPr>
              <p:spPr>
                <a:xfrm>
                  <a:off x="2495600"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gr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82" y="1484784"/>
                <a:ext cx="1087548" cy="108754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156" y="1452345"/>
                <a:ext cx="1119987" cy="1119987"/>
              </a:xfrm>
              <a:prstGeom prst="rect">
                <a:avLst/>
              </a:prstGeom>
            </p:spPr>
          </p:pic>
        </p:grpSp>
        <p:sp>
          <p:nvSpPr>
            <p:cNvPr id="13"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17499" y="2613943"/>
              <a:ext cx="3139171"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la surface chauffée</a:t>
              </a:r>
            </a:p>
          </p:txBody>
        </p:sp>
      </p:grpSp>
      <p:grpSp>
        <p:nvGrpSpPr>
          <p:cNvPr id="20" name="Groupe 19"/>
          <p:cNvGrpSpPr/>
          <p:nvPr/>
        </p:nvGrpSpPr>
        <p:grpSpPr>
          <a:xfrm>
            <a:off x="8017158" y="2648748"/>
            <a:ext cx="2494385" cy="1642001"/>
            <a:chOff x="6023992" y="1587496"/>
            <a:chExt cx="2494385" cy="1642001"/>
          </a:xfrm>
        </p:grpSpPr>
        <p:pic>
          <p:nvPicPr>
            <p:cNvPr id="14" name="Image 13"/>
            <p:cNvPicPr>
              <a:picLocks noChangeAspect="1"/>
            </p:cNvPicPr>
            <p:nvPr/>
          </p:nvPicPr>
          <p:blipFill>
            <a:blip r:embed="rId5"/>
            <a:stretch>
              <a:fillRect/>
            </a:stretch>
          </p:blipFill>
          <p:spPr>
            <a:xfrm>
              <a:off x="6600056" y="1587496"/>
              <a:ext cx="1318755" cy="1334224"/>
            </a:xfrm>
            <a:prstGeom prst="rect">
              <a:avLst/>
            </a:prstGeom>
          </p:spPr>
        </p:pic>
        <p:sp>
          <p:nvSpPr>
            <p:cNvPr id="15"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023992" y="2921720"/>
              <a:ext cx="2494385"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Installer des ferme-portes</a:t>
              </a:r>
            </a:p>
          </p:txBody>
        </p:sp>
      </p:grpSp>
      <p:grpSp>
        <p:nvGrpSpPr>
          <p:cNvPr id="19" name="Groupe 18"/>
          <p:cNvGrpSpPr/>
          <p:nvPr/>
        </p:nvGrpSpPr>
        <p:grpSpPr>
          <a:xfrm>
            <a:off x="276416" y="4734123"/>
            <a:ext cx="3021407" cy="1547765"/>
            <a:chOff x="675909" y="3717032"/>
            <a:chExt cx="3021407" cy="1547765"/>
          </a:xfrm>
        </p:grpSpPr>
        <p:pic>
          <p:nvPicPr>
            <p:cNvPr id="16" name="Image 15"/>
            <p:cNvPicPr>
              <a:picLocks noChangeAspect="1"/>
            </p:cNvPicPr>
            <p:nvPr/>
          </p:nvPicPr>
          <p:blipFill>
            <a:blip r:embed="rId6"/>
            <a:stretch>
              <a:fillRect/>
            </a:stretch>
          </p:blipFill>
          <p:spPr>
            <a:xfrm>
              <a:off x="675909" y="3840265"/>
              <a:ext cx="1638091" cy="993523"/>
            </a:xfrm>
            <a:prstGeom prst="rect">
              <a:avLst/>
            </a:prstGeom>
          </p:spPr>
        </p:pic>
        <p:pic>
          <p:nvPicPr>
            <p:cNvPr id="17" name="Image 16"/>
            <p:cNvPicPr>
              <a:picLocks noChangeAspect="1"/>
            </p:cNvPicPr>
            <p:nvPr/>
          </p:nvPicPr>
          <p:blipFill>
            <a:blip r:embed="rId7"/>
            <a:stretch>
              <a:fillRect/>
            </a:stretch>
          </p:blipFill>
          <p:spPr>
            <a:xfrm>
              <a:off x="2339234" y="3717032"/>
              <a:ext cx="1358082" cy="1239988"/>
            </a:xfrm>
            <a:prstGeom prst="rect">
              <a:avLst/>
            </a:prstGeom>
          </p:spPr>
        </p:pic>
        <p:sp>
          <p:nvSpPr>
            <p:cNvPr id="18"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11592" y="4957020"/>
              <a:ext cx="2978099"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Travailler sur l’isolation du bâti</a:t>
              </a:r>
            </a:p>
          </p:txBody>
        </p:sp>
      </p:grpSp>
      <p:grpSp>
        <p:nvGrpSpPr>
          <p:cNvPr id="3" name="Groupe 2"/>
          <p:cNvGrpSpPr/>
          <p:nvPr/>
        </p:nvGrpSpPr>
        <p:grpSpPr>
          <a:xfrm>
            <a:off x="4787227" y="2098716"/>
            <a:ext cx="2853338" cy="2192033"/>
            <a:chOff x="7477905" y="1604827"/>
            <a:chExt cx="2853338" cy="2192033"/>
          </a:xfrm>
        </p:grpSpPr>
        <p:pic>
          <p:nvPicPr>
            <p:cNvPr id="25" name="Image 24"/>
            <p:cNvPicPr>
              <a:picLocks noChangeAspect="1"/>
            </p:cNvPicPr>
            <p:nvPr/>
          </p:nvPicPr>
          <p:blipFill>
            <a:blip r:embed="rId8"/>
            <a:stretch>
              <a:fillRect/>
            </a:stretch>
          </p:blipFill>
          <p:spPr>
            <a:xfrm>
              <a:off x="8184756" y="1604827"/>
              <a:ext cx="1439636" cy="1435439"/>
            </a:xfrm>
            <a:prstGeom prst="rect">
              <a:avLst/>
            </a:prstGeom>
          </p:spPr>
        </p:pic>
        <p:sp>
          <p:nvSpPr>
            <p:cNvPr id="26"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477905" y="3058196"/>
              <a:ext cx="2853338" cy="738664"/>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Organiser un concours d’économie d’énergie entre résidences</a:t>
              </a:r>
            </a:p>
          </p:txBody>
        </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20376" y="1340167"/>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Énergie</a:t>
            </a:r>
            <a:r>
              <a:rPr lang="fr-FR" dirty="0"/>
              <a:t>, on peut :</a:t>
            </a:r>
            <a:endParaRPr lang="fr-FR" dirty="0">
              <a:solidFill>
                <a:srgbClr val="F6AB38"/>
              </a:solidFill>
            </a:endParaRPr>
          </a:p>
        </p:txBody>
      </p:sp>
    </p:spTree>
    <p:extLst>
      <p:ext uri="{BB962C8B-B14F-4D97-AF65-F5344CB8AC3E}">
        <p14:creationId xmlns:p14="http://schemas.microsoft.com/office/powerpoint/2010/main" val="465438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L’énergie</a:t>
            </a:r>
          </a:p>
        </p:txBody>
      </p:sp>
      <p:grpSp>
        <p:nvGrpSpPr>
          <p:cNvPr id="8" name="Groupe 7"/>
          <p:cNvGrpSpPr/>
          <p:nvPr/>
        </p:nvGrpSpPr>
        <p:grpSpPr>
          <a:xfrm>
            <a:off x="1271464" y="2749366"/>
            <a:ext cx="3139171" cy="1541383"/>
            <a:chOff x="517499" y="1380337"/>
            <a:chExt cx="3139171" cy="1541383"/>
          </a:xfrm>
        </p:grpSpPr>
        <p:grpSp>
          <p:nvGrpSpPr>
            <p:cNvPr id="12" name="Groupe 11"/>
            <p:cNvGrpSpPr/>
            <p:nvPr/>
          </p:nvGrpSpPr>
          <p:grpSpPr>
            <a:xfrm>
              <a:off x="649478" y="1380337"/>
              <a:ext cx="2907061" cy="1132212"/>
              <a:chOff x="963082" y="1452345"/>
              <a:chExt cx="2907061" cy="1132212"/>
            </a:xfrm>
          </p:grpSpPr>
          <p:grpSp>
            <p:nvGrpSpPr>
              <p:cNvPr id="10" name="Groupe 9"/>
              <p:cNvGrpSpPr/>
              <p:nvPr/>
            </p:nvGrpSpPr>
            <p:grpSpPr>
              <a:xfrm>
                <a:off x="2027548" y="1691831"/>
                <a:ext cx="756084" cy="892726"/>
                <a:chOff x="2027549" y="1768616"/>
                <a:chExt cx="756084" cy="892726"/>
              </a:xfrm>
            </p:grpSpPr>
            <p:pic>
              <p:nvPicPr>
                <p:cNvPr id="4" name="Image 3"/>
                <p:cNvPicPr>
                  <a:picLocks noChangeAspect="1"/>
                </p:cNvPicPr>
                <p:nvPr/>
              </p:nvPicPr>
              <p:blipFill>
                <a:blip r:embed="rId3"/>
                <a:stretch>
                  <a:fillRect/>
                </a:stretch>
              </p:blipFill>
              <p:spPr>
                <a:xfrm>
                  <a:off x="2027549" y="2079403"/>
                  <a:ext cx="756084" cy="581939"/>
                </a:xfrm>
                <a:prstGeom prst="rect">
                  <a:avLst/>
                </a:prstGeom>
              </p:spPr>
            </p:pic>
            <p:sp>
              <p:nvSpPr>
                <p:cNvPr id="5" name="Forme libre 4"/>
                <p:cNvSpPr/>
                <p:nvPr/>
              </p:nvSpPr>
              <p:spPr>
                <a:xfrm>
                  <a:off x="2214342" y="1768616"/>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6" name="Forme libre 5"/>
                <p:cNvSpPr/>
                <p:nvPr/>
              </p:nvSpPr>
              <p:spPr>
                <a:xfrm>
                  <a:off x="2354971"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7" name="Forme libre 6"/>
                <p:cNvSpPr/>
                <p:nvPr/>
              </p:nvSpPr>
              <p:spPr>
                <a:xfrm>
                  <a:off x="2495600"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gr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82" y="1484784"/>
                <a:ext cx="1087548" cy="108754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156" y="1452345"/>
                <a:ext cx="1119987" cy="1119987"/>
              </a:xfrm>
              <a:prstGeom prst="rect">
                <a:avLst/>
              </a:prstGeom>
            </p:spPr>
          </p:pic>
        </p:grpSp>
        <p:sp>
          <p:nvSpPr>
            <p:cNvPr id="13"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17499" y="2613943"/>
              <a:ext cx="3139171"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la surface chauffée</a:t>
              </a:r>
            </a:p>
          </p:txBody>
        </p:sp>
      </p:grpSp>
      <p:grpSp>
        <p:nvGrpSpPr>
          <p:cNvPr id="20" name="Groupe 19"/>
          <p:cNvGrpSpPr/>
          <p:nvPr/>
        </p:nvGrpSpPr>
        <p:grpSpPr>
          <a:xfrm>
            <a:off x="8017158" y="2648748"/>
            <a:ext cx="2494385" cy="1642001"/>
            <a:chOff x="6023992" y="1587496"/>
            <a:chExt cx="2494385" cy="1642001"/>
          </a:xfrm>
        </p:grpSpPr>
        <p:pic>
          <p:nvPicPr>
            <p:cNvPr id="14" name="Image 13"/>
            <p:cNvPicPr>
              <a:picLocks noChangeAspect="1"/>
            </p:cNvPicPr>
            <p:nvPr/>
          </p:nvPicPr>
          <p:blipFill>
            <a:blip r:embed="rId5"/>
            <a:stretch>
              <a:fillRect/>
            </a:stretch>
          </p:blipFill>
          <p:spPr>
            <a:xfrm>
              <a:off x="6600056" y="1587496"/>
              <a:ext cx="1318755" cy="1334224"/>
            </a:xfrm>
            <a:prstGeom prst="rect">
              <a:avLst/>
            </a:prstGeom>
          </p:spPr>
        </p:pic>
        <p:sp>
          <p:nvSpPr>
            <p:cNvPr id="15"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023992" y="2921720"/>
              <a:ext cx="2494385"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Installer des ferme-portes</a:t>
              </a:r>
            </a:p>
          </p:txBody>
        </p:sp>
      </p:grpSp>
      <p:grpSp>
        <p:nvGrpSpPr>
          <p:cNvPr id="19" name="Groupe 18"/>
          <p:cNvGrpSpPr/>
          <p:nvPr/>
        </p:nvGrpSpPr>
        <p:grpSpPr>
          <a:xfrm>
            <a:off x="276416" y="4734123"/>
            <a:ext cx="3021407" cy="1547765"/>
            <a:chOff x="675909" y="3717032"/>
            <a:chExt cx="3021407" cy="1547765"/>
          </a:xfrm>
        </p:grpSpPr>
        <p:pic>
          <p:nvPicPr>
            <p:cNvPr id="16" name="Image 15"/>
            <p:cNvPicPr>
              <a:picLocks noChangeAspect="1"/>
            </p:cNvPicPr>
            <p:nvPr/>
          </p:nvPicPr>
          <p:blipFill>
            <a:blip r:embed="rId6"/>
            <a:stretch>
              <a:fillRect/>
            </a:stretch>
          </p:blipFill>
          <p:spPr>
            <a:xfrm>
              <a:off x="675909" y="3840265"/>
              <a:ext cx="1638091" cy="993523"/>
            </a:xfrm>
            <a:prstGeom prst="rect">
              <a:avLst/>
            </a:prstGeom>
          </p:spPr>
        </p:pic>
        <p:pic>
          <p:nvPicPr>
            <p:cNvPr id="17" name="Image 16"/>
            <p:cNvPicPr>
              <a:picLocks noChangeAspect="1"/>
            </p:cNvPicPr>
            <p:nvPr/>
          </p:nvPicPr>
          <p:blipFill>
            <a:blip r:embed="rId7"/>
            <a:stretch>
              <a:fillRect/>
            </a:stretch>
          </p:blipFill>
          <p:spPr>
            <a:xfrm>
              <a:off x="2339234" y="3717032"/>
              <a:ext cx="1358082" cy="1239988"/>
            </a:xfrm>
            <a:prstGeom prst="rect">
              <a:avLst/>
            </a:prstGeom>
          </p:spPr>
        </p:pic>
        <p:sp>
          <p:nvSpPr>
            <p:cNvPr id="18"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11592" y="4957020"/>
              <a:ext cx="2978099"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Travailler sur l’isolation du bâti</a:t>
              </a:r>
            </a:p>
          </p:txBody>
        </p:sp>
      </p:grpSp>
      <p:grpSp>
        <p:nvGrpSpPr>
          <p:cNvPr id="31" name="Groupe 30"/>
          <p:cNvGrpSpPr/>
          <p:nvPr/>
        </p:nvGrpSpPr>
        <p:grpSpPr>
          <a:xfrm>
            <a:off x="6262849" y="4657305"/>
            <a:ext cx="2853338" cy="1624583"/>
            <a:chOff x="6771054" y="3998443"/>
            <a:chExt cx="2853338" cy="1624583"/>
          </a:xfrm>
        </p:grpSpPr>
        <p:pic>
          <p:nvPicPr>
            <p:cNvPr id="23" name="Image 22"/>
            <p:cNvPicPr>
              <a:picLocks noChangeAspect="1"/>
            </p:cNvPicPr>
            <p:nvPr/>
          </p:nvPicPr>
          <p:blipFill>
            <a:blip r:embed="rId8"/>
            <a:stretch>
              <a:fillRect/>
            </a:stretch>
          </p:blipFill>
          <p:spPr>
            <a:xfrm>
              <a:off x="7708803" y="3998443"/>
              <a:ext cx="1008112" cy="1022597"/>
            </a:xfrm>
            <a:prstGeom prst="rect">
              <a:avLst/>
            </a:prstGeom>
          </p:spPr>
        </p:pic>
        <p:sp>
          <p:nvSpPr>
            <p:cNvPr id="24"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771054" y="5099806"/>
              <a:ext cx="2853338"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Installer des ampoules basses consommations ou des LED</a:t>
              </a:r>
            </a:p>
          </p:txBody>
        </p:sp>
      </p:grpSp>
      <p:grpSp>
        <p:nvGrpSpPr>
          <p:cNvPr id="3" name="Groupe 2"/>
          <p:cNvGrpSpPr/>
          <p:nvPr/>
        </p:nvGrpSpPr>
        <p:grpSpPr>
          <a:xfrm>
            <a:off x="4787227" y="2098716"/>
            <a:ext cx="2853338" cy="2192033"/>
            <a:chOff x="7477905" y="1604827"/>
            <a:chExt cx="2853338" cy="2192033"/>
          </a:xfrm>
        </p:grpSpPr>
        <p:pic>
          <p:nvPicPr>
            <p:cNvPr id="25" name="Image 24"/>
            <p:cNvPicPr>
              <a:picLocks noChangeAspect="1"/>
            </p:cNvPicPr>
            <p:nvPr/>
          </p:nvPicPr>
          <p:blipFill>
            <a:blip r:embed="rId9"/>
            <a:stretch>
              <a:fillRect/>
            </a:stretch>
          </p:blipFill>
          <p:spPr>
            <a:xfrm>
              <a:off x="8184756" y="1604827"/>
              <a:ext cx="1439636" cy="1435439"/>
            </a:xfrm>
            <a:prstGeom prst="rect">
              <a:avLst/>
            </a:prstGeom>
          </p:spPr>
        </p:pic>
        <p:sp>
          <p:nvSpPr>
            <p:cNvPr id="26"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477905" y="3058196"/>
              <a:ext cx="2853338" cy="738664"/>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Organiser un concours d’économie d’énergie entre résidences</a:t>
              </a:r>
            </a:p>
          </p:txBody>
        </p:sp>
      </p:grpSp>
      <p:grpSp>
        <p:nvGrpSpPr>
          <p:cNvPr id="29" name="Groupe 28"/>
          <p:cNvGrpSpPr/>
          <p:nvPr/>
        </p:nvGrpSpPr>
        <p:grpSpPr>
          <a:xfrm>
            <a:off x="3700216" y="4528480"/>
            <a:ext cx="2160240" cy="1753408"/>
            <a:chOff x="9624392" y="4644140"/>
            <a:chExt cx="2160240" cy="1753408"/>
          </a:xfrm>
        </p:grpSpPr>
        <p:pic>
          <p:nvPicPr>
            <p:cNvPr id="27" name="Image 26"/>
            <p:cNvPicPr>
              <a:picLocks noChangeAspect="1"/>
            </p:cNvPicPr>
            <p:nvPr/>
          </p:nvPicPr>
          <p:blipFill>
            <a:blip r:embed="rId10"/>
            <a:stretch>
              <a:fillRect/>
            </a:stretch>
          </p:blipFill>
          <p:spPr>
            <a:xfrm>
              <a:off x="10193842" y="4644140"/>
              <a:ext cx="1021341" cy="1199726"/>
            </a:xfrm>
            <a:prstGeom prst="rect">
              <a:avLst/>
            </a:prstGeom>
          </p:spPr>
        </p:pic>
        <p:sp>
          <p:nvSpPr>
            <p:cNvPr id="28"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9624392" y="5874328"/>
              <a:ext cx="2160240"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Choisir un fournisseur d’électricité verte</a:t>
              </a:r>
            </a:p>
          </p:txBody>
        </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20376" y="1340167"/>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Énergie</a:t>
            </a:r>
            <a:r>
              <a:rPr lang="fr-FR" dirty="0"/>
              <a:t>, on peut :</a:t>
            </a:r>
            <a:endParaRPr lang="fr-FR" dirty="0">
              <a:solidFill>
                <a:srgbClr val="F6AB38"/>
              </a:solidFill>
            </a:endParaRPr>
          </a:p>
        </p:txBody>
      </p:sp>
    </p:spTree>
    <p:extLst>
      <p:ext uri="{BB962C8B-B14F-4D97-AF65-F5344CB8AC3E}">
        <p14:creationId xmlns:p14="http://schemas.microsoft.com/office/powerpoint/2010/main" val="19475611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L’énergie</a:t>
            </a:r>
          </a:p>
        </p:txBody>
      </p:sp>
      <p:grpSp>
        <p:nvGrpSpPr>
          <p:cNvPr id="8" name="Groupe 7"/>
          <p:cNvGrpSpPr/>
          <p:nvPr/>
        </p:nvGrpSpPr>
        <p:grpSpPr>
          <a:xfrm>
            <a:off x="1271464" y="2749366"/>
            <a:ext cx="3139171" cy="1541383"/>
            <a:chOff x="517499" y="1380337"/>
            <a:chExt cx="3139171" cy="1541383"/>
          </a:xfrm>
        </p:grpSpPr>
        <p:grpSp>
          <p:nvGrpSpPr>
            <p:cNvPr id="12" name="Groupe 11"/>
            <p:cNvGrpSpPr/>
            <p:nvPr/>
          </p:nvGrpSpPr>
          <p:grpSpPr>
            <a:xfrm>
              <a:off x="649478" y="1380337"/>
              <a:ext cx="2907061" cy="1132212"/>
              <a:chOff x="963082" y="1452345"/>
              <a:chExt cx="2907061" cy="1132212"/>
            </a:xfrm>
          </p:grpSpPr>
          <p:grpSp>
            <p:nvGrpSpPr>
              <p:cNvPr id="10" name="Groupe 9"/>
              <p:cNvGrpSpPr/>
              <p:nvPr/>
            </p:nvGrpSpPr>
            <p:grpSpPr>
              <a:xfrm>
                <a:off x="2027548" y="1691831"/>
                <a:ext cx="756084" cy="892726"/>
                <a:chOff x="2027549" y="1768616"/>
                <a:chExt cx="756084" cy="892726"/>
              </a:xfrm>
            </p:grpSpPr>
            <p:pic>
              <p:nvPicPr>
                <p:cNvPr id="4" name="Image 3"/>
                <p:cNvPicPr>
                  <a:picLocks noChangeAspect="1"/>
                </p:cNvPicPr>
                <p:nvPr/>
              </p:nvPicPr>
              <p:blipFill>
                <a:blip r:embed="rId3"/>
                <a:stretch>
                  <a:fillRect/>
                </a:stretch>
              </p:blipFill>
              <p:spPr>
                <a:xfrm>
                  <a:off x="2027549" y="2079403"/>
                  <a:ext cx="756084" cy="581939"/>
                </a:xfrm>
                <a:prstGeom prst="rect">
                  <a:avLst/>
                </a:prstGeom>
              </p:spPr>
            </p:pic>
            <p:sp>
              <p:nvSpPr>
                <p:cNvPr id="5" name="Forme libre 4"/>
                <p:cNvSpPr/>
                <p:nvPr/>
              </p:nvSpPr>
              <p:spPr>
                <a:xfrm>
                  <a:off x="2214342" y="1768616"/>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6" name="Forme libre 5"/>
                <p:cNvSpPr/>
                <p:nvPr/>
              </p:nvSpPr>
              <p:spPr>
                <a:xfrm>
                  <a:off x="2354971"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7" name="Forme libre 6"/>
                <p:cNvSpPr/>
                <p:nvPr/>
              </p:nvSpPr>
              <p:spPr>
                <a:xfrm>
                  <a:off x="2495600" y="1775542"/>
                  <a:ext cx="45719" cy="271195"/>
                </a:xfrm>
                <a:custGeom>
                  <a:avLst/>
                  <a:gdLst>
                    <a:gd name="connsiteX0" fmla="*/ 168525 w 248279"/>
                    <a:gd name="connsiteY0" fmla="*/ 312234 h 312234"/>
                    <a:gd name="connsiteX1" fmla="*/ 1257 w 248279"/>
                    <a:gd name="connsiteY1" fmla="*/ 189570 h 312234"/>
                    <a:gd name="connsiteX2" fmla="*/ 246584 w 248279"/>
                    <a:gd name="connsiteY2" fmla="*/ 111512 h 312234"/>
                    <a:gd name="connsiteX3" fmla="*/ 90467 w 248279"/>
                    <a:gd name="connsiteY3" fmla="*/ 0 h 312234"/>
                  </a:gdLst>
                  <a:ahLst/>
                  <a:cxnLst>
                    <a:cxn ang="0">
                      <a:pos x="connsiteX0" y="connsiteY0"/>
                    </a:cxn>
                    <a:cxn ang="0">
                      <a:pos x="connsiteX1" y="connsiteY1"/>
                    </a:cxn>
                    <a:cxn ang="0">
                      <a:pos x="connsiteX2" y="connsiteY2"/>
                    </a:cxn>
                    <a:cxn ang="0">
                      <a:pos x="connsiteX3" y="connsiteY3"/>
                    </a:cxn>
                  </a:cxnLst>
                  <a:rect l="l" t="t" r="r" b="b"/>
                  <a:pathLst>
                    <a:path w="248279" h="312234">
                      <a:moveTo>
                        <a:pt x="168525" y="312234"/>
                      </a:moveTo>
                      <a:cubicBezTo>
                        <a:pt x="78386" y="267629"/>
                        <a:pt x="-11753" y="223024"/>
                        <a:pt x="1257" y="189570"/>
                      </a:cubicBezTo>
                      <a:cubicBezTo>
                        <a:pt x="14267" y="156116"/>
                        <a:pt x="231716" y="143107"/>
                        <a:pt x="246584" y="111512"/>
                      </a:cubicBezTo>
                      <a:cubicBezTo>
                        <a:pt x="261452" y="79917"/>
                        <a:pt x="175959" y="39958"/>
                        <a:pt x="90467" y="0"/>
                      </a:cubicBezTo>
                    </a:path>
                  </a:pathLst>
                </a:custGeom>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gr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82" y="1484784"/>
                <a:ext cx="1087548" cy="1087548"/>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0156" y="1452345"/>
                <a:ext cx="1119987" cy="1119987"/>
              </a:xfrm>
              <a:prstGeom prst="rect">
                <a:avLst/>
              </a:prstGeom>
            </p:spPr>
          </p:pic>
        </p:grpSp>
        <p:sp>
          <p:nvSpPr>
            <p:cNvPr id="13"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17499" y="2613943"/>
              <a:ext cx="3139171"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la surface chauffée</a:t>
              </a:r>
            </a:p>
          </p:txBody>
        </p:sp>
      </p:grpSp>
      <p:grpSp>
        <p:nvGrpSpPr>
          <p:cNvPr id="20" name="Groupe 19"/>
          <p:cNvGrpSpPr/>
          <p:nvPr/>
        </p:nvGrpSpPr>
        <p:grpSpPr>
          <a:xfrm>
            <a:off x="8017158" y="2648748"/>
            <a:ext cx="2494385" cy="1642001"/>
            <a:chOff x="6023992" y="1587496"/>
            <a:chExt cx="2494385" cy="1642001"/>
          </a:xfrm>
        </p:grpSpPr>
        <p:pic>
          <p:nvPicPr>
            <p:cNvPr id="14" name="Image 13"/>
            <p:cNvPicPr>
              <a:picLocks noChangeAspect="1"/>
            </p:cNvPicPr>
            <p:nvPr/>
          </p:nvPicPr>
          <p:blipFill>
            <a:blip r:embed="rId5"/>
            <a:stretch>
              <a:fillRect/>
            </a:stretch>
          </p:blipFill>
          <p:spPr>
            <a:xfrm>
              <a:off x="6600056" y="1587496"/>
              <a:ext cx="1318755" cy="1334224"/>
            </a:xfrm>
            <a:prstGeom prst="rect">
              <a:avLst/>
            </a:prstGeom>
          </p:spPr>
        </p:pic>
        <p:sp>
          <p:nvSpPr>
            <p:cNvPr id="15"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023992" y="2921720"/>
              <a:ext cx="2494385"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Installer des ferme-portes</a:t>
              </a:r>
            </a:p>
          </p:txBody>
        </p:sp>
      </p:grpSp>
      <p:grpSp>
        <p:nvGrpSpPr>
          <p:cNvPr id="19" name="Groupe 18"/>
          <p:cNvGrpSpPr/>
          <p:nvPr/>
        </p:nvGrpSpPr>
        <p:grpSpPr>
          <a:xfrm>
            <a:off x="276416" y="4734123"/>
            <a:ext cx="3021407" cy="1547765"/>
            <a:chOff x="675909" y="3717032"/>
            <a:chExt cx="3021407" cy="1547765"/>
          </a:xfrm>
        </p:grpSpPr>
        <p:pic>
          <p:nvPicPr>
            <p:cNvPr id="16" name="Image 15"/>
            <p:cNvPicPr>
              <a:picLocks noChangeAspect="1"/>
            </p:cNvPicPr>
            <p:nvPr/>
          </p:nvPicPr>
          <p:blipFill>
            <a:blip r:embed="rId6"/>
            <a:stretch>
              <a:fillRect/>
            </a:stretch>
          </p:blipFill>
          <p:spPr>
            <a:xfrm>
              <a:off x="675909" y="3840265"/>
              <a:ext cx="1638091" cy="993523"/>
            </a:xfrm>
            <a:prstGeom prst="rect">
              <a:avLst/>
            </a:prstGeom>
          </p:spPr>
        </p:pic>
        <p:pic>
          <p:nvPicPr>
            <p:cNvPr id="17" name="Image 16"/>
            <p:cNvPicPr>
              <a:picLocks noChangeAspect="1"/>
            </p:cNvPicPr>
            <p:nvPr/>
          </p:nvPicPr>
          <p:blipFill>
            <a:blip r:embed="rId7"/>
            <a:stretch>
              <a:fillRect/>
            </a:stretch>
          </p:blipFill>
          <p:spPr>
            <a:xfrm>
              <a:off x="2339234" y="3717032"/>
              <a:ext cx="1358082" cy="1239988"/>
            </a:xfrm>
            <a:prstGeom prst="rect">
              <a:avLst/>
            </a:prstGeom>
          </p:spPr>
        </p:pic>
        <p:sp>
          <p:nvSpPr>
            <p:cNvPr id="18"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11592" y="4957020"/>
              <a:ext cx="2978099"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Travailler sur l’isolation du bâti</a:t>
              </a:r>
            </a:p>
          </p:txBody>
        </p:sp>
      </p:grpSp>
      <p:grpSp>
        <p:nvGrpSpPr>
          <p:cNvPr id="30" name="Groupe 29"/>
          <p:cNvGrpSpPr/>
          <p:nvPr/>
        </p:nvGrpSpPr>
        <p:grpSpPr>
          <a:xfrm>
            <a:off x="9518580" y="4911279"/>
            <a:ext cx="2433356" cy="1370609"/>
            <a:chOff x="3791745" y="3958208"/>
            <a:chExt cx="2433356" cy="1370609"/>
          </a:xfrm>
        </p:grpSpPr>
        <p:pic>
          <p:nvPicPr>
            <p:cNvPr id="21" name="Image 20"/>
            <p:cNvPicPr>
              <a:picLocks noChangeAspect="1"/>
            </p:cNvPicPr>
            <p:nvPr/>
          </p:nvPicPr>
          <p:blipFill>
            <a:blip r:embed="rId8"/>
            <a:stretch>
              <a:fillRect/>
            </a:stretch>
          </p:blipFill>
          <p:spPr>
            <a:xfrm>
              <a:off x="4450024" y="3958208"/>
              <a:ext cx="1116798" cy="980371"/>
            </a:xfrm>
            <a:prstGeom prst="rect">
              <a:avLst/>
            </a:prstGeom>
          </p:spPr>
        </p:pic>
        <p:sp>
          <p:nvSpPr>
            <p:cNvPr id="22"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3791745" y="5021040"/>
              <a:ext cx="2433356"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Inciter à porter des pulls</a:t>
              </a:r>
            </a:p>
          </p:txBody>
        </p:sp>
      </p:grpSp>
      <p:grpSp>
        <p:nvGrpSpPr>
          <p:cNvPr id="31" name="Groupe 30"/>
          <p:cNvGrpSpPr/>
          <p:nvPr/>
        </p:nvGrpSpPr>
        <p:grpSpPr>
          <a:xfrm>
            <a:off x="6262849" y="4657305"/>
            <a:ext cx="2853338" cy="1624583"/>
            <a:chOff x="6771054" y="3998443"/>
            <a:chExt cx="2853338" cy="1624583"/>
          </a:xfrm>
        </p:grpSpPr>
        <p:pic>
          <p:nvPicPr>
            <p:cNvPr id="23" name="Image 22"/>
            <p:cNvPicPr>
              <a:picLocks noChangeAspect="1"/>
            </p:cNvPicPr>
            <p:nvPr/>
          </p:nvPicPr>
          <p:blipFill>
            <a:blip r:embed="rId9"/>
            <a:stretch>
              <a:fillRect/>
            </a:stretch>
          </p:blipFill>
          <p:spPr>
            <a:xfrm>
              <a:off x="7708803" y="3998443"/>
              <a:ext cx="1008112" cy="1022597"/>
            </a:xfrm>
            <a:prstGeom prst="rect">
              <a:avLst/>
            </a:prstGeom>
          </p:spPr>
        </p:pic>
        <p:sp>
          <p:nvSpPr>
            <p:cNvPr id="24"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771054" y="5099806"/>
              <a:ext cx="2853338"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Installer des ampoules basses consommations ou des LED</a:t>
              </a:r>
            </a:p>
          </p:txBody>
        </p:sp>
      </p:grpSp>
      <p:grpSp>
        <p:nvGrpSpPr>
          <p:cNvPr id="3" name="Groupe 2"/>
          <p:cNvGrpSpPr/>
          <p:nvPr/>
        </p:nvGrpSpPr>
        <p:grpSpPr>
          <a:xfrm>
            <a:off x="4787227" y="2098716"/>
            <a:ext cx="2853338" cy="2192033"/>
            <a:chOff x="7477905" y="1604827"/>
            <a:chExt cx="2853338" cy="2192033"/>
          </a:xfrm>
        </p:grpSpPr>
        <p:pic>
          <p:nvPicPr>
            <p:cNvPr id="25" name="Image 24"/>
            <p:cNvPicPr>
              <a:picLocks noChangeAspect="1"/>
            </p:cNvPicPr>
            <p:nvPr/>
          </p:nvPicPr>
          <p:blipFill>
            <a:blip r:embed="rId10"/>
            <a:stretch>
              <a:fillRect/>
            </a:stretch>
          </p:blipFill>
          <p:spPr>
            <a:xfrm>
              <a:off x="8184756" y="1604827"/>
              <a:ext cx="1439636" cy="1435439"/>
            </a:xfrm>
            <a:prstGeom prst="rect">
              <a:avLst/>
            </a:prstGeom>
          </p:spPr>
        </p:pic>
        <p:sp>
          <p:nvSpPr>
            <p:cNvPr id="26"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477905" y="3058196"/>
              <a:ext cx="2853338" cy="738664"/>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Organiser un concours d’économie d’énergie entre résidences</a:t>
              </a:r>
            </a:p>
          </p:txBody>
        </p:sp>
      </p:grpSp>
      <p:grpSp>
        <p:nvGrpSpPr>
          <p:cNvPr id="29" name="Groupe 28"/>
          <p:cNvGrpSpPr/>
          <p:nvPr/>
        </p:nvGrpSpPr>
        <p:grpSpPr>
          <a:xfrm>
            <a:off x="3700216" y="4528480"/>
            <a:ext cx="2160240" cy="1753408"/>
            <a:chOff x="9624392" y="4644140"/>
            <a:chExt cx="2160240" cy="1753408"/>
          </a:xfrm>
        </p:grpSpPr>
        <p:pic>
          <p:nvPicPr>
            <p:cNvPr id="27" name="Image 26"/>
            <p:cNvPicPr>
              <a:picLocks noChangeAspect="1"/>
            </p:cNvPicPr>
            <p:nvPr/>
          </p:nvPicPr>
          <p:blipFill>
            <a:blip r:embed="rId11"/>
            <a:stretch>
              <a:fillRect/>
            </a:stretch>
          </p:blipFill>
          <p:spPr>
            <a:xfrm>
              <a:off x="10193842" y="4644140"/>
              <a:ext cx="1021341" cy="1199726"/>
            </a:xfrm>
            <a:prstGeom prst="rect">
              <a:avLst/>
            </a:prstGeom>
          </p:spPr>
        </p:pic>
        <p:sp>
          <p:nvSpPr>
            <p:cNvPr id="28"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9624392" y="5874328"/>
              <a:ext cx="2160240"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Choisir un fournisseur d’électricité verte</a:t>
              </a:r>
            </a:p>
          </p:txBody>
        </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20376" y="1340167"/>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Énergie</a:t>
            </a:r>
            <a:r>
              <a:rPr lang="fr-FR" dirty="0"/>
              <a:t>, on peut :</a:t>
            </a:r>
            <a:endParaRPr lang="fr-FR" dirty="0">
              <a:solidFill>
                <a:srgbClr val="F6AB38"/>
              </a:solidFill>
            </a:endParaRPr>
          </a:p>
        </p:txBody>
      </p:sp>
    </p:spTree>
    <p:extLst>
      <p:ext uri="{BB962C8B-B14F-4D97-AF65-F5344CB8AC3E}">
        <p14:creationId xmlns:p14="http://schemas.microsoft.com/office/powerpoint/2010/main" val="2012130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la mobilité</a:t>
            </a:r>
          </a:p>
        </p:txBody>
      </p:sp>
      <p:sp>
        <p:nvSpPr>
          <p:cNvPr id="3" name="Espace réservé du contenu 2"/>
          <p:cNvSpPr>
            <a:spLocks noGrp="1"/>
          </p:cNvSpPr>
          <p:nvPr>
            <p:ph idx="1"/>
          </p:nvPr>
        </p:nvSpPr>
        <p:spPr/>
        <p:txBody>
          <a:bodyPr/>
          <a:lstStyle/>
          <a:p>
            <a:endParaRPr lang="fr-FR" dirty="0"/>
          </a:p>
          <a:p>
            <a:endParaRPr lang="fr-FR" dirty="0"/>
          </a:p>
        </p:txBody>
      </p:sp>
      <p:grpSp>
        <p:nvGrpSpPr>
          <p:cNvPr id="31" name="Groupe 30"/>
          <p:cNvGrpSpPr/>
          <p:nvPr/>
        </p:nvGrpSpPr>
        <p:grpSpPr>
          <a:xfrm>
            <a:off x="595929" y="2708920"/>
            <a:ext cx="2692055" cy="2348074"/>
            <a:chOff x="5982501" y="1143405"/>
            <a:chExt cx="3166001" cy="2761461"/>
          </a:xfrm>
        </p:grpSpPr>
        <p:grpSp>
          <p:nvGrpSpPr>
            <p:cNvPr id="12" name="Groupe 11"/>
            <p:cNvGrpSpPr/>
            <p:nvPr/>
          </p:nvGrpSpPr>
          <p:grpSpPr>
            <a:xfrm>
              <a:off x="5982501" y="1143405"/>
              <a:ext cx="3166001" cy="2415019"/>
              <a:chOff x="4400550" y="3885976"/>
              <a:chExt cx="3166001" cy="2415019"/>
            </a:xfrm>
          </p:grpSpPr>
          <p:pic>
            <p:nvPicPr>
              <p:cNvPr id="6" name="Image 5"/>
              <p:cNvPicPr>
                <a:picLocks noChangeAspect="1"/>
              </p:cNvPicPr>
              <p:nvPr/>
            </p:nvPicPr>
            <p:blipFill>
              <a:blip r:embed="rId3"/>
              <a:stretch>
                <a:fillRect/>
              </a:stretch>
            </p:blipFill>
            <p:spPr>
              <a:xfrm>
                <a:off x="4994549" y="4738879"/>
                <a:ext cx="1978004" cy="1562116"/>
              </a:xfrm>
              <a:prstGeom prst="rect">
                <a:avLst/>
              </a:prstGeom>
            </p:spPr>
          </p:pic>
          <p:pic>
            <p:nvPicPr>
              <p:cNvPr id="7" name="Image 6"/>
              <p:cNvPicPr>
                <a:picLocks noChangeAspect="1"/>
              </p:cNvPicPr>
              <p:nvPr/>
            </p:nvPicPr>
            <p:blipFill>
              <a:blip r:embed="rId4"/>
              <a:stretch>
                <a:fillRect/>
              </a:stretch>
            </p:blipFill>
            <p:spPr>
              <a:xfrm>
                <a:off x="4400550" y="4293096"/>
                <a:ext cx="735707" cy="814237"/>
              </a:xfrm>
              <a:prstGeom prst="rect">
                <a:avLst/>
              </a:prstGeom>
            </p:spPr>
          </p:pic>
          <p:pic>
            <p:nvPicPr>
              <p:cNvPr id="9" name="Image 8"/>
              <p:cNvPicPr>
                <a:picLocks noChangeAspect="1"/>
              </p:cNvPicPr>
              <p:nvPr/>
            </p:nvPicPr>
            <p:blipFill>
              <a:blip r:embed="rId4"/>
              <a:stretch>
                <a:fillRect/>
              </a:stretch>
            </p:blipFill>
            <p:spPr>
              <a:xfrm>
                <a:off x="5171643" y="3885976"/>
                <a:ext cx="735707" cy="814237"/>
              </a:xfrm>
              <a:prstGeom prst="rect">
                <a:avLst/>
              </a:prstGeom>
            </p:spPr>
          </p:pic>
          <p:pic>
            <p:nvPicPr>
              <p:cNvPr id="10" name="Image 9"/>
              <p:cNvPicPr>
                <a:picLocks noChangeAspect="1"/>
              </p:cNvPicPr>
              <p:nvPr/>
            </p:nvPicPr>
            <p:blipFill>
              <a:blip r:embed="rId4"/>
              <a:stretch>
                <a:fillRect/>
              </a:stretch>
            </p:blipFill>
            <p:spPr>
              <a:xfrm>
                <a:off x="6015428" y="3885977"/>
                <a:ext cx="735707" cy="814237"/>
              </a:xfrm>
              <a:prstGeom prst="rect">
                <a:avLst/>
              </a:prstGeom>
            </p:spPr>
          </p:pic>
          <p:pic>
            <p:nvPicPr>
              <p:cNvPr id="11" name="Image 10"/>
              <p:cNvPicPr>
                <a:picLocks noChangeAspect="1"/>
              </p:cNvPicPr>
              <p:nvPr/>
            </p:nvPicPr>
            <p:blipFill>
              <a:blip r:embed="rId4"/>
              <a:stretch>
                <a:fillRect/>
              </a:stretch>
            </p:blipFill>
            <p:spPr>
              <a:xfrm>
                <a:off x="6830844" y="4331761"/>
                <a:ext cx="735707" cy="814237"/>
              </a:xfrm>
              <a:prstGeom prst="rect">
                <a:avLst/>
              </a:prstGeom>
            </p:spPr>
          </p:pic>
        </p:grpSp>
        <p:sp>
          <p:nvSpPr>
            <p:cNvPr id="20"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311211" y="3597089"/>
              <a:ext cx="2572336"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Favoriser l’</a:t>
              </a:r>
              <a:r>
                <a:rPr lang="fr-FR" altLang="en-US" sz="1400" b="1" dirty="0" err="1">
                  <a:solidFill>
                    <a:schemeClr val="bg1"/>
                  </a:solidFill>
                  <a:latin typeface="Century Gothic" panose="020B0502020202020204" pitchFamily="34" charset="0"/>
                </a:rPr>
                <a:t>autopartage</a:t>
              </a:r>
              <a:endParaRPr lang="fr-FR" altLang="en-US" sz="1400" b="1" dirty="0">
                <a:solidFill>
                  <a:schemeClr val="bg1"/>
                </a:solidFill>
                <a:latin typeface="Century Gothic" panose="020B0502020202020204" pitchFamily="34" charset="0"/>
              </a:endParaRPr>
            </a:p>
          </p:txBody>
        </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Mobilité</a:t>
            </a:r>
            <a:r>
              <a:rPr lang="fr-FR" dirty="0"/>
              <a:t>, on peut :</a:t>
            </a:r>
            <a:endParaRPr lang="fr-FR" dirty="0">
              <a:solidFill>
                <a:srgbClr val="F6AB38"/>
              </a:solidFill>
            </a:endParaRPr>
          </a:p>
        </p:txBody>
      </p:sp>
    </p:spTree>
    <p:extLst>
      <p:ext uri="{BB962C8B-B14F-4D97-AF65-F5344CB8AC3E}">
        <p14:creationId xmlns:p14="http://schemas.microsoft.com/office/powerpoint/2010/main" val="2310671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la mobilité</a:t>
            </a:r>
          </a:p>
        </p:txBody>
      </p:sp>
      <p:sp>
        <p:nvSpPr>
          <p:cNvPr id="3" name="Espace réservé du contenu 2"/>
          <p:cNvSpPr>
            <a:spLocks noGrp="1"/>
          </p:cNvSpPr>
          <p:nvPr>
            <p:ph idx="1"/>
          </p:nvPr>
        </p:nvSpPr>
        <p:spPr/>
        <p:txBody>
          <a:bodyPr/>
          <a:lstStyle/>
          <a:p>
            <a:endParaRPr lang="fr-FR" dirty="0"/>
          </a:p>
          <a:p>
            <a:endParaRPr lang="fr-FR" dirty="0"/>
          </a:p>
        </p:txBody>
      </p:sp>
      <p:grpSp>
        <p:nvGrpSpPr>
          <p:cNvPr id="28" name="Groupe 27"/>
          <p:cNvGrpSpPr/>
          <p:nvPr/>
        </p:nvGrpSpPr>
        <p:grpSpPr>
          <a:xfrm>
            <a:off x="3324622" y="3365587"/>
            <a:ext cx="2490163" cy="1691407"/>
            <a:chOff x="517499" y="1253282"/>
            <a:chExt cx="2490163" cy="1691407"/>
          </a:xfrm>
        </p:grpSpPr>
        <p:pic>
          <p:nvPicPr>
            <p:cNvPr id="4" name="Image 3"/>
            <p:cNvPicPr>
              <a:picLocks noChangeAspect="1"/>
            </p:cNvPicPr>
            <p:nvPr/>
          </p:nvPicPr>
          <p:blipFill>
            <a:blip r:embed="rId3"/>
            <a:stretch>
              <a:fillRect/>
            </a:stretch>
          </p:blipFill>
          <p:spPr>
            <a:xfrm>
              <a:off x="678866" y="1253282"/>
              <a:ext cx="2160240" cy="1537518"/>
            </a:xfrm>
            <a:prstGeom prst="rect">
              <a:avLst/>
            </a:prstGeom>
          </p:spPr>
        </p:pic>
        <p:sp>
          <p:nvSpPr>
            <p:cNvPr id="1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17499" y="2636912"/>
              <a:ext cx="2490163"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Réfléchir à un plan vélo</a:t>
              </a:r>
            </a:p>
          </p:txBody>
        </p:sp>
      </p:grpSp>
      <p:grpSp>
        <p:nvGrpSpPr>
          <p:cNvPr id="31" name="Groupe 30"/>
          <p:cNvGrpSpPr/>
          <p:nvPr/>
        </p:nvGrpSpPr>
        <p:grpSpPr>
          <a:xfrm>
            <a:off x="595929" y="2708920"/>
            <a:ext cx="2692055" cy="2348074"/>
            <a:chOff x="5982501" y="1143405"/>
            <a:chExt cx="3166001" cy="2761461"/>
          </a:xfrm>
        </p:grpSpPr>
        <p:grpSp>
          <p:nvGrpSpPr>
            <p:cNvPr id="12" name="Groupe 11"/>
            <p:cNvGrpSpPr/>
            <p:nvPr/>
          </p:nvGrpSpPr>
          <p:grpSpPr>
            <a:xfrm>
              <a:off x="5982501" y="1143405"/>
              <a:ext cx="3166001" cy="2415019"/>
              <a:chOff x="4400550" y="3885976"/>
              <a:chExt cx="3166001" cy="2415019"/>
            </a:xfrm>
          </p:grpSpPr>
          <p:pic>
            <p:nvPicPr>
              <p:cNvPr id="6" name="Image 5"/>
              <p:cNvPicPr>
                <a:picLocks noChangeAspect="1"/>
              </p:cNvPicPr>
              <p:nvPr/>
            </p:nvPicPr>
            <p:blipFill>
              <a:blip r:embed="rId4"/>
              <a:stretch>
                <a:fillRect/>
              </a:stretch>
            </p:blipFill>
            <p:spPr>
              <a:xfrm>
                <a:off x="4994549" y="4738879"/>
                <a:ext cx="1978004" cy="1562116"/>
              </a:xfrm>
              <a:prstGeom prst="rect">
                <a:avLst/>
              </a:prstGeom>
            </p:spPr>
          </p:pic>
          <p:pic>
            <p:nvPicPr>
              <p:cNvPr id="7" name="Image 6"/>
              <p:cNvPicPr>
                <a:picLocks noChangeAspect="1"/>
              </p:cNvPicPr>
              <p:nvPr/>
            </p:nvPicPr>
            <p:blipFill>
              <a:blip r:embed="rId5"/>
              <a:stretch>
                <a:fillRect/>
              </a:stretch>
            </p:blipFill>
            <p:spPr>
              <a:xfrm>
                <a:off x="4400550" y="4293096"/>
                <a:ext cx="735707" cy="814237"/>
              </a:xfrm>
              <a:prstGeom prst="rect">
                <a:avLst/>
              </a:prstGeom>
            </p:spPr>
          </p:pic>
          <p:pic>
            <p:nvPicPr>
              <p:cNvPr id="9" name="Image 8"/>
              <p:cNvPicPr>
                <a:picLocks noChangeAspect="1"/>
              </p:cNvPicPr>
              <p:nvPr/>
            </p:nvPicPr>
            <p:blipFill>
              <a:blip r:embed="rId5"/>
              <a:stretch>
                <a:fillRect/>
              </a:stretch>
            </p:blipFill>
            <p:spPr>
              <a:xfrm>
                <a:off x="5171643" y="3885976"/>
                <a:ext cx="735707" cy="814237"/>
              </a:xfrm>
              <a:prstGeom prst="rect">
                <a:avLst/>
              </a:prstGeom>
            </p:spPr>
          </p:pic>
          <p:pic>
            <p:nvPicPr>
              <p:cNvPr id="10" name="Image 9"/>
              <p:cNvPicPr>
                <a:picLocks noChangeAspect="1"/>
              </p:cNvPicPr>
              <p:nvPr/>
            </p:nvPicPr>
            <p:blipFill>
              <a:blip r:embed="rId5"/>
              <a:stretch>
                <a:fillRect/>
              </a:stretch>
            </p:blipFill>
            <p:spPr>
              <a:xfrm>
                <a:off x="6015428" y="3885977"/>
                <a:ext cx="735707" cy="814237"/>
              </a:xfrm>
              <a:prstGeom prst="rect">
                <a:avLst/>
              </a:prstGeom>
            </p:spPr>
          </p:pic>
          <p:pic>
            <p:nvPicPr>
              <p:cNvPr id="11" name="Image 10"/>
              <p:cNvPicPr>
                <a:picLocks noChangeAspect="1"/>
              </p:cNvPicPr>
              <p:nvPr/>
            </p:nvPicPr>
            <p:blipFill>
              <a:blip r:embed="rId5"/>
              <a:stretch>
                <a:fillRect/>
              </a:stretch>
            </p:blipFill>
            <p:spPr>
              <a:xfrm>
                <a:off x="6830844" y="4331761"/>
                <a:ext cx="735707" cy="814237"/>
              </a:xfrm>
              <a:prstGeom prst="rect">
                <a:avLst/>
              </a:prstGeom>
            </p:spPr>
          </p:pic>
        </p:grpSp>
        <p:sp>
          <p:nvSpPr>
            <p:cNvPr id="20"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311211" y="3597089"/>
              <a:ext cx="2572336"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Favoriser l’</a:t>
              </a:r>
              <a:r>
                <a:rPr lang="fr-FR" altLang="en-US" sz="1400" b="1" dirty="0" err="1">
                  <a:solidFill>
                    <a:schemeClr val="bg1"/>
                  </a:solidFill>
                  <a:latin typeface="Century Gothic" panose="020B0502020202020204" pitchFamily="34" charset="0"/>
                </a:rPr>
                <a:t>autopartage</a:t>
              </a:r>
              <a:endParaRPr lang="fr-FR" altLang="en-US" sz="1400" b="1" dirty="0">
                <a:solidFill>
                  <a:schemeClr val="bg1"/>
                </a:solidFill>
                <a:latin typeface="Century Gothic" panose="020B0502020202020204" pitchFamily="34" charset="0"/>
              </a:endParaRPr>
            </a:p>
          </p:txBody>
        </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Mobilité</a:t>
            </a:r>
            <a:r>
              <a:rPr lang="fr-FR" dirty="0"/>
              <a:t>, on peut :</a:t>
            </a:r>
            <a:endParaRPr lang="fr-FR" dirty="0">
              <a:solidFill>
                <a:srgbClr val="F6AB38"/>
              </a:solidFill>
            </a:endParaRPr>
          </a:p>
        </p:txBody>
      </p:sp>
    </p:spTree>
    <p:extLst>
      <p:ext uri="{BB962C8B-B14F-4D97-AF65-F5344CB8AC3E}">
        <p14:creationId xmlns:p14="http://schemas.microsoft.com/office/powerpoint/2010/main" val="1306647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la mobilité</a:t>
            </a:r>
          </a:p>
        </p:txBody>
      </p:sp>
      <p:sp>
        <p:nvSpPr>
          <p:cNvPr id="3" name="Espace réservé du contenu 2"/>
          <p:cNvSpPr>
            <a:spLocks noGrp="1"/>
          </p:cNvSpPr>
          <p:nvPr>
            <p:ph idx="1"/>
          </p:nvPr>
        </p:nvSpPr>
        <p:spPr/>
        <p:txBody>
          <a:bodyPr/>
          <a:lstStyle/>
          <a:p>
            <a:endParaRPr lang="fr-FR" dirty="0"/>
          </a:p>
          <a:p>
            <a:endParaRPr lang="fr-FR" dirty="0"/>
          </a:p>
        </p:txBody>
      </p:sp>
      <p:grpSp>
        <p:nvGrpSpPr>
          <p:cNvPr id="28" name="Groupe 27"/>
          <p:cNvGrpSpPr/>
          <p:nvPr/>
        </p:nvGrpSpPr>
        <p:grpSpPr>
          <a:xfrm>
            <a:off x="3324622" y="3365587"/>
            <a:ext cx="2490163" cy="1691407"/>
            <a:chOff x="517499" y="1253282"/>
            <a:chExt cx="2490163" cy="1691407"/>
          </a:xfrm>
        </p:grpSpPr>
        <p:pic>
          <p:nvPicPr>
            <p:cNvPr id="4" name="Image 3"/>
            <p:cNvPicPr>
              <a:picLocks noChangeAspect="1"/>
            </p:cNvPicPr>
            <p:nvPr/>
          </p:nvPicPr>
          <p:blipFill>
            <a:blip r:embed="rId3"/>
            <a:stretch>
              <a:fillRect/>
            </a:stretch>
          </p:blipFill>
          <p:spPr>
            <a:xfrm>
              <a:off x="678866" y="1253282"/>
              <a:ext cx="2160240" cy="1537518"/>
            </a:xfrm>
            <a:prstGeom prst="rect">
              <a:avLst/>
            </a:prstGeom>
          </p:spPr>
        </p:pic>
        <p:sp>
          <p:nvSpPr>
            <p:cNvPr id="1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17499" y="2636912"/>
              <a:ext cx="2490163"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Réfléchir à un plan vélo</a:t>
              </a:r>
            </a:p>
          </p:txBody>
        </p:sp>
      </p:grpSp>
      <p:grpSp>
        <p:nvGrpSpPr>
          <p:cNvPr id="31" name="Groupe 30"/>
          <p:cNvGrpSpPr/>
          <p:nvPr/>
        </p:nvGrpSpPr>
        <p:grpSpPr>
          <a:xfrm>
            <a:off x="595929" y="2708920"/>
            <a:ext cx="2692055" cy="2348074"/>
            <a:chOff x="5982501" y="1143405"/>
            <a:chExt cx="3166001" cy="2761461"/>
          </a:xfrm>
        </p:grpSpPr>
        <p:grpSp>
          <p:nvGrpSpPr>
            <p:cNvPr id="12" name="Groupe 11"/>
            <p:cNvGrpSpPr/>
            <p:nvPr/>
          </p:nvGrpSpPr>
          <p:grpSpPr>
            <a:xfrm>
              <a:off x="5982501" y="1143405"/>
              <a:ext cx="3166001" cy="2415019"/>
              <a:chOff x="4400550" y="3885976"/>
              <a:chExt cx="3166001" cy="2415019"/>
            </a:xfrm>
          </p:grpSpPr>
          <p:pic>
            <p:nvPicPr>
              <p:cNvPr id="6" name="Image 5"/>
              <p:cNvPicPr>
                <a:picLocks noChangeAspect="1"/>
              </p:cNvPicPr>
              <p:nvPr/>
            </p:nvPicPr>
            <p:blipFill>
              <a:blip r:embed="rId4"/>
              <a:stretch>
                <a:fillRect/>
              </a:stretch>
            </p:blipFill>
            <p:spPr>
              <a:xfrm>
                <a:off x="4994549" y="4738879"/>
                <a:ext cx="1978004" cy="1562116"/>
              </a:xfrm>
              <a:prstGeom prst="rect">
                <a:avLst/>
              </a:prstGeom>
            </p:spPr>
          </p:pic>
          <p:pic>
            <p:nvPicPr>
              <p:cNvPr id="7" name="Image 6"/>
              <p:cNvPicPr>
                <a:picLocks noChangeAspect="1"/>
              </p:cNvPicPr>
              <p:nvPr/>
            </p:nvPicPr>
            <p:blipFill>
              <a:blip r:embed="rId5"/>
              <a:stretch>
                <a:fillRect/>
              </a:stretch>
            </p:blipFill>
            <p:spPr>
              <a:xfrm>
                <a:off x="4400550" y="4293096"/>
                <a:ext cx="735707" cy="814237"/>
              </a:xfrm>
              <a:prstGeom prst="rect">
                <a:avLst/>
              </a:prstGeom>
            </p:spPr>
          </p:pic>
          <p:pic>
            <p:nvPicPr>
              <p:cNvPr id="9" name="Image 8"/>
              <p:cNvPicPr>
                <a:picLocks noChangeAspect="1"/>
              </p:cNvPicPr>
              <p:nvPr/>
            </p:nvPicPr>
            <p:blipFill>
              <a:blip r:embed="rId5"/>
              <a:stretch>
                <a:fillRect/>
              </a:stretch>
            </p:blipFill>
            <p:spPr>
              <a:xfrm>
                <a:off x="5171643" y="3885976"/>
                <a:ext cx="735707" cy="814237"/>
              </a:xfrm>
              <a:prstGeom prst="rect">
                <a:avLst/>
              </a:prstGeom>
            </p:spPr>
          </p:pic>
          <p:pic>
            <p:nvPicPr>
              <p:cNvPr id="10" name="Image 9"/>
              <p:cNvPicPr>
                <a:picLocks noChangeAspect="1"/>
              </p:cNvPicPr>
              <p:nvPr/>
            </p:nvPicPr>
            <p:blipFill>
              <a:blip r:embed="rId5"/>
              <a:stretch>
                <a:fillRect/>
              </a:stretch>
            </p:blipFill>
            <p:spPr>
              <a:xfrm>
                <a:off x="6015428" y="3885977"/>
                <a:ext cx="735707" cy="814237"/>
              </a:xfrm>
              <a:prstGeom prst="rect">
                <a:avLst/>
              </a:prstGeom>
            </p:spPr>
          </p:pic>
          <p:pic>
            <p:nvPicPr>
              <p:cNvPr id="11" name="Image 10"/>
              <p:cNvPicPr>
                <a:picLocks noChangeAspect="1"/>
              </p:cNvPicPr>
              <p:nvPr/>
            </p:nvPicPr>
            <p:blipFill>
              <a:blip r:embed="rId5"/>
              <a:stretch>
                <a:fillRect/>
              </a:stretch>
            </p:blipFill>
            <p:spPr>
              <a:xfrm>
                <a:off x="6830844" y="4331761"/>
                <a:ext cx="735707" cy="814237"/>
              </a:xfrm>
              <a:prstGeom prst="rect">
                <a:avLst/>
              </a:prstGeom>
            </p:spPr>
          </p:pic>
        </p:grpSp>
        <p:sp>
          <p:nvSpPr>
            <p:cNvPr id="20"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311211" y="3597089"/>
              <a:ext cx="2572336"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Favoriser l’</a:t>
              </a:r>
              <a:r>
                <a:rPr lang="fr-FR" altLang="en-US" sz="1400" b="1" dirty="0" err="1">
                  <a:solidFill>
                    <a:schemeClr val="bg1"/>
                  </a:solidFill>
                  <a:latin typeface="Century Gothic" panose="020B0502020202020204" pitchFamily="34" charset="0"/>
                </a:rPr>
                <a:t>autopartage</a:t>
              </a:r>
              <a:endParaRPr lang="fr-FR" altLang="en-US" sz="1400" b="1" dirty="0">
                <a:solidFill>
                  <a:schemeClr val="bg1"/>
                </a:solidFill>
                <a:latin typeface="Century Gothic" panose="020B0502020202020204" pitchFamily="34" charset="0"/>
              </a:endParaRPr>
            </a:p>
          </p:txBody>
        </p:sp>
      </p:grpSp>
      <p:grpSp>
        <p:nvGrpSpPr>
          <p:cNvPr id="26" name="Groupe 25"/>
          <p:cNvGrpSpPr/>
          <p:nvPr/>
        </p:nvGrpSpPr>
        <p:grpSpPr>
          <a:xfrm>
            <a:off x="5995856" y="3079451"/>
            <a:ext cx="2572336" cy="1988886"/>
            <a:chOff x="8137151" y="2973288"/>
            <a:chExt cx="2572336" cy="1988886"/>
          </a:xfrm>
        </p:grpSpPr>
        <p:sp>
          <p:nvSpPr>
            <p:cNvPr id="21"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8137151" y="4438954"/>
              <a:ext cx="2572336"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les places de parking</a:t>
              </a:r>
            </a:p>
          </p:txBody>
        </p:sp>
        <p:grpSp>
          <p:nvGrpSpPr>
            <p:cNvPr id="25" name="Groupe 24"/>
            <p:cNvGrpSpPr/>
            <p:nvPr/>
          </p:nvGrpSpPr>
          <p:grpSpPr>
            <a:xfrm>
              <a:off x="8303088" y="2973288"/>
              <a:ext cx="2005977" cy="1321650"/>
              <a:chOff x="8127103" y="2645351"/>
              <a:chExt cx="2341029" cy="1542401"/>
            </a:xfrm>
          </p:grpSpPr>
          <p:pic>
            <p:nvPicPr>
              <p:cNvPr id="22" name="Image 21"/>
              <p:cNvPicPr>
                <a:picLocks noChangeAspect="1"/>
              </p:cNvPicPr>
              <p:nvPr/>
            </p:nvPicPr>
            <p:blipFill>
              <a:blip r:embed="rId6"/>
              <a:stretch>
                <a:fillRect/>
              </a:stretch>
            </p:blipFill>
            <p:spPr>
              <a:xfrm>
                <a:off x="8127103" y="2645351"/>
                <a:ext cx="1206907" cy="1542401"/>
              </a:xfrm>
              <a:prstGeom prst="rect">
                <a:avLst/>
              </a:prstGeom>
            </p:spPr>
          </p:pic>
          <p:pic>
            <p:nvPicPr>
              <p:cNvPr id="23" name="Image 22"/>
              <p:cNvPicPr>
                <a:picLocks noChangeAspect="1"/>
              </p:cNvPicPr>
              <p:nvPr/>
            </p:nvPicPr>
            <p:blipFill>
              <a:blip r:embed="rId6"/>
              <a:stretch>
                <a:fillRect/>
              </a:stretch>
            </p:blipFill>
            <p:spPr>
              <a:xfrm>
                <a:off x="9286234" y="3316333"/>
                <a:ext cx="681873" cy="871419"/>
              </a:xfrm>
              <a:prstGeom prst="rect">
                <a:avLst/>
              </a:prstGeom>
            </p:spPr>
          </p:pic>
          <p:pic>
            <p:nvPicPr>
              <p:cNvPr id="24" name="Image 23"/>
              <p:cNvPicPr>
                <a:picLocks noChangeAspect="1"/>
              </p:cNvPicPr>
              <p:nvPr/>
            </p:nvPicPr>
            <p:blipFill>
              <a:blip r:embed="rId6"/>
              <a:stretch>
                <a:fillRect/>
              </a:stretch>
            </p:blipFill>
            <p:spPr>
              <a:xfrm>
                <a:off x="10042551" y="3643868"/>
                <a:ext cx="425581" cy="543884"/>
              </a:xfrm>
              <a:prstGeom prst="rect">
                <a:avLst/>
              </a:prstGeom>
            </p:spPr>
          </p:pic>
        </p:gr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Mobilité</a:t>
            </a:r>
            <a:r>
              <a:rPr lang="fr-FR" dirty="0"/>
              <a:t>, on peut :</a:t>
            </a:r>
            <a:endParaRPr lang="fr-FR" dirty="0">
              <a:solidFill>
                <a:srgbClr val="F6AB38"/>
              </a:solidFill>
            </a:endParaRPr>
          </a:p>
        </p:txBody>
      </p:sp>
    </p:spTree>
    <p:extLst>
      <p:ext uri="{BB962C8B-B14F-4D97-AF65-F5344CB8AC3E}">
        <p14:creationId xmlns:p14="http://schemas.microsoft.com/office/powerpoint/2010/main" val="3157441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la mobilité</a:t>
            </a:r>
          </a:p>
        </p:txBody>
      </p:sp>
      <p:sp>
        <p:nvSpPr>
          <p:cNvPr id="3" name="Espace réservé du contenu 2"/>
          <p:cNvSpPr>
            <a:spLocks noGrp="1"/>
          </p:cNvSpPr>
          <p:nvPr>
            <p:ph idx="1"/>
          </p:nvPr>
        </p:nvSpPr>
        <p:spPr/>
        <p:txBody>
          <a:bodyPr/>
          <a:lstStyle/>
          <a:p>
            <a:endParaRPr lang="fr-FR" dirty="0"/>
          </a:p>
          <a:p>
            <a:endParaRPr lang="fr-FR" dirty="0"/>
          </a:p>
        </p:txBody>
      </p:sp>
      <p:grpSp>
        <p:nvGrpSpPr>
          <p:cNvPr id="28" name="Groupe 27"/>
          <p:cNvGrpSpPr/>
          <p:nvPr/>
        </p:nvGrpSpPr>
        <p:grpSpPr>
          <a:xfrm>
            <a:off x="3324622" y="3365587"/>
            <a:ext cx="2490163" cy="1691407"/>
            <a:chOff x="517499" y="1253282"/>
            <a:chExt cx="2490163" cy="1691407"/>
          </a:xfrm>
        </p:grpSpPr>
        <p:pic>
          <p:nvPicPr>
            <p:cNvPr id="4" name="Image 3"/>
            <p:cNvPicPr>
              <a:picLocks noChangeAspect="1"/>
            </p:cNvPicPr>
            <p:nvPr/>
          </p:nvPicPr>
          <p:blipFill>
            <a:blip r:embed="rId3"/>
            <a:stretch>
              <a:fillRect/>
            </a:stretch>
          </p:blipFill>
          <p:spPr>
            <a:xfrm>
              <a:off x="678866" y="1253282"/>
              <a:ext cx="2160240" cy="1537518"/>
            </a:xfrm>
            <a:prstGeom prst="rect">
              <a:avLst/>
            </a:prstGeom>
          </p:spPr>
        </p:pic>
        <p:sp>
          <p:nvSpPr>
            <p:cNvPr id="1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517499" y="2636912"/>
              <a:ext cx="2490163"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Réfléchir à un plan vélo</a:t>
              </a:r>
            </a:p>
          </p:txBody>
        </p:sp>
      </p:grpSp>
      <p:grpSp>
        <p:nvGrpSpPr>
          <p:cNvPr id="31" name="Groupe 30"/>
          <p:cNvGrpSpPr/>
          <p:nvPr/>
        </p:nvGrpSpPr>
        <p:grpSpPr>
          <a:xfrm>
            <a:off x="595929" y="2708920"/>
            <a:ext cx="2692055" cy="2348074"/>
            <a:chOff x="5982501" y="1143405"/>
            <a:chExt cx="3166001" cy="2761461"/>
          </a:xfrm>
        </p:grpSpPr>
        <p:grpSp>
          <p:nvGrpSpPr>
            <p:cNvPr id="12" name="Groupe 11"/>
            <p:cNvGrpSpPr/>
            <p:nvPr/>
          </p:nvGrpSpPr>
          <p:grpSpPr>
            <a:xfrm>
              <a:off x="5982501" y="1143405"/>
              <a:ext cx="3166001" cy="2415019"/>
              <a:chOff x="4400550" y="3885976"/>
              <a:chExt cx="3166001" cy="2415019"/>
            </a:xfrm>
          </p:grpSpPr>
          <p:pic>
            <p:nvPicPr>
              <p:cNvPr id="6" name="Image 5"/>
              <p:cNvPicPr>
                <a:picLocks noChangeAspect="1"/>
              </p:cNvPicPr>
              <p:nvPr/>
            </p:nvPicPr>
            <p:blipFill>
              <a:blip r:embed="rId4"/>
              <a:stretch>
                <a:fillRect/>
              </a:stretch>
            </p:blipFill>
            <p:spPr>
              <a:xfrm>
                <a:off x="4994549" y="4738879"/>
                <a:ext cx="1978004" cy="1562116"/>
              </a:xfrm>
              <a:prstGeom prst="rect">
                <a:avLst/>
              </a:prstGeom>
            </p:spPr>
          </p:pic>
          <p:pic>
            <p:nvPicPr>
              <p:cNvPr id="7" name="Image 6"/>
              <p:cNvPicPr>
                <a:picLocks noChangeAspect="1"/>
              </p:cNvPicPr>
              <p:nvPr/>
            </p:nvPicPr>
            <p:blipFill>
              <a:blip r:embed="rId5"/>
              <a:stretch>
                <a:fillRect/>
              </a:stretch>
            </p:blipFill>
            <p:spPr>
              <a:xfrm>
                <a:off x="4400550" y="4293096"/>
                <a:ext cx="735707" cy="814237"/>
              </a:xfrm>
              <a:prstGeom prst="rect">
                <a:avLst/>
              </a:prstGeom>
            </p:spPr>
          </p:pic>
          <p:pic>
            <p:nvPicPr>
              <p:cNvPr id="9" name="Image 8"/>
              <p:cNvPicPr>
                <a:picLocks noChangeAspect="1"/>
              </p:cNvPicPr>
              <p:nvPr/>
            </p:nvPicPr>
            <p:blipFill>
              <a:blip r:embed="rId5"/>
              <a:stretch>
                <a:fillRect/>
              </a:stretch>
            </p:blipFill>
            <p:spPr>
              <a:xfrm>
                <a:off x="5171643" y="3885976"/>
                <a:ext cx="735707" cy="814237"/>
              </a:xfrm>
              <a:prstGeom prst="rect">
                <a:avLst/>
              </a:prstGeom>
            </p:spPr>
          </p:pic>
          <p:pic>
            <p:nvPicPr>
              <p:cNvPr id="10" name="Image 9"/>
              <p:cNvPicPr>
                <a:picLocks noChangeAspect="1"/>
              </p:cNvPicPr>
              <p:nvPr/>
            </p:nvPicPr>
            <p:blipFill>
              <a:blip r:embed="rId5"/>
              <a:stretch>
                <a:fillRect/>
              </a:stretch>
            </p:blipFill>
            <p:spPr>
              <a:xfrm>
                <a:off x="6015428" y="3885977"/>
                <a:ext cx="735707" cy="814237"/>
              </a:xfrm>
              <a:prstGeom prst="rect">
                <a:avLst/>
              </a:prstGeom>
            </p:spPr>
          </p:pic>
          <p:pic>
            <p:nvPicPr>
              <p:cNvPr id="11" name="Image 10"/>
              <p:cNvPicPr>
                <a:picLocks noChangeAspect="1"/>
              </p:cNvPicPr>
              <p:nvPr/>
            </p:nvPicPr>
            <p:blipFill>
              <a:blip r:embed="rId5"/>
              <a:stretch>
                <a:fillRect/>
              </a:stretch>
            </p:blipFill>
            <p:spPr>
              <a:xfrm>
                <a:off x="6830844" y="4331761"/>
                <a:ext cx="735707" cy="814237"/>
              </a:xfrm>
              <a:prstGeom prst="rect">
                <a:avLst/>
              </a:prstGeom>
            </p:spPr>
          </p:pic>
        </p:grpSp>
        <p:sp>
          <p:nvSpPr>
            <p:cNvPr id="20"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6311211" y="3597089"/>
              <a:ext cx="2572336" cy="307777"/>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Favoriser l’</a:t>
              </a:r>
              <a:r>
                <a:rPr lang="fr-FR" altLang="en-US" sz="1400" b="1" dirty="0" err="1">
                  <a:solidFill>
                    <a:schemeClr val="bg1"/>
                  </a:solidFill>
                  <a:latin typeface="Century Gothic" panose="020B0502020202020204" pitchFamily="34" charset="0"/>
                </a:rPr>
                <a:t>autopartage</a:t>
              </a:r>
              <a:endParaRPr lang="fr-FR" altLang="en-US" sz="1400" b="1" dirty="0">
                <a:solidFill>
                  <a:schemeClr val="bg1"/>
                </a:solidFill>
                <a:latin typeface="Century Gothic" panose="020B0502020202020204" pitchFamily="34" charset="0"/>
              </a:endParaRPr>
            </a:p>
          </p:txBody>
        </p:sp>
      </p:grpSp>
      <p:grpSp>
        <p:nvGrpSpPr>
          <p:cNvPr id="26" name="Groupe 25"/>
          <p:cNvGrpSpPr/>
          <p:nvPr/>
        </p:nvGrpSpPr>
        <p:grpSpPr>
          <a:xfrm>
            <a:off x="5995856" y="3079451"/>
            <a:ext cx="2572336" cy="1988886"/>
            <a:chOff x="8137151" y="2973288"/>
            <a:chExt cx="2572336" cy="1988886"/>
          </a:xfrm>
        </p:grpSpPr>
        <p:sp>
          <p:nvSpPr>
            <p:cNvPr id="21"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8137151" y="4438954"/>
              <a:ext cx="2572336"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Réduire les places de parking</a:t>
              </a:r>
            </a:p>
          </p:txBody>
        </p:sp>
        <p:grpSp>
          <p:nvGrpSpPr>
            <p:cNvPr id="25" name="Groupe 24"/>
            <p:cNvGrpSpPr/>
            <p:nvPr/>
          </p:nvGrpSpPr>
          <p:grpSpPr>
            <a:xfrm>
              <a:off x="8303088" y="2973288"/>
              <a:ext cx="2005977" cy="1321650"/>
              <a:chOff x="8127103" y="2645351"/>
              <a:chExt cx="2341029" cy="1542401"/>
            </a:xfrm>
          </p:grpSpPr>
          <p:pic>
            <p:nvPicPr>
              <p:cNvPr id="22" name="Image 21"/>
              <p:cNvPicPr>
                <a:picLocks noChangeAspect="1"/>
              </p:cNvPicPr>
              <p:nvPr/>
            </p:nvPicPr>
            <p:blipFill>
              <a:blip r:embed="rId6"/>
              <a:stretch>
                <a:fillRect/>
              </a:stretch>
            </p:blipFill>
            <p:spPr>
              <a:xfrm>
                <a:off x="8127103" y="2645351"/>
                <a:ext cx="1206907" cy="1542401"/>
              </a:xfrm>
              <a:prstGeom prst="rect">
                <a:avLst/>
              </a:prstGeom>
            </p:spPr>
          </p:pic>
          <p:pic>
            <p:nvPicPr>
              <p:cNvPr id="23" name="Image 22"/>
              <p:cNvPicPr>
                <a:picLocks noChangeAspect="1"/>
              </p:cNvPicPr>
              <p:nvPr/>
            </p:nvPicPr>
            <p:blipFill>
              <a:blip r:embed="rId6"/>
              <a:stretch>
                <a:fillRect/>
              </a:stretch>
            </p:blipFill>
            <p:spPr>
              <a:xfrm>
                <a:off x="9286234" y="3316333"/>
                <a:ext cx="681873" cy="871419"/>
              </a:xfrm>
              <a:prstGeom prst="rect">
                <a:avLst/>
              </a:prstGeom>
            </p:spPr>
          </p:pic>
          <p:pic>
            <p:nvPicPr>
              <p:cNvPr id="24" name="Image 23"/>
              <p:cNvPicPr>
                <a:picLocks noChangeAspect="1"/>
              </p:cNvPicPr>
              <p:nvPr/>
            </p:nvPicPr>
            <p:blipFill>
              <a:blip r:embed="rId6"/>
              <a:stretch>
                <a:fillRect/>
              </a:stretch>
            </p:blipFill>
            <p:spPr>
              <a:xfrm>
                <a:off x="10042551" y="3643868"/>
                <a:ext cx="425581" cy="543884"/>
              </a:xfrm>
              <a:prstGeom prst="rect">
                <a:avLst/>
              </a:prstGeom>
            </p:spPr>
          </p:pic>
        </p:grpSp>
      </p:grpSp>
      <p:grpSp>
        <p:nvGrpSpPr>
          <p:cNvPr id="30" name="Groupe 29"/>
          <p:cNvGrpSpPr/>
          <p:nvPr/>
        </p:nvGrpSpPr>
        <p:grpSpPr>
          <a:xfrm>
            <a:off x="8824120" y="3111228"/>
            <a:ext cx="2572336" cy="1957109"/>
            <a:chOff x="435326" y="4706318"/>
            <a:chExt cx="2572336" cy="1957109"/>
          </a:xfrm>
        </p:grpSpPr>
        <p:grpSp>
          <p:nvGrpSpPr>
            <p:cNvPr id="18" name="Groupe 17"/>
            <p:cNvGrpSpPr/>
            <p:nvPr/>
          </p:nvGrpSpPr>
          <p:grpSpPr>
            <a:xfrm>
              <a:off x="685235" y="4706318"/>
              <a:ext cx="2051520" cy="1218445"/>
              <a:chOff x="685235" y="4706318"/>
              <a:chExt cx="2051520" cy="1218445"/>
            </a:xfrm>
          </p:grpSpPr>
          <p:grpSp>
            <p:nvGrpSpPr>
              <p:cNvPr id="16" name="Groupe 15"/>
              <p:cNvGrpSpPr/>
              <p:nvPr/>
            </p:nvGrpSpPr>
            <p:grpSpPr>
              <a:xfrm>
                <a:off x="685235" y="4706318"/>
                <a:ext cx="874261" cy="1163745"/>
                <a:chOff x="6661899" y="4165605"/>
                <a:chExt cx="1735131" cy="2309665"/>
              </a:xfrm>
            </p:grpSpPr>
            <p:pic>
              <p:nvPicPr>
                <p:cNvPr id="14" name="Image 13"/>
                <p:cNvPicPr>
                  <a:picLocks noChangeAspect="1"/>
                </p:cNvPicPr>
                <p:nvPr/>
              </p:nvPicPr>
              <p:blipFill>
                <a:blip r:embed="rId7"/>
                <a:stretch>
                  <a:fillRect/>
                </a:stretch>
              </p:blipFill>
              <p:spPr>
                <a:xfrm>
                  <a:off x="6661899" y="4692392"/>
                  <a:ext cx="1508987" cy="1782878"/>
                </a:xfrm>
                <a:prstGeom prst="rect">
                  <a:avLst/>
                </a:prstGeom>
              </p:spPr>
            </p:pic>
            <p:pic>
              <p:nvPicPr>
                <p:cNvPr id="15" name="Image 14"/>
                <p:cNvPicPr>
                  <a:picLocks noChangeAspect="1"/>
                </p:cNvPicPr>
                <p:nvPr/>
              </p:nvPicPr>
              <p:blipFill>
                <a:blip r:embed="rId8"/>
                <a:stretch>
                  <a:fillRect/>
                </a:stretch>
              </p:blipFill>
              <p:spPr>
                <a:xfrm>
                  <a:off x="7329049" y="4165605"/>
                  <a:ext cx="1067981" cy="784966"/>
                </a:xfrm>
                <a:prstGeom prst="rect">
                  <a:avLst/>
                </a:prstGeom>
              </p:spPr>
            </p:pic>
          </p:grpSp>
          <p:pic>
            <p:nvPicPr>
              <p:cNvPr id="17" name="Image 16"/>
              <p:cNvPicPr>
                <a:picLocks noChangeAspect="1"/>
              </p:cNvPicPr>
              <p:nvPr/>
            </p:nvPicPr>
            <p:blipFill>
              <a:blip r:embed="rId9"/>
              <a:stretch>
                <a:fillRect/>
              </a:stretch>
            </p:blipFill>
            <p:spPr>
              <a:xfrm>
                <a:off x="1559496" y="4971744"/>
                <a:ext cx="1177259" cy="953019"/>
              </a:xfrm>
              <a:prstGeom prst="rect">
                <a:avLst/>
              </a:prstGeom>
            </p:spPr>
          </p:pic>
        </p:grpSp>
        <p:sp>
          <p:nvSpPr>
            <p:cNvPr id="2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435326" y="5924763"/>
              <a:ext cx="2572336" cy="738664"/>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Favoriser les destinations européennes pour les départs à l’étranger</a:t>
              </a:r>
            </a:p>
          </p:txBody>
        </p:sp>
      </p:grpSp>
      <p:sp>
        <p:nvSpPr>
          <p:cNvPr id="32" name="Espace réservé du contenu 2">
            <a:extLst>
              <a:ext uri="{FF2B5EF4-FFF2-40B4-BE49-F238E27FC236}">
                <a16:creationId xmlns:a16="http://schemas.microsoft.com/office/drawing/2014/main" xmlns="" id="{B59467D6-DC1A-4050-9D8F-04C8B2CC96BA}"/>
              </a:ext>
            </a:extLst>
          </p:cNvPr>
          <p:cNvSpPr txBox="1">
            <a:spLocks/>
          </p:cNvSpPr>
          <p:nvPr/>
        </p:nvSpPr>
        <p:spPr>
          <a:xfrm>
            <a:off x="1403757" y="1899700"/>
            <a:ext cx="8951363"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Mobilité</a:t>
            </a:r>
            <a:r>
              <a:rPr lang="fr-FR" dirty="0"/>
              <a:t>, on peut :</a:t>
            </a:r>
            <a:endParaRPr lang="fr-FR" dirty="0">
              <a:solidFill>
                <a:srgbClr val="F6AB38"/>
              </a:solidFill>
            </a:endParaRPr>
          </a:p>
        </p:txBody>
      </p:sp>
    </p:spTree>
    <p:extLst>
      <p:ext uri="{BB962C8B-B14F-4D97-AF65-F5344CB8AC3E}">
        <p14:creationId xmlns:p14="http://schemas.microsoft.com/office/powerpoint/2010/main" val="4070281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Achats, consommables et immobilisations</a:t>
            </a:r>
          </a:p>
        </p:txBody>
      </p:sp>
      <p:grpSp>
        <p:nvGrpSpPr>
          <p:cNvPr id="25" name="Groupe 24"/>
          <p:cNvGrpSpPr/>
          <p:nvPr/>
        </p:nvGrpSpPr>
        <p:grpSpPr>
          <a:xfrm>
            <a:off x="1512168" y="1541812"/>
            <a:ext cx="4223792" cy="4819717"/>
            <a:chOff x="191344" y="1541812"/>
            <a:chExt cx="4223792" cy="4819717"/>
          </a:xfrm>
        </p:grpSpPr>
        <p:grpSp>
          <p:nvGrpSpPr>
            <p:cNvPr id="23" name="Groupe 22"/>
            <p:cNvGrpSpPr/>
            <p:nvPr/>
          </p:nvGrpSpPr>
          <p:grpSpPr>
            <a:xfrm>
              <a:off x="1058158" y="2564904"/>
              <a:ext cx="2490164" cy="3796625"/>
              <a:chOff x="774096" y="2564904"/>
              <a:chExt cx="2490164" cy="3796625"/>
            </a:xfrm>
          </p:grpSpPr>
          <p:grpSp>
            <p:nvGrpSpPr>
              <p:cNvPr id="3" name="Groupe 2">
                <a:extLst>
                  <a:ext uri="{FF2B5EF4-FFF2-40B4-BE49-F238E27FC236}">
                    <a16:creationId xmlns:a16="http://schemas.microsoft.com/office/drawing/2014/main" xmlns="" id="{E4B12F40-409D-408C-A4F0-E5C946B5C796}"/>
                  </a:ext>
                </a:extLst>
              </p:cNvPr>
              <p:cNvGrpSpPr/>
              <p:nvPr/>
            </p:nvGrpSpPr>
            <p:grpSpPr>
              <a:xfrm>
                <a:off x="774097" y="2564904"/>
                <a:ext cx="2490163" cy="1773674"/>
                <a:chOff x="159765" y="1556792"/>
                <a:chExt cx="2490163" cy="1773674"/>
              </a:xfrm>
            </p:grpSpPr>
            <p:pic>
              <p:nvPicPr>
                <p:cNvPr id="4" name="Image 3"/>
                <p:cNvPicPr>
                  <a:picLocks noChangeAspect="1"/>
                </p:cNvPicPr>
                <p:nvPr/>
              </p:nvPicPr>
              <p:blipFill>
                <a:blip r:embed="rId3"/>
                <a:stretch>
                  <a:fillRect/>
                </a:stretch>
              </p:blipFill>
              <p:spPr>
                <a:xfrm>
                  <a:off x="851437" y="1556792"/>
                  <a:ext cx="1106821" cy="1250454"/>
                </a:xfrm>
                <a:prstGeom prst="rect">
                  <a:avLst/>
                </a:prstGeom>
              </p:spPr>
            </p:pic>
            <p:sp>
              <p:nvSpPr>
                <p:cNvPr id="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159765" y="2807246"/>
                  <a:ext cx="2490163"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Acheter des gammes de produits durables</a:t>
                  </a:r>
                </a:p>
              </p:txBody>
            </p:sp>
          </p:grpSp>
          <p:grpSp>
            <p:nvGrpSpPr>
              <p:cNvPr id="20" name="Groupe 19">
                <a:extLst>
                  <a:ext uri="{FF2B5EF4-FFF2-40B4-BE49-F238E27FC236}">
                    <a16:creationId xmlns:a16="http://schemas.microsoft.com/office/drawing/2014/main" xmlns="" id="{A0418CDE-6E25-40EA-861B-883C96117911}"/>
                  </a:ext>
                </a:extLst>
              </p:cNvPr>
              <p:cNvGrpSpPr/>
              <p:nvPr/>
            </p:nvGrpSpPr>
            <p:grpSpPr>
              <a:xfrm>
                <a:off x="774096" y="5009545"/>
                <a:ext cx="2490163" cy="1351984"/>
                <a:chOff x="-9910" y="4885517"/>
                <a:chExt cx="2490163" cy="1351984"/>
              </a:xfrm>
            </p:grpSpPr>
            <p:grpSp>
              <p:nvGrpSpPr>
                <p:cNvPr id="10" name="Groupe 9"/>
                <p:cNvGrpSpPr/>
                <p:nvPr/>
              </p:nvGrpSpPr>
              <p:grpSpPr>
                <a:xfrm>
                  <a:off x="368072" y="4885517"/>
                  <a:ext cx="1734198" cy="823094"/>
                  <a:chOff x="293350" y="4293096"/>
                  <a:chExt cx="2994332" cy="1421185"/>
                </a:xfrm>
              </p:grpSpPr>
              <p:pic>
                <p:nvPicPr>
                  <p:cNvPr id="7" name="Image 6"/>
                  <p:cNvPicPr>
                    <a:picLocks noChangeAspect="1"/>
                  </p:cNvPicPr>
                  <p:nvPr/>
                </p:nvPicPr>
                <p:blipFill>
                  <a:blip r:embed="rId4"/>
                  <a:stretch>
                    <a:fillRect/>
                  </a:stretch>
                </p:blipFill>
                <p:spPr>
                  <a:xfrm>
                    <a:off x="293350" y="4293096"/>
                    <a:ext cx="1408754" cy="1421185"/>
                  </a:xfrm>
                  <a:prstGeom prst="rect">
                    <a:avLst/>
                  </a:prstGeom>
                </p:spPr>
              </p:pic>
              <p:pic>
                <p:nvPicPr>
                  <p:cNvPr id="8" name="Image 7"/>
                  <p:cNvPicPr>
                    <a:picLocks noChangeAspect="1"/>
                  </p:cNvPicPr>
                  <p:nvPr/>
                </p:nvPicPr>
                <p:blipFill>
                  <a:blip r:embed="rId5"/>
                  <a:stretch>
                    <a:fillRect/>
                  </a:stretch>
                </p:blipFill>
                <p:spPr>
                  <a:xfrm>
                    <a:off x="1919536" y="4293096"/>
                    <a:ext cx="1368146" cy="1380009"/>
                  </a:xfrm>
                  <a:prstGeom prst="rect">
                    <a:avLst/>
                  </a:prstGeom>
                </p:spPr>
              </p:pic>
            </p:grpSp>
            <p:sp>
              <p:nvSpPr>
                <p:cNvPr id="11"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9910" y="5714281"/>
                  <a:ext cx="2490163"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Favoriser des produits rechargeables</a:t>
                  </a:r>
                </a:p>
              </p:txBody>
            </p:sp>
          </p:grpSp>
        </p:grpSp>
        <p:sp>
          <p:nvSpPr>
            <p:cNvPr id="21" name="Espace réservé du contenu 2">
              <a:extLst>
                <a:ext uri="{FF2B5EF4-FFF2-40B4-BE49-F238E27FC236}">
                  <a16:creationId xmlns:a16="http://schemas.microsoft.com/office/drawing/2014/main" xmlns="" id="{B59467D6-DC1A-4050-9D8F-04C8B2CC96BA}"/>
                </a:ext>
              </a:extLst>
            </p:cNvPr>
            <p:cNvSpPr txBox="1">
              <a:spLocks/>
            </p:cNvSpPr>
            <p:nvPr/>
          </p:nvSpPr>
          <p:spPr>
            <a:xfrm>
              <a:off x="191344" y="1541812"/>
              <a:ext cx="4223792"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Achats</a:t>
              </a:r>
              <a:r>
                <a:rPr lang="fr-FR" dirty="0"/>
                <a:t>, on peut :</a:t>
              </a:r>
              <a:endParaRPr lang="fr-FR" dirty="0">
                <a:solidFill>
                  <a:srgbClr val="F6AB38"/>
                </a:solidFill>
              </a:endParaRPr>
            </a:p>
          </p:txBody>
        </p:sp>
      </p:grpSp>
    </p:spTree>
    <p:extLst>
      <p:ext uri="{BB962C8B-B14F-4D97-AF65-F5344CB8AC3E}">
        <p14:creationId xmlns:p14="http://schemas.microsoft.com/office/powerpoint/2010/main" val="2197796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d’actions : Achats, consommables et immobilisations</a:t>
            </a:r>
          </a:p>
        </p:txBody>
      </p:sp>
      <p:grpSp>
        <p:nvGrpSpPr>
          <p:cNvPr id="25" name="Groupe 24"/>
          <p:cNvGrpSpPr/>
          <p:nvPr/>
        </p:nvGrpSpPr>
        <p:grpSpPr>
          <a:xfrm>
            <a:off x="1512168" y="1541812"/>
            <a:ext cx="4223792" cy="4819717"/>
            <a:chOff x="191344" y="1541812"/>
            <a:chExt cx="4223792" cy="4819717"/>
          </a:xfrm>
        </p:grpSpPr>
        <p:grpSp>
          <p:nvGrpSpPr>
            <p:cNvPr id="23" name="Groupe 22"/>
            <p:cNvGrpSpPr/>
            <p:nvPr/>
          </p:nvGrpSpPr>
          <p:grpSpPr>
            <a:xfrm>
              <a:off x="1058158" y="2564904"/>
              <a:ext cx="2490164" cy="3796625"/>
              <a:chOff x="774096" y="2564904"/>
              <a:chExt cx="2490164" cy="3796625"/>
            </a:xfrm>
          </p:grpSpPr>
          <p:grpSp>
            <p:nvGrpSpPr>
              <p:cNvPr id="3" name="Groupe 2">
                <a:extLst>
                  <a:ext uri="{FF2B5EF4-FFF2-40B4-BE49-F238E27FC236}">
                    <a16:creationId xmlns:a16="http://schemas.microsoft.com/office/drawing/2014/main" xmlns="" id="{E4B12F40-409D-408C-A4F0-E5C946B5C796}"/>
                  </a:ext>
                </a:extLst>
              </p:cNvPr>
              <p:cNvGrpSpPr/>
              <p:nvPr/>
            </p:nvGrpSpPr>
            <p:grpSpPr>
              <a:xfrm>
                <a:off x="774097" y="2564904"/>
                <a:ext cx="2490163" cy="1773674"/>
                <a:chOff x="159765" y="1556792"/>
                <a:chExt cx="2490163" cy="1773674"/>
              </a:xfrm>
            </p:grpSpPr>
            <p:pic>
              <p:nvPicPr>
                <p:cNvPr id="4" name="Image 3"/>
                <p:cNvPicPr>
                  <a:picLocks noChangeAspect="1"/>
                </p:cNvPicPr>
                <p:nvPr/>
              </p:nvPicPr>
              <p:blipFill>
                <a:blip r:embed="rId3"/>
                <a:stretch>
                  <a:fillRect/>
                </a:stretch>
              </p:blipFill>
              <p:spPr>
                <a:xfrm>
                  <a:off x="851437" y="1556792"/>
                  <a:ext cx="1106821" cy="1250454"/>
                </a:xfrm>
                <a:prstGeom prst="rect">
                  <a:avLst/>
                </a:prstGeom>
              </p:spPr>
            </p:pic>
            <p:sp>
              <p:nvSpPr>
                <p:cNvPr id="9"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159765" y="2807246"/>
                  <a:ext cx="2490163"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Acheter des gammes de produits durables</a:t>
                  </a:r>
                </a:p>
              </p:txBody>
            </p:sp>
          </p:grpSp>
          <p:grpSp>
            <p:nvGrpSpPr>
              <p:cNvPr id="20" name="Groupe 19">
                <a:extLst>
                  <a:ext uri="{FF2B5EF4-FFF2-40B4-BE49-F238E27FC236}">
                    <a16:creationId xmlns:a16="http://schemas.microsoft.com/office/drawing/2014/main" xmlns="" id="{A0418CDE-6E25-40EA-861B-883C96117911}"/>
                  </a:ext>
                </a:extLst>
              </p:cNvPr>
              <p:cNvGrpSpPr/>
              <p:nvPr/>
            </p:nvGrpSpPr>
            <p:grpSpPr>
              <a:xfrm>
                <a:off x="774096" y="5009545"/>
                <a:ext cx="2490163" cy="1351984"/>
                <a:chOff x="-9910" y="4885517"/>
                <a:chExt cx="2490163" cy="1351984"/>
              </a:xfrm>
            </p:grpSpPr>
            <p:grpSp>
              <p:nvGrpSpPr>
                <p:cNvPr id="10" name="Groupe 9"/>
                <p:cNvGrpSpPr/>
                <p:nvPr/>
              </p:nvGrpSpPr>
              <p:grpSpPr>
                <a:xfrm>
                  <a:off x="368072" y="4885517"/>
                  <a:ext cx="1734198" cy="823094"/>
                  <a:chOff x="293350" y="4293096"/>
                  <a:chExt cx="2994332" cy="1421185"/>
                </a:xfrm>
              </p:grpSpPr>
              <p:pic>
                <p:nvPicPr>
                  <p:cNvPr id="7" name="Image 6"/>
                  <p:cNvPicPr>
                    <a:picLocks noChangeAspect="1"/>
                  </p:cNvPicPr>
                  <p:nvPr/>
                </p:nvPicPr>
                <p:blipFill>
                  <a:blip r:embed="rId4"/>
                  <a:stretch>
                    <a:fillRect/>
                  </a:stretch>
                </p:blipFill>
                <p:spPr>
                  <a:xfrm>
                    <a:off x="293350" y="4293096"/>
                    <a:ext cx="1408754" cy="1421185"/>
                  </a:xfrm>
                  <a:prstGeom prst="rect">
                    <a:avLst/>
                  </a:prstGeom>
                </p:spPr>
              </p:pic>
              <p:pic>
                <p:nvPicPr>
                  <p:cNvPr id="8" name="Image 7"/>
                  <p:cNvPicPr>
                    <a:picLocks noChangeAspect="1"/>
                  </p:cNvPicPr>
                  <p:nvPr/>
                </p:nvPicPr>
                <p:blipFill>
                  <a:blip r:embed="rId5"/>
                  <a:stretch>
                    <a:fillRect/>
                  </a:stretch>
                </p:blipFill>
                <p:spPr>
                  <a:xfrm>
                    <a:off x="1919536" y="4293096"/>
                    <a:ext cx="1368146" cy="1380009"/>
                  </a:xfrm>
                  <a:prstGeom prst="rect">
                    <a:avLst/>
                  </a:prstGeom>
                </p:spPr>
              </p:pic>
            </p:grpSp>
            <p:sp>
              <p:nvSpPr>
                <p:cNvPr id="11"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9910" y="5714281"/>
                  <a:ext cx="2490163"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Favoriser des produits rechargeables</a:t>
                  </a:r>
                </a:p>
              </p:txBody>
            </p:sp>
          </p:grpSp>
        </p:grpSp>
        <p:sp>
          <p:nvSpPr>
            <p:cNvPr id="21" name="Espace réservé du contenu 2">
              <a:extLst>
                <a:ext uri="{FF2B5EF4-FFF2-40B4-BE49-F238E27FC236}">
                  <a16:creationId xmlns:a16="http://schemas.microsoft.com/office/drawing/2014/main" xmlns="" id="{B59467D6-DC1A-4050-9D8F-04C8B2CC96BA}"/>
                </a:ext>
              </a:extLst>
            </p:cNvPr>
            <p:cNvSpPr txBox="1">
              <a:spLocks/>
            </p:cNvSpPr>
            <p:nvPr/>
          </p:nvSpPr>
          <p:spPr>
            <a:xfrm>
              <a:off x="191344" y="1541812"/>
              <a:ext cx="4223792"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Pour réduire les émissions du poste </a:t>
              </a:r>
              <a:r>
                <a:rPr lang="fr-FR" dirty="0">
                  <a:solidFill>
                    <a:srgbClr val="F6AB38"/>
                  </a:solidFill>
                </a:rPr>
                <a:t>Achats</a:t>
              </a:r>
              <a:r>
                <a:rPr lang="fr-FR" dirty="0"/>
                <a:t>, on peut :</a:t>
              </a:r>
              <a:endParaRPr lang="fr-FR" dirty="0">
                <a:solidFill>
                  <a:srgbClr val="F6AB38"/>
                </a:solidFill>
              </a:endParaRPr>
            </a:p>
          </p:txBody>
        </p:sp>
      </p:grpSp>
      <p:grpSp>
        <p:nvGrpSpPr>
          <p:cNvPr id="24" name="Groupe 23"/>
          <p:cNvGrpSpPr/>
          <p:nvPr/>
        </p:nvGrpSpPr>
        <p:grpSpPr>
          <a:xfrm>
            <a:off x="6384032" y="1539008"/>
            <a:ext cx="4223792" cy="4822521"/>
            <a:chOff x="7009180" y="1539008"/>
            <a:chExt cx="4223792" cy="4822521"/>
          </a:xfrm>
        </p:grpSpPr>
        <p:grpSp>
          <p:nvGrpSpPr>
            <p:cNvPr id="18" name="Groupe 17">
              <a:extLst>
                <a:ext uri="{FF2B5EF4-FFF2-40B4-BE49-F238E27FC236}">
                  <a16:creationId xmlns:a16="http://schemas.microsoft.com/office/drawing/2014/main" xmlns="" id="{910F1ECE-DCA8-4C5E-ACFA-DC136726B267}"/>
                </a:ext>
              </a:extLst>
            </p:cNvPr>
            <p:cNvGrpSpPr/>
            <p:nvPr/>
          </p:nvGrpSpPr>
          <p:grpSpPr>
            <a:xfrm>
              <a:off x="7875995" y="2580951"/>
              <a:ext cx="2490163" cy="1757627"/>
              <a:chOff x="7032104" y="1625682"/>
              <a:chExt cx="2490163" cy="1757627"/>
            </a:xfrm>
          </p:grpSpPr>
          <p:grpSp>
            <p:nvGrpSpPr>
              <p:cNvPr id="13" name="Groupe 12"/>
              <p:cNvGrpSpPr/>
              <p:nvPr/>
            </p:nvGrpSpPr>
            <p:grpSpPr>
              <a:xfrm>
                <a:off x="7104112" y="1625682"/>
                <a:ext cx="2232061" cy="1112673"/>
                <a:chOff x="7248315" y="1772815"/>
                <a:chExt cx="3096157" cy="1543421"/>
              </a:xfrm>
            </p:grpSpPr>
            <p:pic>
              <p:nvPicPr>
                <p:cNvPr id="5" name="Image 4"/>
                <p:cNvPicPr>
                  <a:picLocks noChangeAspect="1"/>
                </p:cNvPicPr>
                <p:nvPr/>
              </p:nvPicPr>
              <p:blipFill>
                <a:blip r:embed="rId6"/>
                <a:stretch>
                  <a:fillRect/>
                </a:stretch>
              </p:blipFill>
              <p:spPr>
                <a:xfrm>
                  <a:off x="8544272" y="1873025"/>
                  <a:ext cx="1800200" cy="1442096"/>
                </a:xfrm>
                <a:prstGeom prst="rect">
                  <a:avLst/>
                </a:prstGeom>
              </p:spPr>
            </p:pic>
            <p:pic>
              <p:nvPicPr>
                <p:cNvPr id="12" name="Image 11"/>
                <p:cNvPicPr>
                  <a:picLocks noChangeAspect="1"/>
                </p:cNvPicPr>
                <p:nvPr/>
              </p:nvPicPr>
              <p:blipFill>
                <a:blip r:embed="rId7"/>
                <a:stretch>
                  <a:fillRect/>
                </a:stretch>
              </p:blipFill>
              <p:spPr>
                <a:xfrm>
                  <a:off x="7248315" y="1772815"/>
                  <a:ext cx="1159771" cy="1543421"/>
                </a:xfrm>
                <a:prstGeom prst="rect">
                  <a:avLst/>
                </a:prstGeom>
              </p:spPr>
            </p:pic>
          </p:grpSp>
          <p:sp>
            <p:nvSpPr>
              <p:cNvPr id="14"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032104" y="2860089"/>
                <a:ext cx="2490163"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Allonger la durée de vie du parc informatique</a:t>
                </a:r>
              </a:p>
            </p:txBody>
          </p:sp>
        </p:grpSp>
        <p:grpSp>
          <p:nvGrpSpPr>
            <p:cNvPr id="19" name="Groupe 18">
              <a:extLst>
                <a:ext uri="{FF2B5EF4-FFF2-40B4-BE49-F238E27FC236}">
                  <a16:creationId xmlns:a16="http://schemas.microsoft.com/office/drawing/2014/main" xmlns="" id="{4688072E-F654-4313-86E5-C3D93A58CA7D}"/>
                </a:ext>
              </a:extLst>
            </p:cNvPr>
            <p:cNvGrpSpPr/>
            <p:nvPr/>
          </p:nvGrpSpPr>
          <p:grpSpPr>
            <a:xfrm>
              <a:off x="7875995" y="4635136"/>
              <a:ext cx="2490163" cy="1726393"/>
              <a:chOff x="7104112" y="4296956"/>
              <a:chExt cx="2490163" cy="1726393"/>
            </a:xfrm>
          </p:grpSpPr>
          <p:grpSp>
            <p:nvGrpSpPr>
              <p:cNvPr id="16" name="Groupe 15"/>
              <p:cNvGrpSpPr/>
              <p:nvPr/>
            </p:nvGrpSpPr>
            <p:grpSpPr>
              <a:xfrm>
                <a:off x="7222038" y="4296956"/>
                <a:ext cx="2300229" cy="1188462"/>
                <a:chOff x="5639977" y="4489766"/>
                <a:chExt cx="3609219" cy="1864779"/>
              </a:xfrm>
            </p:grpSpPr>
            <p:pic>
              <p:nvPicPr>
                <p:cNvPr id="6" name="Image 5"/>
                <p:cNvPicPr>
                  <a:picLocks noChangeAspect="1"/>
                </p:cNvPicPr>
                <p:nvPr/>
              </p:nvPicPr>
              <p:blipFill>
                <a:blip r:embed="rId8"/>
                <a:stretch>
                  <a:fillRect/>
                </a:stretch>
              </p:blipFill>
              <p:spPr>
                <a:xfrm>
                  <a:off x="7305173" y="4891187"/>
                  <a:ext cx="1944023" cy="1463358"/>
                </a:xfrm>
                <a:prstGeom prst="rect">
                  <a:avLst/>
                </a:prstGeom>
              </p:spPr>
            </p:pic>
            <p:pic>
              <p:nvPicPr>
                <p:cNvPr id="15" name="Image 14"/>
                <p:cNvPicPr>
                  <a:picLocks noChangeAspect="1"/>
                </p:cNvPicPr>
                <p:nvPr/>
              </p:nvPicPr>
              <p:blipFill>
                <a:blip r:embed="rId9"/>
                <a:stretch>
                  <a:fillRect/>
                </a:stretch>
              </p:blipFill>
              <p:spPr>
                <a:xfrm>
                  <a:off x="5639977" y="4489766"/>
                  <a:ext cx="1608151" cy="1846985"/>
                </a:xfrm>
                <a:prstGeom prst="rect">
                  <a:avLst/>
                </a:prstGeom>
              </p:spPr>
            </p:pic>
          </p:grpSp>
          <p:sp>
            <p:nvSpPr>
              <p:cNvPr id="17" name="Text Box 38">
                <a:extLst>
                  <a:ext uri="{FF2B5EF4-FFF2-40B4-BE49-F238E27FC236}">
                    <a16:creationId xmlns:a16="http://schemas.microsoft.com/office/drawing/2014/main" xmlns="" id="{DBA80682-A8A6-4F8B-B480-20A2445E41B9}"/>
                  </a:ext>
                </a:extLst>
              </p:cNvPr>
              <p:cNvSpPr txBox="1">
                <a:spLocks noChangeArrowheads="1"/>
              </p:cNvSpPr>
              <p:nvPr/>
            </p:nvSpPr>
            <p:spPr bwMode="auto">
              <a:xfrm>
                <a:off x="7104112" y="5500129"/>
                <a:ext cx="2490163" cy="523220"/>
              </a:xfrm>
              <a:prstGeom prst="rect">
                <a:avLst/>
              </a:prstGeom>
              <a:solidFill>
                <a:srgbClr val="F6AB38"/>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400" b="1" dirty="0">
                    <a:solidFill>
                      <a:schemeClr val="bg1"/>
                    </a:solidFill>
                    <a:latin typeface="Century Gothic" panose="020B0502020202020204" pitchFamily="34" charset="0"/>
                  </a:rPr>
                  <a:t>Favoriser le mobilier de récupération</a:t>
                </a:r>
              </a:p>
            </p:txBody>
          </p:sp>
        </p:grpSp>
        <p:sp>
          <p:nvSpPr>
            <p:cNvPr id="22" name="Espace réservé du contenu 2">
              <a:extLst>
                <a:ext uri="{FF2B5EF4-FFF2-40B4-BE49-F238E27FC236}">
                  <a16:creationId xmlns:a16="http://schemas.microsoft.com/office/drawing/2014/main" xmlns="" id="{B59467D6-DC1A-4050-9D8F-04C8B2CC96BA}"/>
                </a:ext>
              </a:extLst>
            </p:cNvPr>
            <p:cNvSpPr txBox="1">
              <a:spLocks/>
            </p:cNvSpPr>
            <p:nvPr/>
          </p:nvSpPr>
          <p:spPr>
            <a:xfrm>
              <a:off x="7009180" y="1539008"/>
              <a:ext cx="4223792" cy="371461"/>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dirty="0"/>
                <a:t>Et pour le poste </a:t>
              </a:r>
              <a:r>
                <a:rPr lang="fr-FR" dirty="0">
                  <a:solidFill>
                    <a:srgbClr val="F6AB38"/>
                  </a:solidFill>
                </a:rPr>
                <a:t>Immobilisations</a:t>
              </a:r>
              <a:r>
                <a:rPr lang="fr-FR" dirty="0"/>
                <a:t>, on peut :</a:t>
              </a:r>
              <a:endParaRPr lang="fr-FR" dirty="0">
                <a:solidFill>
                  <a:srgbClr val="F6AB38"/>
                </a:solidFill>
              </a:endParaRPr>
            </a:p>
          </p:txBody>
        </p:sp>
      </p:grpSp>
    </p:spTree>
    <p:extLst>
      <p:ext uri="{BB962C8B-B14F-4D97-AF65-F5344CB8AC3E}">
        <p14:creationId xmlns:p14="http://schemas.microsoft.com/office/powerpoint/2010/main" val="179839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Où agir ? Bien cibler les actions</a:t>
            </a:r>
          </a:p>
        </p:txBody>
      </p:sp>
      <p:grpSp>
        <p:nvGrpSpPr>
          <p:cNvPr id="42" name="Groupe 41"/>
          <p:cNvGrpSpPr/>
          <p:nvPr/>
        </p:nvGrpSpPr>
        <p:grpSpPr>
          <a:xfrm>
            <a:off x="2176287" y="915798"/>
            <a:ext cx="7731413" cy="5265766"/>
            <a:chOff x="1415480" y="866813"/>
            <a:chExt cx="7731413" cy="5265766"/>
          </a:xfrm>
        </p:grpSpPr>
        <p:grpSp>
          <p:nvGrpSpPr>
            <p:cNvPr id="35" name="Groupe 34"/>
            <p:cNvGrpSpPr/>
            <p:nvPr/>
          </p:nvGrpSpPr>
          <p:grpSpPr>
            <a:xfrm>
              <a:off x="1415480" y="866813"/>
              <a:ext cx="7731413" cy="5265766"/>
              <a:chOff x="551384" y="989548"/>
              <a:chExt cx="5693132" cy="5265766"/>
            </a:xfrm>
          </p:grpSpPr>
          <p:grpSp>
            <p:nvGrpSpPr>
              <p:cNvPr id="14" name="Groupe 13"/>
              <p:cNvGrpSpPr/>
              <p:nvPr/>
            </p:nvGrpSpPr>
            <p:grpSpPr>
              <a:xfrm>
                <a:off x="551384" y="1700808"/>
                <a:ext cx="4554506" cy="4554506"/>
                <a:chOff x="623392" y="2492896"/>
                <a:chExt cx="1728192" cy="1728192"/>
              </a:xfrm>
            </p:grpSpPr>
            <p:cxnSp>
              <p:nvCxnSpPr>
                <p:cNvPr id="11" name="Connecteur droit avec flèche 10"/>
                <p:cNvCxnSpPr/>
                <p:nvPr/>
              </p:nvCxnSpPr>
              <p:spPr>
                <a:xfrm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5082918" y="3641047"/>
                <a:ext cx="1161598"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Facilité d’action</a:t>
                </a:r>
              </a:p>
            </p:txBody>
          </p:sp>
          <p:sp>
            <p:nvSpPr>
              <p:cNvPr id="16" name="ZoneTexte 15"/>
              <p:cNvSpPr txBox="1"/>
              <p:nvPr/>
            </p:nvSpPr>
            <p:spPr>
              <a:xfrm>
                <a:off x="1696127" y="989548"/>
                <a:ext cx="2265020"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Importance des Émissions de GES associées</a:t>
                </a:r>
              </a:p>
            </p:txBody>
          </p:sp>
          <p:sp>
            <p:nvSpPr>
              <p:cNvPr id="31" name="ZoneTexte 30"/>
              <p:cNvSpPr txBox="1"/>
              <p:nvPr/>
            </p:nvSpPr>
            <p:spPr>
              <a:xfrm>
                <a:off x="3161675" y="3130648"/>
                <a:ext cx="1944216" cy="646331"/>
              </a:xfrm>
              <a:prstGeom prst="rect">
                <a:avLst/>
              </a:prstGeom>
              <a:noFill/>
            </p:spPr>
            <p:txBody>
              <a:bodyPr wrap="square" rtlCol="0">
                <a:spAutoFit/>
              </a:bodyPr>
              <a:lstStyle/>
              <a:p>
                <a:pPr algn="ctr"/>
                <a:r>
                  <a:rPr lang="fr-FR" b="1" dirty="0">
                    <a:solidFill>
                      <a:srgbClr val="00B050"/>
                    </a:solidFill>
                    <a:latin typeface="Century Gothic" panose="020B0502020202020204" pitchFamily="34" charset="0"/>
                  </a:rPr>
                  <a:t>Pourquoi attendre ? Go !</a:t>
                </a:r>
              </a:p>
            </p:txBody>
          </p:sp>
        </p:grpSp>
        <p:pic>
          <p:nvPicPr>
            <p:cNvPr id="40" name="Image 39"/>
            <p:cNvPicPr>
              <a:picLocks noChangeAspect="1"/>
            </p:cNvPicPr>
            <p:nvPr/>
          </p:nvPicPr>
          <p:blipFill>
            <a:blip r:embed="rId3"/>
            <a:stretch>
              <a:fillRect/>
            </a:stretch>
          </p:blipFill>
          <p:spPr>
            <a:xfrm>
              <a:off x="5667678" y="1795602"/>
              <a:ext cx="1191949" cy="1164782"/>
            </a:xfrm>
            <a:prstGeom prst="rect">
              <a:avLst/>
            </a:prstGeom>
          </p:spPr>
        </p:pic>
      </p:grpSp>
    </p:spTree>
    <p:extLst>
      <p:ext uri="{BB962C8B-B14F-4D97-AF65-F5344CB8AC3E}">
        <p14:creationId xmlns:p14="http://schemas.microsoft.com/office/powerpoint/2010/main" val="2648134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085160"/>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085160"/>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085160"/>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085160"/>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Au moment de construire le plan d’action, il faut agir en priorité sur les actions …</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400" b="1" dirty="0">
                <a:solidFill>
                  <a:schemeClr val="bg1"/>
                </a:solidFill>
                <a:latin typeface="Arial"/>
                <a:ea typeface="ＭＳ Ｐゴシック"/>
              </a:rPr>
              <a:t>A : faciles à mettre en place</a:t>
            </a:r>
            <a:endParaRPr sz="14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qui font gagner de l’argent</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C : qui permettent de communiquer</a:t>
            </a:r>
            <a:endParaRPr sz="14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avec un fort potentiel de gain en CO2</a:t>
            </a:r>
            <a:endParaRPr sz="1400" dirty="0">
              <a:solidFill>
                <a:schemeClr val="bg1"/>
              </a:solidFill>
            </a:endParaRPr>
          </a:p>
        </p:txBody>
      </p:sp>
      <p:pic>
        <p:nvPicPr>
          <p:cNvPr id="35" name="Image 34">
            <a:extLst>
              <a:ext uri="{FF2B5EF4-FFF2-40B4-BE49-F238E27FC236}">
                <a16:creationId xmlns:a16="http://schemas.microsoft.com/office/drawing/2014/main" xmlns="" id="{252BF7F1-F41A-436D-9B79-2D7E54267C12}"/>
              </a:ext>
            </a:extLst>
          </p:cNvPr>
          <p:cNvPicPr>
            <a:picLocks noChangeAspect="1"/>
          </p:cNvPicPr>
          <p:nvPr/>
        </p:nvPicPr>
        <p:blipFill>
          <a:blip r:embed="rId2"/>
          <a:stretch>
            <a:fillRect/>
          </a:stretch>
        </p:blipFill>
        <p:spPr>
          <a:xfrm>
            <a:off x="4524848" y="1006984"/>
            <a:ext cx="3141455" cy="2342338"/>
          </a:xfrm>
          <a:prstGeom prst="rect">
            <a:avLst/>
          </a:prstGeom>
        </p:spPr>
      </p:pic>
    </p:spTree>
    <p:extLst>
      <p:ext uri="{BB962C8B-B14F-4D97-AF65-F5344CB8AC3E}">
        <p14:creationId xmlns:p14="http://schemas.microsoft.com/office/powerpoint/2010/main" val="2342017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F6AB38"/>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085160"/>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085160"/>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F6AB38"/>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Au moment de construire le plan d’action, il faut agir en priorité sur les actions …</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400" b="1" dirty="0">
                <a:solidFill>
                  <a:schemeClr val="bg1"/>
                </a:solidFill>
                <a:latin typeface="Arial"/>
                <a:ea typeface="ＭＳ Ｐゴシック"/>
              </a:rPr>
              <a:t>A : faciles à mettre en place</a:t>
            </a:r>
            <a:endParaRPr sz="14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qui font gagner de l’argent</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C : qui permettent de communiquer</a:t>
            </a:r>
            <a:endParaRPr sz="14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avec un fort potentiel de gain en CO2</a:t>
            </a:r>
            <a:endParaRPr sz="1400" dirty="0">
              <a:solidFill>
                <a:schemeClr val="bg1"/>
              </a:solidFill>
            </a:endParaRPr>
          </a:p>
        </p:txBody>
      </p:sp>
      <p:pic>
        <p:nvPicPr>
          <p:cNvPr id="35" name="Image 34">
            <a:extLst>
              <a:ext uri="{FF2B5EF4-FFF2-40B4-BE49-F238E27FC236}">
                <a16:creationId xmlns:a16="http://schemas.microsoft.com/office/drawing/2014/main" xmlns="" id="{252BF7F1-F41A-436D-9B79-2D7E54267C12}"/>
              </a:ext>
            </a:extLst>
          </p:cNvPr>
          <p:cNvPicPr>
            <a:picLocks noChangeAspect="1"/>
          </p:cNvPicPr>
          <p:nvPr/>
        </p:nvPicPr>
        <p:blipFill>
          <a:blip r:embed="rId2"/>
          <a:stretch>
            <a:fillRect/>
          </a:stretch>
        </p:blipFill>
        <p:spPr>
          <a:xfrm>
            <a:off x="4524848" y="1006984"/>
            <a:ext cx="3141455" cy="2342338"/>
          </a:xfrm>
          <a:prstGeom prst="rect">
            <a:avLst/>
          </a:prstGeom>
        </p:spPr>
      </p:pic>
      <p:pic>
        <p:nvPicPr>
          <p:cNvPr id="33" name="Image 32">
            <a:extLst>
              <a:ext uri="{FF2B5EF4-FFF2-40B4-BE49-F238E27FC236}">
                <a16:creationId xmlns:a16="http://schemas.microsoft.com/office/drawing/2014/main" xmlns="" id="{DF3828D5-6781-446B-BE5B-D87F41C08F64}"/>
              </a:ext>
            </a:extLst>
          </p:cNvPr>
          <p:cNvPicPr>
            <a:picLocks noChangeAspect="1"/>
          </p:cNvPicPr>
          <p:nvPr/>
        </p:nvPicPr>
        <p:blipFill>
          <a:blip r:embed="rId3"/>
          <a:stretch>
            <a:fillRect/>
          </a:stretch>
        </p:blipFill>
        <p:spPr>
          <a:xfrm>
            <a:off x="9822116" y="5314164"/>
            <a:ext cx="396000" cy="396000"/>
          </a:xfrm>
          <a:prstGeom prst="rect">
            <a:avLst/>
          </a:prstGeom>
        </p:spPr>
      </p:pic>
      <p:pic>
        <p:nvPicPr>
          <p:cNvPr id="34" name="Image 33">
            <a:extLst>
              <a:ext uri="{FF2B5EF4-FFF2-40B4-BE49-F238E27FC236}">
                <a16:creationId xmlns:a16="http://schemas.microsoft.com/office/drawing/2014/main" xmlns="" id="{2C35DFA9-F661-4707-BFE8-B576D2870B19}"/>
              </a:ext>
            </a:extLst>
          </p:cNvPr>
          <p:cNvPicPr>
            <a:picLocks noChangeAspect="1"/>
          </p:cNvPicPr>
          <p:nvPr/>
        </p:nvPicPr>
        <p:blipFill>
          <a:blip r:embed="rId4"/>
          <a:stretch>
            <a:fillRect/>
          </a:stretch>
        </p:blipFill>
        <p:spPr>
          <a:xfrm>
            <a:off x="9822116" y="4790065"/>
            <a:ext cx="396000" cy="396000"/>
          </a:xfrm>
          <a:prstGeom prst="rect">
            <a:avLst/>
          </a:prstGeom>
        </p:spPr>
      </p:pic>
      <p:pic>
        <p:nvPicPr>
          <p:cNvPr id="36" name="Image 35">
            <a:extLst>
              <a:ext uri="{FF2B5EF4-FFF2-40B4-BE49-F238E27FC236}">
                <a16:creationId xmlns:a16="http://schemas.microsoft.com/office/drawing/2014/main" xmlns="" id="{D5DE6B3B-C1DF-4FB6-AFE4-C1A84F57490F}"/>
              </a:ext>
            </a:extLst>
          </p:cNvPr>
          <p:cNvPicPr>
            <a:picLocks noChangeAspect="1"/>
          </p:cNvPicPr>
          <p:nvPr/>
        </p:nvPicPr>
        <p:blipFill>
          <a:blip r:embed="rId4"/>
          <a:stretch>
            <a:fillRect/>
          </a:stretch>
        </p:blipFill>
        <p:spPr>
          <a:xfrm>
            <a:off x="5713123" y="5300680"/>
            <a:ext cx="396000" cy="396000"/>
          </a:xfrm>
          <a:prstGeom prst="rect">
            <a:avLst/>
          </a:prstGeom>
        </p:spPr>
      </p:pic>
      <p:pic>
        <p:nvPicPr>
          <p:cNvPr id="37" name="Image 36">
            <a:extLst>
              <a:ext uri="{FF2B5EF4-FFF2-40B4-BE49-F238E27FC236}">
                <a16:creationId xmlns:a16="http://schemas.microsoft.com/office/drawing/2014/main" xmlns="" id="{98165613-2F82-4813-AA63-1B857BE69B29}"/>
              </a:ext>
            </a:extLst>
          </p:cNvPr>
          <p:cNvPicPr>
            <a:picLocks noChangeAspect="1"/>
          </p:cNvPicPr>
          <p:nvPr/>
        </p:nvPicPr>
        <p:blipFill>
          <a:blip r:embed="rId3"/>
          <a:stretch>
            <a:fillRect/>
          </a:stretch>
        </p:blipFill>
        <p:spPr>
          <a:xfrm>
            <a:off x="5713123" y="4792693"/>
            <a:ext cx="396000" cy="396000"/>
          </a:xfrm>
          <a:prstGeom prst="rect">
            <a:avLst/>
          </a:prstGeom>
        </p:spPr>
      </p:pic>
    </p:spTree>
    <p:extLst>
      <p:ext uri="{BB962C8B-B14F-4D97-AF65-F5344CB8AC3E}">
        <p14:creationId xmlns:p14="http://schemas.microsoft.com/office/powerpoint/2010/main" val="559929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085160"/>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085160"/>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085160"/>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085160"/>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Durant la construction du plan d’action le rôle de l’animateur c’est :</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400" b="1" dirty="0">
                <a:solidFill>
                  <a:schemeClr val="bg1"/>
                </a:solidFill>
                <a:latin typeface="Arial"/>
                <a:ea typeface="ＭＳ Ｐゴシック"/>
              </a:rPr>
              <a:t>A : de proposer des actions</a:t>
            </a:r>
            <a:endParaRPr sz="14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de fournir les données d’analyse</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C : de décider quelles actions prioriser</a:t>
            </a:r>
            <a:endParaRPr sz="14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de recueillir les avis de tous</a:t>
            </a:r>
            <a:endParaRPr sz="1400" dirty="0">
              <a:solidFill>
                <a:schemeClr val="bg1"/>
              </a:solidFill>
            </a:endParaRPr>
          </a:p>
        </p:txBody>
      </p:sp>
      <p:pic>
        <p:nvPicPr>
          <p:cNvPr id="33" name="Image 32">
            <a:extLst>
              <a:ext uri="{FF2B5EF4-FFF2-40B4-BE49-F238E27FC236}">
                <a16:creationId xmlns:a16="http://schemas.microsoft.com/office/drawing/2014/main" xmlns="" id="{4651987E-06BE-49CB-82BC-723A0756626E}"/>
              </a:ext>
            </a:extLst>
          </p:cNvPr>
          <p:cNvPicPr>
            <a:picLocks noChangeAspect="1"/>
          </p:cNvPicPr>
          <p:nvPr/>
        </p:nvPicPr>
        <p:blipFill>
          <a:blip r:embed="rId2"/>
          <a:stretch>
            <a:fillRect/>
          </a:stretch>
        </p:blipFill>
        <p:spPr>
          <a:xfrm>
            <a:off x="4837799" y="1081467"/>
            <a:ext cx="2408389" cy="2419645"/>
          </a:xfrm>
          <a:prstGeom prst="rect">
            <a:avLst/>
          </a:prstGeom>
        </p:spPr>
      </p:pic>
    </p:spTree>
    <p:extLst>
      <p:ext uri="{BB962C8B-B14F-4D97-AF65-F5344CB8AC3E}">
        <p14:creationId xmlns:p14="http://schemas.microsoft.com/office/powerpoint/2010/main" val="1559110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085160"/>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085160"/>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F6AB38"/>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F6AB38"/>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Durant la construction du plan d’action le rôle de l’animateur c’est :</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400" b="1" dirty="0">
                <a:solidFill>
                  <a:schemeClr val="bg1"/>
                </a:solidFill>
                <a:latin typeface="Arial"/>
                <a:ea typeface="ＭＳ Ｐゴシック"/>
              </a:rPr>
              <a:t>A : de proposer des actions</a:t>
            </a:r>
            <a:endParaRPr sz="14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de fournir les données d’analyse</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C : de décider quelles actions prioriser</a:t>
            </a:r>
            <a:endParaRPr sz="14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de recueillir les avis de tous</a:t>
            </a:r>
            <a:endParaRPr sz="1400" dirty="0">
              <a:solidFill>
                <a:schemeClr val="bg1"/>
              </a:solidFill>
            </a:endParaRPr>
          </a:p>
        </p:txBody>
      </p:sp>
      <p:pic>
        <p:nvPicPr>
          <p:cNvPr id="33" name="Image 32">
            <a:extLst>
              <a:ext uri="{FF2B5EF4-FFF2-40B4-BE49-F238E27FC236}">
                <a16:creationId xmlns:a16="http://schemas.microsoft.com/office/drawing/2014/main" xmlns="" id="{4651987E-06BE-49CB-82BC-723A0756626E}"/>
              </a:ext>
            </a:extLst>
          </p:cNvPr>
          <p:cNvPicPr>
            <a:picLocks noChangeAspect="1"/>
          </p:cNvPicPr>
          <p:nvPr/>
        </p:nvPicPr>
        <p:blipFill>
          <a:blip r:embed="rId2"/>
          <a:stretch>
            <a:fillRect/>
          </a:stretch>
        </p:blipFill>
        <p:spPr>
          <a:xfrm>
            <a:off x="4837799" y="1081467"/>
            <a:ext cx="2408389" cy="2419645"/>
          </a:xfrm>
          <a:prstGeom prst="rect">
            <a:avLst/>
          </a:prstGeom>
        </p:spPr>
      </p:pic>
      <p:pic>
        <p:nvPicPr>
          <p:cNvPr id="34" name="Image 33">
            <a:extLst>
              <a:ext uri="{FF2B5EF4-FFF2-40B4-BE49-F238E27FC236}">
                <a16:creationId xmlns:a16="http://schemas.microsoft.com/office/drawing/2014/main" xmlns="" id="{806E090C-85DB-485F-9293-39F84C2427D8}"/>
              </a:ext>
            </a:extLst>
          </p:cNvPr>
          <p:cNvPicPr>
            <a:picLocks noChangeAspect="1"/>
          </p:cNvPicPr>
          <p:nvPr/>
        </p:nvPicPr>
        <p:blipFill>
          <a:blip r:embed="rId3"/>
          <a:stretch>
            <a:fillRect/>
          </a:stretch>
        </p:blipFill>
        <p:spPr>
          <a:xfrm>
            <a:off x="5767204" y="5332474"/>
            <a:ext cx="396000" cy="396000"/>
          </a:xfrm>
          <a:prstGeom prst="rect">
            <a:avLst/>
          </a:prstGeom>
        </p:spPr>
      </p:pic>
      <p:pic>
        <p:nvPicPr>
          <p:cNvPr id="35" name="Image 34">
            <a:extLst>
              <a:ext uri="{FF2B5EF4-FFF2-40B4-BE49-F238E27FC236}">
                <a16:creationId xmlns:a16="http://schemas.microsoft.com/office/drawing/2014/main" xmlns="" id="{7EEED7B1-ECEA-43FB-AD06-FCF0276EEA5F}"/>
              </a:ext>
            </a:extLst>
          </p:cNvPr>
          <p:cNvPicPr>
            <a:picLocks noChangeAspect="1"/>
          </p:cNvPicPr>
          <p:nvPr/>
        </p:nvPicPr>
        <p:blipFill>
          <a:blip r:embed="rId4"/>
          <a:stretch>
            <a:fillRect/>
          </a:stretch>
        </p:blipFill>
        <p:spPr>
          <a:xfrm>
            <a:off x="9795551" y="4843824"/>
            <a:ext cx="396000" cy="396000"/>
          </a:xfrm>
          <a:prstGeom prst="rect">
            <a:avLst/>
          </a:prstGeom>
        </p:spPr>
      </p:pic>
      <p:pic>
        <p:nvPicPr>
          <p:cNvPr id="36" name="Image 35">
            <a:extLst>
              <a:ext uri="{FF2B5EF4-FFF2-40B4-BE49-F238E27FC236}">
                <a16:creationId xmlns:a16="http://schemas.microsoft.com/office/drawing/2014/main" xmlns="" id="{E6A47BA4-EB05-4C72-A7C6-DD887DF3FE14}"/>
              </a:ext>
            </a:extLst>
          </p:cNvPr>
          <p:cNvPicPr>
            <a:picLocks noChangeAspect="1"/>
          </p:cNvPicPr>
          <p:nvPr/>
        </p:nvPicPr>
        <p:blipFill>
          <a:blip r:embed="rId4"/>
          <a:stretch>
            <a:fillRect/>
          </a:stretch>
        </p:blipFill>
        <p:spPr>
          <a:xfrm>
            <a:off x="9801405" y="5365464"/>
            <a:ext cx="396000" cy="396000"/>
          </a:xfrm>
          <a:prstGeom prst="rect">
            <a:avLst/>
          </a:prstGeom>
        </p:spPr>
      </p:pic>
      <p:pic>
        <p:nvPicPr>
          <p:cNvPr id="37" name="Image 36">
            <a:extLst>
              <a:ext uri="{FF2B5EF4-FFF2-40B4-BE49-F238E27FC236}">
                <a16:creationId xmlns:a16="http://schemas.microsoft.com/office/drawing/2014/main" xmlns="" id="{9E3B822C-03CB-4D17-863F-1870A71D971C}"/>
              </a:ext>
            </a:extLst>
          </p:cNvPr>
          <p:cNvPicPr>
            <a:picLocks noChangeAspect="1"/>
          </p:cNvPicPr>
          <p:nvPr/>
        </p:nvPicPr>
        <p:blipFill>
          <a:blip r:embed="rId3"/>
          <a:stretch>
            <a:fillRect/>
          </a:stretch>
        </p:blipFill>
        <p:spPr>
          <a:xfrm>
            <a:off x="5767204" y="4810164"/>
            <a:ext cx="396000" cy="396000"/>
          </a:xfrm>
          <a:prstGeom prst="rect">
            <a:avLst/>
          </a:prstGeom>
        </p:spPr>
      </p:pic>
    </p:spTree>
    <p:extLst>
      <p:ext uri="{BB962C8B-B14F-4D97-AF65-F5344CB8AC3E}">
        <p14:creationId xmlns:p14="http://schemas.microsoft.com/office/powerpoint/2010/main" val="786227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085160"/>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085160"/>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085160"/>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085160"/>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Être acteur du changement c’est accepter …</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400" b="1" dirty="0">
                <a:solidFill>
                  <a:schemeClr val="bg1"/>
                </a:solidFill>
                <a:latin typeface="Arial"/>
                <a:ea typeface="ＭＳ Ｐゴシック"/>
              </a:rPr>
              <a:t>A : que les choses bougent doucement</a:t>
            </a:r>
            <a:endParaRPr sz="14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de faire des compromis </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C : qu’il faut oublier son idéal</a:t>
            </a:r>
            <a:endParaRPr sz="14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que son propre impact est faible </a:t>
            </a:r>
            <a:endParaRPr sz="1400" dirty="0">
              <a:solidFill>
                <a:schemeClr val="bg1"/>
              </a:solidFill>
            </a:endParaRPr>
          </a:p>
        </p:txBody>
      </p:sp>
      <p:pic>
        <p:nvPicPr>
          <p:cNvPr id="34" name="Image 33">
            <a:extLst>
              <a:ext uri="{FF2B5EF4-FFF2-40B4-BE49-F238E27FC236}">
                <a16:creationId xmlns:a16="http://schemas.microsoft.com/office/drawing/2014/main" xmlns="" id="{6499306C-760B-40D1-B785-7136AEC50871}"/>
              </a:ext>
            </a:extLst>
          </p:cNvPr>
          <p:cNvPicPr>
            <a:picLocks noChangeAspect="1"/>
          </p:cNvPicPr>
          <p:nvPr/>
        </p:nvPicPr>
        <p:blipFill>
          <a:blip r:embed="rId2"/>
          <a:stretch>
            <a:fillRect/>
          </a:stretch>
        </p:blipFill>
        <p:spPr>
          <a:xfrm>
            <a:off x="4814935" y="980728"/>
            <a:ext cx="2417281" cy="2387981"/>
          </a:xfrm>
          <a:prstGeom prst="rect">
            <a:avLst/>
          </a:prstGeom>
        </p:spPr>
      </p:pic>
    </p:spTree>
    <p:extLst>
      <p:ext uri="{BB962C8B-B14F-4D97-AF65-F5344CB8AC3E}">
        <p14:creationId xmlns:p14="http://schemas.microsoft.com/office/powerpoint/2010/main" val="456539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F6AB38"/>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085160"/>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F6AB38"/>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085160"/>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Être acteur du changement c’est accepter …</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400" b="1" dirty="0">
                <a:solidFill>
                  <a:schemeClr val="bg1"/>
                </a:solidFill>
                <a:latin typeface="Arial"/>
                <a:ea typeface="ＭＳ Ｐゴシック"/>
              </a:rPr>
              <a:t>A : que les choses bougent doucement</a:t>
            </a:r>
            <a:endParaRPr sz="14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de faire des compromis </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C : qu’il faut oublier son idéal</a:t>
            </a:r>
            <a:endParaRPr sz="14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que son propre impact est faible </a:t>
            </a:r>
            <a:endParaRPr sz="1400" dirty="0">
              <a:solidFill>
                <a:schemeClr val="bg1"/>
              </a:solidFill>
            </a:endParaRPr>
          </a:p>
        </p:txBody>
      </p:sp>
      <p:pic>
        <p:nvPicPr>
          <p:cNvPr id="34" name="Image 33">
            <a:extLst>
              <a:ext uri="{FF2B5EF4-FFF2-40B4-BE49-F238E27FC236}">
                <a16:creationId xmlns:a16="http://schemas.microsoft.com/office/drawing/2014/main" xmlns="" id="{6499306C-760B-40D1-B785-7136AEC50871}"/>
              </a:ext>
            </a:extLst>
          </p:cNvPr>
          <p:cNvPicPr>
            <a:picLocks noChangeAspect="1"/>
          </p:cNvPicPr>
          <p:nvPr/>
        </p:nvPicPr>
        <p:blipFill>
          <a:blip r:embed="rId2"/>
          <a:stretch>
            <a:fillRect/>
          </a:stretch>
        </p:blipFill>
        <p:spPr>
          <a:xfrm>
            <a:off x="4814935" y="980728"/>
            <a:ext cx="2417281" cy="2387981"/>
          </a:xfrm>
          <a:prstGeom prst="rect">
            <a:avLst/>
          </a:prstGeom>
        </p:spPr>
      </p:pic>
      <p:pic>
        <p:nvPicPr>
          <p:cNvPr id="35" name="Image 34">
            <a:extLst>
              <a:ext uri="{FF2B5EF4-FFF2-40B4-BE49-F238E27FC236}">
                <a16:creationId xmlns:a16="http://schemas.microsoft.com/office/drawing/2014/main" xmlns="" id="{680A0955-4794-4149-B728-C55E56E2B01D}"/>
              </a:ext>
            </a:extLst>
          </p:cNvPr>
          <p:cNvPicPr>
            <a:picLocks noChangeAspect="1"/>
          </p:cNvPicPr>
          <p:nvPr/>
        </p:nvPicPr>
        <p:blipFill>
          <a:blip r:embed="rId3"/>
          <a:stretch>
            <a:fillRect/>
          </a:stretch>
        </p:blipFill>
        <p:spPr>
          <a:xfrm>
            <a:off x="5713123" y="5300680"/>
            <a:ext cx="396000" cy="396000"/>
          </a:xfrm>
          <a:prstGeom prst="rect">
            <a:avLst/>
          </a:prstGeom>
        </p:spPr>
      </p:pic>
      <p:pic>
        <p:nvPicPr>
          <p:cNvPr id="36" name="Image 35">
            <a:extLst>
              <a:ext uri="{FF2B5EF4-FFF2-40B4-BE49-F238E27FC236}">
                <a16:creationId xmlns:a16="http://schemas.microsoft.com/office/drawing/2014/main" xmlns="" id="{1F28A2A9-7A1B-4335-B4F3-66928DF98895}"/>
              </a:ext>
            </a:extLst>
          </p:cNvPr>
          <p:cNvPicPr>
            <a:picLocks noChangeAspect="1"/>
          </p:cNvPicPr>
          <p:nvPr/>
        </p:nvPicPr>
        <p:blipFill>
          <a:blip r:embed="rId4"/>
          <a:stretch>
            <a:fillRect/>
          </a:stretch>
        </p:blipFill>
        <p:spPr>
          <a:xfrm>
            <a:off x="9790749" y="4818741"/>
            <a:ext cx="396000" cy="396000"/>
          </a:xfrm>
          <a:prstGeom prst="rect">
            <a:avLst/>
          </a:prstGeom>
        </p:spPr>
      </p:pic>
      <p:pic>
        <p:nvPicPr>
          <p:cNvPr id="37" name="Image 36">
            <a:extLst>
              <a:ext uri="{FF2B5EF4-FFF2-40B4-BE49-F238E27FC236}">
                <a16:creationId xmlns:a16="http://schemas.microsoft.com/office/drawing/2014/main" xmlns="" id="{7E9A706D-EB69-410B-822C-6D595BD512C2}"/>
              </a:ext>
            </a:extLst>
          </p:cNvPr>
          <p:cNvPicPr>
            <a:picLocks noChangeAspect="1"/>
          </p:cNvPicPr>
          <p:nvPr/>
        </p:nvPicPr>
        <p:blipFill>
          <a:blip r:embed="rId3"/>
          <a:stretch>
            <a:fillRect/>
          </a:stretch>
        </p:blipFill>
        <p:spPr>
          <a:xfrm>
            <a:off x="9783542" y="5335494"/>
            <a:ext cx="396000" cy="396000"/>
          </a:xfrm>
          <a:prstGeom prst="rect">
            <a:avLst/>
          </a:prstGeom>
        </p:spPr>
      </p:pic>
      <p:pic>
        <p:nvPicPr>
          <p:cNvPr id="38" name="Image 37">
            <a:extLst>
              <a:ext uri="{FF2B5EF4-FFF2-40B4-BE49-F238E27FC236}">
                <a16:creationId xmlns:a16="http://schemas.microsoft.com/office/drawing/2014/main" xmlns="" id="{EA2B324C-1E6A-42EB-8EEE-117607F60D53}"/>
              </a:ext>
            </a:extLst>
          </p:cNvPr>
          <p:cNvPicPr>
            <a:picLocks noChangeAspect="1"/>
          </p:cNvPicPr>
          <p:nvPr/>
        </p:nvPicPr>
        <p:blipFill>
          <a:blip r:embed="rId4"/>
          <a:stretch>
            <a:fillRect/>
          </a:stretch>
        </p:blipFill>
        <p:spPr>
          <a:xfrm>
            <a:off x="5707379" y="4799343"/>
            <a:ext cx="396000" cy="396000"/>
          </a:xfrm>
          <a:prstGeom prst="rect">
            <a:avLst/>
          </a:prstGeom>
        </p:spPr>
      </p:pic>
    </p:spTree>
    <p:extLst>
      <p:ext uri="{BB962C8B-B14F-4D97-AF65-F5344CB8AC3E}">
        <p14:creationId xmlns:p14="http://schemas.microsoft.com/office/powerpoint/2010/main" val="174595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4"/>
          <p:cNvSpPr>
            <a:spLocks noGrp="1"/>
          </p:cNvSpPr>
          <p:nvPr>
            <p:ph type="title"/>
          </p:nvPr>
        </p:nvSpPr>
        <p:spPr/>
        <p:txBody>
          <a:bodyPr/>
          <a:lstStyle/>
          <a:p>
            <a:pPr algn="l"/>
            <a:r>
              <a:rPr lang="fr-FR" sz="2800" dirty="0"/>
              <a:t>Ce</a:t>
            </a:r>
            <a:r>
              <a:rPr lang="fr-FR" dirty="0"/>
              <a:t> qu’il faut re</a:t>
            </a:r>
            <a:r>
              <a:rPr lang="fr-FR" sz="3600" dirty="0"/>
              <a:t>te</a:t>
            </a:r>
            <a:r>
              <a:rPr lang="fr-FR" dirty="0"/>
              <a:t>nir</a:t>
            </a: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23792" y="199033"/>
            <a:ext cx="939563" cy="939563"/>
          </a:xfrm>
          <a:prstGeom prst="rect">
            <a:avLst/>
          </a:prstGeom>
        </p:spPr>
      </p:pic>
      <p:sp>
        <p:nvSpPr>
          <p:cNvPr id="10" name="Espace réservé du contenu 7"/>
          <p:cNvSpPr txBox="1">
            <a:spLocks/>
          </p:cNvSpPr>
          <p:nvPr/>
        </p:nvSpPr>
        <p:spPr>
          <a:xfrm>
            <a:off x="1559496" y="1179761"/>
            <a:ext cx="10351453" cy="5372175"/>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spcBef>
                <a:spcPts val="1200"/>
              </a:spcBef>
              <a:spcAft>
                <a:spcPts val="1200"/>
              </a:spcAft>
              <a:buClr>
                <a:srgbClr val="166478"/>
              </a:buClr>
            </a:pPr>
            <a:r>
              <a:rPr lang="fr-FR" sz="2300" dirty="0">
                <a:solidFill>
                  <a:srgbClr val="166478"/>
                </a:solidFill>
              </a:rPr>
              <a:t>Pour prioriser ton action, </a:t>
            </a:r>
            <a:r>
              <a:rPr lang="fr-FR" sz="2300" dirty="0">
                <a:solidFill>
                  <a:srgbClr val="F6AB38"/>
                </a:solidFill>
              </a:rPr>
              <a:t>analyse les résultats </a:t>
            </a:r>
            <a:r>
              <a:rPr lang="fr-FR" sz="2300" dirty="0">
                <a:solidFill>
                  <a:srgbClr val="166478"/>
                </a:solidFill>
              </a:rPr>
              <a:t>de ton Bilan Carbone® et lance des actions sur les postes qui sont </a:t>
            </a:r>
            <a:r>
              <a:rPr lang="fr-FR" sz="2300" dirty="0">
                <a:solidFill>
                  <a:srgbClr val="F6AB38"/>
                </a:solidFill>
              </a:rPr>
              <a:t>les plus importants</a:t>
            </a:r>
            <a:r>
              <a:rPr lang="fr-FR" sz="2300" dirty="0">
                <a:solidFill>
                  <a:srgbClr val="166478"/>
                </a:solidFill>
              </a:rPr>
              <a:t> en termes d’émissions de gaz à effet de serre ! </a:t>
            </a:r>
          </a:p>
          <a:p>
            <a:pPr indent="0" algn="just">
              <a:spcBef>
                <a:spcPts val="1200"/>
              </a:spcBef>
              <a:spcAft>
                <a:spcPts val="1200"/>
              </a:spcAft>
              <a:buClr>
                <a:srgbClr val="166478"/>
              </a:buClr>
            </a:pPr>
            <a:r>
              <a:rPr lang="fr-FR" sz="2300" dirty="0">
                <a:solidFill>
                  <a:srgbClr val="166478"/>
                </a:solidFill>
              </a:rPr>
              <a:t>Pour être acceptés par tous, </a:t>
            </a:r>
            <a:r>
              <a:rPr lang="fr-FR" sz="2300" dirty="0">
                <a:solidFill>
                  <a:srgbClr val="F6AB38"/>
                </a:solidFill>
              </a:rPr>
              <a:t>les changements doivent venir directement des usagers</a:t>
            </a:r>
            <a:r>
              <a:rPr lang="fr-FR" sz="2300" dirty="0">
                <a:solidFill>
                  <a:srgbClr val="166478"/>
                </a:solidFill>
              </a:rPr>
              <a:t>. Ton rôle est plutôt </a:t>
            </a:r>
            <a:r>
              <a:rPr lang="fr-FR" sz="2300" dirty="0">
                <a:solidFill>
                  <a:srgbClr val="F6AB38"/>
                </a:solidFill>
              </a:rPr>
              <a:t>d’animer</a:t>
            </a:r>
            <a:r>
              <a:rPr lang="fr-FR" sz="2300" dirty="0">
                <a:solidFill>
                  <a:srgbClr val="166478"/>
                </a:solidFill>
              </a:rPr>
              <a:t> la construction du plan d’action et de </a:t>
            </a:r>
            <a:r>
              <a:rPr lang="fr-FR" sz="2300" dirty="0">
                <a:solidFill>
                  <a:srgbClr val="F6AB38"/>
                </a:solidFill>
              </a:rPr>
              <a:t>donner les outils d’analyse </a:t>
            </a:r>
            <a:r>
              <a:rPr lang="fr-FR" sz="2300" dirty="0">
                <a:solidFill>
                  <a:srgbClr val="166478"/>
                </a:solidFill>
              </a:rPr>
              <a:t>pour prioriser l’actions ! </a:t>
            </a:r>
          </a:p>
          <a:p>
            <a:pPr indent="0" algn="just">
              <a:spcBef>
                <a:spcPts val="1200"/>
              </a:spcBef>
              <a:spcAft>
                <a:spcPts val="1200"/>
              </a:spcAft>
              <a:buClr>
                <a:srgbClr val="166478"/>
              </a:buClr>
            </a:pPr>
            <a:r>
              <a:rPr lang="fr-FR" sz="2300" dirty="0">
                <a:solidFill>
                  <a:srgbClr val="166478"/>
                </a:solidFill>
              </a:rPr>
              <a:t>Pour éliminer le problème à la source, il faut suivre une démarche ERC : </a:t>
            </a:r>
            <a:r>
              <a:rPr lang="fr-FR" sz="2300" dirty="0">
                <a:solidFill>
                  <a:srgbClr val="F6AB38"/>
                </a:solidFill>
              </a:rPr>
              <a:t>Eviter, Réduire, Compenser</a:t>
            </a:r>
            <a:r>
              <a:rPr lang="fr-FR" sz="2300" dirty="0">
                <a:solidFill>
                  <a:srgbClr val="166478"/>
                </a:solidFill>
              </a:rPr>
              <a:t>. Et dans cet ordre ! </a:t>
            </a:r>
          </a:p>
          <a:p>
            <a:pPr indent="0" algn="just">
              <a:spcBef>
                <a:spcPts val="1200"/>
              </a:spcBef>
              <a:spcAft>
                <a:spcPts val="1200"/>
              </a:spcAft>
              <a:buClr>
                <a:srgbClr val="166478"/>
              </a:buClr>
            </a:pPr>
            <a:r>
              <a:rPr lang="fr-FR" sz="2300" dirty="0">
                <a:solidFill>
                  <a:srgbClr val="166478"/>
                </a:solidFill>
              </a:rPr>
              <a:t>A chaque contexte correspond un </a:t>
            </a:r>
            <a:r>
              <a:rPr lang="fr-FR" sz="2300" dirty="0">
                <a:solidFill>
                  <a:srgbClr val="F6AB38"/>
                </a:solidFill>
              </a:rPr>
              <a:t>niveau de technologie</a:t>
            </a:r>
            <a:r>
              <a:rPr lang="fr-FR" sz="2300" dirty="0">
                <a:solidFill>
                  <a:srgbClr val="166478"/>
                </a:solidFill>
              </a:rPr>
              <a:t> approprié. </a:t>
            </a:r>
          </a:p>
          <a:p>
            <a:pPr indent="0" algn="just">
              <a:spcBef>
                <a:spcPts val="1200"/>
              </a:spcBef>
              <a:spcAft>
                <a:spcPts val="1200"/>
              </a:spcAft>
              <a:buClr>
                <a:srgbClr val="166478"/>
              </a:buClr>
            </a:pPr>
            <a:r>
              <a:rPr lang="fr-FR" sz="2300" dirty="0">
                <a:solidFill>
                  <a:srgbClr val="166478"/>
                </a:solidFill>
              </a:rPr>
              <a:t>Être acteur du changement, c’est accepter le </a:t>
            </a:r>
            <a:r>
              <a:rPr lang="fr-FR" sz="2300" dirty="0">
                <a:solidFill>
                  <a:srgbClr val="F6AB38"/>
                </a:solidFill>
              </a:rPr>
              <a:t>temps long </a:t>
            </a:r>
            <a:r>
              <a:rPr lang="fr-FR" sz="2300" dirty="0">
                <a:solidFill>
                  <a:srgbClr val="166478"/>
                </a:solidFill>
              </a:rPr>
              <a:t>et les </a:t>
            </a:r>
            <a:r>
              <a:rPr lang="fr-FR" sz="2300" dirty="0">
                <a:solidFill>
                  <a:srgbClr val="F6AB38"/>
                </a:solidFill>
              </a:rPr>
              <a:t>compromis</a:t>
            </a:r>
            <a:r>
              <a:rPr lang="fr-FR" sz="2300" dirty="0">
                <a:solidFill>
                  <a:srgbClr val="166478"/>
                </a:solidFill>
              </a:rPr>
              <a:t> !</a:t>
            </a:r>
          </a:p>
          <a:p>
            <a:pPr indent="0" algn="just">
              <a:spcBef>
                <a:spcPts val="1200"/>
              </a:spcBef>
              <a:spcAft>
                <a:spcPts val="1200"/>
              </a:spcAft>
              <a:buClr>
                <a:srgbClr val="166478"/>
              </a:buClr>
            </a:pPr>
            <a:endParaRPr lang="fr-FR" dirty="0">
              <a:solidFill>
                <a:srgbClr val="166478"/>
              </a:solidFill>
            </a:endParaRPr>
          </a:p>
        </p:txBody>
      </p:sp>
      <p:pic>
        <p:nvPicPr>
          <p:cNvPr id="12" name="Image 11">
            <a:extLst>
              <a:ext uri="{FF2B5EF4-FFF2-40B4-BE49-F238E27FC236}">
                <a16:creationId xmlns:a16="http://schemas.microsoft.com/office/drawing/2014/main" xmlns="" id="{5754B7A8-1817-4470-8E99-5283E95F138E}"/>
              </a:ext>
            </a:extLst>
          </p:cNvPr>
          <p:cNvPicPr>
            <a:picLocks noChangeAspect="1"/>
          </p:cNvPicPr>
          <p:nvPr/>
        </p:nvPicPr>
        <p:blipFill>
          <a:blip r:embed="rId4"/>
          <a:stretch>
            <a:fillRect/>
          </a:stretch>
        </p:blipFill>
        <p:spPr>
          <a:xfrm>
            <a:off x="542174" y="4869160"/>
            <a:ext cx="634069" cy="634069"/>
          </a:xfrm>
          <a:prstGeom prst="rect">
            <a:avLst/>
          </a:prstGeom>
        </p:spPr>
      </p:pic>
      <p:pic>
        <p:nvPicPr>
          <p:cNvPr id="17" name="Image 16">
            <a:extLst>
              <a:ext uri="{FF2B5EF4-FFF2-40B4-BE49-F238E27FC236}">
                <a16:creationId xmlns:a16="http://schemas.microsoft.com/office/drawing/2014/main" xmlns="" id="{FAFE3FBC-EE40-4CC5-B234-14EE0C1B8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031" y="5781891"/>
            <a:ext cx="480843" cy="480843"/>
          </a:xfrm>
          <a:prstGeom prst="rect">
            <a:avLst/>
          </a:prstGeom>
        </p:spPr>
      </p:pic>
      <p:pic>
        <p:nvPicPr>
          <p:cNvPr id="2" name="Image 1">
            <a:extLst>
              <a:ext uri="{FF2B5EF4-FFF2-40B4-BE49-F238E27FC236}">
                <a16:creationId xmlns:a16="http://schemas.microsoft.com/office/drawing/2014/main" xmlns="" id="{A7B061F8-D1E9-4326-8FDA-9F82FDBC6144}"/>
              </a:ext>
            </a:extLst>
          </p:cNvPr>
          <p:cNvPicPr>
            <a:picLocks noChangeAspect="1"/>
          </p:cNvPicPr>
          <p:nvPr/>
        </p:nvPicPr>
        <p:blipFill>
          <a:blip r:embed="rId6"/>
          <a:stretch>
            <a:fillRect/>
          </a:stretch>
        </p:blipFill>
        <p:spPr>
          <a:xfrm>
            <a:off x="218241" y="1179761"/>
            <a:ext cx="1435159" cy="1070086"/>
          </a:xfrm>
          <a:prstGeom prst="rect">
            <a:avLst/>
          </a:prstGeom>
        </p:spPr>
      </p:pic>
      <p:pic>
        <p:nvPicPr>
          <p:cNvPr id="24" name="Image 23">
            <a:extLst>
              <a:ext uri="{FF2B5EF4-FFF2-40B4-BE49-F238E27FC236}">
                <a16:creationId xmlns:a16="http://schemas.microsoft.com/office/drawing/2014/main" xmlns="" id="{850A44ED-B3F8-4BB0-BEF1-C22B97857E08}"/>
              </a:ext>
            </a:extLst>
          </p:cNvPr>
          <p:cNvPicPr>
            <a:picLocks noChangeAspect="1"/>
          </p:cNvPicPr>
          <p:nvPr/>
        </p:nvPicPr>
        <p:blipFill>
          <a:blip r:embed="rId7"/>
          <a:stretch>
            <a:fillRect/>
          </a:stretch>
        </p:blipFill>
        <p:spPr>
          <a:xfrm>
            <a:off x="542174" y="3929853"/>
            <a:ext cx="758275" cy="749084"/>
          </a:xfrm>
          <a:prstGeom prst="rect">
            <a:avLst/>
          </a:prstGeom>
        </p:spPr>
      </p:pic>
      <p:pic>
        <p:nvPicPr>
          <p:cNvPr id="3" name="Image 2">
            <a:extLst>
              <a:ext uri="{FF2B5EF4-FFF2-40B4-BE49-F238E27FC236}">
                <a16:creationId xmlns:a16="http://schemas.microsoft.com/office/drawing/2014/main" xmlns="" id="{E1A902D5-6E3B-4238-AE19-39B38C0F87C8}"/>
              </a:ext>
            </a:extLst>
          </p:cNvPr>
          <p:cNvPicPr>
            <a:picLocks noChangeAspect="1"/>
          </p:cNvPicPr>
          <p:nvPr/>
        </p:nvPicPr>
        <p:blipFill>
          <a:blip r:embed="rId8"/>
          <a:stretch>
            <a:fillRect/>
          </a:stretch>
        </p:blipFill>
        <p:spPr>
          <a:xfrm>
            <a:off x="523138" y="2673178"/>
            <a:ext cx="964350" cy="968857"/>
          </a:xfrm>
          <a:prstGeom prst="rect">
            <a:avLst/>
          </a:prstGeom>
        </p:spPr>
      </p:pic>
    </p:spTree>
    <p:extLst>
      <p:ext uri="{BB962C8B-B14F-4D97-AF65-F5344CB8AC3E}">
        <p14:creationId xmlns:p14="http://schemas.microsoft.com/office/powerpoint/2010/main" val="2102702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xmlns="" id="{1805D520-ED26-4F89-8F12-1CD087C19D2E}"/>
              </a:ext>
            </a:extLst>
          </p:cNvPr>
          <p:cNvPicPr>
            <a:picLocks noChangeAspect="1"/>
          </p:cNvPicPr>
          <p:nvPr/>
        </p:nvPicPr>
        <p:blipFill rotWithShape="1">
          <a:blip r:embed="rId2"/>
          <a:srcRect l="87453"/>
          <a:stretch/>
        </p:blipFill>
        <p:spPr>
          <a:xfrm>
            <a:off x="9572672" y="2756380"/>
            <a:ext cx="1201742" cy="2334970"/>
          </a:xfrm>
          <a:prstGeom prst="rect">
            <a:avLst/>
          </a:prstGeom>
        </p:spPr>
      </p:pic>
      <p:pic>
        <p:nvPicPr>
          <p:cNvPr id="32" name="Image 31">
            <a:extLst>
              <a:ext uri="{FF2B5EF4-FFF2-40B4-BE49-F238E27FC236}">
                <a16:creationId xmlns:a16="http://schemas.microsoft.com/office/drawing/2014/main" xmlns="" id="{80D7AFF8-850C-4544-B3C7-F408C8CD4589}"/>
              </a:ext>
            </a:extLst>
          </p:cNvPr>
          <p:cNvPicPr>
            <a:picLocks noChangeAspect="1"/>
          </p:cNvPicPr>
          <p:nvPr/>
        </p:nvPicPr>
        <p:blipFill rotWithShape="1">
          <a:blip r:embed="rId3"/>
          <a:srcRect l="2" r="12644"/>
          <a:stretch/>
        </p:blipFill>
        <p:spPr>
          <a:xfrm>
            <a:off x="1196769" y="2748133"/>
            <a:ext cx="8366952" cy="2334970"/>
          </a:xfrm>
          <a:prstGeom prst="rect">
            <a:avLst/>
          </a:prstGeom>
        </p:spPr>
      </p:pic>
      <p:sp>
        <p:nvSpPr>
          <p:cNvPr id="17" name="Ellipse 16"/>
          <p:cNvSpPr/>
          <p:nvPr/>
        </p:nvSpPr>
        <p:spPr>
          <a:xfrm>
            <a:off x="4563565" y="3050600"/>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A suivre : Réussir son projet et voir plus loin que le carbone</a:t>
            </a:r>
          </a:p>
        </p:txBody>
      </p:sp>
      <p:grpSp>
        <p:nvGrpSpPr>
          <p:cNvPr id="15" name="Groupe 14"/>
          <p:cNvGrpSpPr/>
          <p:nvPr/>
        </p:nvGrpSpPr>
        <p:grpSpPr>
          <a:xfrm>
            <a:off x="296768" y="2193415"/>
            <a:ext cx="1800000" cy="1800000"/>
            <a:chOff x="-5318834" y="-430517"/>
            <a:chExt cx="1800000" cy="1800000"/>
          </a:xfrm>
        </p:grpSpPr>
        <p:sp>
          <p:nvSpPr>
            <p:cNvPr id="14" name="Ellipse 13"/>
            <p:cNvSpPr/>
            <p:nvPr/>
          </p:nvSpPr>
          <p:spPr>
            <a:xfrm>
              <a:off x="-5318834" y="-430517"/>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671" y="-293332"/>
              <a:ext cx="1440000" cy="1440000"/>
            </a:xfrm>
            <a:prstGeom prst="rect">
              <a:avLst/>
            </a:prstGeom>
          </p:spPr>
        </p:pic>
      </p:grpSp>
      <p:sp>
        <p:nvSpPr>
          <p:cNvPr id="19" name="Ellipse 18"/>
          <p:cNvSpPr/>
          <p:nvPr/>
        </p:nvSpPr>
        <p:spPr>
          <a:xfrm>
            <a:off x="7291200" y="2359407"/>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0057756" y="1581762"/>
            <a:ext cx="1800000" cy="1800000"/>
          </a:xfrm>
          <a:prstGeom prst="ellipse">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018945" y="4146680"/>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5"/>
          <a:stretch>
            <a:fillRect/>
          </a:stretch>
        </p:blipFill>
        <p:spPr>
          <a:xfrm>
            <a:off x="7350153" y="2435131"/>
            <a:ext cx="1667984" cy="1743133"/>
          </a:xfrm>
          <a:prstGeom prst="rect">
            <a:avLst/>
          </a:prstGeom>
        </p:spPr>
      </p:pic>
      <p:pic>
        <p:nvPicPr>
          <p:cNvPr id="25" name="Image 24"/>
          <p:cNvPicPr>
            <a:picLocks noChangeAspect="1"/>
          </p:cNvPicPr>
          <p:nvPr/>
        </p:nvPicPr>
        <p:blipFill>
          <a:blip r:embed="rId6"/>
          <a:stretch>
            <a:fillRect/>
          </a:stretch>
        </p:blipFill>
        <p:spPr>
          <a:xfrm>
            <a:off x="4698781" y="3161115"/>
            <a:ext cx="1578969" cy="1578969"/>
          </a:xfrm>
          <a:prstGeom prst="rect">
            <a:avLst/>
          </a:prstGeom>
        </p:spPr>
      </p:pic>
      <p:pic>
        <p:nvPicPr>
          <p:cNvPr id="26" name="Imag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6600" y="1708006"/>
            <a:ext cx="1562311" cy="1562311"/>
          </a:xfrm>
          <a:prstGeom prst="rect">
            <a:avLst/>
          </a:prstGeom>
        </p:spPr>
      </p:pic>
      <p:sp>
        <p:nvSpPr>
          <p:cNvPr id="27" name="Rectangle 26"/>
          <p:cNvSpPr/>
          <p:nvPr/>
        </p:nvSpPr>
        <p:spPr>
          <a:xfrm>
            <a:off x="1602466" y="5945515"/>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Apprenons à compter le CO2 ! (1/2)</a:t>
            </a:r>
          </a:p>
        </p:txBody>
      </p:sp>
      <p:sp>
        <p:nvSpPr>
          <p:cNvPr id="28" name="Rectangle 27"/>
          <p:cNvSpPr/>
          <p:nvPr/>
        </p:nvSpPr>
        <p:spPr>
          <a:xfrm>
            <a:off x="-42154" y="1193453"/>
            <a:ext cx="2632957" cy="923330"/>
          </a:xfrm>
          <a:prstGeom prst="rect">
            <a:avLst/>
          </a:prstGeom>
        </p:spPr>
        <p:txBody>
          <a:bodyPr wrap="square">
            <a:spAutoFit/>
          </a:bodyPr>
          <a:lstStyle/>
          <a:p>
            <a:pPr algn="ctr"/>
            <a:r>
              <a:rPr lang="fr-FR" b="1" dirty="0">
                <a:solidFill>
                  <a:srgbClr val="2A6176"/>
                </a:solidFill>
                <a:latin typeface="Century Gothic" panose="020B0502020202020204" pitchFamily="34" charset="0"/>
              </a:rPr>
              <a:t>Pourquoi se lancer dans un Bilan Carbone® ?</a:t>
            </a:r>
          </a:p>
        </p:txBody>
      </p:sp>
      <p:sp>
        <p:nvSpPr>
          <p:cNvPr id="29" name="Rectangle 28"/>
          <p:cNvSpPr/>
          <p:nvPr/>
        </p:nvSpPr>
        <p:spPr>
          <a:xfrm>
            <a:off x="4129877" y="2222878"/>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Apprenons à compter le CO2 ! (2/2)</a:t>
            </a:r>
          </a:p>
        </p:txBody>
      </p:sp>
      <p:sp>
        <p:nvSpPr>
          <p:cNvPr id="30" name="Rectangle 29"/>
          <p:cNvSpPr/>
          <p:nvPr/>
        </p:nvSpPr>
        <p:spPr>
          <a:xfrm>
            <a:off x="6867666" y="4204269"/>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Construire son plan d’action</a:t>
            </a:r>
          </a:p>
        </p:txBody>
      </p:sp>
      <p:sp>
        <p:nvSpPr>
          <p:cNvPr id="31" name="Rectangle 30"/>
          <p:cNvSpPr/>
          <p:nvPr/>
        </p:nvSpPr>
        <p:spPr>
          <a:xfrm>
            <a:off x="9619566" y="3485772"/>
            <a:ext cx="2632957" cy="1569660"/>
          </a:xfrm>
          <a:prstGeom prst="rect">
            <a:avLst/>
          </a:prstGeom>
        </p:spPr>
        <p:txBody>
          <a:bodyPr wrap="square">
            <a:spAutoFit/>
          </a:bodyPr>
          <a:lstStyle/>
          <a:p>
            <a:pPr algn="ctr"/>
            <a:r>
              <a:rPr lang="fr-FR" sz="2400" b="1" dirty="0">
                <a:solidFill>
                  <a:srgbClr val="2A6176"/>
                </a:solidFill>
                <a:latin typeface="Century Gothic" panose="020B0502020202020204" pitchFamily="34" charset="0"/>
              </a:rPr>
              <a:t>Réussir son projet et voir plus loin que le carbone</a:t>
            </a:r>
          </a:p>
        </p:txBody>
      </p:sp>
      <p:pic>
        <p:nvPicPr>
          <p:cNvPr id="4" name="Image 3">
            <a:extLst>
              <a:ext uri="{FF2B5EF4-FFF2-40B4-BE49-F238E27FC236}">
                <a16:creationId xmlns:a16="http://schemas.microsoft.com/office/drawing/2014/main" xmlns="" id="{87C226B3-FF03-4BAB-A024-02A46BA61BA0}"/>
              </a:ext>
            </a:extLst>
          </p:cNvPr>
          <p:cNvPicPr>
            <a:picLocks noChangeAspect="1"/>
          </p:cNvPicPr>
          <p:nvPr/>
        </p:nvPicPr>
        <p:blipFill>
          <a:blip r:embed="rId8"/>
          <a:stretch>
            <a:fillRect/>
          </a:stretch>
        </p:blipFill>
        <p:spPr>
          <a:xfrm rot="20510384">
            <a:off x="9394886" y="2872254"/>
            <a:ext cx="368204" cy="368204"/>
          </a:xfrm>
          <a:prstGeom prst="rect">
            <a:avLst/>
          </a:prstGeom>
        </p:spPr>
      </p:pic>
      <p:pic>
        <p:nvPicPr>
          <p:cNvPr id="23" name="Image 22">
            <a:extLst>
              <a:ext uri="{FF2B5EF4-FFF2-40B4-BE49-F238E27FC236}">
                <a16:creationId xmlns:a16="http://schemas.microsoft.com/office/drawing/2014/main" xmlns="" id="{983F9B71-2BB6-429B-8CDB-F0D9704E006A}"/>
              </a:ext>
            </a:extLst>
          </p:cNvPr>
          <p:cNvPicPr>
            <a:picLocks noChangeAspect="1"/>
          </p:cNvPicPr>
          <p:nvPr/>
        </p:nvPicPr>
        <p:blipFill>
          <a:blip r:embed="rId9"/>
          <a:stretch>
            <a:fillRect/>
          </a:stretch>
        </p:blipFill>
        <p:spPr>
          <a:xfrm>
            <a:off x="2018596" y="4181211"/>
            <a:ext cx="1698202" cy="1698202"/>
          </a:xfrm>
          <a:prstGeom prst="rect">
            <a:avLst/>
          </a:prstGeom>
        </p:spPr>
      </p:pic>
    </p:spTree>
    <p:extLst>
      <p:ext uri="{BB962C8B-B14F-4D97-AF65-F5344CB8AC3E}">
        <p14:creationId xmlns:p14="http://schemas.microsoft.com/office/powerpoint/2010/main" val="2969825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idx="1"/>
          </p:nvPr>
        </p:nvSpPr>
        <p:spPr/>
        <p:txBody>
          <a:bodyPr/>
          <a:lstStyle/>
          <a:p>
            <a:r>
              <a:rPr lang="fr-FR" dirty="0"/>
              <a:t>Monter et organiser son projet</a:t>
            </a:r>
          </a:p>
        </p:txBody>
      </p:sp>
      <p:pic>
        <p:nvPicPr>
          <p:cNvPr id="3" name="Image 2">
            <a:extLst>
              <a:ext uri="{FF2B5EF4-FFF2-40B4-BE49-F238E27FC236}">
                <a16:creationId xmlns:a16="http://schemas.microsoft.com/office/drawing/2014/main" xmlns="" id="{A78EB9F0-A9F6-45F2-BEB2-7D0A02E81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89" y="1556792"/>
            <a:ext cx="1562311" cy="1562311"/>
          </a:xfrm>
          <a:prstGeom prst="rect">
            <a:avLst/>
          </a:prstGeom>
        </p:spPr>
      </p:pic>
      <p:pic>
        <p:nvPicPr>
          <p:cNvPr id="5" name="Image 4">
            <a:extLst>
              <a:ext uri="{FF2B5EF4-FFF2-40B4-BE49-F238E27FC236}">
                <a16:creationId xmlns:a16="http://schemas.microsoft.com/office/drawing/2014/main" xmlns="" id="{5B25A5D5-A2F4-4482-9624-F68C262A5E62}"/>
              </a:ext>
            </a:extLst>
          </p:cNvPr>
          <p:cNvPicPr>
            <a:picLocks noChangeAspect="1"/>
          </p:cNvPicPr>
          <p:nvPr/>
        </p:nvPicPr>
        <p:blipFill>
          <a:blip r:embed="rId3"/>
          <a:stretch>
            <a:fillRect/>
          </a:stretch>
        </p:blipFill>
        <p:spPr>
          <a:xfrm>
            <a:off x="695400" y="5157192"/>
            <a:ext cx="1944217" cy="1944217"/>
          </a:xfrm>
          <a:prstGeom prst="rect">
            <a:avLst/>
          </a:prstGeom>
        </p:spPr>
      </p:pic>
      <p:pic>
        <p:nvPicPr>
          <p:cNvPr id="6" name="Image 5">
            <a:extLst>
              <a:ext uri="{FF2B5EF4-FFF2-40B4-BE49-F238E27FC236}">
                <a16:creationId xmlns:a16="http://schemas.microsoft.com/office/drawing/2014/main" xmlns="" id="{8C7C4BFF-8DAA-4B54-A128-37D1B4F58877}"/>
              </a:ext>
            </a:extLst>
          </p:cNvPr>
          <p:cNvPicPr>
            <a:picLocks noChangeAspect="1"/>
          </p:cNvPicPr>
          <p:nvPr/>
        </p:nvPicPr>
        <p:blipFill>
          <a:blip r:embed="rId4"/>
          <a:stretch>
            <a:fillRect/>
          </a:stretch>
        </p:blipFill>
        <p:spPr>
          <a:xfrm>
            <a:off x="9552384" y="5301208"/>
            <a:ext cx="2071249" cy="2071249"/>
          </a:xfrm>
          <a:prstGeom prst="rect">
            <a:avLst/>
          </a:prstGeom>
        </p:spPr>
      </p:pic>
      <p:pic>
        <p:nvPicPr>
          <p:cNvPr id="7" name="Image 6">
            <a:extLst>
              <a:ext uri="{FF2B5EF4-FFF2-40B4-BE49-F238E27FC236}">
                <a16:creationId xmlns:a16="http://schemas.microsoft.com/office/drawing/2014/main" xmlns="" id="{C8D5B796-CE45-4149-856A-D08CB78CA721}"/>
              </a:ext>
            </a:extLst>
          </p:cNvPr>
          <p:cNvPicPr>
            <a:picLocks noChangeAspect="1"/>
          </p:cNvPicPr>
          <p:nvPr/>
        </p:nvPicPr>
        <p:blipFill>
          <a:blip r:embed="rId5"/>
          <a:stretch>
            <a:fillRect/>
          </a:stretch>
        </p:blipFill>
        <p:spPr>
          <a:xfrm>
            <a:off x="9552384" y="3348113"/>
            <a:ext cx="1289941" cy="1289941"/>
          </a:xfrm>
          <a:prstGeom prst="rect">
            <a:avLst/>
          </a:prstGeom>
        </p:spPr>
      </p:pic>
    </p:spTree>
    <p:extLst>
      <p:ext uri="{BB962C8B-B14F-4D97-AF65-F5344CB8AC3E}">
        <p14:creationId xmlns:p14="http://schemas.microsoft.com/office/powerpoint/2010/main" val="2127978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xmlns="" id="{1805D520-ED26-4F89-8F12-1CD087C19D2E}"/>
              </a:ext>
            </a:extLst>
          </p:cNvPr>
          <p:cNvPicPr>
            <a:picLocks noChangeAspect="1"/>
          </p:cNvPicPr>
          <p:nvPr/>
        </p:nvPicPr>
        <p:blipFill rotWithShape="1">
          <a:blip r:embed="rId2"/>
          <a:srcRect l="87453"/>
          <a:stretch/>
        </p:blipFill>
        <p:spPr>
          <a:xfrm>
            <a:off x="9572672" y="2756380"/>
            <a:ext cx="1201742" cy="2334970"/>
          </a:xfrm>
          <a:prstGeom prst="rect">
            <a:avLst/>
          </a:prstGeom>
        </p:spPr>
      </p:pic>
      <p:pic>
        <p:nvPicPr>
          <p:cNvPr id="32" name="Image 31">
            <a:extLst>
              <a:ext uri="{FF2B5EF4-FFF2-40B4-BE49-F238E27FC236}">
                <a16:creationId xmlns:a16="http://schemas.microsoft.com/office/drawing/2014/main" xmlns="" id="{80D7AFF8-850C-4544-B3C7-F408C8CD4589}"/>
              </a:ext>
            </a:extLst>
          </p:cNvPr>
          <p:cNvPicPr>
            <a:picLocks noChangeAspect="1"/>
          </p:cNvPicPr>
          <p:nvPr/>
        </p:nvPicPr>
        <p:blipFill rotWithShape="1">
          <a:blip r:embed="rId3"/>
          <a:srcRect l="2" r="12644"/>
          <a:stretch/>
        </p:blipFill>
        <p:spPr>
          <a:xfrm>
            <a:off x="1196769" y="2748133"/>
            <a:ext cx="8366952" cy="2334970"/>
          </a:xfrm>
          <a:prstGeom prst="rect">
            <a:avLst/>
          </a:prstGeom>
        </p:spPr>
      </p:pic>
      <p:sp>
        <p:nvSpPr>
          <p:cNvPr id="17" name="Ellipse 16"/>
          <p:cNvSpPr/>
          <p:nvPr/>
        </p:nvSpPr>
        <p:spPr>
          <a:xfrm>
            <a:off x="4563565" y="3050600"/>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Au programme : Réussir son projet et voir plus loin que le carbone</a:t>
            </a:r>
          </a:p>
        </p:txBody>
      </p:sp>
      <p:grpSp>
        <p:nvGrpSpPr>
          <p:cNvPr id="15" name="Groupe 14"/>
          <p:cNvGrpSpPr/>
          <p:nvPr/>
        </p:nvGrpSpPr>
        <p:grpSpPr>
          <a:xfrm>
            <a:off x="296768" y="2193415"/>
            <a:ext cx="1800000" cy="1800000"/>
            <a:chOff x="-5318834" y="-430517"/>
            <a:chExt cx="1800000" cy="1800000"/>
          </a:xfrm>
        </p:grpSpPr>
        <p:sp>
          <p:nvSpPr>
            <p:cNvPr id="14" name="Ellipse 13"/>
            <p:cNvSpPr/>
            <p:nvPr/>
          </p:nvSpPr>
          <p:spPr>
            <a:xfrm>
              <a:off x="-5318834" y="-430517"/>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671" y="-293332"/>
              <a:ext cx="1440000" cy="1440000"/>
            </a:xfrm>
            <a:prstGeom prst="rect">
              <a:avLst/>
            </a:prstGeom>
          </p:spPr>
        </p:pic>
      </p:grpSp>
      <p:sp>
        <p:nvSpPr>
          <p:cNvPr id="19" name="Ellipse 18"/>
          <p:cNvSpPr/>
          <p:nvPr/>
        </p:nvSpPr>
        <p:spPr>
          <a:xfrm>
            <a:off x="7291200" y="2359407"/>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0057756" y="1581762"/>
            <a:ext cx="1800000" cy="1800000"/>
          </a:xfrm>
          <a:prstGeom prst="ellipse">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2018945" y="4146680"/>
            <a:ext cx="1800000" cy="1800000"/>
          </a:xfrm>
          <a:prstGeom prst="ellipse">
            <a:avLst/>
          </a:prstGeom>
          <a:solidFill>
            <a:srgbClr val="08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5"/>
          <a:stretch>
            <a:fillRect/>
          </a:stretch>
        </p:blipFill>
        <p:spPr>
          <a:xfrm>
            <a:off x="7350153" y="2435131"/>
            <a:ext cx="1667984" cy="1743133"/>
          </a:xfrm>
          <a:prstGeom prst="rect">
            <a:avLst/>
          </a:prstGeom>
        </p:spPr>
      </p:pic>
      <p:pic>
        <p:nvPicPr>
          <p:cNvPr id="25" name="Image 24"/>
          <p:cNvPicPr>
            <a:picLocks noChangeAspect="1"/>
          </p:cNvPicPr>
          <p:nvPr/>
        </p:nvPicPr>
        <p:blipFill>
          <a:blip r:embed="rId6"/>
          <a:stretch>
            <a:fillRect/>
          </a:stretch>
        </p:blipFill>
        <p:spPr>
          <a:xfrm>
            <a:off x="4698781" y="3161115"/>
            <a:ext cx="1578969" cy="1578969"/>
          </a:xfrm>
          <a:prstGeom prst="rect">
            <a:avLst/>
          </a:prstGeom>
        </p:spPr>
      </p:pic>
      <p:pic>
        <p:nvPicPr>
          <p:cNvPr id="26" name="Imag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6600" y="1708006"/>
            <a:ext cx="1562311" cy="1562311"/>
          </a:xfrm>
          <a:prstGeom prst="rect">
            <a:avLst/>
          </a:prstGeom>
        </p:spPr>
      </p:pic>
      <p:sp>
        <p:nvSpPr>
          <p:cNvPr id="27" name="Rectangle 26"/>
          <p:cNvSpPr/>
          <p:nvPr/>
        </p:nvSpPr>
        <p:spPr>
          <a:xfrm>
            <a:off x="1602466" y="5945515"/>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Apprenons à compter le CO2 ! (1/2)</a:t>
            </a:r>
          </a:p>
        </p:txBody>
      </p:sp>
      <p:sp>
        <p:nvSpPr>
          <p:cNvPr id="28" name="Rectangle 27"/>
          <p:cNvSpPr/>
          <p:nvPr/>
        </p:nvSpPr>
        <p:spPr>
          <a:xfrm>
            <a:off x="-42154" y="1193453"/>
            <a:ext cx="2632957" cy="923330"/>
          </a:xfrm>
          <a:prstGeom prst="rect">
            <a:avLst/>
          </a:prstGeom>
        </p:spPr>
        <p:txBody>
          <a:bodyPr wrap="square">
            <a:spAutoFit/>
          </a:bodyPr>
          <a:lstStyle/>
          <a:p>
            <a:pPr algn="ctr"/>
            <a:r>
              <a:rPr lang="fr-FR" b="1" dirty="0">
                <a:solidFill>
                  <a:srgbClr val="2A6176"/>
                </a:solidFill>
                <a:latin typeface="Century Gothic" panose="020B0502020202020204" pitchFamily="34" charset="0"/>
              </a:rPr>
              <a:t>Pourquoi se lancer dans un Bilan Carbone® ?</a:t>
            </a:r>
          </a:p>
        </p:txBody>
      </p:sp>
      <p:sp>
        <p:nvSpPr>
          <p:cNvPr id="29" name="Rectangle 28"/>
          <p:cNvSpPr/>
          <p:nvPr/>
        </p:nvSpPr>
        <p:spPr>
          <a:xfrm>
            <a:off x="4129877" y="2222878"/>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Apprenons à compter le CO2 ! (2/2)</a:t>
            </a:r>
          </a:p>
        </p:txBody>
      </p:sp>
      <p:sp>
        <p:nvSpPr>
          <p:cNvPr id="30" name="Rectangle 29"/>
          <p:cNvSpPr/>
          <p:nvPr/>
        </p:nvSpPr>
        <p:spPr>
          <a:xfrm>
            <a:off x="6867666" y="4204269"/>
            <a:ext cx="2632957" cy="646331"/>
          </a:xfrm>
          <a:prstGeom prst="rect">
            <a:avLst/>
          </a:prstGeom>
        </p:spPr>
        <p:txBody>
          <a:bodyPr wrap="square">
            <a:spAutoFit/>
          </a:bodyPr>
          <a:lstStyle/>
          <a:p>
            <a:pPr algn="ctr"/>
            <a:r>
              <a:rPr lang="fr-FR" b="1" dirty="0">
                <a:solidFill>
                  <a:srgbClr val="2A6176"/>
                </a:solidFill>
                <a:latin typeface="Century Gothic" panose="020B0502020202020204" pitchFamily="34" charset="0"/>
              </a:rPr>
              <a:t>Construire son plan d’action</a:t>
            </a:r>
          </a:p>
        </p:txBody>
      </p:sp>
      <p:sp>
        <p:nvSpPr>
          <p:cNvPr id="31" name="Rectangle 30"/>
          <p:cNvSpPr/>
          <p:nvPr/>
        </p:nvSpPr>
        <p:spPr>
          <a:xfrm>
            <a:off x="9619566" y="3485772"/>
            <a:ext cx="2632957" cy="1569660"/>
          </a:xfrm>
          <a:prstGeom prst="rect">
            <a:avLst/>
          </a:prstGeom>
        </p:spPr>
        <p:txBody>
          <a:bodyPr wrap="square">
            <a:spAutoFit/>
          </a:bodyPr>
          <a:lstStyle/>
          <a:p>
            <a:pPr algn="ctr"/>
            <a:r>
              <a:rPr lang="fr-FR" sz="2400" b="1" dirty="0">
                <a:solidFill>
                  <a:srgbClr val="2A6176"/>
                </a:solidFill>
                <a:latin typeface="Century Gothic" panose="020B0502020202020204" pitchFamily="34" charset="0"/>
              </a:rPr>
              <a:t>Réussir son projet et voir plus loin que le carbone</a:t>
            </a:r>
          </a:p>
        </p:txBody>
      </p:sp>
      <p:pic>
        <p:nvPicPr>
          <p:cNvPr id="4" name="Image 3">
            <a:extLst>
              <a:ext uri="{FF2B5EF4-FFF2-40B4-BE49-F238E27FC236}">
                <a16:creationId xmlns:a16="http://schemas.microsoft.com/office/drawing/2014/main" xmlns="" id="{87C226B3-FF03-4BAB-A024-02A46BA61BA0}"/>
              </a:ext>
            </a:extLst>
          </p:cNvPr>
          <p:cNvPicPr>
            <a:picLocks noChangeAspect="1"/>
          </p:cNvPicPr>
          <p:nvPr/>
        </p:nvPicPr>
        <p:blipFill>
          <a:blip r:embed="rId8"/>
          <a:stretch>
            <a:fillRect/>
          </a:stretch>
        </p:blipFill>
        <p:spPr>
          <a:xfrm rot="20510384">
            <a:off x="9394886" y="2872254"/>
            <a:ext cx="368204" cy="368204"/>
          </a:xfrm>
          <a:prstGeom prst="rect">
            <a:avLst/>
          </a:prstGeom>
        </p:spPr>
      </p:pic>
      <p:pic>
        <p:nvPicPr>
          <p:cNvPr id="23" name="Image 22">
            <a:extLst>
              <a:ext uri="{FF2B5EF4-FFF2-40B4-BE49-F238E27FC236}">
                <a16:creationId xmlns:a16="http://schemas.microsoft.com/office/drawing/2014/main" xmlns="" id="{983F9B71-2BB6-429B-8CDB-F0D9704E006A}"/>
              </a:ext>
            </a:extLst>
          </p:cNvPr>
          <p:cNvPicPr>
            <a:picLocks noChangeAspect="1"/>
          </p:cNvPicPr>
          <p:nvPr/>
        </p:nvPicPr>
        <p:blipFill>
          <a:blip r:embed="rId9"/>
          <a:stretch>
            <a:fillRect/>
          </a:stretch>
        </p:blipFill>
        <p:spPr>
          <a:xfrm>
            <a:off x="2018596" y="4181211"/>
            <a:ext cx="1698202" cy="1698202"/>
          </a:xfrm>
          <a:prstGeom prst="rect">
            <a:avLst/>
          </a:prstGeom>
        </p:spPr>
      </p:pic>
    </p:spTree>
    <p:extLst>
      <p:ext uri="{BB962C8B-B14F-4D97-AF65-F5344CB8AC3E}">
        <p14:creationId xmlns:p14="http://schemas.microsoft.com/office/powerpoint/2010/main" val="295530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Où agir ? Bien cibler les actions</a:t>
            </a:r>
          </a:p>
        </p:txBody>
      </p:sp>
      <p:grpSp>
        <p:nvGrpSpPr>
          <p:cNvPr id="42" name="Groupe 41"/>
          <p:cNvGrpSpPr/>
          <p:nvPr/>
        </p:nvGrpSpPr>
        <p:grpSpPr>
          <a:xfrm>
            <a:off x="2176287" y="1627058"/>
            <a:ext cx="7731413" cy="4554506"/>
            <a:chOff x="1415480" y="1578073"/>
            <a:chExt cx="7731413" cy="4554506"/>
          </a:xfrm>
        </p:grpSpPr>
        <p:grpSp>
          <p:nvGrpSpPr>
            <p:cNvPr id="35" name="Groupe 34"/>
            <p:cNvGrpSpPr/>
            <p:nvPr/>
          </p:nvGrpSpPr>
          <p:grpSpPr>
            <a:xfrm>
              <a:off x="1415480" y="1578073"/>
              <a:ext cx="7731413" cy="4554506"/>
              <a:chOff x="551384" y="1700808"/>
              <a:chExt cx="5693132" cy="4554506"/>
            </a:xfrm>
          </p:grpSpPr>
          <p:grpSp>
            <p:nvGrpSpPr>
              <p:cNvPr id="14" name="Groupe 13"/>
              <p:cNvGrpSpPr/>
              <p:nvPr/>
            </p:nvGrpSpPr>
            <p:grpSpPr>
              <a:xfrm>
                <a:off x="551384" y="1700808"/>
                <a:ext cx="4554506" cy="4554506"/>
                <a:chOff x="623392" y="2492896"/>
                <a:chExt cx="1728192" cy="1728192"/>
              </a:xfrm>
            </p:grpSpPr>
            <p:cxnSp>
              <p:nvCxnSpPr>
                <p:cNvPr id="11" name="Connecteur droit avec flèche 10"/>
                <p:cNvCxnSpPr/>
                <p:nvPr/>
              </p:nvCxnSpPr>
              <p:spPr>
                <a:xfrm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5082918" y="3641047"/>
                <a:ext cx="1161598"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Facilité d’action</a:t>
                </a:r>
              </a:p>
            </p:txBody>
          </p:sp>
          <p:sp>
            <p:nvSpPr>
              <p:cNvPr id="31" name="ZoneTexte 30"/>
              <p:cNvSpPr txBox="1"/>
              <p:nvPr/>
            </p:nvSpPr>
            <p:spPr>
              <a:xfrm>
                <a:off x="3161675" y="3130648"/>
                <a:ext cx="1944216" cy="646331"/>
              </a:xfrm>
              <a:prstGeom prst="rect">
                <a:avLst/>
              </a:prstGeom>
              <a:noFill/>
            </p:spPr>
            <p:txBody>
              <a:bodyPr wrap="square" rtlCol="0">
                <a:spAutoFit/>
              </a:bodyPr>
              <a:lstStyle/>
              <a:p>
                <a:pPr algn="ctr"/>
                <a:r>
                  <a:rPr lang="fr-FR" b="1" dirty="0">
                    <a:solidFill>
                      <a:srgbClr val="00B050"/>
                    </a:solidFill>
                    <a:latin typeface="Century Gothic" panose="020B0502020202020204" pitchFamily="34" charset="0"/>
                  </a:rPr>
                  <a:t>Pourquoi attendre ? Go !</a:t>
                </a:r>
              </a:p>
            </p:txBody>
          </p:sp>
          <p:sp>
            <p:nvSpPr>
              <p:cNvPr id="32" name="ZoneTexte 31"/>
              <p:cNvSpPr txBox="1"/>
              <p:nvPr/>
            </p:nvSpPr>
            <p:spPr>
              <a:xfrm>
                <a:off x="3178796" y="5186690"/>
                <a:ext cx="1944216" cy="923330"/>
              </a:xfrm>
              <a:prstGeom prst="rect">
                <a:avLst/>
              </a:prstGeom>
              <a:noFill/>
            </p:spPr>
            <p:txBody>
              <a:bodyPr wrap="square" rtlCol="0">
                <a:spAutoFit/>
              </a:bodyPr>
              <a:lstStyle/>
              <a:p>
                <a:pPr algn="ctr"/>
                <a:r>
                  <a:rPr lang="fr-FR" b="1" dirty="0">
                    <a:solidFill>
                      <a:srgbClr val="0070C0"/>
                    </a:solidFill>
                    <a:latin typeface="Century Gothic" panose="020B0502020202020204" pitchFamily="34" charset="0"/>
                  </a:rPr>
                  <a:t>Pourquoi pas, mais ça ne doit pas masquer le reste</a:t>
                </a:r>
              </a:p>
            </p:txBody>
          </p:sp>
        </p:grpSp>
        <p:pic>
          <p:nvPicPr>
            <p:cNvPr id="38" name="Image 37"/>
            <p:cNvPicPr>
              <a:picLocks noChangeAspect="1"/>
            </p:cNvPicPr>
            <p:nvPr/>
          </p:nvPicPr>
          <p:blipFill>
            <a:blip r:embed="rId3"/>
            <a:stretch>
              <a:fillRect/>
            </a:stretch>
          </p:blipFill>
          <p:spPr>
            <a:xfrm>
              <a:off x="5840646" y="4160017"/>
              <a:ext cx="915286" cy="827551"/>
            </a:xfrm>
            <a:prstGeom prst="rect">
              <a:avLst/>
            </a:prstGeom>
          </p:spPr>
        </p:pic>
        <p:pic>
          <p:nvPicPr>
            <p:cNvPr id="40" name="Image 39"/>
            <p:cNvPicPr>
              <a:picLocks noChangeAspect="1"/>
            </p:cNvPicPr>
            <p:nvPr/>
          </p:nvPicPr>
          <p:blipFill>
            <a:blip r:embed="rId4"/>
            <a:stretch>
              <a:fillRect/>
            </a:stretch>
          </p:blipFill>
          <p:spPr>
            <a:xfrm>
              <a:off x="5667678" y="1795602"/>
              <a:ext cx="1191949" cy="1164782"/>
            </a:xfrm>
            <a:prstGeom prst="rect">
              <a:avLst/>
            </a:prstGeom>
          </p:spPr>
        </p:pic>
      </p:grpSp>
      <p:sp>
        <p:nvSpPr>
          <p:cNvPr id="17" name="ZoneTexte 16">
            <a:extLst>
              <a:ext uri="{FF2B5EF4-FFF2-40B4-BE49-F238E27FC236}">
                <a16:creationId xmlns:a16="http://schemas.microsoft.com/office/drawing/2014/main" xmlns="" id="{B1C35432-226C-4A93-B993-E0EF171C8349}"/>
              </a:ext>
            </a:extLst>
          </p:cNvPr>
          <p:cNvSpPr txBox="1"/>
          <p:nvPr/>
        </p:nvSpPr>
        <p:spPr>
          <a:xfrm>
            <a:off x="3730876" y="915798"/>
            <a:ext cx="3075953"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Importance des Émissions de GES associées</a:t>
            </a:r>
          </a:p>
        </p:txBody>
      </p:sp>
    </p:spTree>
    <p:extLst>
      <p:ext uri="{BB962C8B-B14F-4D97-AF65-F5344CB8AC3E}">
        <p14:creationId xmlns:p14="http://schemas.microsoft.com/office/powerpoint/2010/main" val="3247183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07243" y="1458496"/>
            <a:ext cx="10384757" cy="5019195"/>
          </a:xfrm>
          <a:prstGeom prst="rect">
            <a:avLst/>
          </a:prstGeom>
        </p:spPr>
        <p:txBody>
          <a:bodyPr wrap="square">
            <a:spAutoFit/>
          </a:bodyPr>
          <a:lstStyle/>
          <a:p>
            <a:pPr>
              <a:lnSpc>
                <a:spcPct val="300000"/>
              </a:lnSpc>
            </a:pPr>
            <a:r>
              <a:rPr lang="fr-FR" altLang="en-US" sz="2800" dirty="0">
                <a:latin typeface="Century Gothic" panose="020B0502020202020204" pitchFamily="34" charset="0"/>
              </a:rPr>
              <a:t>De la </a:t>
            </a:r>
            <a:r>
              <a:rPr lang="fr-FR" altLang="en-US" sz="2800" b="1" dirty="0">
                <a:latin typeface="Century Gothic" panose="020B0502020202020204" pitchFamily="34" charset="0"/>
              </a:rPr>
              <a:t>motivation</a:t>
            </a:r>
          </a:p>
          <a:p>
            <a:pPr>
              <a:lnSpc>
                <a:spcPct val="300000"/>
              </a:lnSpc>
            </a:pPr>
            <a:r>
              <a:rPr lang="fr-FR" altLang="en-US" sz="2800" dirty="0">
                <a:latin typeface="Century Gothic" panose="020B0502020202020204" pitchFamily="34" charset="0"/>
              </a:rPr>
              <a:t>Des </a:t>
            </a:r>
            <a:r>
              <a:rPr lang="fr-FR" altLang="en-US" sz="2800" b="1" dirty="0">
                <a:latin typeface="Century Gothic" panose="020B0502020202020204" pitchFamily="34" charset="0"/>
              </a:rPr>
              <a:t>outils</a:t>
            </a:r>
            <a:r>
              <a:rPr lang="fr-FR" altLang="en-US" sz="2800" dirty="0">
                <a:latin typeface="Century Gothic" panose="020B0502020202020204" pitchFamily="34" charset="0"/>
              </a:rPr>
              <a:t> méthodologiques </a:t>
            </a:r>
          </a:p>
          <a:p>
            <a:pPr>
              <a:lnSpc>
                <a:spcPct val="300000"/>
              </a:lnSpc>
            </a:pPr>
            <a:r>
              <a:rPr lang="fr-FR" altLang="en-US" sz="2800" dirty="0">
                <a:latin typeface="Century Gothic" panose="020B0502020202020204" pitchFamily="34" charset="0"/>
              </a:rPr>
              <a:t>	Une </a:t>
            </a:r>
            <a:r>
              <a:rPr lang="fr-FR" altLang="en-US" sz="2800" b="1" dirty="0">
                <a:latin typeface="Century Gothic" panose="020B0502020202020204" pitchFamily="34" charset="0"/>
              </a:rPr>
              <a:t>équipe</a:t>
            </a:r>
          </a:p>
          <a:p>
            <a:pPr>
              <a:lnSpc>
                <a:spcPct val="300000"/>
              </a:lnSpc>
            </a:pPr>
            <a:r>
              <a:rPr lang="fr-FR" altLang="en-US" sz="2800" dirty="0">
                <a:latin typeface="Century Gothic" panose="020B0502020202020204" pitchFamily="34" charset="0"/>
              </a:rPr>
              <a:t>	Une organisation </a:t>
            </a:r>
            <a:r>
              <a:rPr lang="fr-FR" altLang="en-US" sz="2800" b="1" dirty="0">
                <a:latin typeface="Century Gothic" panose="020B0502020202020204" pitchFamily="34" charset="0"/>
              </a:rPr>
              <a:t>projet</a:t>
            </a:r>
            <a:r>
              <a:rPr lang="fr-FR" altLang="en-US" sz="2800" dirty="0">
                <a:latin typeface="Century Gothic" panose="020B0502020202020204" pitchFamily="34" charset="0"/>
              </a:rPr>
              <a:t> efficiente</a:t>
            </a:r>
          </a:p>
        </p:txBody>
      </p:sp>
      <p:sp>
        <p:nvSpPr>
          <p:cNvPr id="14338" name="Rectangle 2"/>
          <p:cNvSpPr>
            <a:spLocks noGrp="1" noChangeArrowheads="1"/>
          </p:cNvSpPr>
          <p:nvPr>
            <p:ph type="title"/>
          </p:nvPr>
        </p:nvSpPr>
        <p:spPr/>
        <p:txBody>
          <a:bodyPr>
            <a:normAutofit/>
          </a:bodyPr>
          <a:lstStyle/>
          <a:p>
            <a:pPr eaLnBrk="1" hangingPunct="1"/>
            <a:r>
              <a:rPr lang="fr-FR" altLang="en-US" dirty="0"/>
              <a:t>Comment réussi n’importe quel projet</a:t>
            </a:r>
          </a:p>
        </p:txBody>
      </p:sp>
      <p:sp>
        <p:nvSpPr>
          <p:cNvPr id="122883" name="Rectangle 3"/>
          <p:cNvSpPr>
            <a:spLocks noGrp="1" noChangeArrowheads="1"/>
          </p:cNvSpPr>
          <p:nvPr>
            <p:ph idx="1"/>
          </p:nvPr>
        </p:nvSpPr>
        <p:spPr>
          <a:xfrm>
            <a:off x="517164" y="1268761"/>
            <a:ext cx="11065236" cy="638520"/>
          </a:xfrm>
        </p:spPr>
        <p:txBody>
          <a:bodyPr>
            <a:normAutofit/>
          </a:bodyPr>
          <a:lstStyle/>
          <a:p>
            <a:pPr eaLnBrk="1" hangingPunct="1"/>
            <a:r>
              <a:rPr lang="fr-FR" altLang="en-US" sz="3100" dirty="0">
                <a:solidFill>
                  <a:schemeClr val="tx1"/>
                </a:solidFill>
              </a:rPr>
              <a:t>La réussite de chaque projet repose sur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4509120"/>
            <a:ext cx="720000" cy="72000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079" y="5739909"/>
            <a:ext cx="720000" cy="72000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306" y="3229467"/>
            <a:ext cx="720000" cy="72000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306" y="2103411"/>
            <a:ext cx="720000" cy="720000"/>
          </a:xfrm>
          <a:prstGeom prst="rect">
            <a:avLst/>
          </a:prstGeom>
        </p:spPr>
      </p:pic>
      <p:pic>
        <p:nvPicPr>
          <p:cNvPr id="8" name="Image 7">
            <a:extLst>
              <a:ext uri="{FF2B5EF4-FFF2-40B4-BE49-F238E27FC236}">
                <a16:creationId xmlns:a16="http://schemas.microsoft.com/office/drawing/2014/main" xmlns="" id="{3D5AFFFB-CD5D-4C70-9A83-79F5B8F5F9C3}"/>
              </a:ext>
            </a:extLst>
          </p:cNvPr>
          <p:cNvPicPr>
            <a:picLocks noChangeAspect="1"/>
          </p:cNvPicPr>
          <p:nvPr/>
        </p:nvPicPr>
        <p:blipFill>
          <a:blip r:embed="rId7"/>
          <a:stretch>
            <a:fillRect/>
          </a:stretch>
        </p:blipFill>
        <p:spPr>
          <a:xfrm>
            <a:off x="4871864" y="2116054"/>
            <a:ext cx="432048" cy="432048"/>
          </a:xfrm>
          <a:prstGeom prst="rect">
            <a:avLst/>
          </a:prstGeom>
        </p:spPr>
      </p:pic>
      <p:pic>
        <p:nvPicPr>
          <p:cNvPr id="13" name="Image 12">
            <a:extLst>
              <a:ext uri="{FF2B5EF4-FFF2-40B4-BE49-F238E27FC236}">
                <a16:creationId xmlns:a16="http://schemas.microsoft.com/office/drawing/2014/main" xmlns="" id="{1A13EE25-BA0D-427D-882D-4EAA153FAC8E}"/>
              </a:ext>
            </a:extLst>
          </p:cNvPr>
          <p:cNvPicPr>
            <a:picLocks noChangeAspect="1"/>
          </p:cNvPicPr>
          <p:nvPr/>
        </p:nvPicPr>
        <p:blipFill>
          <a:blip r:embed="rId7"/>
          <a:stretch>
            <a:fillRect/>
          </a:stretch>
        </p:blipFill>
        <p:spPr>
          <a:xfrm>
            <a:off x="6816080" y="3429000"/>
            <a:ext cx="432048" cy="432048"/>
          </a:xfrm>
          <a:prstGeom prst="rect">
            <a:avLst/>
          </a:prstGeom>
        </p:spPr>
      </p:pic>
    </p:spTree>
    <p:extLst>
      <p:ext uri="{BB962C8B-B14F-4D97-AF65-F5344CB8AC3E}">
        <p14:creationId xmlns:p14="http://schemas.microsoft.com/office/powerpoint/2010/main" val="2214308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FR" altLang="en-US"/>
              <a:t>Comment construire une bonne équipe ?</a:t>
            </a:r>
          </a:p>
        </p:txBody>
      </p:sp>
      <p:sp>
        <p:nvSpPr>
          <p:cNvPr id="125955" name="Rectangle 3"/>
          <p:cNvSpPr>
            <a:spLocks noGrp="1" noChangeArrowheads="1"/>
          </p:cNvSpPr>
          <p:nvPr>
            <p:ph idx="1"/>
          </p:nvPr>
        </p:nvSpPr>
        <p:spPr>
          <a:xfrm>
            <a:off x="1415480" y="1268760"/>
            <a:ext cx="10166920" cy="4857403"/>
          </a:xfrm>
          <a:prstGeom prst="rect">
            <a:avLst/>
          </a:prstGeom>
        </p:spPr>
        <p:txBody>
          <a:bodyPr>
            <a:normAutofit/>
          </a:bodyPr>
          <a:lstStyle/>
          <a:p>
            <a:pPr indent="0" eaLnBrk="1" hangingPunct="1"/>
            <a:r>
              <a:rPr lang="fr-FR" altLang="en-US" sz="2200" dirty="0"/>
              <a:t>Un projet collectif dans une structure clairement identifiée</a:t>
            </a:r>
            <a:r>
              <a:rPr lang="fr-FR" altLang="en-US" sz="2200" dirty="0">
                <a:solidFill>
                  <a:srgbClr val="262626"/>
                </a:solidFill>
              </a:rPr>
              <a:t> </a:t>
            </a:r>
            <a:r>
              <a:rPr lang="fr-FR" altLang="en-US" sz="2200" b="0" dirty="0">
                <a:solidFill>
                  <a:srgbClr val="262626"/>
                </a:solidFill>
              </a:rPr>
              <a:t>(association, BDE, junior-entreprise, …)</a:t>
            </a:r>
          </a:p>
          <a:p>
            <a:pPr indent="0" eaLnBrk="1" hangingPunct="1"/>
            <a:endParaRPr lang="fr-FR" altLang="en-US" b="0" dirty="0">
              <a:solidFill>
                <a:srgbClr val="262626"/>
              </a:solidFill>
            </a:endParaRPr>
          </a:p>
        </p:txBody>
      </p:sp>
      <p:pic>
        <p:nvPicPr>
          <p:cNvPr id="4" name="Image 3">
            <a:extLst>
              <a:ext uri="{FF2B5EF4-FFF2-40B4-BE49-F238E27FC236}">
                <a16:creationId xmlns:a16="http://schemas.microsoft.com/office/drawing/2014/main" xmlns="" id="{E81DC0CB-634E-4B5F-ACAA-4A4B6966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1196752"/>
            <a:ext cx="720000" cy="720000"/>
          </a:xfrm>
          <a:prstGeom prst="rect">
            <a:avLst/>
          </a:prstGeom>
        </p:spPr>
      </p:pic>
    </p:spTree>
    <p:extLst>
      <p:ext uri="{BB962C8B-B14F-4D97-AF65-F5344CB8AC3E}">
        <p14:creationId xmlns:p14="http://schemas.microsoft.com/office/powerpoint/2010/main" val="2576492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FR" altLang="en-US"/>
              <a:t>Comment construire une bonne équipe ?</a:t>
            </a:r>
          </a:p>
        </p:txBody>
      </p:sp>
      <p:sp>
        <p:nvSpPr>
          <p:cNvPr id="125955" name="Rectangle 3"/>
          <p:cNvSpPr>
            <a:spLocks noGrp="1" noChangeArrowheads="1"/>
          </p:cNvSpPr>
          <p:nvPr>
            <p:ph idx="1"/>
          </p:nvPr>
        </p:nvSpPr>
        <p:spPr>
          <a:xfrm>
            <a:off x="1415480" y="1268760"/>
            <a:ext cx="10166920" cy="4857403"/>
          </a:xfrm>
          <a:prstGeom prst="rect">
            <a:avLst/>
          </a:prstGeom>
        </p:spPr>
        <p:txBody>
          <a:bodyPr>
            <a:normAutofit/>
          </a:bodyPr>
          <a:lstStyle/>
          <a:p>
            <a:pPr indent="0" eaLnBrk="1" hangingPunct="1"/>
            <a:r>
              <a:rPr lang="fr-FR" altLang="en-US" sz="2200" dirty="0"/>
              <a:t>Un projet collectif dans une structure clairement identifiée</a:t>
            </a:r>
            <a:r>
              <a:rPr lang="fr-FR" altLang="en-US" sz="2200" dirty="0">
                <a:solidFill>
                  <a:srgbClr val="262626"/>
                </a:solidFill>
              </a:rPr>
              <a:t> </a:t>
            </a:r>
            <a:r>
              <a:rPr lang="fr-FR" altLang="en-US" sz="2200" b="0" dirty="0">
                <a:solidFill>
                  <a:srgbClr val="262626"/>
                </a:solidFill>
              </a:rPr>
              <a:t>(association, BDE, junior-entreprise, …)</a:t>
            </a:r>
          </a:p>
          <a:p>
            <a:pPr indent="0" eaLnBrk="1" hangingPunct="1"/>
            <a:endParaRPr lang="fr-FR" altLang="en-US" sz="2200" b="0" dirty="0">
              <a:solidFill>
                <a:srgbClr val="262626"/>
              </a:solidFill>
            </a:endParaRPr>
          </a:p>
          <a:p>
            <a:pPr indent="0" eaLnBrk="1" hangingPunct="1"/>
            <a:r>
              <a:rPr lang="fr-FR" altLang="en-US" sz="2200" dirty="0"/>
              <a:t>Des compétences multiples : </a:t>
            </a:r>
            <a:r>
              <a:rPr lang="fr-FR" altLang="en-US" sz="2200" b="0" dirty="0">
                <a:solidFill>
                  <a:srgbClr val="262626"/>
                </a:solidFill>
              </a:rPr>
              <a:t>élèves de différentes filières</a:t>
            </a:r>
            <a:br>
              <a:rPr lang="fr-FR" altLang="en-US" sz="2200" b="0" dirty="0">
                <a:solidFill>
                  <a:srgbClr val="262626"/>
                </a:solidFill>
              </a:rPr>
            </a:br>
            <a:r>
              <a:rPr lang="fr-FR" altLang="en-US" sz="2200" b="0" dirty="0">
                <a:solidFill>
                  <a:srgbClr val="262626"/>
                </a:solidFill>
              </a:rPr>
              <a:t>et/ou étrangers, anciens élèves, …</a:t>
            </a:r>
          </a:p>
          <a:p>
            <a:pPr eaLnBrk="1" hangingPunct="1">
              <a:buFont typeface="Arial" panose="020B0604020202020204" pitchFamily="34" charset="0"/>
              <a:buChar char="•"/>
            </a:pPr>
            <a:endParaRPr lang="fr-FR" altLang="en-US" dirty="0">
              <a:solidFill>
                <a:srgbClr val="262626"/>
              </a:solidFill>
            </a:endParaRPr>
          </a:p>
        </p:txBody>
      </p:sp>
      <p:pic>
        <p:nvPicPr>
          <p:cNvPr id="4" name="Image 3">
            <a:extLst>
              <a:ext uri="{FF2B5EF4-FFF2-40B4-BE49-F238E27FC236}">
                <a16:creationId xmlns:a16="http://schemas.microsoft.com/office/drawing/2014/main" xmlns="" id="{E81DC0CB-634E-4B5F-ACAA-4A4B6966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1196752"/>
            <a:ext cx="720000" cy="720000"/>
          </a:xfrm>
          <a:prstGeom prst="rect">
            <a:avLst/>
          </a:prstGeom>
        </p:spPr>
      </p:pic>
      <p:pic>
        <p:nvPicPr>
          <p:cNvPr id="5" name="Image 4">
            <a:extLst>
              <a:ext uri="{FF2B5EF4-FFF2-40B4-BE49-F238E27FC236}">
                <a16:creationId xmlns:a16="http://schemas.microsoft.com/office/drawing/2014/main" xmlns="" id="{F2C24963-CF41-43B5-B6DC-1AC3DC566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2348880"/>
            <a:ext cx="720000" cy="720000"/>
          </a:xfrm>
          <a:prstGeom prst="rect">
            <a:avLst/>
          </a:prstGeom>
        </p:spPr>
      </p:pic>
    </p:spTree>
    <p:extLst>
      <p:ext uri="{BB962C8B-B14F-4D97-AF65-F5344CB8AC3E}">
        <p14:creationId xmlns:p14="http://schemas.microsoft.com/office/powerpoint/2010/main" val="3545751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FR" altLang="en-US"/>
              <a:t>Comment construire une bonne équipe ?</a:t>
            </a:r>
          </a:p>
        </p:txBody>
      </p:sp>
      <p:sp>
        <p:nvSpPr>
          <p:cNvPr id="125955" name="Rectangle 3"/>
          <p:cNvSpPr>
            <a:spLocks noGrp="1" noChangeArrowheads="1"/>
          </p:cNvSpPr>
          <p:nvPr>
            <p:ph idx="1"/>
          </p:nvPr>
        </p:nvSpPr>
        <p:spPr>
          <a:xfrm>
            <a:off x="1415480" y="1268760"/>
            <a:ext cx="10166920" cy="4857403"/>
          </a:xfrm>
          <a:prstGeom prst="rect">
            <a:avLst/>
          </a:prstGeom>
        </p:spPr>
        <p:txBody>
          <a:bodyPr>
            <a:normAutofit/>
          </a:bodyPr>
          <a:lstStyle/>
          <a:p>
            <a:pPr indent="0" eaLnBrk="1" hangingPunct="1"/>
            <a:r>
              <a:rPr lang="fr-FR" altLang="en-US" sz="2200" dirty="0"/>
              <a:t>Un projet collectif dans une structure clairement identifiée</a:t>
            </a:r>
            <a:r>
              <a:rPr lang="fr-FR" altLang="en-US" sz="2200" dirty="0">
                <a:solidFill>
                  <a:srgbClr val="262626"/>
                </a:solidFill>
              </a:rPr>
              <a:t> </a:t>
            </a:r>
            <a:r>
              <a:rPr lang="fr-FR" altLang="en-US" sz="2200" b="0" dirty="0">
                <a:solidFill>
                  <a:srgbClr val="262626"/>
                </a:solidFill>
              </a:rPr>
              <a:t>(association, BDE, junior-entreprise, …)</a:t>
            </a:r>
          </a:p>
          <a:p>
            <a:pPr indent="0" eaLnBrk="1" hangingPunct="1"/>
            <a:endParaRPr lang="fr-FR" altLang="en-US" sz="2200" b="0" dirty="0">
              <a:solidFill>
                <a:srgbClr val="262626"/>
              </a:solidFill>
            </a:endParaRPr>
          </a:p>
          <a:p>
            <a:pPr indent="0" eaLnBrk="1" hangingPunct="1"/>
            <a:r>
              <a:rPr lang="fr-FR" altLang="en-US" sz="2200" dirty="0"/>
              <a:t>Des compétences multiples : </a:t>
            </a:r>
            <a:r>
              <a:rPr lang="fr-FR" altLang="en-US" sz="2200" b="0" dirty="0">
                <a:solidFill>
                  <a:srgbClr val="262626"/>
                </a:solidFill>
              </a:rPr>
              <a:t>élèves de différentes filières</a:t>
            </a:r>
            <a:br>
              <a:rPr lang="fr-FR" altLang="en-US" sz="2200" b="0" dirty="0">
                <a:solidFill>
                  <a:srgbClr val="262626"/>
                </a:solidFill>
              </a:rPr>
            </a:br>
            <a:r>
              <a:rPr lang="fr-FR" altLang="en-US" sz="2200" b="0" dirty="0">
                <a:solidFill>
                  <a:srgbClr val="262626"/>
                </a:solidFill>
              </a:rPr>
              <a:t>et/ou étrangers, anciens élèves, …</a:t>
            </a:r>
          </a:p>
          <a:p>
            <a:pPr eaLnBrk="1" hangingPunct="1">
              <a:buFont typeface="Arial" panose="020B0604020202020204" pitchFamily="34" charset="0"/>
              <a:buChar char="•"/>
            </a:pPr>
            <a:endParaRPr lang="fr-FR" altLang="en-US" sz="2200" dirty="0">
              <a:solidFill>
                <a:srgbClr val="262626"/>
              </a:solidFill>
            </a:endParaRPr>
          </a:p>
          <a:p>
            <a:pPr indent="0"/>
            <a:r>
              <a:rPr lang="fr-FR" altLang="en-US" sz="2200" dirty="0"/>
              <a:t>Intégrer le projet dans l’enseignement </a:t>
            </a:r>
          </a:p>
          <a:p>
            <a:pPr lvl="1"/>
            <a:r>
              <a:rPr lang="fr-FR" altLang="en-US" sz="2200" dirty="0">
                <a:solidFill>
                  <a:srgbClr val="262626"/>
                </a:solidFill>
              </a:rPr>
              <a:t>Cours de développement durable, travaux pratiques…</a:t>
            </a:r>
            <a:endParaRPr lang="fr-FR" altLang="en-US" sz="2200" b="0" dirty="0">
              <a:solidFill>
                <a:srgbClr val="262626"/>
              </a:solidFill>
            </a:endParaRPr>
          </a:p>
          <a:p>
            <a:pPr lvl="1" eaLnBrk="1" hangingPunct="1"/>
            <a:endParaRPr lang="fr-FR" altLang="en-US" dirty="0">
              <a:solidFill>
                <a:srgbClr val="262626"/>
              </a:solidFill>
            </a:endParaRPr>
          </a:p>
        </p:txBody>
      </p:sp>
      <p:pic>
        <p:nvPicPr>
          <p:cNvPr id="4" name="Image 3">
            <a:extLst>
              <a:ext uri="{FF2B5EF4-FFF2-40B4-BE49-F238E27FC236}">
                <a16:creationId xmlns:a16="http://schemas.microsoft.com/office/drawing/2014/main" xmlns="" id="{E81DC0CB-634E-4B5F-ACAA-4A4B6966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1196752"/>
            <a:ext cx="720000" cy="720000"/>
          </a:xfrm>
          <a:prstGeom prst="rect">
            <a:avLst/>
          </a:prstGeom>
        </p:spPr>
      </p:pic>
      <p:pic>
        <p:nvPicPr>
          <p:cNvPr id="5" name="Image 4">
            <a:extLst>
              <a:ext uri="{FF2B5EF4-FFF2-40B4-BE49-F238E27FC236}">
                <a16:creationId xmlns:a16="http://schemas.microsoft.com/office/drawing/2014/main" xmlns="" id="{F2C24963-CF41-43B5-B6DC-1AC3DC566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2384884"/>
            <a:ext cx="720000" cy="720000"/>
          </a:xfrm>
          <a:prstGeom prst="rect">
            <a:avLst/>
          </a:prstGeom>
        </p:spPr>
      </p:pic>
      <p:pic>
        <p:nvPicPr>
          <p:cNvPr id="6" name="Image 5">
            <a:extLst>
              <a:ext uri="{FF2B5EF4-FFF2-40B4-BE49-F238E27FC236}">
                <a16:creationId xmlns:a16="http://schemas.microsoft.com/office/drawing/2014/main" xmlns="" id="{FD918E09-4807-4E2F-BD36-B35A8AA22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68" y="3573016"/>
            <a:ext cx="720000" cy="720000"/>
          </a:xfrm>
          <a:prstGeom prst="rect">
            <a:avLst/>
          </a:prstGeom>
        </p:spPr>
      </p:pic>
    </p:spTree>
    <p:extLst>
      <p:ext uri="{BB962C8B-B14F-4D97-AF65-F5344CB8AC3E}">
        <p14:creationId xmlns:p14="http://schemas.microsoft.com/office/powerpoint/2010/main" val="3702235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FR" altLang="en-US"/>
              <a:t>Comment construire une bonne équipe ?</a:t>
            </a:r>
          </a:p>
        </p:txBody>
      </p:sp>
      <p:sp>
        <p:nvSpPr>
          <p:cNvPr id="125955" name="Rectangle 3"/>
          <p:cNvSpPr>
            <a:spLocks noGrp="1" noChangeArrowheads="1"/>
          </p:cNvSpPr>
          <p:nvPr>
            <p:ph idx="1"/>
          </p:nvPr>
        </p:nvSpPr>
        <p:spPr>
          <a:xfrm>
            <a:off x="1415480" y="1268760"/>
            <a:ext cx="10166920" cy="4857403"/>
          </a:xfrm>
          <a:prstGeom prst="rect">
            <a:avLst/>
          </a:prstGeom>
        </p:spPr>
        <p:txBody>
          <a:bodyPr>
            <a:normAutofit fontScale="92500" lnSpcReduction="20000"/>
          </a:bodyPr>
          <a:lstStyle/>
          <a:p>
            <a:pPr indent="0" eaLnBrk="1" hangingPunct="1"/>
            <a:r>
              <a:rPr lang="fr-FR" altLang="en-US" dirty="0"/>
              <a:t>Un projet collectif dans une structure clairement identifiée</a:t>
            </a:r>
            <a:r>
              <a:rPr lang="fr-FR" altLang="en-US" dirty="0">
                <a:solidFill>
                  <a:srgbClr val="262626"/>
                </a:solidFill>
              </a:rPr>
              <a:t> </a:t>
            </a:r>
            <a:r>
              <a:rPr lang="fr-FR" altLang="en-US" b="0" dirty="0">
                <a:solidFill>
                  <a:srgbClr val="262626"/>
                </a:solidFill>
              </a:rPr>
              <a:t>(association, BDE, junior-entreprise, …)</a:t>
            </a:r>
          </a:p>
          <a:p>
            <a:pPr indent="0" eaLnBrk="1" hangingPunct="1"/>
            <a:endParaRPr lang="fr-FR" altLang="en-US" b="0" dirty="0">
              <a:solidFill>
                <a:srgbClr val="262626"/>
              </a:solidFill>
            </a:endParaRPr>
          </a:p>
          <a:p>
            <a:pPr indent="0" eaLnBrk="1" hangingPunct="1"/>
            <a:r>
              <a:rPr lang="fr-FR" altLang="en-US" dirty="0"/>
              <a:t>Des compétences multiples : </a:t>
            </a:r>
            <a:r>
              <a:rPr lang="fr-FR" altLang="en-US" b="0" dirty="0">
                <a:solidFill>
                  <a:srgbClr val="262626"/>
                </a:solidFill>
              </a:rPr>
              <a:t>élèves de différentes filières</a:t>
            </a:r>
            <a:br>
              <a:rPr lang="fr-FR" altLang="en-US" b="0" dirty="0">
                <a:solidFill>
                  <a:srgbClr val="262626"/>
                </a:solidFill>
              </a:rPr>
            </a:br>
            <a:r>
              <a:rPr lang="fr-FR" altLang="en-US" b="0" dirty="0">
                <a:solidFill>
                  <a:srgbClr val="262626"/>
                </a:solidFill>
              </a:rPr>
              <a:t>et/ou étrangers, anciens élèves, …</a:t>
            </a:r>
          </a:p>
          <a:p>
            <a:pPr eaLnBrk="1" hangingPunct="1">
              <a:buFont typeface="Arial" panose="020B0604020202020204" pitchFamily="34" charset="0"/>
              <a:buChar char="•"/>
            </a:pPr>
            <a:endParaRPr lang="fr-FR" altLang="en-US" dirty="0">
              <a:solidFill>
                <a:srgbClr val="262626"/>
              </a:solidFill>
            </a:endParaRPr>
          </a:p>
          <a:p>
            <a:pPr indent="0"/>
            <a:r>
              <a:rPr lang="fr-FR" altLang="en-US" dirty="0"/>
              <a:t>Intégrer le projet dans l’enseignement </a:t>
            </a:r>
          </a:p>
          <a:p>
            <a:pPr lvl="1"/>
            <a:r>
              <a:rPr lang="fr-FR" altLang="en-US" dirty="0">
                <a:solidFill>
                  <a:srgbClr val="262626"/>
                </a:solidFill>
              </a:rPr>
              <a:t>Cours de développement durable, travaux pratiques…</a:t>
            </a:r>
            <a:endParaRPr lang="fr-FR" altLang="en-US" b="0" dirty="0">
              <a:solidFill>
                <a:srgbClr val="262626"/>
              </a:solidFill>
            </a:endParaRPr>
          </a:p>
          <a:p>
            <a:pPr lvl="1" eaLnBrk="1" hangingPunct="1"/>
            <a:endParaRPr lang="fr-FR" altLang="en-US" dirty="0">
              <a:solidFill>
                <a:srgbClr val="262626"/>
              </a:solidFill>
            </a:endParaRPr>
          </a:p>
          <a:p>
            <a:pPr indent="0" eaLnBrk="1" hangingPunct="1"/>
            <a:r>
              <a:rPr lang="fr-FR" altLang="en-US" dirty="0"/>
              <a:t>Capitaliser et transmettre efficacement les connaissances</a:t>
            </a:r>
          </a:p>
          <a:p>
            <a:pPr lvl="1" eaLnBrk="1" hangingPunct="1"/>
            <a:r>
              <a:rPr lang="fr-FR" altLang="en-US" dirty="0">
                <a:solidFill>
                  <a:srgbClr val="262626"/>
                </a:solidFill>
              </a:rPr>
              <a:t>Une équipe multi-promos, des membres permanents (enseignants, personnels techniques et administratifs)</a:t>
            </a:r>
          </a:p>
          <a:p>
            <a:pPr lvl="1" eaLnBrk="1" hangingPunct="1"/>
            <a:r>
              <a:rPr lang="fr-FR" altLang="en-US" dirty="0">
                <a:solidFill>
                  <a:srgbClr val="262626"/>
                </a:solidFill>
              </a:rPr>
              <a:t>Des documents de passation</a:t>
            </a:r>
          </a:p>
          <a:p>
            <a:pPr lvl="1" eaLnBrk="1" hangingPunct="1"/>
            <a:r>
              <a:rPr lang="fr-FR" altLang="en-US" dirty="0">
                <a:solidFill>
                  <a:srgbClr val="262626"/>
                </a:solidFill>
              </a:rPr>
              <a:t>Des synergies et partenariats de long terme avec d’autres entités (</a:t>
            </a:r>
            <a:r>
              <a:rPr lang="fr-FR" altLang="en-US" dirty="0" err="1">
                <a:solidFill>
                  <a:srgbClr val="262626"/>
                </a:solidFill>
              </a:rPr>
              <a:t>assos</a:t>
            </a:r>
            <a:r>
              <a:rPr lang="fr-FR" altLang="en-US" dirty="0">
                <a:solidFill>
                  <a:srgbClr val="262626"/>
                </a:solidFill>
              </a:rPr>
              <a:t>, campus, entreprises, mairie, …)</a:t>
            </a:r>
          </a:p>
        </p:txBody>
      </p:sp>
      <p:pic>
        <p:nvPicPr>
          <p:cNvPr id="4" name="Image 3">
            <a:extLst>
              <a:ext uri="{FF2B5EF4-FFF2-40B4-BE49-F238E27FC236}">
                <a16:creationId xmlns:a16="http://schemas.microsoft.com/office/drawing/2014/main" xmlns="" id="{E81DC0CB-634E-4B5F-ACAA-4A4B69667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1196752"/>
            <a:ext cx="720000" cy="720000"/>
          </a:xfrm>
          <a:prstGeom prst="rect">
            <a:avLst/>
          </a:prstGeom>
        </p:spPr>
      </p:pic>
      <p:pic>
        <p:nvPicPr>
          <p:cNvPr id="5" name="Image 4">
            <a:extLst>
              <a:ext uri="{FF2B5EF4-FFF2-40B4-BE49-F238E27FC236}">
                <a16:creationId xmlns:a16="http://schemas.microsoft.com/office/drawing/2014/main" xmlns="" id="{F2C24963-CF41-43B5-B6DC-1AC3DC566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2132856"/>
            <a:ext cx="720000" cy="720000"/>
          </a:xfrm>
          <a:prstGeom prst="rect">
            <a:avLst/>
          </a:prstGeom>
        </p:spPr>
      </p:pic>
      <p:pic>
        <p:nvPicPr>
          <p:cNvPr id="6" name="Image 5">
            <a:extLst>
              <a:ext uri="{FF2B5EF4-FFF2-40B4-BE49-F238E27FC236}">
                <a16:creationId xmlns:a16="http://schemas.microsoft.com/office/drawing/2014/main" xmlns="" id="{FD918E09-4807-4E2F-BD36-B35A8AA22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91" y="3007301"/>
            <a:ext cx="720000" cy="720000"/>
          </a:xfrm>
          <a:prstGeom prst="rect">
            <a:avLst/>
          </a:prstGeom>
        </p:spPr>
      </p:pic>
      <p:pic>
        <p:nvPicPr>
          <p:cNvPr id="7" name="Image 6">
            <a:extLst>
              <a:ext uri="{FF2B5EF4-FFF2-40B4-BE49-F238E27FC236}">
                <a16:creationId xmlns:a16="http://schemas.microsoft.com/office/drawing/2014/main" xmlns="" id="{ED7B136D-2AEC-40AE-97D6-BD019B1A2005}"/>
              </a:ext>
            </a:extLst>
          </p:cNvPr>
          <p:cNvPicPr>
            <a:picLocks noChangeAspect="1"/>
          </p:cNvPicPr>
          <p:nvPr/>
        </p:nvPicPr>
        <p:blipFill>
          <a:blip r:embed="rId6"/>
          <a:stretch>
            <a:fillRect/>
          </a:stretch>
        </p:blipFill>
        <p:spPr>
          <a:xfrm>
            <a:off x="388640" y="4017586"/>
            <a:ext cx="720000" cy="720000"/>
          </a:xfrm>
          <a:prstGeom prst="rect">
            <a:avLst/>
          </a:prstGeom>
        </p:spPr>
      </p:pic>
    </p:spTree>
    <p:extLst>
      <p:ext uri="{BB962C8B-B14F-4D97-AF65-F5344CB8AC3E}">
        <p14:creationId xmlns:p14="http://schemas.microsoft.com/office/powerpoint/2010/main" val="3865373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5955">
                                            <p:txEl>
                                              <p:pRg st="7" end="7"/>
                                            </p:txEl>
                                          </p:spTgt>
                                        </p:tgtEl>
                                        <p:attrNameLst>
                                          <p:attrName>style.visibility</p:attrName>
                                        </p:attrNameLst>
                                      </p:cBhvr>
                                      <p:to>
                                        <p:strVal val="visible"/>
                                      </p:to>
                                    </p:set>
                                    <p:animEffect transition="in" filter="wipe(left)">
                                      <p:cBhvr>
                                        <p:cTn id="7" dur="500"/>
                                        <p:tgtEl>
                                          <p:spTgt spid="125955">
                                            <p:txEl>
                                              <p:pRg st="7" end="7"/>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5955">
                                            <p:txEl>
                                              <p:pRg st="8" end="8"/>
                                            </p:txEl>
                                          </p:spTgt>
                                        </p:tgtEl>
                                        <p:attrNameLst>
                                          <p:attrName>style.visibility</p:attrName>
                                        </p:attrNameLst>
                                      </p:cBhvr>
                                      <p:to>
                                        <p:strVal val="visible"/>
                                      </p:to>
                                    </p:set>
                                    <p:animEffect transition="in" filter="wipe(left)">
                                      <p:cBhvr>
                                        <p:cTn id="10" dur="500"/>
                                        <p:tgtEl>
                                          <p:spTgt spid="125955">
                                            <p:txEl>
                                              <p:pRg st="8" end="8"/>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25955">
                                            <p:txEl>
                                              <p:pRg st="9" end="9"/>
                                            </p:txEl>
                                          </p:spTgt>
                                        </p:tgtEl>
                                        <p:attrNameLst>
                                          <p:attrName>style.visibility</p:attrName>
                                        </p:attrNameLst>
                                      </p:cBhvr>
                                      <p:to>
                                        <p:strVal val="visible"/>
                                      </p:to>
                                    </p:set>
                                    <p:animEffect transition="in" filter="wipe(left)">
                                      <p:cBhvr>
                                        <p:cTn id="13" dur="500"/>
                                        <p:tgtEl>
                                          <p:spTgt spid="125955">
                                            <p:txEl>
                                              <p:pRg st="9" end="9"/>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25955">
                                            <p:txEl>
                                              <p:pRg st="10" end="10"/>
                                            </p:txEl>
                                          </p:spTgt>
                                        </p:tgtEl>
                                        <p:attrNameLst>
                                          <p:attrName>style.visibility</p:attrName>
                                        </p:attrNameLst>
                                      </p:cBhvr>
                                      <p:to>
                                        <p:strVal val="visible"/>
                                      </p:to>
                                    </p:set>
                                    <p:animEffect transition="in" filter="wipe(left)">
                                      <p:cBhvr>
                                        <p:cTn id="16" dur="500"/>
                                        <p:tgtEl>
                                          <p:spTgt spid="1259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Oval 6"/>
          <p:cNvSpPr>
            <a:spLocks noChangeArrowheads="1"/>
          </p:cNvSpPr>
          <p:nvPr/>
        </p:nvSpPr>
        <p:spPr bwMode="auto">
          <a:xfrm>
            <a:off x="8741814" y="2546902"/>
            <a:ext cx="1836204" cy="1836204"/>
          </a:xfrm>
          <a:prstGeom prst="ellipse">
            <a:avLst/>
          </a:prstGeom>
          <a:solidFill>
            <a:srgbClr val="FFFF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en-US" sz="2400" dirty="0"/>
          </a:p>
        </p:txBody>
      </p:sp>
      <p:sp>
        <p:nvSpPr>
          <p:cNvPr id="16386" name="Rectangle 2"/>
          <p:cNvSpPr>
            <a:spLocks noGrp="1" noChangeArrowheads="1"/>
          </p:cNvSpPr>
          <p:nvPr>
            <p:ph type="title"/>
          </p:nvPr>
        </p:nvSpPr>
        <p:spPr/>
        <p:txBody>
          <a:bodyPr>
            <a:normAutofit/>
          </a:bodyPr>
          <a:lstStyle/>
          <a:p>
            <a:pPr eaLnBrk="1" hangingPunct="1"/>
            <a:r>
              <a:rPr lang="fr-FR" altLang="en-US" dirty="0"/>
              <a:t>Analysez vos forces et pistes d’améliorations</a:t>
            </a:r>
          </a:p>
        </p:txBody>
      </p:sp>
      <p:sp>
        <p:nvSpPr>
          <p:cNvPr id="12" name="Rectangle 11"/>
          <p:cNvSpPr/>
          <p:nvPr/>
        </p:nvSpPr>
        <p:spPr>
          <a:xfrm>
            <a:off x="2207568" y="1425470"/>
            <a:ext cx="4608552" cy="923330"/>
          </a:xfrm>
          <a:prstGeom prst="rect">
            <a:avLst/>
          </a:prstGeom>
        </p:spPr>
        <p:txBody>
          <a:bodyPr wrap="square">
            <a:spAutoFit/>
          </a:bodyPr>
          <a:lstStyle/>
          <a:p>
            <a:r>
              <a:rPr lang="fr-FR" altLang="en-US" b="1" dirty="0">
                <a:latin typeface="Century Gothic" panose="020B0502020202020204" pitchFamily="34" charset="0"/>
              </a:rPr>
              <a:t>Zone de confort </a:t>
            </a:r>
          </a:p>
          <a:p>
            <a:r>
              <a:rPr lang="fr-FR" altLang="en-US" dirty="0">
                <a:latin typeface="Century Gothic" panose="020B0502020202020204" pitchFamily="34" charset="0"/>
              </a:rPr>
              <a:t>Je suis capable d’accomplir sans difficulté toute tâche, j</a:t>
            </a:r>
            <a:r>
              <a:rPr lang="fr-FR" dirty="0">
                <a:latin typeface="Century Gothic" panose="020B0502020202020204" pitchFamily="34" charset="0"/>
              </a:rPr>
              <a:t>e progresse peu.</a:t>
            </a:r>
          </a:p>
        </p:txBody>
      </p:sp>
      <p:cxnSp>
        <p:nvCxnSpPr>
          <p:cNvPr id="11" name="Connecteur droit avec flèche 10"/>
          <p:cNvCxnSpPr>
            <a:cxnSpLocks/>
          </p:cNvCxnSpPr>
          <p:nvPr/>
        </p:nvCxnSpPr>
        <p:spPr>
          <a:xfrm>
            <a:off x="6816120" y="1887135"/>
            <a:ext cx="2612385" cy="13354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xmlns="" id="{127E0818-ACF6-46DD-A5EE-7D567803087B}"/>
              </a:ext>
            </a:extLst>
          </p:cNvPr>
          <p:cNvPicPr>
            <a:picLocks noChangeAspect="1"/>
          </p:cNvPicPr>
          <p:nvPr/>
        </p:nvPicPr>
        <p:blipFill>
          <a:blip r:embed="rId3"/>
          <a:stretch>
            <a:fillRect/>
          </a:stretch>
        </p:blipFill>
        <p:spPr>
          <a:xfrm>
            <a:off x="1492395" y="1592259"/>
            <a:ext cx="609604" cy="609604"/>
          </a:xfrm>
          <a:prstGeom prst="rect">
            <a:avLst/>
          </a:prstGeom>
        </p:spPr>
      </p:pic>
    </p:spTree>
    <p:extLst>
      <p:ext uri="{BB962C8B-B14F-4D97-AF65-F5344CB8AC3E}">
        <p14:creationId xmlns:p14="http://schemas.microsoft.com/office/powerpoint/2010/main" val="3294364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xmlns="" id="{9D8DF69B-AC3D-4778-9DA3-5CAA8233857A}"/>
              </a:ext>
            </a:extLst>
          </p:cNvPr>
          <p:cNvGrpSpPr>
            <a:grpSpLocks noChangeAspect="1"/>
          </p:cNvGrpSpPr>
          <p:nvPr/>
        </p:nvGrpSpPr>
        <p:grpSpPr>
          <a:xfrm>
            <a:off x="8435780" y="2240868"/>
            <a:ext cx="2448272" cy="2448272"/>
            <a:chOff x="7896120" y="2348800"/>
            <a:chExt cx="2880000" cy="2880000"/>
          </a:xfrm>
        </p:grpSpPr>
        <p:sp>
          <p:nvSpPr>
            <p:cNvPr id="16391" name="Oval 5"/>
            <p:cNvSpPr>
              <a:spLocks noChangeArrowheads="1"/>
            </p:cNvSpPr>
            <p:nvPr/>
          </p:nvSpPr>
          <p:spPr bwMode="auto">
            <a:xfrm>
              <a:off x="7896120" y="2348800"/>
              <a:ext cx="2880000" cy="2880000"/>
            </a:xfrm>
            <a:prstGeom prst="ellipse">
              <a:avLst/>
            </a:prstGeom>
            <a:solidFill>
              <a:srgbClr val="EE8E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en-US" sz="2400" dirty="0">
                <a:solidFill>
                  <a:schemeClr val="bg1"/>
                </a:solidFill>
                <a:latin typeface="Century Gothic" panose="020B0502020202020204" pitchFamily="34" charset="0"/>
              </a:endParaRPr>
            </a:p>
          </p:txBody>
        </p:sp>
        <p:sp>
          <p:nvSpPr>
            <p:cNvPr id="16392" name="Oval 6"/>
            <p:cNvSpPr>
              <a:spLocks noChangeArrowheads="1"/>
            </p:cNvSpPr>
            <p:nvPr/>
          </p:nvSpPr>
          <p:spPr bwMode="auto">
            <a:xfrm>
              <a:off x="8256120" y="2708800"/>
              <a:ext cx="2160000" cy="2160000"/>
            </a:xfrm>
            <a:prstGeom prst="ellipse">
              <a:avLst/>
            </a:prstGeom>
            <a:solidFill>
              <a:srgbClr val="FFFF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en-US" sz="2400" dirty="0"/>
            </a:p>
          </p:txBody>
        </p:sp>
      </p:grpSp>
      <p:sp>
        <p:nvSpPr>
          <p:cNvPr id="16386" name="Rectangle 2"/>
          <p:cNvSpPr>
            <a:spLocks noGrp="1" noChangeArrowheads="1"/>
          </p:cNvSpPr>
          <p:nvPr>
            <p:ph type="title"/>
          </p:nvPr>
        </p:nvSpPr>
        <p:spPr/>
        <p:txBody>
          <a:bodyPr>
            <a:normAutofit/>
          </a:bodyPr>
          <a:lstStyle/>
          <a:p>
            <a:pPr eaLnBrk="1" hangingPunct="1"/>
            <a:r>
              <a:rPr lang="fr-FR" altLang="en-US" dirty="0"/>
              <a:t>Analysez vos forces et pistes d’améliorations</a:t>
            </a:r>
          </a:p>
        </p:txBody>
      </p:sp>
      <p:sp>
        <p:nvSpPr>
          <p:cNvPr id="12" name="Rectangle 11"/>
          <p:cNvSpPr/>
          <p:nvPr/>
        </p:nvSpPr>
        <p:spPr>
          <a:xfrm>
            <a:off x="2207568" y="1425470"/>
            <a:ext cx="4608552" cy="923330"/>
          </a:xfrm>
          <a:prstGeom prst="rect">
            <a:avLst/>
          </a:prstGeom>
        </p:spPr>
        <p:txBody>
          <a:bodyPr wrap="square">
            <a:spAutoFit/>
          </a:bodyPr>
          <a:lstStyle/>
          <a:p>
            <a:r>
              <a:rPr lang="fr-FR" altLang="en-US" b="1" dirty="0">
                <a:latin typeface="Century Gothic" panose="020B0502020202020204" pitchFamily="34" charset="0"/>
              </a:rPr>
              <a:t>Zone de confort </a:t>
            </a:r>
          </a:p>
          <a:p>
            <a:r>
              <a:rPr lang="fr-FR" altLang="en-US" dirty="0">
                <a:latin typeface="Century Gothic" panose="020B0502020202020204" pitchFamily="34" charset="0"/>
              </a:rPr>
              <a:t>Je suis capable d’accomplir sans difficulté toute tâche, j</a:t>
            </a:r>
            <a:r>
              <a:rPr lang="fr-FR" dirty="0">
                <a:latin typeface="Century Gothic" panose="020B0502020202020204" pitchFamily="34" charset="0"/>
              </a:rPr>
              <a:t>e progresse peu.</a:t>
            </a:r>
          </a:p>
        </p:txBody>
      </p:sp>
      <p:sp>
        <p:nvSpPr>
          <p:cNvPr id="28" name="Rectangle 27"/>
          <p:cNvSpPr/>
          <p:nvPr/>
        </p:nvSpPr>
        <p:spPr>
          <a:xfrm>
            <a:off x="1541534" y="3044677"/>
            <a:ext cx="4968552" cy="1200329"/>
          </a:xfrm>
          <a:prstGeom prst="rect">
            <a:avLst/>
          </a:prstGeom>
        </p:spPr>
        <p:txBody>
          <a:bodyPr wrap="square">
            <a:spAutoFit/>
          </a:bodyPr>
          <a:lstStyle/>
          <a:p>
            <a:r>
              <a:rPr lang="fr-FR" altLang="en-US" b="1" dirty="0">
                <a:latin typeface="Century Gothic" panose="020B0502020202020204" pitchFamily="34" charset="0"/>
              </a:rPr>
              <a:t>Zone de sécurité</a:t>
            </a:r>
          </a:p>
          <a:p>
            <a:r>
              <a:rPr lang="fr-FR" altLang="en-US" dirty="0">
                <a:latin typeface="Century Gothic" panose="020B0502020202020204" pitchFamily="34" charset="0"/>
              </a:rPr>
              <a:t>Je ne suis pas à l’aise mais capable d’agir, je progresse et j’élargis ma zone de confort</a:t>
            </a:r>
            <a:endParaRPr lang="fr-FR" dirty="0">
              <a:latin typeface="Century Gothic" panose="020B0502020202020204" pitchFamily="34" charset="0"/>
            </a:endParaRPr>
          </a:p>
        </p:txBody>
      </p:sp>
      <p:cxnSp>
        <p:nvCxnSpPr>
          <p:cNvPr id="10" name="Connecteur droit avec flèche 9"/>
          <p:cNvCxnSpPr>
            <a:cxnSpLocks/>
          </p:cNvCxnSpPr>
          <p:nvPr/>
        </p:nvCxnSpPr>
        <p:spPr>
          <a:xfrm>
            <a:off x="6456040" y="3684253"/>
            <a:ext cx="21602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p:cNvCxnSpPr>
          <p:nvPr/>
        </p:nvCxnSpPr>
        <p:spPr>
          <a:xfrm>
            <a:off x="6816120" y="1887135"/>
            <a:ext cx="2612385" cy="13354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xmlns="" id="{127E0818-ACF6-46DD-A5EE-7D567803087B}"/>
              </a:ext>
            </a:extLst>
          </p:cNvPr>
          <p:cNvPicPr>
            <a:picLocks noChangeAspect="1"/>
          </p:cNvPicPr>
          <p:nvPr/>
        </p:nvPicPr>
        <p:blipFill>
          <a:blip r:embed="rId3"/>
          <a:stretch>
            <a:fillRect/>
          </a:stretch>
        </p:blipFill>
        <p:spPr>
          <a:xfrm>
            <a:off x="1492395" y="1592259"/>
            <a:ext cx="609604" cy="609604"/>
          </a:xfrm>
          <a:prstGeom prst="rect">
            <a:avLst/>
          </a:prstGeom>
        </p:spPr>
      </p:pic>
      <p:pic>
        <p:nvPicPr>
          <p:cNvPr id="15" name="Image 14">
            <a:extLst>
              <a:ext uri="{FF2B5EF4-FFF2-40B4-BE49-F238E27FC236}">
                <a16:creationId xmlns:a16="http://schemas.microsoft.com/office/drawing/2014/main" xmlns="" id="{416EEEBE-B357-4422-BC51-8B0A07AD9A9C}"/>
              </a:ext>
            </a:extLst>
          </p:cNvPr>
          <p:cNvPicPr>
            <a:picLocks noChangeAspect="1"/>
          </p:cNvPicPr>
          <p:nvPr/>
        </p:nvPicPr>
        <p:blipFill>
          <a:blip r:embed="rId4"/>
          <a:stretch>
            <a:fillRect/>
          </a:stretch>
        </p:blipFill>
        <p:spPr>
          <a:xfrm>
            <a:off x="588468" y="3201628"/>
            <a:ext cx="827532" cy="827532"/>
          </a:xfrm>
          <a:prstGeom prst="rect">
            <a:avLst/>
          </a:prstGeom>
        </p:spPr>
      </p:pic>
    </p:spTree>
    <p:extLst>
      <p:ext uri="{BB962C8B-B14F-4D97-AF65-F5344CB8AC3E}">
        <p14:creationId xmlns:p14="http://schemas.microsoft.com/office/powerpoint/2010/main" val="1955311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xmlns="" id="{9D8DF69B-AC3D-4778-9DA3-5CAA8233857A}"/>
              </a:ext>
            </a:extLst>
          </p:cNvPr>
          <p:cNvGrpSpPr>
            <a:grpSpLocks noChangeAspect="1"/>
          </p:cNvGrpSpPr>
          <p:nvPr/>
        </p:nvGrpSpPr>
        <p:grpSpPr>
          <a:xfrm>
            <a:off x="7823712" y="1628800"/>
            <a:ext cx="3672408" cy="3672408"/>
            <a:chOff x="7176120" y="1628800"/>
            <a:chExt cx="4320000" cy="4320000"/>
          </a:xfrm>
        </p:grpSpPr>
        <p:sp>
          <p:nvSpPr>
            <p:cNvPr id="16390" name="Oval 4"/>
            <p:cNvSpPr>
              <a:spLocks noChangeArrowheads="1"/>
            </p:cNvSpPr>
            <p:nvPr/>
          </p:nvSpPr>
          <p:spPr bwMode="auto">
            <a:xfrm>
              <a:off x="7176120" y="1628800"/>
              <a:ext cx="4320000" cy="4320000"/>
            </a:xfrm>
            <a:prstGeom prst="ellipse">
              <a:avLst/>
            </a:prstGeom>
            <a:solidFill>
              <a:srgbClr val="C000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p:txBody>
        </p:sp>
        <p:sp>
          <p:nvSpPr>
            <p:cNvPr id="16391" name="Oval 5"/>
            <p:cNvSpPr>
              <a:spLocks noChangeArrowheads="1"/>
            </p:cNvSpPr>
            <p:nvPr/>
          </p:nvSpPr>
          <p:spPr bwMode="auto">
            <a:xfrm>
              <a:off x="7896120" y="2348800"/>
              <a:ext cx="2880000" cy="2880000"/>
            </a:xfrm>
            <a:prstGeom prst="ellipse">
              <a:avLst/>
            </a:prstGeom>
            <a:solidFill>
              <a:srgbClr val="EE8E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en-US" sz="2400" dirty="0">
                <a:solidFill>
                  <a:schemeClr val="bg1"/>
                </a:solidFill>
                <a:latin typeface="Century Gothic" panose="020B0502020202020204" pitchFamily="34" charset="0"/>
              </a:endParaRPr>
            </a:p>
          </p:txBody>
        </p:sp>
        <p:sp>
          <p:nvSpPr>
            <p:cNvPr id="16392" name="Oval 6"/>
            <p:cNvSpPr>
              <a:spLocks noChangeArrowheads="1"/>
            </p:cNvSpPr>
            <p:nvPr/>
          </p:nvSpPr>
          <p:spPr bwMode="auto">
            <a:xfrm>
              <a:off x="8256120" y="2708800"/>
              <a:ext cx="2160000" cy="2160000"/>
            </a:xfrm>
            <a:prstGeom prst="ellipse">
              <a:avLst/>
            </a:prstGeom>
            <a:solidFill>
              <a:srgbClr val="FFFF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en-US" sz="2400" dirty="0"/>
            </a:p>
          </p:txBody>
        </p:sp>
      </p:grpSp>
      <p:sp>
        <p:nvSpPr>
          <p:cNvPr id="16386" name="Rectangle 2"/>
          <p:cNvSpPr>
            <a:spLocks noGrp="1" noChangeArrowheads="1"/>
          </p:cNvSpPr>
          <p:nvPr>
            <p:ph type="title"/>
          </p:nvPr>
        </p:nvSpPr>
        <p:spPr/>
        <p:txBody>
          <a:bodyPr>
            <a:normAutofit/>
          </a:bodyPr>
          <a:lstStyle/>
          <a:p>
            <a:pPr eaLnBrk="1" hangingPunct="1"/>
            <a:r>
              <a:rPr lang="fr-FR" altLang="en-US" dirty="0"/>
              <a:t>Analysez vos forces et pistes d’améliorations</a:t>
            </a:r>
          </a:p>
        </p:txBody>
      </p:sp>
      <p:sp>
        <p:nvSpPr>
          <p:cNvPr id="12" name="Rectangle 11"/>
          <p:cNvSpPr/>
          <p:nvPr/>
        </p:nvSpPr>
        <p:spPr>
          <a:xfrm>
            <a:off x="2207568" y="1425470"/>
            <a:ext cx="4608552" cy="923330"/>
          </a:xfrm>
          <a:prstGeom prst="rect">
            <a:avLst/>
          </a:prstGeom>
        </p:spPr>
        <p:txBody>
          <a:bodyPr wrap="square">
            <a:spAutoFit/>
          </a:bodyPr>
          <a:lstStyle/>
          <a:p>
            <a:r>
              <a:rPr lang="fr-FR" altLang="en-US" b="1" dirty="0">
                <a:latin typeface="Century Gothic" panose="020B0502020202020204" pitchFamily="34" charset="0"/>
              </a:rPr>
              <a:t>Zone de confort </a:t>
            </a:r>
          </a:p>
          <a:p>
            <a:r>
              <a:rPr lang="fr-FR" altLang="en-US" dirty="0">
                <a:latin typeface="Century Gothic" panose="020B0502020202020204" pitchFamily="34" charset="0"/>
              </a:rPr>
              <a:t>Je suis capable d’accomplir sans difficulté toute tâche, j</a:t>
            </a:r>
            <a:r>
              <a:rPr lang="fr-FR" dirty="0">
                <a:latin typeface="Century Gothic" panose="020B0502020202020204" pitchFamily="34" charset="0"/>
              </a:rPr>
              <a:t>e progresse peu.</a:t>
            </a:r>
          </a:p>
        </p:txBody>
      </p:sp>
      <p:sp>
        <p:nvSpPr>
          <p:cNvPr id="28" name="Rectangle 27"/>
          <p:cNvSpPr/>
          <p:nvPr/>
        </p:nvSpPr>
        <p:spPr>
          <a:xfrm>
            <a:off x="1541534" y="3044677"/>
            <a:ext cx="4968552" cy="1200329"/>
          </a:xfrm>
          <a:prstGeom prst="rect">
            <a:avLst/>
          </a:prstGeom>
        </p:spPr>
        <p:txBody>
          <a:bodyPr wrap="square">
            <a:spAutoFit/>
          </a:bodyPr>
          <a:lstStyle/>
          <a:p>
            <a:r>
              <a:rPr lang="fr-FR" altLang="en-US" b="1" dirty="0">
                <a:latin typeface="Century Gothic" panose="020B0502020202020204" pitchFamily="34" charset="0"/>
              </a:rPr>
              <a:t>Zone de sécurité</a:t>
            </a:r>
          </a:p>
          <a:p>
            <a:r>
              <a:rPr lang="fr-FR" altLang="en-US" dirty="0">
                <a:latin typeface="Century Gothic" panose="020B0502020202020204" pitchFamily="34" charset="0"/>
              </a:rPr>
              <a:t>Je ne suis pas à l’aise mais capable d’agir, je progresse et j’élargis ma zone de confort</a:t>
            </a:r>
            <a:endParaRPr lang="fr-FR" dirty="0">
              <a:latin typeface="Century Gothic" panose="020B0502020202020204" pitchFamily="34" charset="0"/>
            </a:endParaRPr>
          </a:p>
        </p:txBody>
      </p:sp>
      <p:sp>
        <p:nvSpPr>
          <p:cNvPr id="29" name="Rectangle 28"/>
          <p:cNvSpPr/>
          <p:nvPr/>
        </p:nvSpPr>
        <p:spPr>
          <a:xfrm>
            <a:off x="2030624" y="5238424"/>
            <a:ext cx="4968552" cy="923330"/>
          </a:xfrm>
          <a:prstGeom prst="rect">
            <a:avLst/>
          </a:prstGeom>
        </p:spPr>
        <p:txBody>
          <a:bodyPr wrap="square">
            <a:spAutoFit/>
          </a:bodyPr>
          <a:lstStyle/>
          <a:p>
            <a:r>
              <a:rPr lang="fr-FR" altLang="en-US" b="1" dirty="0">
                <a:latin typeface="Century Gothic" panose="020B0502020202020204" pitchFamily="34" charset="0"/>
              </a:rPr>
              <a:t>Zone de danger</a:t>
            </a:r>
          </a:p>
          <a:p>
            <a:r>
              <a:rPr lang="fr-FR" altLang="en-US" dirty="0">
                <a:latin typeface="Century Gothic" panose="020B0502020202020204" pitchFamily="34" charset="0"/>
              </a:rPr>
              <a:t>Je ne suis pas en mesure d’accomplir ces tâches aujourd’hui, mais demain, qui sait ? </a:t>
            </a:r>
            <a:endParaRPr lang="fr-FR" dirty="0">
              <a:latin typeface="Century Gothic" panose="020B0502020202020204" pitchFamily="34" charset="0"/>
            </a:endParaRPr>
          </a:p>
        </p:txBody>
      </p:sp>
      <p:cxnSp>
        <p:nvCxnSpPr>
          <p:cNvPr id="9" name="Connecteur droit avec flèche 8"/>
          <p:cNvCxnSpPr>
            <a:cxnSpLocks/>
          </p:cNvCxnSpPr>
          <p:nvPr/>
        </p:nvCxnSpPr>
        <p:spPr>
          <a:xfrm flipV="1">
            <a:off x="6999176" y="4581128"/>
            <a:ext cx="1545096" cy="11189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cxnSpLocks/>
          </p:cNvCxnSpPr>
          <p:nvPr/>
        </p:nvCxnSpPr>
        <p:spPr>
          <a:xfrm>
            <a:off x="6456040" y="3684253"/>
            <a:ext cx="216024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p:cNvCxnSpPr>
          <p:nvPr/>
        </p:nvCxnSpPr>
        <p:spPr>
          <a:xfrm>
            <a:off x="6816120" y="1887135"/>
            <a:ext cx="2612385" cy="13354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xmlns="" id="{127E0818-ACF6-46DD-A5EE-7D567803087B}"/>
              </a:ext>
            </a:extLst>
          </p:cNvPr>
          <p:cNvPicPr>
            <a:picLocks noChangeAspect="1"/>
          </p:cNvPicPr>
          <p:nvPr/>
        </p:nvPicPr>
        <p:blipFill>
          <a:blip r:embed="rId3"/>
          <a:stretch>
            <a:fillRect/>
          </a:stretch>
        </p:blipFill>
        <p:spPr>
          <a:xfrm>
            <a:off x="1492395" y="1592259"/>
            <a:ext cx="609604" cy="609604"/>
          </a:xfrm>
          <a:prstGeom prst="rect">
            <a:avLst/>
          </a:prstGeom>
        </p:spPr>
      </p:pic>
      <p:pic>
        <p:nvPicPr>
          <p:cNvPr id="15" name="Image 14">
            <a:extLst>
              <a:ext uri="{FF2B5EF4-FFF2-40B4-BE49-F238E27FC236}">
                <a16:creationId xmlns:a16="http://schemas.microsoft.com/office/drawing/2014/main" xmlns="" id="{416EEEBE-B357-4422-BC51-8B0A07AD9A9C}"/>
              </a:ext>
            </a:extLst>
          </p:cNvPr>
          <p:cNvPicPr>
            <a:picLocks noChangeAspect="1"/>
          </p:cNvPicPr>
          <p:nvPr/>
        </p:nvPicPr>
        <p:blipFill>
          <a:blip r:embed="rId4"/>
          <a:stretch>
            <a:fillRect/>
          </a:stretch>
        </p:blipFill>
        <p:spPr>
          <a:xfrm>
            <a:off x="588468" y="3201628"/>
            <a:ext cx="827532" cy="827532"/>
          </a:xfrm>
          <a:prstGeom prst="rect">
            <a:avLst/>
          </a:prstGeom>
        </p:spPr>
      </p:pic>
      <p:pic>
        <p:nvPicPr>
          <p:cNvPr id="17" name="Image 16">
            <a:extLst>
              <a:ext uri="{FF2B5EF4-FFF2-40B4-BE49-F238E27FC236}">
                <a16:creationId xmlns:a16="http://schemas.microsoft.com/office/drawing/2014/main" xmlns="" id="{75A3387F-BD5E-4B0B-A2FE-A5EFDE123B91}"/>
              </a:ext>
            </a:extLst>
          </p:cNvPr>
          <p:cNvPicPr>
            <a:picLocks noChangeAspect="1"/>
          </p:cNvPicPr>
          <p:nvPr/>
        </p:nvPicPr>
        <p:blipFill>
          <a:blip r:embed="rId5"/>
          <a:stretch>
            <a:fillRect/>
          </a:stretch>
        </p:blipFill>
        <p:spPr>
          <a:xfrm>
            <a:off x="1177544" y="5336100"/>
            <a:ext cx="727979" cy="727979"/>
          </a:xfrm>
          <a:prstGeom prst="rect">
            <a:avLst/>
          </a:prstGeom>
        </p:spPr>
      </p:pic>
    </p:spTree>
    <p:extLst>
      <p:ext uri="{BB962C8B-B14F-4D97-AF65-F5344CB8AC3E}">
        <p14:creationId xmlns:p14="http://schemas.microsoft.com/office/powerpoint/2010/main" val="2664896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xmlns="" id="{9D8DF69B-AC3D-4778-9DA3-5CAA8233857A}"/>
              </a:ext>
            </a:extLst>
          </p:cNvPr>
          <p:cNvGrpSpPr>
            <a:grpSpLocks noChangeAspect="1"/>
          </p:cNvGrpSpPr>
          <p:nvPr/>
        </p:nvGrpSpPr>
        <p:grpSpPr>
          <a:xfrm>
            <a:off x="7823712" y="1628800"/>
            <a:ext cx="3672408" cy="3672408"/>
            <a:chOff x="7176120" y="1628800"/>
            <a:chExt cx="4320000" cy="4320000"/>
          </a:xfrm>
        </p:grpSpPr>
        <p:sp>
          <p:nvSpPr>
            <p:cNvPr id="16390" name="Oval 4"/>
            <p:cNvSpPr>
              <a:spLocks noChangeArrowheads="1"/>
            </p:cNvSpPr>
            <p:nvPr/>
          </p:nvSpPr>
          <p:spPr bwMode="auto">
            <a:xfrm>
              <a:off x="7176120" y="1628800"/>
              <a:ext cx="4320000" cy="4320000"/>
            </a:xfrm>
            <a:prstGeom prst="ellipse">
              <a:avLst/>
            </a:prstGeom>
            <a:solidFill>
              <a:srgbClr val="C000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a:p>
              <a:pPr algn="ctr" eaLnBrk="1" hangingPunct="1">
                <a:lnSpc>
                  <a:spcPct val="93000"/>
                </a:lnSpc>
                <a:spcBef>
                  <a:spcPct val="0"/>
                </a:spcBef>
                <a:buClr>
                  <a:srgbClr val="000000"/>
                </a:buClr>
                <a:buFont typeface="Arial" panose="020B0604020202020204" pitchFamily="34" charset="0"/>
                <a:buNone/>
              </a:pPr>
              <a:endParaRPr lang="fr-FR" altLang="en-US" dirty="0">
                <a:solidFill>
                  <a:schemeClr val="bg1"/>
                </a:solidFill>
                <a:latin typeface="Century Gothic" panose="020B0502020202020204" pitchFamily="34" charset="0"/>
              </a:endParaRPr>
            </a:p>
          </p:txBody>
        </p:sp>
        <p:sp>
          <p:nvSpPr>
            <p:cNvPr id="16391" name="Oval 5"/>
            <p:cNvSpPr>
              <a:spLocks noChangeArrowheads="1"/>
            </p:cNvSpPr>
            <p:nvPr/>
          </p:nvSpPr>
          <p:spPr bwMode="auto">
            <a:xfrm>
              <a:off x="7642191" y="2094871"/>
              <a:ext cx="3387859" cy="3387859"/>
            </a:xfrm>
            <a:prstGeom prst="ellipse">
              <a:avLst/>
            </a:prstGeom>
            <a:solidFill>
              <a:srgbClr val="EE8E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en-US" sz="2400" dirty="0">
                <a:solidFill>
                  <a:schemeClr val="bg1"/>
                </a:solidFill>
                <a:latin typeface="Century Gothic" panose="020B0502020202020204" pitchFamily="34" charset="0"/>
              </a:endParaRPr>
            </a:p>
          </p:txBody>
        </p:sp>
        <p:sp>
          <p:nvSpPr>
            <p:cNvPr id="16392" name="Oval 6"/>
            <p:cNvSpPr>
              <a:spLocks noChangeArrowheads="1"/>
            </p:cNvSpPr>
            <p:nvPr/>
          </p:nvSpPr>
          <p:spPr bwMode="auto">
            <a:xfrm>
              <a:off x="8065673" y="2518353"/>
              <a:ext cx="2540894" cy="2540894"/>
            </a:xfrm>
            <a:prstGeom prst="ellipse">
              <a:avLst/>
            </a:prstGeom>
            <a:solidFill>
              <a:srgbClr val="FFFF00"/>
            </a:solidFill>
            <a:ln w="9525">
              <a:solidFill>
                <a:schemeClr val="tx1"/>
              </a:solidFill>
              <a:round/>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lnSpc>
                  <a:spcPct val="93000"/>
                </a:lnSpc>
                <a:spcBef>
                  <a:spcPct val="0"/>
                </a:spcBef>
                <a:buClr>
                  <a:srgbClr val="000000"/>
                </a:buClr>
                <a:buFont typeface="Arial" panose="020B0604020202020204" pitchFamily="34" charset="0"/>
                <a:buNone/>
              </a:pPr>
              <a:endParaRPr lang="fr-FR" altLang="en-US" sz="2400" dirty="0"/>
            </a:p>
          </p:txBody>
        </p:sp>
      </p:grpSp>
      <p:sp>
        <p:nvSpPr>
          <p:cNvPr id="16386" name="Rectangle 2"/>
          <p:cNvSpPr>
            <a:spLocks noGrp="1" noChangeArrowheads="1"/>
          </p:cNvSpPr>
          <p:nvPr>
            <p:ph type="title"/>
          </p:nvPr>
        </p:nvSpPr>
        <p:spPr/>
        <p:txBody>
          <a:bodyPr>
            <a:normAutofit/>
          </a:bodyPr>
          <a:lstStyle/>
          <a:p>
            <a:pPr eaLnBrk="1" hangingPunct="1"/>
            <a:r>
              <a:rPr lang="fr-FR" altLang="en-US" dirty="0"/>
              <a:t>Analysez vos forces et pistes d’améliorations</a:t>
            </a:r>
          </a:p>
        </p:txBody>
      </p:sp>
      <p:sp>
        <p:nvSpPr>
          <p:cNvPr id="12" name="Rectangle 11"/>
          <p:cNvSpPr/>
          <p:nvPr/>
        </p:nvSpPr>
        <p:spPr>
          <a:xfrm>
            <a:off x="2207568" y="1425470"/>
            <a:ext cx="4608552" cy="923330"/>
          </a:xfrm>
          <a:prstGeom prst="rect">
            <a:avLst/>
          </a:prstGeom>
        </p:spPr>
        <p:txBody>
          <a:bodyPr wrap="square">
            <a:spAutoFit/>
          </a:bodyPr>
          <a:lstStyle/>
          <a:p>
            <a:r>
              <a:rPr lang="fr-FR" altLang="en-US" b="1" dirty="0">
                <a:latin typeface="Century Gothic" panose="020B0502020202020204" pitchFamily="34" charset="0"/>
              </a:rPr>
              <a:t>Zone de confort </a:t>
            </a:r>
          </a:p>
          <a:p>
            <a:r>
              <a:rPr lang="fr-FR" altLang="en-US" dirty="0">
                <a:latin typeface="Century Gothic" panose="020B0502020202020204" pitchFamily="34" charset="0"/>
              </a:rPr>
              <a:t>Je suis capable d’accomplir sans difficulté toute tâche, j</a:t>
            </a:r>
            <a:r>
              <a:rPr lang="fr-FR" dirty="0">
                <a:latin typeface="Century Gothic" panose="020B0502020202020204" pitchFamily="34" charset="0"/>
              </a:rPr>
              <a:t>e progresse peu.</a:t>
            </a:r>
          </a:p>
        </p:txBody>
      </p:sp>
      <p:sp>
        <p:nvSpPr>
          <p:cNvPr id="28" name="Rectangle 27"/>
          <p:cNvSpPr/>
          <p:nvPr/>
        </p:nvSpPr>
        <p:spPr>
          <a:xfrm>
            <a:off x="1541534" y="3044677"/>
            <a:ext cx="4968552" cy="1200329"/>
          </a:xfrm>
          <a:prstGeom prst="rect">
            <a:avLst/>
          </a:prstGeom>
        </p:spPr>
        <p:txBody>
          <a:bodyPr wrap="square">
            <a:spAutoFit/>
          </a:bodyPr>
          <a:lstStyle/>
          <a:p>
            <a:r>
              <a:rPr lang="fr-FR" altLang="en-US" b="1" dirty="0">
                <a:latin typeface="Century Gothic" panose="020B0502020202020204" pitchFamily="34" charset="0"/>
              </a:rPr>
              <a:t>Zone de sécurité</a:t>
            </a:r>
          </a:p>
          <a:p>
            <a:r>
              <a:rPr lang="fr-FR" altLang="en-US" dirty="0">
                <a:latin typeface="Century Gothic" panose="020B0502020202020204" pitchFamily="34" charset="0"/>
              </a:rPr>
              <a:t>Je ne suis pas à l’aise mais capable d’agir, je progresse et j’élargis ma zone de confort</a:t>
            </a:r>
            <a:endParaRPr lang="fr-FR" dirty="0">
              <a:latin typeface="Century Gothic" panose="020B0502020202020204" pitchFamily="34" charset="0"/>
            </a:endParaRPr>
          </a:p>
        </p:txBody>
      </p:sp>
      <p:sp>
        <p:nvSpPr>
          <p:cNvPr id="29" name="Rectangle 28"/>
          <p:cNvSpPr/>
          <p:nvPr/>
        </p:nvSpPr>
        <p:spPr>
          <a:xfrm>
            <a:off x="2030624" y="5238424"/>
            <a:ext cx="4968552" cy="923330"/>
          </a:xfrm>
          <a:prstGeom prst="rect">
            <a:avLst/>
          </a:prstGeom>
        </p:spPr>
        <p:txBody>
          <a:bodyPr wrap="square">
            <a:spAutoFit/>
          </a:bodyPr>
          <a:lstStyle/>
          <a:p>
            <a:r>
              <a:rPr lang="fr-FR" altLang="en-US" b="1" dirty="0">
                <a:latin typeface="Century Gothic" panose="020B0502020202020204" pitchFamily="34" charset="0"/>
              </a:rPr>
              <a:t>Zone de danger</a:t>
            </a:r>
          </a:p>
          <a:p>
            <a:r>
              <a:rPr lang="fr-FR" altLang="en-US" dirty="0">
                <a:latin typeface="Century Gothic" panose="020B0502020202020204" pitchFamily="34" charset="0"/>
              </a:rPr>
              <a:t>Je ne suis pas en mesure d’accomplir ces tâches aujourd’hui, mais demain, qui sait ? </a:t>
            </a:r>
            <a:endParaRPr lang="fr-FR" dirty="0">
              <a:latin typeface="Century Gothic" panose="020B0502020202020204" pitchFamily="34" charset="0"/>
            </a:endParaRPr>
          </a:p>
        </p:txBody>
      </p:sp>
      <p:cxnSp>
        <p:nvCxnSpPr>
          <p:cNvPr id="9" name="Connecteur droit avec flèche 8"/>
          <p:cNvCxnSpPr>
            <a:cxnSpLocks/>
          </p:cNvCxnSpPr>
          <p:nvPr/>
        </p:nvCxnSpPr>
        <p:spPr>
          <a:xfrm flipV="1">
            <a:off x="6999176" y="4581128"/>
            <a:ext cx="1545096" cy="11189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cxnSpLocks/>
          </p:cNvCxnSpPr>
          <p:nvPr/>
        </p:nvCxnSpPr>
        <p:spPr>
          <a:xfrm>
            <a:off x="6456040" y="3684253"/>
            <a:ext cx="19442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p:cNvCxnSpPr>
          <p:nvPr/>
        </p:nvCxnSpPr>
        <p:spPr>
          <a:xfrm>
            <a:off x="6816120" y="1887135"/>
            <a:ext cx="2612385" cy="13354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xmlns="" id="{127E0818-ACF6-46DD-A5EE-7D567803087B}"/>
              </a:ext>
            </a:extLst>
          </p:cNvPr>
          <p:cNvPicPr>
            <a:picLocks noChangeAspect="1"/>
          </p:cNvPicPr>
          <p:nvPr/>
        </p:nvPicPr>
        <p:blipFill>
          <a:blip r:embed="rId3"/>
          <a:stretch>
            <a:fillRect/>
          </a:stretch>
        </p:blipFill>
        <p:spPr>
          <a:xfrm>
            <a:off x="1492395" y="1592259"/>
            <a:ext cx="609604" cy="609604"/>
          </a:xfrm>
          <a:prstGeom prst="rect">
            <a:avLst/>
          </a:prstGeom>
        </p:spPr>
      </p:pic>
      <p:pic>
        <p:nvPicPr>
          <p:cNvPr id="15" name="Image 14">
            <a:extLst>
              <a:ext uri="{FF2B5EF4-FFF2-40B4-BE49-F238E27FC236}">
                <a16:creationId xmlns:a16="http://schemas.microsoft.com/office/drawing/2014/main" xmlns="" id="{416EEEBE-B357-4422-BC51-8B0A07AD9A9C}"/>
              </a:ext>
            </a:extLst>
          </p:cNvPr>
          <p:cNvPicPr>
            <a:picLocks noChangeAspect="1"/>
          </p:cNvPicPr>
          <p:nvPr/>
        </p:nvPicPr>
        <p:blipFill>
          <a:blip r:embed="rId4"/>
          <a:stretch>
            <a:fillRect/>
          </a:stretch>
        </p:blipFill>
        <p:spPr>
          <a:xfrm>
            <a:off x="588468" y="3201628"/>
            <a:ext cx="827532" cy="827532"/>
          </a:xfrm>
          <a:prstGeom prst="rect">
            <a:avLst/>
          </a:prstGeom>
        </p:spPr>
      </p:pic>
      <p:pic>
        <p:nvPicPr>
          <p:cNvPr id="17" name="Image 16">
            <a:extLst>
              <a:ext uri="{FF2B5EF4-FFF2-40B4-BE49-F238E27FC236}">
                <a16:creationId xmlns:a16="http://schemas.microsoft.com/office/drawing/2014/main" xmlns="" id="{75A3387F-BD5E-4B0B-A2FE-A5EFDE123B91}"/>
              </a:ext>
            </a:extLst>
          </p:cNvPr>
          <p:cNvPicPr>
            <a:picLocks noChangeAspect="1"/>
          </p:cNvPicPr>
          <p:nvPr/>
        </p:nvPicPr>
        <p:blipFill>
          <a:blip r:embed="rId5"/>
          <a:stretch>
            <a:fillRect/>
          </a:stretch>
        </p:blipFill>
        <p:spPr>
          <a:xfrm>
            <a:off x="1177544" y="5336100"/>
            <a:ext cx="727979" cy="727979"/>
          </a:xfrm>
          <a:prstGeom prst="rect">
            <a:avLst/>
          </a:prstGeom>
        </p:spPr>
      </p:pic>
    </p:spTree>
    <p:extLst>
      <p:ext uri="{BB962C8B-B14F-4D97-AF65-F5344CB8AC3E}">
        <p14:creationId xmlns:p14="http://schemas.microsoft.com/office/powerpoint/2010/main" val="2654109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altLang="en-US" dirty="0"/>
              <a:t>Une organisation projet efficiente ?</a:t>
            </a:r>
          </a:p>
        </p:txBody>
      </p:sp>
      <p:sp>
        <p:nvSpPr>
          <p:cNvPr id="126979" name="Rectangle 3"/>
          <p:cNvSpPr>
            <a:spLocks noGrp="1" noChangeArrowheads="1"/>
          </p:cNvSpPr>
          <p:nvPr>
            <p:ph idx="1"/>
          </p:nvPr>
        </p:nvSpPr>
        <p:spPr>
          <a:xfrm>
            <a:off x="623393" y="1058431"/>
            <a:ext cx="10879714" cy="2121089"/>
          </a:xfrm>
        </p:spPr>
        <p:txBody>
          <a:bodyPr/>
          <a:lstStyle/>
          <a:p>
            <a:pPr lvl="1" indent="0">
              <a:buNone/>
            </a:pPr>
            <a:r>
              <a:rPr lang="fr-FR" altLang="en-US" sz="2000" b="0" dirty="0">
                <a:solidFill>
                  <a:srgbClr val="262626"/>
                </a:solidFill>
              </a:rPr>
              <a:t>Une </a:t>
            </a:r>
            <a:r>
              <a:rPr lang="fr-FR" altLang="en-US" sz="2000" b="1" dirty="0">
                <a:solidFill>
                  <a:srgbClr val="085160"/>
                </a:solidFill>
              </a:rPr>
              <a:t>organisation de l'équipe </a:t>
            </a:r>
            <a:r>
              <a:rPr lang="fr-FR" altLang="en-US" sz="2000" b="0" dirty="0">
                <a:solidFill>
                  <a:srgbClr val="262626"/>
                </a:solidFill>
              </a:rPr>
              <a:t>clairement définie et des responsabilités partagées qui intègrent tout de suite les nouveaux.</a:t>
            </a:r>
          </a:p>
          <a:p>
            <a:pPr indent="0" eaLnBrk="1" hangingPunct="1"/>
            <a:endParaRPr lang="fr-FR" altLang="en-US" sz="2000" b="0" dirty="0">
              <a:solidFill>
                <a:srgbClr val="262626"/>
              </a:solidFill>
            </a:endParaRPr>
          </a:p>
          <a:p>
            <a:pPr indent="0" eaLnBrk="1" hangingPunct="1"/>
            <a:r>
              <a:rPr lang="fr-FR" altLang="en-US" sz="2000" b="0" dirty="0">
                <a:solidFill>
                  <a:srgbClr val="262626"/>
                </a:solidFill>
              </a:rPr>
              <a:t>Un projet a besoin </a:t>
            </a:r>
            <a:r>
              <a:rPr lang="fr-FR" altLang="en-US" sz="2000" dirty="0"/>
              <a:t>d’un responsable de projet</a:t>
            </a:r>
            <a:r>
              <a:rPr lang="fr-FR" altLang="en-US" sz="2000" b="0" dirty="0">
                <a:solidFill>
                  <a:srgbClr val="262626"/>
                </a:solidFill>
              </a:rPr>
              <a:t>.</a:t>
            </a:r>
          </a:p>
        </p:txBody>
      </p:sp>
      <p:pic>
        <p:nvPicPr>
          <p:cNvPr id="14" name="Image 13">
            <a:extLst>
              <a:ext uri="{FF2B5EF4-FFF2-40B4-BE49-F238E27FC236}">
                <a16:creationId xmlns:a16="http://schemas.microsoft.com/office/drawing/2014/main" xmlns="" id="{4404E04B-5859-45BC-BD20-380647C10609}"/>
              </a:ext>
            </a:extLst>
          </p:cNvPr>
          <p:cNvPicPr>
            <a:picLocks noChangeAspect="1"/>
          </p:cNvPicPr>
          <p:nvPr/>
        </p:nvPicPr>
        <p:blipFill>
          <a:blip r:embed="rId3"/>
          <a:stretch>
            <a:fillRect/>
          </a:stretch>
        </p:blipFill>
        <p:spPr>
          <a:xfrm>
            <a:off x="479376" y="1058431"/>
            <a:ext cx="864096" cy="864096"/>
          </a:xfrm>
          <a:prstGeom prst="rect">
            <a:avLst/>
          </a:prstGeom>
        </p:spPr>
      </p:pic>
    </p:spTree>
    <p:extLst>
      <p:ext uri="{BB962C8B-B14F-4D97-AF65-F5344CB8AC3E}">
        <p14:creationId xmlns:p14="http://schemas.microsoft.com/office/powerpoint/2010/main" val="214754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Où agir ? Bien cibler les actions</a:t>
            </a:r>
          </a:p>
        </p:txBody>
      </p:sp>
      <p:grpSp>
        <p:nvGrpSpPr>
          <p:cNvPr id="42" name="Groupe 41"/>
          <p:cNvGrpSpPr/>
          <p:nvPr/>
        </p:nvGrpSpPr>
        <p:grpSpPr>
          <a:xfrm>
            <a:off x="2176287" y="1627058"/>
            <a:ext cx="7731413" cy="4554506"/>
            <a:chOff x="1415480" y="1578073"/>
            <a:chExt cx="7731413" cy="4554506"/>
          </a:xfrm>
        </p:grpSpPr>
        <p:grpSp>
          <p:nvGrpSpPr>
            <p:cNvPr id="35" name="Groupe 34"/>
            <p:cNvGrpSpPr/>
            <p:nvPr/>
          </p:nvGrpSpPr>
          <p:grpSpPr>
            <a:xfrm>
              <a:off x="1415480" y="1578073"/>
              <a:ext cx="7731413" cy="4554506"/>
              <a:chOff x="551384" y="1700808"/>
              <a:chExt cx="5693132" cy="4554506"/>
            </a:xfrm>
          </p:grpSpPr>
          <p:grpSp>
            <p:nvGrpSpPr>
              <p:cNvPr id="14" name="Groupe 13"/>
              <p:cNvGrpSpPr/>
              <p:nvPr/>
            </p:nvGrpSpPr>
            <p:grpSpPr>
              <a:xfrm>
                <a:off x="551384" y="1700808"/>
                <a:ext cx="4554506" cy="4554506"/>
                <a:chOff x="623392" y="2492896"/>
                <a:chExt cx="1728192" cy="1728192"/>
              </a:xfrm>
            </p:grpSpPr>
            <p:cxnSp>
              <p:nvCxnSpPr>
                <p:cNvPr id="11" name="Connecteur droit avec flèche 10"/>
                <p:cNvCxnSpPr/>
                <p:nvPr/>
              </p:nvCxnSpPr>
              <p:spPr>
                <a:xfrm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5082918" y="3641047"/>
                <a:ext cx="1161598"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Facilité d’action</a:t>
                </a:r>
              </a:p>
            </p:txBody>
          </p:sp>
          <p:sp>
            <p:nvSpPr>
              <p:cNvPr id="31" name="ZoneTexte 30"/>
              <p:cNvSpPr txBox="1"/>
              <p:nvPr/>
            </p:nvSpPr>
            <p:spPr>
              <a:xfrm>
                <a:off x="3161675" y="3130648"/>
                <a:ext cx="1944216" cy="646331"/>
              </a:xfrm>
              <a:prstGeom prst="rect">
                <a:avLst/>
              </a:prstGeom>
              <a:noFill/>
            </p:spPr>
            <p:txBody>
              <a:bodyPr wrap="square" rtlCol="0">
                <a:spAutoFit/>
              </a:bodyPr>
              <a:lstStyle/>
              <a:p>
                <a:pPr algn="ctr"/>
                <a:r>
                  <a:rPr lang="fr-FR" b="1" dirty="0">
                    <a:solidFill>
                      <a:srgbClr val="00B050"/>
                    </a:solidFill>
                    <a:latin typeface="Century Gothic" panose="020B0502020202020204" pitchFamily="34" charset="0"/>
                  </a:rPr>
                  <a:t>Pourquoi attendre ? Go !</a:t>
                </a:r>
              </a:p>
            </p:txBody>
          </p:sp>
          <p:sp>
            <p:nvSpPr>
              <p:cNvPr id="32" name="ZoneTexte 31"/>
              <p:cNvSpPr txBox="1"/>
              <p:nvPr/>
            </p:nvSpPr>
            <p:spPr>
              <a:xfrm>
                <a:off x="3178796" y="5186690"/>
                <a:ext cx="1944216" cy="923330"/>
              </a:xfrm>
              <a:prstGeom prst="rect">
                <a:avLst/>
              </a:prstGeom>
              <a:noFill/>
            </p:spPr>
            <p:txBody>
              <a:bodyPr wrap="square" rtlCol="0">
                <a:spAutoFit/>
              </a:bodyPr>
              <a:lstStyle/>
              <a:p>
                <a:pPr algn="ctr"/>
                <a:r>
                  <a:rPr lang="fr-FR" b="1" dirty="0">
                    <a:solidFill>
                      <a:srgbClr val="0070C0"/>
                    </a:solidFill>
                    <a:latin typeface="Century Gothic" panose="020B0502020202020204" pitchFamily="34" charset="0"/>
                  </a:rPr>
                  <a:t>Pourquoi pas, mais ça ne doit pas masquer le reste</a:t>
                </a:r>
              </a:p>
            </p:txBody>
          </p:sp>
          <p:sp>
            <p:nvSpPr>
              <p:cNvPr id="33" name="ZoneTexte 32"/>
              <p:cNvSpPr txBox="1"/>
              <p:nvPr/>
            </p:nvSpPr>
            <p:spPr>
              <a:xfrm>
                <a:off x="664802" y="2898101"/>
                <a:ext cx="1944216" cy="923330"/>
              </a:xfrm>
              <a:prstGeom prst="rect">
                <a:avLst/>
              </a:prstGeom>
              <a:noFill/>
            </p:spPr>
            <p:txBody>
              <a:bodyPr wrap="square" rtlCol="0">
                <a:spAutoFit/>
              </a:bodyPr>
              <a:lstStyle/>
              <a:p>
                <a:pPr algn="ctr"/>
                <a:r>
                  <a:rPr lang="fr-FR" b="1" dirty="0">
                    <a:solidFill>
                      <a:srgbClr val="00B0F0"/>
                    </a:solidFill>
                    <a:latin typeface="Century Gothic" panose="020B0502020202020204" pitchFamily="34" charset="0"/>
                  </a:rPr>
                  <a:t>À faire, mais dans un second temps !</a:t>
                </a:r>
              </a:p>
            </p:txBody>
          </p:sp>
        </p:grpSp>
        <p:pic>
          <p:nvPicPr>
            <p:cNvPr id="37" name="Image 36"/>
            <p:cNvPicPr>
              <a:picLocks noChangeAspect="1"/>
            </p:cNvPicPr>
            <p:nvPr/>
          </p:nvPicPr>
          <p:blipFill>
            <a:blip r:embed="rId3"/>
            <a:stretch>
              <a:fillRect/>
            </a:stretch>
          </p:blipFill>
          <p:spPr>
            <a:xfrm>
              <a:off x="2419608" y="1868173"/>
              <a:ext cx="940087" cy="849974"/>
            </a:xfrm>
            <a:prstGeom prst="rect">
              <a:avLst/>
            </a:prstGeom>
          </p:spPr>
        </p:pic>
        <p:pic>
          <p:nvPicPr>
            <p:cNvPr id="38" name="Image 37"/>
            <p:cNvPicPr>
              <a:picLocks noChangeAspect="1"/>
            </p:cNvPicPr>
            <p:nvPr/>
          </p:nvPicPr>
          <p:blipFill>
            <a:blip r:embed="rId3"/>
            <a:stretch>
              <a:fillRect/>
            </a:stretch>
          </p:blipFill>
          <p:spPr>
            <a:xfrm>
              <a:off x="5840646" y="4160017"/>
              <a:ext cx="915286" cy="827551"/>
            </a:xfrm>
            <a:prstGeom prst="rect">
              <a:avLst/>
            </a:prstGeom>
          </p:spPr>
        </p:pic>
        <p:pic>
          <p:nvPicPr>
            <p:cNvPr id="40" name="Image 39"/>
            <p:cNvPicPr>
              <a:picLocks noChangeAspect="1"/>
            </p:cNvPicPr>
            <p:nvPr/>
          </p:nvPicPr>
          <p:blipFill>
            <a:blip r:embed="rId4"/>
            <a:stretch>
              <a:fillRect/>
            </a:stretch>
          </p:blipFill>
          <p:spPr>
            <a:xfrm>
              <a:off x="5667678" y="1795602"/>
              <a:ext cx="1191949" cy="1164782"/>
            </a:xfrm>
            <a:prstGeom prst="rect">
              <a:avLst/>
            </a:prstGeom>
          </p:spPr>
        </p:pic>
      </p:grpSp>
      <p:sp>
        <p:nvSpPr>
          <p:cNvPr id="17" name="ZoneTexte 16">
            <a:extLst>
              <a:ext uri="{FF2B5EF4-FFF2-40B4-BE49-F238E27FC236}">
                <a16:creationId xmlns:a16="http://schemas.microsoft.com/office/drawing/2014/main" xmlns="" id="{576C5F0B-5250-4984-97A6-FF604F5126F0}"/>
              </a:ext>
            </a:extLst>
          </p:cNvPr>
          <p:cNvSpPr txBox="1"/>
          <p:nvPr/>
        </p:nvSpPr>
        <p:spPr>
          <a:xfrm>
            <a:off x="3730876" y="915798"/>
            <a:ext cx="3075953"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Importance des Émissions de GES associées</a:t>
            </a:r>
          </a:p>
        </p:txBody>
      </p:sp>
    </p:spTree>
    <p:extLst>
      <p:ext uri="{BB962C8B-B14F-4D97-AF65-F5344CB8AC3E}">
        <p14:creationId xmlns:p14="http://schemas.microsoft.com/office/powerpoint/2010/main" val="1424233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altLang="en-US" dirty="0"/>
              <a:t>Une organisation projet efficiente ?</a:t>
            </a:r>
          </a:p>
        </p:txBody>
      </p:sp>
      <p:sp>
        <p:nvSpPr>
          <p:cNvPr id="126979" name="Rectangle 3"/>
          <p:cNvSpPr>
            <a:spLocks noGrp="1" noChangeArrowheads="1"/>
          </p:cNvSpPr>
          <p:nvPr>
            <p:ph idx="1"/>
          </p:nvPr>
        </p:nvSpPr>
        <p:spPr>
          <a:xfrm>
            <a:off x="623393" y="1058431"/>
            <a:ext cx="10879714" cy="2121089"/>
          </a:xfrm>
        </p:spPr>
        <p:txBody>
          <a:bodyPr/>
          <a:lstStyle/>
          <a:p>
            <a:pPr lvl="1" indent="0">
              <a:buNone/>
            </a:pPr>
            <a:r>
              <a:rPr lang="fr-FR" altLang="en-US" sz="2000" b="0" dirty="0">
                <a:solidFill>
                  <a:srgbClr val="262626"/>
                </a:solidFill>
              </a:rPr>
              <a:t>Une </a:t>
            </a:r>
            <a:r>
              <a:rPr lang="fr-FR" altLang="en-US" sz="2000" b="1" dirty="0">
                <a:solidFill>
                  <a:srgbClr val="085160"/>
                </a:solidFill>
              </a:rPr>
              <a:t>organisation de l'équipe </a:t>
            </a:r>
            <a:r>
              <a:rPr lang="fr-FR" altLang="en-US" sz="2000" b="0" dirty="0">
                <a:solidFill>
                  <a:srgbClr val="262626"/>
                </a:solidFill>
              </a:rPr>
              <a:t>clairement définie et des responsabilités partagées qui intègrent tout de suite les nouveaux.</a:t>
            </a:r>
          </a:p>
          <a:p>
            <a:pPr indent="0" eaLnBrk="1" hangingPunct="1"/>
            <a:endParaRPr lang="fr-FR" altLang="en-US" sz="2000" b="0" dirty="0">
              <a:solidFill>
                <a:srgbClr val="262626"/>
              </a:solidFill>
            </a:endParaRPr>
          </a:p>
          <a:p>
            <a:pPr indent="0" eaLnBrk="1" hangingPunct="1"/>
            <a:r>
              <a:rPr lang="fr-FR" altLang="en-US" sz="2000" b="0" dirty="0">
                <a:solidFill>
                  <a:srgbClr val="262626"/>
                </a:solidFill>
              </a:rPr>
              <a:t>Un projet a besoin </a:t>
            </a:r>
            <a:r>
              <a:rPr lang="fr-FR" altLang="en-US" sz="2000" dirty="0"/>
              <a:t>d’un responsable de projet</a:t>
            </a:r>
            <a:r>
              <a:rPr lang="fr-FR" altLang="en-US" sz="2000" b="0" dirty="0">
                <a:solidFill>
                  <a:srgbClr val="262626"/>
                </a:solidFill>
              </a:rPr>
              <a:t>.</a:t>
            </a:r>
          </a:p>
        </p:txBody>
      </p:sp>
      <p:pic>
        <p:nvPicPr>
          <p:cNvPr id="14" name="Image 13">
            <a:extLst>
              <a:ext uri="{FF2B5EF4-FFF2-40B4-BE49-F238E27FC236}">
                <a16:creationId xmlns:a16="http://schemas.microsoft.com/office/drawing/2014/main" xmlns="" id="{4404E04B-5859-45BC-BD20-380647C10609}"/>
              </a:ext>
            </a:extLst>
          </p:cNvPr>
          <p:cNvPicPr>
            <a:picLocks noChangeAspect="1"/>
          </p:cNvPicPr>
          <p:nvPr/>
        </p:nvPicPr>
        <p:blipFill>
          <a:blip r:embed="rId3"/>
          <a:stretch>
            <a:fillRect/>
          </a:stretch>
        </p:blipFill>
        <p:spPr>
          <a:xfrm>
            <a:off x="479376" y="1058431"/>
            <a:ext cx="864096" cy="864096"/>
          </a:xfrm>
          <a:prstGeom prst="rect">
            <a:avLst/>
          </a:prstGeom>
        </p:spPr>
      </p:pic>
      <p:grpSp>
        <p:nvGrpSpPr>
          <p:cNvPr id="57" name="Groupe 56">
            <a:extLst>
              <a:ext uri="{FF2B5EF4-FFF2-40B4-BE49-F238E27FC236}">
                <a16:creationId xmlns:a16="http://schemas.microsoft.com/office/drawing/2014/main" xmlns="" id="{9B04A81F-3DCC-44B2-AB9B-9928E597077D}"/>
              </a:ext>
            </a:extLst>
          </p:cNvPr>
          <p:cNvGrpSpPr/>
          <p:nvPr/>
        </p:nvGrpSpPr>
        <p:grpSpPr>
          <a:xfrm>
            <a:off x="1200899" y="2704981"/>
            <a:ext cx="2854712" cy="3398289"/>
            <a:chOff x="1200899" y="2704981"/>
            <a:chExt cx="2854712" cy="3398289"/>
          </a:xfrm>
        </p:grpSpPr>
        <p:grpSp>
          <p:nvGrpSpPr>
            <p:cNvPr id="55" name="Groupe 54">
              <a:extLst>
                <a:ext uri="{FF2B5EF4-FFF2-40B4-BE49-F238E27FC236}">
                  <a16:creationId xmlns:a16="http://schemas.microsoft.com/office/drawing/2014/main" xmlns="" id="{1E5E75CD-503A-457C-970D-7EAA84AA9A9E}"/>
                </a:ext>
              </a:extLst>
            </p:cNvPr>
            <p:cNvGrpSpPr/>
            <p:nvPr/>
          </p:nvGrpSpPr>
          <p:grpSpPr>
            <a:xfrm>
              <a:off x="1585687" y="3969615"/>
              <a:ext cx="2255622" cy="2133655"/>
              <a:chOff x="2374592" y="4319682"/>
              <a:chExt cx="2255622" cy="2133655"/>
            </a:xfrm>
          </p:grpSpPr>
          <p:pic>
            <p:nvPicPr>
              <p:cNvPr id="18" name="Image 17">
                <a:extLst>
                  <a:ext uri="{FF2B5EF4-FFF2-40B4-BE49-F238E27FC236}">
                    <a16:creationId xmlns:a16="http://schemas.microsoft.com/office/drawing/2014/main" xmlns="" id="{3FCD3A2F-780C-4CBC-9486-E6760DA60E3E}"/>
                  </a:ext>
                </a:extLst>
              </p:cNvPr>
              <p:cNvPicPr>
                <a:picLocks noChangeAspect="1"/>
              </p:cNvPicPr>
              <p:nvPr/>
            </p:nvPicPr>
            <p:blipFill rotWithShape="1">
              <a:blip r:embed="rId4"/>
              <a:srcRect b="31272"/>
              <a:stretch/>
            </p:blipFill>
            <p:spPr>
              <a:xfrm>
                <a:off x="2999656" y="5112945"/>
                <a:ext cx="999047" cy="686624"/>
              </a:xfrm>
              <a:prstGeom prst="rect">
                <a:avLst/>
              </a:prstGeom>
            </p:spPr>
          </p:pic>
          <p:sp>
            <p:nvSpPr>
              <p:cNvPr id="27" name="AutoShape 11">
                <a:extLst>
                  <a:ext uri="{FF2B5EF4-FFF2-40B4-BE49-F238E27FC236}">
                    <a16:creationId xmlns:a16="http://schemas.microsoft.com/office/drawing/2014/main" xmlns="" id="{B4B4F6B8-C644-48B5-9026-14BF7857421E}"/>
                  </a:ext>
                </a:extLst>
              </p:cNvPr>
              <p:cNvSpPr>
                <a:spLocks noChangeArrowheads="1"/>
              </p:cNvSpPr>
              <p:nvPr/>
            </p:nvSpPr>
            <p:spPr bwMode="auto">
              <a:xfrm rot="1355458">
                <a:off x="3851042" y="5679192"/>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 name="AutoShape 11">
                <a:extLst>
                  <a:ext uri="{FF2B5EF4-FFF2-40B4-BE49-F238E27FC236}">
                    <a16:creationId xmlns:a16="http://schemas.microsoft.com/office/drawing/2014/main" xmlns="" id="{4637FF1A-DA9C-4E1E-A89F-AA45E991CDB1}"/>
                  </a:ext>
                </a:extLst>
              </p:cNvPr>
              <p:cNvSpPr>
                <a:spLocks noChangeArrowheads="1"/>
              </p:cNvSpPr>
              <p:nvPr/>
            </p:nvSpPr>
            <p:spPr bwMode="auto">
              <a:xfrm rot="21061716">
                <a:off x="3861451" y="5088654"/>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11">
                <a:extLst>
                  <a:ext uri="{FF2B5EF4-FFF2-40B4-BE49-F238E27FC236}">
                    <a16:creationId xmlns:a16="http://schemas.microsoft.com/office/drawing/2014/main" xmlns="" id="{C8779B42-CAA1-47C0-AAAB-79E876D5A695}"/>
                  </a:ext>
                </a:extLst>
              </p:cNvPr>
              <p:cNvSpPr>
                <a:spLocks noChangeArrowheads="1"/>
              </p:cNvSpPr>
              <p:nvPr/>
            </p:nvSpPr>
            <p:spPr bwMode="auto">
              <a:xfrm rot="5400000">
                <a:off x="3410764" y="5944775"/>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11">
                <a:extLst>
                  <a:ext uri="{FF2B5EF4-FFF2-40B4-BE49-F238E27FC236}">
                    <a16:creationId xmlns:a16="http://schemas.microsoft.com/office/drawing/2014/main" xmlns="" id="{87CB4143-41D4-452D-BBB1-4566052B1511}"/>
                  </a:ext>
                </a:extLst>
              </p:cNvPr>
              <p:cNvSpPr>
                <a:spLocks noChangeArrowheads="1"/>
              </p:cNvSpPr>
              <p:nvPr/>
            </p:nvSpPr>
            <p:spPr bwMode="auto">
              <a:xfrm rot="8940177">
                <a:off x="2937477" y="5727061"/>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 name="AutoShape 11">
                <a:extLst>
                  <a:ext uri="{FF2B5EF4-FFF2-40B4-BE49-F238E27FC236}">
                    <a16:creationId xmlns:a16="http://schemas.microsoft.com/office/drawing/2014/main" xmlns="" id="{6C87DF8D-1887-4C9E-94D6-184C587BEFF6}"/>
                  </a:ext>
                </a:extLst>
              </p:cNvPr>
              <p:cNvSpPr>
                <a:spLocks noChangeArrowheads="1"/>
              </p:cNvSpPr>
              <p:nvPr/>
            </p:nvSpPr>
            <p:spPr bwMode="auto">
              <a:xfrm rot="11721867">
                <a:off x="2942543" y="5155390"/>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2" name="AutoShape 11">
                <a:extLst>
                  <a:ext uri="{FF2B5EF4-FFF2-40B4-BE49-F238E27FC236}">
                    <a16:creationId xmlns:a16="http://schemas.microsoft.com/office/drawing/2014/main" xmlns="" id="{40E9FECB-9DB2-4D71-BE99-FA0D1176571A}"/>
                  </a:ext>
                </a:extLst>
              </p:cNvPr>
              <p:cNvSpPr>
                <a:spLocks noChangeArrowheads="1"/>
              </p:cNvSpPr>
              <p:nvPr/>
            </p:nvSpPr>
            <p:spPr bwMode="auto">
              <a:xfrm rot="15922131">
                <a:off x="3378421" y="4823770"/>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0" name="Image 19">
                <a:extLst>
                  <a:ext uri="{FF2B5EF4-FFF2-40B4-BE49-F238E27FC236}">
                    <a16:creationId xmlns:a16="http://schemas.microsoft.com/office/drawing/2014/main" xmlns="" id="{2F23652A-7AD1-47B0-8851-D664F9132620}"/>
                  </a:ext>
                </a:extLst>
              </p:cNvPr>
              <p:cNvPicPr>
                <a:picLocks noChangeAspect="1"/>
              </p:cNvPicPr>
              <p:nvPr/>
            </p:nvPicPr>
            <p:blipFill>
              <a:blip r:embed="rId5"/>
              <a:stretch>
                <a:fillRect/>
              </a:stretch>
            </p:blipFill>
            <p:spPr>
              <a:xfrm>
                <a:off x="3267632" y="4319682"/>
                <a:ext cx="382767" cy="382767"/>
              </a:xfrm>
              <a:prstGeom prst="rect">
                <a:avLst/>
              </a:prstGeom>
            </p:spPr>
          </p:pic>
          <p:pic>
            <p:nvPicPr>
              <p:cNvPr id="22" name="Image 21">
                <a:extLst>
                  <a:ext uri="{FF2B5EF4-FFF2-40B4-BE49-F238E27FC236}">
                    <a16:creationId xmlns:a16="http://schemas.microsoft.com/office/drawing/2014/main" xmlns="" id="{C7276BFB-2A54-4803-A688-A46ACB818248}"/>
                  </a:ext>
                </a:extLst>
              </p:cNvPr>
              <p:cNvPicPr>
                <a:picLocks noChangeAspect="1"/>
              </p:cNvPicPr>
              <p:nvPr/>
            </p:nvPicPr>
            <p:blipFill>
              <a:blip r:embed="rId6"/>
              <a:stretch>
                <a:fillRect/>
              </a:stretch>
            </p:blipFill>
            <p:spPr>
              <a:xfrm>
                <a:off x="2580120" y="5687148"/>
                <a:ext cx="364176" cy="364176"/>
              </a:xfrm>
              <a:prstGeom prst="rect">
                <a:avLst/>
              </a:prstGeom>
            </p:spPr>
          </p:pic>
          <p:pic>
            <p:nvPicPr>
              <p:cNvPr id="24" name="Image 23">
                <a:extLst>
                  <a:ext uri="{FF2B5EF4-FFF2-40B4-BE49-F238E27FC236}">
                    <a16:creationId xmlns:a16="http://schemas.microsoft.com/office/drawing/2014/main" xmlns="" id="{CA1E5424-0B4D-4F58-B8DC-955A5052B1A5}"/>
                  </a:ext>
                </a:extLst>
              </p:cNvPr>
              <p:cNvPicPr>
                <a:picLocks noChangeAspect="1"/>
              </p:cNvPicPr>
              <p:nvPr/>
            </p:nvPicPr>
            <p:blipFill>
              <a:blip r:embed="rId7"/>
              <a:stretch>
                <a:fillRect/>
              </a:stretch>
            </p:blipFill>
            <p:spPr>
              <a:xfrm>
                <a:off x="2374592" y="4869149"/>
                <a:ext cx="411057" cy="411057"/>
              </a:xfrm>
              <a:prstGeom prst="rect">
                <a:avLst/>
              </a:prstGeom>
            </p:spPr>
          </p:pic>
          <p:pic>
            <p:nvPicPr>
              <p:cNvPr id="34" name="Image 33">
                <a:extLst>
                  <a:ext uri="{FF2B5EF4-FFF2-40B4-BE49-F238E27FC236}">
                    <a16:creationId xmlns:a16="http://schemas.microsoft.com/office/drawing/2014/main" xmlns="" id="{2CA8A40B-7BB1-4BB7-AEC1-F5F28C8E5E98}"/>
                  </a:ext>
                </a:extLst>
              </p:cNvPr>
              <p:cNvPicPr>
                <a:picLocks noChangeAspect="1"/>
              </p:cNvPicPr>
              <p:nvPr/>
            </p:nvPicPr>
            <p:blipFill>
              <a:blip r:embed="rId8"/>
              <a:stretch>
                <a:fillRect/>
              </a:stretch>
            </p:blipFill>
            <p:spPr>
              <a:xfrm>
                <a:off x="4212710" y="5675225"/>
                <a:ext cx="406678" cy="406678"/>
              </a:xfrm>
              <a:prstGeom prst="rect">
                <a:avLst/>
              </a:prstGeom>
            </p:spPr>
          </p:pic>
          <p:pic>
            <p:nvPicPr>
              <p:cNvPr id="36" name="Image 35">
                <a:extLst>
                  <a:ext uri="{FF2B5EF4-FFF2-40B4-BE49-F238E27FC236}">
                    <a16:creationId xmlns:a16="http://schemas.microsoft.com/office/drawing/2014/main" xmlns="" id="{5C8B8ADF-2A7C-4FA3-A82F-4B0D82F4AD3F}"/>
                  </a:ext>
                </a:extLst>
              </p:cNvPr>
              <p:cNvPicPr>
                <a:picLocks noChangeAspect="1"/>
              </p:cNvPicPr>
              <p:nvPr/>
            </p:nvPicPr>
            <p:blipFill rotWithShape="1">
              <a:blip r:embed="rId9"/>
              <a:srcRect t="1" b="17583"/>
              <a:stretch/>
            </p:blipFill>
            <p:spPr>
              <a:xfrm>
                <a:off x="3356781" y="6165305"/>
                <a:ext cx="349483" cy="288032"/>
              </a:xfrm>
              <a:prstGeom prst="rect">
                <a:avLst/>
              </a:prstGeom>
            </p:spPr>
          </p:pic>
          <p:pic>
            <p:nvPicPr>
              <p:cNvPr id="38" name="Image 37">
                <a:extLst>
                  <a:ext uri="{FF2B5EF4-FFF2-40B4-BE49-F238E27FC236}">
                    <a16:creationId xmlns:a16="http://schemas.microsoft.com/office/drawing/2014/main" xmlns="" id="{20F6AEF7-1893-4E02-9CCD-2AA190005FFC}"/>
                  </a:ext>
                </a:extLst>
              </p:cNvPr>
              <p:cNvPicPr>
                <a:picLocks noChangeAspect="1"/>
              </p:cNvPicPr>
              <p:nvPr/>
            </p:nvPicPr>
            <p:blipFill>
              <a:blip r:embed="rId10"/>
              <a:stretch>
                <a:fillRect/>
              </a:stretch>
            </p:blipFill>
            <p:spPr>
              <a:xfrm>
                <a:off x="4223536" y="4867370"/>
                <a:ext cx="406678" cy="406678"/>
              </a:xfrm>
              <a:prstGeom prst="rect">
                <a:avLst/>
              </a:prstGeom>
            </p:spPr>
          </p:pic>
          <p:pic>
            <p:nvPicPr>
              <p:cNvPr id="46" name="Image 45">
                <a:extLst>
                  <a:ext uri="{FF2B5EF4-FFF2-40B4-BE49-F238E27FC236}">
                    <a16:creationId xmlns:a16="http://schemas.microsoft.com/office/drawing/2014/main" xmlns="" id="{B4980D4E-A375-4C3E-BCC0-0E4764F7FB5E}"/>
                  </a:ext>
                </a:extLst>
              </p:cNvPr>
              <p:cNvPicPr>
                <a:picLocks noChangeAspect="1"/>
              </p:cNvPicPr>
              <p:nvPr/>
            </p:nvPicPr>
            <p:blipFill>
              <a:blip r:embed="rId11"/>
              <a:stretch>
                <a:fillRect/>
              </a:stretch>
            </p:blipFill>
            <p:spPr>
              <a:xfrm>
                <a:off x="3533694" y="5509895"/>
                <a:ext cx="432048" cy="432048"/>
              </a:xfrm>
              <a:prstGeom prst="rect">
                <a:avLst/>
              </a:prstGeom>
            </p:spPr>
          </p:pic>
        </p:grpSp>
        <p:sp>
          <p:nvSpPr>
            <p:cNvPr id="56" name="Rectangle 55">
              <a:extLst>
                <a:ext uri="{FF2B5EF4-FFF2-40B4-BE49-F238E27FC236}">
                  <a16:creationId xmlns:a16="http://schemas.microsoft.com/office/drawing/2014/main" xmlns="" id="{9D11FC2A-8BF7-4A7B-BE8A-7588C35DCE7A}"/>
                </a:ext>
              </a:extLst>
            </p:cNvPr>
            <p:cNvSpPr/>
            <p:nvPr/>
          </p:nvSpPr>
          <p:spPr>
            <a:xfrm>
              <a:off x="1200899" y="2704981"/>
              <a:ext cx="2854712" cy="923330"/>
            </a:xfrm>
            <a:prstGeom prst="rect">
              <a:avLst/>
            </a:prstGeom>
          </p:spPr>
          <p:txBody>
            <a:bodyPr wrap="square">
              <a:spAutoFit/>
            </a:bodyPr>
            <a:lstStyle/>
            <a:p>
              <a:pPr indent="0" algn="ctr" eaLnBrk="1" hangingPunct="1"/>
              <a:r>
                <a:rPr lang="fr-FR" altLang="en-US" dirty="0">
                  <a:solidFill>
                    <a:srgbClr val="262626"/>
                  </a:solidFill>
                  <a:latin typeface="Century Gothic" panose="020B0502020202020204" pitchFamily="34" charset="0"/>
                </a:rPr>
                <a:t>Qui joue le rôle d’animateur et de coordinateur </a:t>
              </a:r>
            </a:p>
          </p:txBody>
        </p:sp>
      </p:grpSp>
    </p:spTree>
    <p:extLst>
      <p:ext uri="{BB962C8B-B14F-4D97-AF65-F5344CB8AC3E}">
        <p14:creationId xmlns:p14="http://schemas.microsoft.com/office/powerpoint/2010/main" val="4078893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altLang="en-US" dirty="0"/>
              <a:t>Une organisation projet efficiente ?</a:t>
            </a:r>
          </a:p>
        </p:txBody>
      </p:sp>
      <p:sp>
        <p:nvSpPr>
          <p:cNvPr id="126979" name="Rectangle 3"/>
          <p:cNvSpPr>
            <a:spLocks noGrp="1" noChangeArrowheads="1"/>
          </p:cNvSpPr>
          <p:nvPr>
            <p:ph idx="1"/>
          </p:nvPr>
        </p:nvSpPr>
        <p:spPr>
          <a:xfrm>
            <a:off x="623393" y="1058431"/>
            <a:ext cx="10879714" cy="2121089"/>
          </a:xfrm>
        </p:spPr>
        <p:txBody>
          <a:bodyPr/>
          <a:lstStyle/>
          <a:p>
            <a:pPr lvl="1" indent="0">
              <a:buNone/>
            </a:pPr>
            <a:r>
              <a:rPr lang="fr-FR" altLang="en-US" sz="2000" b="0" dirty="0">
                <a:solidFill>
                  <a:srgbClr val="262626"/>
                </a:solidFill>
              </a:rPr>
              <a:t>Une </a:t>
            </a:r>
            <a:r>
              <a:rPr lang="fr-FR" altLang="en-US" sz="2000" b="1" dirty="0">
                <a:solidFill>
                  <a:srgbClr val="085160"/>
                </a:solidFill>
              </a:rPr>
              <a:t>organisation de l'équipe </a:t>
            </a:r>
            <a:r>
              <a:rPr lang="fr-FR" altLang="en-US" sz="2000" b="0" dirty="0">
                <a:solidFill>
                  <a:srgbClr val="262626"/>
                </a:solidFill>
              </a:rPr>
              <a:t>clairement définie et des responsabilités partagées qui intègrent tout de suite les nouveaux.</a:t>
            </a:r>
          </a:p>
          <a:p>
            <a:pPr indent="0" eaLnBrk="1" hangingPunct="1"/>
            <a:endParaRPr lang="fr-FR" altLang="en-US" sz="2000" b="0" dirty="0">
              <a:solidFill>
                <a:srgbClr val="262626"/>
              </a:solidFill>
            </a:endParaRPr>
          </a:p>
          <a:p>
            <a:pPr indent="0" eaLnBrk="1" hangingPunct="1"/>
            <a:r>
              <a:rPr lang="fr-FR" altLang="en-US" sz="2000" b="0" dirty="0">
                <a:solidFill>
                  <a:srgbClr val="262626"/>
                </a:solidFill>
              </a:rPr>
              <a:t>Un projet a besoin </a:t>
            </a:r>
            <a:r>
              <a:rPr lang="fr-FR" altLang="en-US" sz="2000" dirty="0"/>
              <a:t>d’un responsable de projet</a:t>
            </a:r>
            <a:r>
              <a:rPr lang="fr-FR" altLang="en-US" sz="2000" b="0" dirty="0">
                <a:solidFill>
                  <a:srgbClr val="262626"/>
                </a:solidFill>
              </a:rPr>
              <a:t>.</a:t>
            </a:r>
          </a:p>
        </p:txBody>
      </p:sp>
      <p:pic>
        <p:nvPicPr>
          <p:cNvPr id="14" name="Image 13">
            <a:extLst>
              <a:ext uri="{FF2B5EF4-FFF2-40B4-BE49-F238E27FC236}">
                <a16:creationId xmlns:a16="http://schemas.microsoft.com/office/drawing/2014/main" xmlns="" id="{4404E04B-5859-45BC-BD20-380647C10609}"/>
              </a:ext>
            </a:extLst>
          </p:cNvPr>
          <p:cNvPicPr>
            <a:picLocks noChangeAspect="1"/>
          </p:cNvPicPr>
          <p:nvPr/>
        </p:nvPicPr>
        <p:blipFill>
          <a:blip r:embed="rId3"/>
          <a:stretch>
            <a:fillRect/>
          </a:stretch>
        </p:blipFill>
        <p:spPr>
          <a:xfrm>
            <a:off x="479376" y="1058431"/>
            <a:ext cx="864096" cy="864096"/>
          </a:xfrm>
          <a:prstGeom prst="rect">
            <a:avLst/>
          </a:prstGeom>
        </p:spPr>
      </p:pic>
      <p:grpSp>
        <p:nvGrpSpPr>
          <p:cNvPr id="52" name="Groupe 51">
            <a:extLst>
              <a:ext uri="{FF2B5EF4-FFF2-40B4-BE49-F238E27FC236}">
                <a16:creationId xmlns:a16="http://schemas.microsoft.com/office/drawing/2014/main" xmlns="" id="{148513E1-753C-42F0-9810-F78162AF6D21}"/>
              </a:ext>
            </a:extLst>
          </p:cNvPr>
          <p:cNvGrpSpPr/>
          <p:nvPr/>
        </p:nvGrpSpPr>
        <p:grpSpPr>
          <a:xfrm>
            <a:off x="5235945" y="2815521"/>
            <a:ext cx="2479650" cy="3302263"/>
            <a:chOff x="8448621" y="3201784"/>
            <a:chExt cx="2479650" cy="3302263"/>
          </a:xfrm>
        </p:grpSpPr>
        <p:grpSp>
          <p:nvGrpSpPr>
            <p:cNvPr id="47" name="Groupe 46">
              <a:extLst>
                <a:ext uri="{FF2B5EF4-FFF2-40B4-BE49-F238E27FC236}">
                  <a16:creationId xmlns:a16="http://schemas.microsoft.com/office/drawing/2014/main" xmlns="" id="{31999FDC-C45F-4962-938E-D5C2E855A931}"/>
                </a:ext>
              </a:extLst>
            </p:cNvPr>
            <p:cNvGrpSpPr/>
            <p:nvPr/>
          </p:nvGrpSpPr>
          <p:grpSpPr>
            <a:xfrm>
              <a:off x="8716338" y="4221087"/>
              <a:ext cx="2084993" cy="2282960"/>
              <a:chOff x="8716338" y="4221087"/>
              <a:chExt cx="2084993" cy="2282960"/>
            </a:xfrm>
          </p:grpSpPr>
          <p:pic>
            <p:nvPicPr>
              <p:cNvPr id="44" name="Image 43">
                <a:extLst>
                  <a:ext uri="{FF2B5EF4-FFF2-40B4-BE49-F238E27FC236}">
                    <a16:creationId xmlns:a16="http://schemas.microsoft.com/office/drawing/2014/main" xmlns="" id="{E4F018BA-9BB7-4887-97CD-144A474188F5}"/>
                  </a:ext>
                </a:extLst>
              </p:cNvPr>
              <p:cNvPicPr>
                <a:picLocks noChangeAspect="1"/>
              </p:cNvPicPr>
              <p:nvPr/>
            </p:nvPicPr>
            <p:blipFill>
              <a:blip r:embed="rId4"/>
              <a:stretch>
                <a:fillRect/>
              </a:stretch>
            </p:blipFill>
            <p:spPr>
              <a:xfrm>
                <a:off x="8716338" y="4221087"/>
                <a:ext cx="1944217" cy="1944217"/>
              </a:xfrm>
              <a:prstGeom prst="rect">
                <a:avLst/>
              </a:prstGeom>
            </p:spPr>
          </p:pic>
          <p:pic>
            <p:nvPicPr>
              <p:cNvPr id="54" name="Image 53">
                <a:extLst>
                  <a:ext uri="{FF2B5EF4-FFF2-40B4-BE49-F238E27FC236}">
                    <a16:creationId xmlns:a16="http://schemas.microsoft.com/office/drawing/2014/main" xmlns="" id="{751DFF20-2053-4A96-8A61-6437D232E92D}"/>
                  </a:ext>
                </a:extLst>
              </p:cNvPr>
              <p:cNvPicPr>
                <a:picLocks noChangeAspect="1"/>
              </p:cNvPicPr>
              <p:nvPr/>
            </p:nvPicPr>
            <p:blipFill>
              <a:blip r:embed="rId5"/>
              <a:stretch>
                <a:fillRect/>
              </a:stretch>
            </p:blipFill>
            <p:spPr>
              <a:xfrm>
                <a:off x="9984432" y="5687148"/>
                <a:ext cx="816899" cy="816899"/>
              </a:xfrm>
              <a:prstGeom prst="rect">
                <a:avLst/>
              </a:prstGeom>
            </p:spPr>
          </p:pic>
        </p:grpSp>
        <p:sp>
          <p:nvSpPr>
            <p:cNvPr id="50" name="Rectangle 49">
              <a:extLst>
                <a:ext uri="{FF2B5EF4-FFF2-40B4-BE49-F238E27FC236}">
                  <a16:creationId xmlns:a16="http://schemas.microsoft.com/office/drawing/2014/main" xmlns="" id="{CA242ACC-7DB5-4651-9BDD-F7ECD1816527}"/>
                </a:ext>
              </a:extLst>
            </p:cNvPr>
            <p:cNvSpPr/>
            <p:nvPr/>
          </p:nvSpPr>
          <p:spPr>
            <a:xfrm>
              <a:off x="8448621" y="3201784"/>
              <a:ext cx="2479650" cy="923330"/>
            </a:xfrm>
            <a:prstGeom prst="rect">
              <a:avLst/>
            </a:prstGeom>
          </p:spPr>
          <p:txBody>
            <a:bodyPr wrap="square">
              <a:spAutoFit/>
            </a:bodyPr>
            <a:lstStyle/>
            <a:p>
              <a:pPr indent="0" algn="ctr" eaLnBrk="1" hangingPunct="1"/>
              <a:r>
                <a:rPr lang="fr-FR" altLang="en-US" dirty="0">
                  <a:solidFill>
                    <a:srgbClr val="262626"/>
                  </a:solidFill>
                  <a:latin typeface="Century Gothic" panose="020B0502020202020204" pitchFamily="34" charset="0"/>
                </a:rPr>
                <a:t>Pas d’un autocrate qui prend toutes les décisions tout seul</a:t>
              </a:r>
            </a:p>
          </p:txBody>
        </p:sp>
      </p:grpSp>
      <p:grpSp>
        <p:nvGrpSpPr>
          <p:cNvPr id="57" name="Groupe 56">
            <a:extLst>
              <a:ext uri="{FF2B5EF4-FFF2-40B4-BE49-F238E27FC236}">
                <a16:creationId xmlns:a16="http://schemas.microsoft.com/office/drawing/2014/main" xmlns="" id="{9B04A81F-3DCC-44B2-AB9B-9928E597077D}"/>
              </a:ext>
            </a:extLst>
          </p:cNvPr>
          <p:cNvGrpSpPr/>
          <p:nvPr/>
        </p:nvGrpSpPr>
        <p:grpSpPr>
          <a:xfrm>
            <a:off x="1200899" y="2704981"/>
            <a:ext cx="2854712" cy="3398289"/>
            <a:chOff x="1200899" y="2704981"/>
            <a:chExt cx="2854712" cy="3398289"/>
          </a:xfrm>
        </p:grpSpPr>
        <p:grpSp>
          <p:nvGrpSpPr>
            <p:cNvPr id="55" name="Groupe 54">
              <a:extLst>
                <a:ext uri="{FF2B5EF4-FFF2-40B4-BE49-F238E27FC236}">
                  <a16:creationId xmlns:a16="http://schemas.microsoft.com/office/drawing/2014/main" xmlns="" id="{1E5E75CD-503A-457C-970D-7EAA84AA9A9E}"/>
                </a:ext>
              </a:extLst>
            </p:cNvPr>
            <p:cNvGrpSpPr/>
            <p:nvPr/>
          </p:nvGrpSpPr>
          <p:grpSpPr>
            <a:xfrm>
              <a:off x="1585687" y="3969615"/>
              <a:ext cx="2255622" cy="2133655"/>
              <a:chOff x="2374592" y="4319682"/>
              <a:chExt cx="2255622" cy="2133655"/>
            </a:xfrm>
          </p:grpSpPr>
          <p:pic>
            <p:nvPicPr>
              <p:cNvPr id="18" name="Image 17">
                <a:extLst>
                  <a:ext uri="{FF2B5EF4-FFF2-40B4-BE49-F238E27FC236}">
                    <a16:creationId xmlns:a16="http://schemas.microsoft.com/office/drawing/2014/main" xmlns="" id="{3FCD3A2F-780C-4CBC-9486-E6760DA60E3E}"/>
                  </a:ext>
                </a:extLst>
              </p:cNvPr>
              <p:cNvPicPr>
                <a:picLocks noChangeAspect="1"/>
              </p:cNvPicPr>
              <p:nvPr/>
            </p:nvPicPr>
            <p:blipFill rotWithShape="1">
              <a:blip r:embed="rId6"/>
              <a:srcRect b="31272"/>
              <a:stretch/>
            </p:blipFill>
            <p:spPr>
              <a:xfrm>
                <a:off x="2999656" y="5112945"/>
                <a:ext cx="999047" cy="686624"/>
              </a:xfrm>
              <a:prstGeom prst="rect">
                <a:avLst/>
              </a:prstGeom>
            </p:spPr>
          </p:pic>
          <p:sp>
            <p:nvSpPr>
              <p:cNvPr id="27" name="AutoShape 11">
                <a:extLst>
                  <a:ext uri="{FF2B5EF4-FFF2-40B4-BE49-F238E27FC236}">
                    <a16:creationId xmlns:a16="http://schemas.microsoft.com/office/drawing/2014/main" xmlns="" id="{B4B4F6B8-C644-48B5-9026-14BF7857421E}"/>
                  </a:ext>
                </a:extLst>
              </p:cNvPr>
              <p:cNvSpPr>
                <a:spLocks noChangeArrowheads="1"/>
              </p:cNvSpPr>
              <p:nvPr/>
            </p:nvSpPr>
            <p:spPr bwMode="auto">
              <a:xfrm rot="1355458">
                <a:off x="3851042" y="5679192"/>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 name="AutoShape 11">
                <a:extLst>
                  <a:ext uri="{FF2B5EF4-FFF2-40B4-BE49-F238E27FC236}">
                    <a16:creationId xmlns:a16="http://schemas.microsoft.com/office/drawing/2014/main" xmlns="" id="{4637FF1A-DA9C-4E1E-A89F-AA45E991CDB1}"/>
                  </a:ext>
                </a:extLst>
              </p:cNvPr>
              <p:cNvSpPr>
                <a:spLocks noChangeArrowheads="1"/>
              </p:cNvSpPr>
              <p:nvPr/>
            </p:nvSpPr>
            <p:spPr bwMode="auto">
              <a:xfrm rot="21061716">
                <a:off x="3861451" y="5088654"/>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11">
                <a:extLst>
                  <a:ext uri="{FF2B5EF4-FFF2-40B4-BE49-F238E27FC236}">
                    <a16:creationId xmlns:a16="http://schemas.microsoft.com/office/drawing/2014/main" xmlns="" id="{C8779B42-CAA1-47C0-AAAB-79E876D5A695}"/>
                  </a:ext>
                </a:extLst>
              </p:cNvPr>
              <p:cNvSpPr>
                <a:spLocks noChangeArrowheads="1"/>
              </p:cNvSpPr>
              <p:nvPr/>
            </p:nvSpPr>
            <p:spPr bwMode="auto">
              <a:xfrm rot="5400000">
                <a:off x="3410764" y="5944775"/>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11">
                <a:extLst>
                  <a:ext uri="{FF2B5EF4-FFF2-40B4-BE49-F238E27FC236}">
                    <a16:creationId xmlns:a16="http://schemas.microsoft.com/office/drawing/2014/main" xmlns="" id="{87CB4143-41D4-452D-BBB1-4566052B1511}"/>
                  </a:ext>
                </a:extLst>
              </p:cNvPr>
              <p:cNvSpPr>
                <a:spLocks noChangeArrowheads="1"/>
              </p:cNvSpPr>
              <p:nvPr/>
            </p:nvSpPr>
            <p:spPr bwMode="auto">
              <a:xfrm rot="8940177">
                <a:off x="2937477" y="5727061"/>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 name="AutoShape 11">
                <a:extLst>
                  <a:ext uri="{FF2B5EF4-FFF2-40B4-BE49-F238E27FC236}">
                    <a16:creationId xmlns:a16="http://schemas.microsoft.com/office/drawing/2014/main" xmlns="" id="{6C87DF8D-1887-4C9E-94D6-184C587BEFF6}"/>
                  </a:ext>
                </a:extLst>
              </p:cNvPr>
              <p:cNvSpPr>
                <a:spLocks noChangeArrowheads="1"/>
              </p:cNvSpPr>
              <p:nvPr/>
            </p:nvSpPr>
            <p:spPr bwMode="auto">
              <a:xfrm rot="11721867">
                <a:off x="2942543" y="5155390"/>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2" name="AutoShape 11">
                <a:extLst>
                  <a:ext uri="{FF2B5EF4-FFF2-40B4-BE49-F238E27FC236}">
                    <a16:creationId xmlns:a16="http://schemas.microsoft.com/office/drawing/2014/main" xmlns="" id="{40E9FECB-9DB2-4D71-BE99-FA0D1176571A}"/>
                  </a:ext>
                </a:extLst>
              </p:cNvPr>
              <p:cNvSpPr>
                <a:spLocks noChangeArrowheads="1"/>
              </p:cNvSpPr>
              <p:nvPr/>
            </p:nvSpPr>
            <p:spPr bwMode="auto">
              <a:xfrm rot="15922131">
                <a:off x="3378421" y="4823770"/>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0" name="Image 19">
                <a:extLst>
                  <a:ext uri="{FF2B5EF4-FFF2-40B4-BE49-F238E27FC236}">
                    <a16:creationId xmlns:a16="http://schemas.microsoft.com/office/drawing/2014/main" xmlns="" id="{2F23652A-7AD1-47B0-8851-D664F9132620}"/>
                  </a:ext>
                </a:extLst>
              </p:cNvPr>
              <p:cNvPicPr>
                <a:picLocks noChangeAspect="1"/>
              </p:cNvPicPr>
              <p:nvPr/>
            </p:nvPicPr>
            <p:blipFill>
              <a:blip r:embed="rId7"/>
              <a:stretch>
                <a:fillRect/>
              </a:stretch>
            </p:blipFill>
            <p:spPr>
              <a:xfrm>
                <a:off x="3267632" y="4319682"/>
                <a:ext cx="382767" cy="382767"/>
              </a:xfrm>
              <a:prstGeom prst="rect">
                <a:avLst/>
              </a:prstGeom>
            </p:spPr>
          </p:pic>
          <p:pic>
            <p:nvPicPr>
              <p:cNvPr id="22" name="Image 21">
                <a:extLst>
                  <a:ext uri="{FF2B5EF4-FFF2-40B4-BE49-F238E27FC236}">
                    <a16:creationId xmlns:a16="http://schemas.microsoft.com/office/drawing/2014/main" xmlns="" id="{C7276BFB-2A54-4803-A688-A46ACB818248}"/>
                  </a:ext>
                </a:extLst>
              </p:cNvPr>
              <p:cNvPicPr>
                <a:picLocks noChangeAspect="1"/>
              </p:cNvPicPr>
              <p:nvPr/>
            </p:nvPicPr>
            <p:blipFill>
              <a:blip r:embed="rId8"/>
              <a:stretch>
                <a:fillRect/>
              </a:stretch>
            </p:blipFill>
            <p:spPr>
              <a:xfrm>
                <a:off x="2580120" y="5687148"/>
                <a:ext cx="364176" cy="364176"/>
              </a:xfrm>
              <a:prstGeom prst="rect">
                <a:avLst/>
              </a:prstGeom>
            </p:spPr>
          </p:pic>
          <p:pic>
            <p:nvPicPr>
              <p:cNvPr id="24" name="Image 23">
                <a:extLst>
                  <a:ext uri="{FF2B5EF4-FFF2-40B4-BE49-F238E27FC236}">
                    <a16:creationId xmlns:a16="http://schemas.microsoft.com/office/drawing/2014/main" xmlns="" id="{CA1E5424-0B4D-4F58-B8DC-955A5052B1A5}"/>
                  </a:ext>
                </a:extLst>
              </p:cNvPr>
              <p:cNvPicPr>
                <a:picLocks noChangeAspect="1"/>
              </p:cNvPicPr>
              <p:nvPr/>
            </p:nvPicPr>
            <p:blipFill>
              <a:blip r:embed="rId9"/>
              <a:stretch>
                <a:fillRect/>
              </a:stretch>
            </p:blipFill>
            <p:spPr>
              <a:xfrm>
                <a:off x="2374592" y="4869149"/>
                <a:ext cx="411057" cy="411057"/>
              </a:xfrm>
              <a:prstGeom prst="rect">
                <a:avLst/>
              </a:prstGeom>
            </p:spPr>
          </p:pic>
          <p:pic>
            <p:nvPicPr>
              <p:cNvPr id="34" name="Image 33">
                <a:extLst>
                  <a:ext uri="{FF2B5EF4-FFF2-40B4-BE49-F238E27FC236}">
                    <a16:creationId xmlns:a16="http://schemas.microsoft.com/office/drawing/2014/main" xmlns="" id="{2CA8A40B-7BB1-4BB7-AEC1-F5F28C8E5E98}"/>
                  </a:ext>
                </a:extLst>
              </p:cNvPr>
              <p:cNvPicPr>
                <a:picLocks noChangeAspect="1"/>
              </p:cNvPicPr>
              <p:nvPr/>
            </p:nvPicPr>
            <p:blipFill>
              <a:blip r:embed="rId10"/>
              <a:stretch>
                <a:fillRect/>
              </a:stretch>
            </p:blipFill>
            <p:spPr>
              <a:xfrm>
                <a:off x="4212710" y="5675225"/>
                <a:ext cx="406678" cy="406678"/>
              </a:xfrm>
              <a:prstGeom prst="rect">
                <a:avLst/>
              </a:prstGeom>
            </p:spPr>
          </p:pic>
          <p:pic>
            <p:nvPicPr>
              <p:cNvPr id="36" name="Image 35">
                <a:extLst>
                  <a:ext uri="{FF2B5EF4-FFF2-40B4-BE49-F238E27FC236}">
                    <a16:creationId xmlns:a16="http://schemas.microsoft.com/office/drawing/2014/main" xmlns="" id="{5C8B8ADF-2A7C-4FA3-A82F-4B0D82F4AD3F}"/>
                  </a:ext>
                </a:extLst>
              </p:cNvPr>
              <p:cNvPicPr>
                <a:picLocks noChangeAspect="1"/>
              </p:cNvPicPr>
              <p:nvPr/>
            </p:nvPicPr>
            <p:blipFill rotWithShape="1">
              <a:blip r:embed="rId11"/>
              <a:srcRect t="1" b="17583"/>
              <a:stretch/>
            </p:blipFill>
            <p:spPr>
              <a:xfrm>
                <a:off x="3356781" y="6165305"/>
                <a:ext cx="349483" cy="288032"/>
              </a:xfrm>
              <a:prstGeom prst="rect">
                <a:avLst/>
              </a:prstGeom>
            </p:spPr>
          </p:pic>
          <p:pic>
            <p:nvPicPr>
              <p:cNvPr id="38" name="Image 37">
                <a:extLst>
                  <a:ext uri="{FF2B5EF4-FFF2-40B4-BE49-F238E27FC236}">
                    <a16:creationId xmlns:a16="http://schemas.microsoft.com/office/drawing/2014/main" xmlns="" id="{20F6AEF7-1893-4E02-9CCD-2AA190005FFC}"/>
                  </a:ext>
                </a:extLst>
              </p:cNvPr>
              <p:cNvPicPr>
                <a:picLocks noChangeAspect="1"/>
              </p:cNvPicPr>
              <p:nvPr/>
            </p:nvPicPr>
            <p:blipFill>
              <a:blip r:embed="rId12"/>
              <a:stretch>
                <a:fillRect/>
              </a:stretch>
            </p:blipFill>
            <p:spPr>
              <a:xfrm>
                <a:off x="4223536" y="4867370"/>
                <a:ext cx="406678" cy="406678"/>
              </a:xfrm>
              <a:prstGeom prst="rect">
                <a:avLst/>
              </a:prstGeom>
            </p:spPr>
          </p:pic>
          <p:pic>
            <p:nvPicPr>
              <p:cNvPr id="46" name="Image 45">
                <a:extLst>
                  <a:ext uri="{FF2B5EF4-FFF2-40B4-BE49-F238E27FC236}">
                    <a16:creationId xmlns:a16="http://schemas.microsoft.com/office/drawing/2014/main" xmlns="" id="{B4980D4E-A375-4C3E-BCC0-0E4764F7FB5E}"/>
                  </a:ext>
                </a:extLst>
              </p:cNvPr>
              <p:cNvPicPr>
                <a:picLocks noChangeAspect="1"/>
              </p:cNvPicPr>
              <p:nvPr/>
            </p:nvPicPr>
            <p:blipFill>
              <a:blip r:embed="rId13"/>
              <a:stretch>
                <a:fillRect/>
              </a:stretch>
            </p:blipFill>
            <p:spPr>
              <a:xfrm>
                <a:off x="3533694" y="5509895"/>
                <a:ext cx="432048" cy="432048"/>
              </a:xfrm>
              <a:prstGeom prst="rect">
                <a:avLst/>
              </a:prstGeom>
            </p:spPr>
          </p:pic>
        </p:grpSp>
        <p:sp>
          <p:nvSpPr>
            <p:cNvPr id="56" name="Rectangle 55">
              <a:extLst>
                <a:ext uri="{FF2B5EF4-FFF2-40B4-BE49-F238E27FC236}">
                  <a16:creationId xmlns:a16="http://schemas.microsoft.com/office/drawing/2014/main" xmlns="" id="{9D11FC2A-8BF7-4A7B-BE8A-7588C35DCE7A}"/>
                </a:ext>
              </a:extLst>
            </p:cNvPr>
            <p:cNvSpPr/>
            <p:nvPr/>
          </p:nvSpPr>
          <p:spPr>
            <a:xfrm>
              <a:off x="1200899" y="2704981"/>
              <a:ext cx="2854712" cy="923330"/>
            </a:xfrm>
            <a:prstGeom prst="rect">
              <a:avLst/>
            </a:prstGeom>
          </p:spPr>
          <p:txBody>
            <a:bodyPr wrap="square">
              <a:spAutoFit/>
            </a:bodyPr>
            <a:lstStyle/>
            <a:p>
              <a:pPr indent="0" algn="ctr" eaLnBrk="1" hangingPunct="1"/>
              <a:r>
                <a:rPr lang="fr-FR" altLang="en-US" dirty="0">
                  <a:solidFill>
                    <a:srgbClr val="262626"/>
                  </a:solidFill>
                  <a:latin typeface="Century Gothic" panose="020B0502020202020204" pitchFamily="34" charset="0"/>
                </a:rPr>
                <a:t>Qui joue le rôle d’animateur et de coordinateur </a:t>
              </a:r>
            </a:p>
          </p:txBody>
        </p:sp>
      </p:grpSp>
    </p:spTree>
    <p:extLst>
      <p:ext uri="{BB962C8B-B14F-4D97-AF65-F5344CB8AC3E}">
        <p14:creationId xmlns:p14="http://schemas.microsoft.com/office/powerpoint/2010/main" val="25695522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altLang="en-US" dirty="0"/>
              <a:t>Une organisation projet efficiente ?</a:t>
            </a:r>
          </a:p>
        </p:txBody>
      </p:sp>
      <p:sp>
        <p:nvSpPr>
          <p:cNvPr id="126979" name="Rectangle 3"/>
          <p:cNvSpPr>
            <a:spLocks noGrp="1" noChangeArrowheads="1"/>
          </p:cNvSpPr>
          <p:nvPr>
            <p:ph idx="1"/>
          </p:nvPr>
        </p:nvSpPr>
        <p:spPr>
          <a:xfrm>
            <a:off x="623393" y="1058431"/>
            <a:ext cx="10879714" cy="2121089"/>
          </a:xfrm>
        </p:spPr>
        <p:txBody>
          <a:bodyPr/>
          <a:lstStyle/>
          <a:p>
            <a:pPr lvl="1" indent="0">
              <a:buNone/>
            </a:pPr>
            <a:r>
              <a:rPr lang="fr-FR" altLang="en-US" sz="2000" b="0" dirty="0">
                <a:solidFill>
                  <a:srgbClr val="262626"/>
                </a:solidFill>
              </a:rPr>
              <a:t>Une </a:t>
            </a:r>
            <a:r>
              <a:rPr lang="fr-FR" altLang="en-US" sz="2000" b="1" dirty="0">
                <a:solidFill>
                  <a:srgbClr val="085160"/>
                </a:solidFill>
              </a:rPr>
              <a:t>organisation de l'équipe </a:t>
            </a:r>
            <a:r>
              <a:rPr lang="fr-FR" altLang="en-US" sz="2000" b="0" dirty="0">
                <a:solidFill>
                  <a:srgbClr val="262626"/>
                </a:solidFill>
              </a:rPr>
              <a:t>clairement définie et des responsabilités partagées qui intègrent tout de suite les nouveaux.</a:t>
            </a:r>
          </a:p>
          <a:p>
            <a:pPr indent="0" eaLnBrk="1" hangingPunct="1"/>
            <a:endParaRPr lang="fr-FR" altLang="en-US" sz="2000" b="0" dirty="0">
              <a:solidFill>
                <a:srgbClr val="262626"/>
              </a:solidFill>
            </a:endParaRPr>
          </a:p>
          <a:p>
            <a:pPr indent="0" eaLnBrk="1" hangingPunct="1"/>
            <a:r>
              <a:rPr lang="fr-FR" altLang="en-US" sz="2000" b="0" dirty="0">
                <a:solidFill>
                  <a:srgbClr val="262626"/>
                </a:solidFill>
              </a:rPr>
              <a:t>Un projet a besoin </a:t>
            </a:r>
            <a:r>
              <a:rPr lang="fr-FR" altLang="en-US" sz="2000" dirty="0"/>
              <a:t>d’un responsable de projet</a:t>
            </a:r>
            <a:r>
              <a:rPr lang="fr-FR" altLang="en-US" sz="2000" b="0" dirty="0">
                <a:solidFill>
                  <a:srgbClr val="262626"/>
                </a:solidFill>
              </a:rPr>
              <a:t>.</a:t>
            </a:r>
          </a:p>
        </p:txBody>
      </p:sp>
      <p:pic>
        <p:nvPicPr>
          <p:cNvPr id="14" name="Image 13">
            <a:extLst>
              <a:ext uri="{FF2B5EF4-FFF2-40B4-BE49-F238E27FC236}">
                <a16:creationId xmlns:a16="http://schemas.microsoft.com/office/drawing/2014/main" xmlns="" id="{4404E04B-5859-45BC-BD20-380647C10609}"/>
              </a:ext>
            </a:extLst>
          </p:cNvPr>
          <p:cNvPicPr>
            <a:picLocks noChangeAspect="1"/>
          </p:cNvPicPr>
          <p:nvPr/>
        </p:nvPicPr>
        <p:blipFill>
          <a:blip r:embed="rId3"/>
          <a:stretch>
            <a:fillRect/>
          </a:stretch>
        </p:blipFill>
        <p:spPr>
          <a:xfrm>
            <a:off x="479376" y="1058431"/>
            <a:ext cx="864096" cy="864096"/>
          </a:xfrm>
          <a:prstGeom prst="rect">
            <a:avLst/>
          </a:prstGeom>
        </p:spPr>
      </p:pic>
      <p:grpSp>
        <p:nvGrpSpPr>
          <p:cNvPr id="51" name="Groupe 50">
            <a:extLst>
              <a:ext uri="{FF2B5EF4-FFF2-40B4-BE49-F238E27FC236}">
                <a16:creationId xmlns:a16="http://schemas.microsoft.com/office/drawing/2014/main" xmlns="" id="{AD3CE323-C246-4808-A0AC-65F62E6BD51C}"/>
              </a:ext>
            </a:extLst>
          </p:cNvPr>
          <p:cNvGrpSpPr/>
          <p:nvPr/>
        </p:nvGrpSpPr>
        <p:grpSpPr>
          <a:xfrm>
            <a:off x="8655392" y="2837292"/>
            <a:ext cx="2646884" cy="3194450"/>
            <a:chOff x="5951984" y="3309597"/>
            <a:chExt cx="2646884" cy="3194450"/>
          </a:xfrm>
        </p:grpSpPr>
        <p:grpSp>
          <p:nvGrpSpPr>
            <p:cNvPr id="45" name="Groupe 44">
              <a:extLst>
                <a:ext uri="{FF2B5EF4-FFF2-40B4-BE49-F238E27FC236}">
                  <a16:creationId xmlns:a16="http://schemas.microsoft.com/office/drawing/2014/main" xmlns="" id="{F708A87A-82F0-43CF-A506-82219B46E2BA}"/>
                </a:ext>
              </a:extLst>
            </p:cNvPr>
            <p:cNvGrpSpPr/>
            <p:nvPr/>
          </p:nvGrpSpPr>
          <p:grpSpPr>
            <a:xfrm>
              <a:off x="6057275" y="4157570"/>
              <a:ext cx="2150823" cy="2346477"/>
              <a:chOff x="6057275" y="4157570"/>
              <a:chExt cx="2150823" cy="2346477"/>
            </a:xfrm>
          </p:grpSpPr>
          <p:pic>
            <p:nvPicPr>
              <p:cNvPr id="42" name="Image 41">
                <a:extLst>
                  <a:ext uri="{FF2B5EF4-FFF2-40B4-BE49-F238E27FC236}">
                    <a16:creationId xmlns:a16="http://schemas.microsoft.com/office/drawing/2014/main" xmlns="" id="{96DE7000-7B22-450A-8A83-0D2D5C4FACF4}"/>
                  </a:ext>
                </a:extLst>
              </p:cNvPr>
              <p:cNvPicPr>
                <a:picLocks noChangeAspect="1"/>
              </p:cNvPicPr>
              <p:nvPr/>
            </p:nvPicPr>
            <p:blipFill>
              <a:blip r:embed="rId4"/>
              <a:stretch>
                <a:fillRect/>
              </a:stretch>
            </p:blipFill>
            <p:spPr>
              <a:xfrm>
                <a:off x="6057275" y="4157570"/>
                <a:ext cx="2071249" cy="2071249"/>
              </a:xfrm>
              <a:prstGeom prst="rect">
                <a:avLst/>
              </a:prstGeom>
            </p:spPr>
          </p:pic>
          <p:pic>
            <p:nvPicPr>
              <p:cNvPr id="40" name="Image 39">
                <a:extLst>
                  <a:ext uri="{FF2B5EF4-FFF2-40B4-BE49-F238E27FC236}">
                    <a16:creationId xmlns:a16="http://schemas.microsoft.com/office/drawing/2014/main" xmlns="" id="{9994A383-09B2-4F7D-A573-15AA779CE25D}"/>
                  </a:ext>
                </a:extLst>
              </p:cNvPr>
              <p:cNvPicPr>
                <a:picLocks noChangeAspect="1"/>
              </p:cNvPicPr>
              <p:nvPr/>
            </p:nvPicPr>
            <p:blipFill>
              <a:blip r:embed="rId5"/>
              <a:stretch>
                <a:fillRect/>
              </a:stretch>
            </p:blipFill>
            <p:spPr>
              <a:xfrm>
                <a:off x="7391199" y="5687148"/>
                <a:ext cx="816899" cy="816899"/>
              </a:xfrm>
              <a:prstGeom prst="rect">
                <a:avLst/>
              </a:prstGeom>
            </p:spPr>
          </p:pic>
        </p:grpSp>
        <p:sp>
          <p:nvSpPr>
            <p:cNvPr id="49" name="Rectangle 48">
              <a:extLst>
                <a:ext uri="{FF2B5EF4-FFF2-40B4-BE49-F238E27FC236}">
                  <a16:creationId xmlns:a16="http://schemas.microsoft.com/office/drawing/2014/main" xmlns="" id="{56377BFC-2C38-4F58-8A29-C3894BACEC6D}"/>
                </a:ext>
              </a:extLst>
            </p:cNvPr>
            <p:cNvSpPr/>
            <p:nvPr/>
          </p:nvSpPr>
          <p:spPr>
            <a:xfrm>
              <a:off x="5951984" y="3309597"/>
              <a:ext cx="2646884" cy="646331"/>
            </a:xfrm>
            <a:prstGeom prst="rect">
              <a:avLst/>
            </a:prstGeom>
          </p:spPr>
          <p:txBody>
            <a:bodyPr wrap="square">
              <a:spAutoFit/>
            </a:bodyPr>
            <a:lstStyle/>
            <a:p>
              <a:pPr algn="ctr"/>
              <a:r>
                <a:rPr lang="fr-FR" altLang="en-US" dirty="0">
                  <a:solidFill>
                    <a:srgbClr val="262626"/>
                  </a:solidFill>
                  <a:latin typeface="Century Gothic" pitchFamily="34" charset="0"/>
                  <a:cs typeface="+mn-cs"/>
                </a:rPr>
                <a:t>ni d’un cyborg qui fait tout seul</a:t>
              </a:r>
              <a:endParaRPr lang="fr-FR" dirty="0"/>
            </a:p>
          </p:txBody>
        </p:sp>
      </p:grpSp>
      <p:grpSp>
        <p:nvGrpSpPr>
          <p:cNvPr id="52" name="Groupe 51">
            <a:extLst>
              <a:ext uri="{FF2B5EF4-FFF2-40B4-BE49-F238E27FC236}">
                <a16:creationId xmlns:a16="http://schemas.microsoft.com/office/drawing/2014/main" xmlns="" id="{148513E1-753C-42F0-9810-F78162AF6D21}"/>
              </a:ext>
            </a:extLst>
          </p:cNvPr>
          <p:cNvGrpSpPr/>
          <p:nvPr/>
        </p:nvGrpSpPr>
        <p:grpSpPr>
          <a:xfrm>
            <a:off x="5235945" y="2815521"/>
            <a:ext cx="2479650" cy="3302263"/>
            <a:chOff x="8448621" y="3201784"/>
            <a:chExt cx="2479650" cy="3302263"/>
          </a:xfrm>
        </p:grpSpPr>
        <p:grpSp>
          <p:nvGrpSpPr>
            <p:cNvPr id="47" name="Groupe 46">
              <a:extLst>
                <a:ext uri="{FF2B5EF4-FFF2-40B4-BE49-F238E27FC236}">
                  <a16:creationId xmlns:a16="http://schemas.microsoft.com/office/drawing/2014/main" xmlns="" id="{31999FDC-C45F-4962-938E-D5C2E855A931}"/>
                </a:ext>
              </a:extLst>
            </p:cNvPr>
            <p:cNvGrpSpPr/>
            <p:nvPr/>
          </p:nvGrpSpPr>
          <p:grpSpPr>
            <a:xfrm>
              <a:off x="8716338" y="4221087"/>
              <a:ext cx="2084993" cy="2282960"/>
              <a:chOff x="8716338" y="4221087"/>
              <a:chExt cx="2084993" cy="2282960"/>
            </a:xfrm>
          </p:grpSpPr>
          <p:pic>
            <p:nvPicPr>
              <p:cNvPr id="44" name="Image 43">
                <a:extLst>
                  <a:ext uri="{FF2B5EF4-FFF2-40B4-BE49-F238E27FC236}">
                    <a16:creationId xmlns:a16="http://schemas.microsoft.com/office/drawing/2014/main" xmlns="" id="{E4F018BA-9BB7-4887-97CD-144A474188F5}"/>
                  </a:ext>
                </a:extLst>
              </p:cNvPr>
              <p:cNvPicPr>
                <a:picLocks noChangeAspect="1"/>
              </p:cNvPicPr>
              <p:nvPr/>
            </p:nvPicPr>
            <p:blipFill>
              <a:blip r:embed="rId6"/>
              <a:stretch>
                <a:fillRect/>
              </a:stretch>
            </p:blipFill>
            <p:spPr>
              <a:xfrm>
                <a:off x="8716338" y="4221087"/>
                <a:ext cx="1944217" cy="1944217"/>
              </a:xfrm>
              <a:prstGeom prst="rect">
                <a:avLst/>
              </a:prstGeom>
            </p:spPr>
          </p:pic>
          <p:pic>
            <p:nvPicPr>
              <p:cNvPr id="54" name="Image 53">
                <a:extLst>
                  <a:ext uri="{FF2B5EF4-FFF2-40B4-BE49-F238E27FC236}">
                    <a16:creationId xmlns:a16="http://schemas.microsoft.com/office/drawing/2014/main" xmlns="" id="{751DFF20-2053-4A96-8A61-6437D232E92D}"/>
                  </a:ext>
                </a:extLst>
              </p:cNvPr>
              <p:cNvPicPr>
                <a:picLocks noChangeAspect="1"/>
              </p:cNvPicPr>
              <p:nvPr/>
            </p:nvPicPr>
            <p:blipFill>
              <a:blip r:embed="rId5"/>
              <a:stretch>
                <a:fillRect/>
              </a:stretch>
            </p:blipFill>
            <p:spPr>
              <a:xfrm>
                <a:off x="9984432" y="5687148"/>
                <a:ext cx="816899" cy="816899"/>
              </a:xfrm>
              <a:prstGeom prst="rect">
                <a:avLst/>
              </a:prstGeom>
            </p:spPr>
          </p:pic>
        </p:grpSp>
        <p:sp>
          <p:nvSpPr>
            <p:cNvPr id="50" name="Rectangle 49">
              <a:extLst>
                <a:ext uri="{FF2B5EF4-FFF2-40B4-BE49-F238E27FC236}">
                  <a16:creationId xmlns:a16="http://schemas.microsoft.com/office/drawing/2014/main" xmlns="" id="{CA242ACC-7DB5-4651-9BDD-F7ECD1816527}"/>
                </a:ext>
              </a:extLst>
            </p:cNvPr>
            <p:cNvSpPr/>
            <p:nvPr/>
          </p:nvSpPr>
          <p:spPr>
            <a:xfrm>
              <a:off x="8448621" y="3201784"/>
              <a:ext cx="2479650" cy="923330"/>
            </a:xfrm>
            <a:prstGeom prst="rect">
              <a:avLst/>
            </a:prstGeom>
          </p:spPr>
          <p:txBody>
            <a:bodyPr wrap="square">
              <a:spAutoFit/>
            </a:bodyPr>
            <a:lstStyle/>
            <a:p>
              <a:pPr indent="0" algn="ctr" eaLnBrk="1" hangingPunct="1"/>
              <a:r>
                <a:rPr lang="fr-FR" altLang="en-US" dirty="0">
                  <a:solidFill>
                    <a:srgbClr val="262626"/>
                  </a:solidFill>
                  <a:latin typeface="Century Gothic" panose="020B0502020202020204" pitchFamily="34" charset="0"/>
                </a:rPr>
                <a:t>Pas d’un autocrate qui prend toutes les décisions tout seul</a:t>
              </a:r>
            </a:p>
          </p:txBody>
        </p:sp>
      </p:grpSp>
      <p:grpSp>
        <p:nvGrpSpPr>
          <p:cNvPr id="57" name="Groupe 56">
            <a:extLst>
              <a:ext uri="{FF2B5EF4-FFF2-40B4-BE49-F238E27FC236}">
                <a16:creationId xmlns:a16="http://schemas.microsoft.com/office/drawing/2014/main" xmlns="" id="{9B04A81F-3DCC-44B2-AB9B-9928E597077D}"/>
              </a:ext>
            </a:extLst>
          </p:cNvPr>
          <p:cNvGrpSpPr/>
          <p:nvPr/>
        </p:nvGrpSpPr>
        <p:grpSpPr>
          <a:xfrm>
            <a:off x="1200899" y="2704981"/>
            <a:ext cx="2854712" cy="3398289"/>
            <a:chOff x="1200899" y="2704981"/>
            <a:chExt cx="2854712" cy="3398289"/>
          </a:xfrm>
        </p:grpSpPr>
        <p:grpSp>
          <p:nvGrpSpPr>
            <p:cNvPr id="55" name="Groupe 54">
              <a:extLst>
                <a:ext uri="{FF2B5EF4-FFF2-40B4-BE49-F238E27FC236}">
                  <a16:creationId xmlns:a16="http://schemas.microsoft.com/office/drawing/2014/main" xmlns="" id="{1E5E75CD-503A-457C-970D-7EAA84AA9A9E}"/>
                </a:ext>
              </a:extLst>
            </p:cNvPr>
            <p:cNvGrpSpPr/>
            <p:nvPr/>
          </p:nvGrpSpPr>
          <p:grpSpPr>
            <a:xfrm>
              <a:off x="1585687" y="3969615"/>
              <a:ext cx="2255622" cy="2133655"/>
              <a:chOff x="2374592" y="4319682"/>
              <a:chExt cx="2255622" cy="2133655"/>
            </a:xfrm>
          </p:grpSpPr>
          <p:pic>
            <p:nvPicPr>
              <p:cNvPr id="18" name="Image 17">
                <a:extLst>
                  <a:ext uri="{FF2B5EF4-FFF2-40B4-BE49-F238E27FC236}">
                    <a16:creationId xmlns:a16="http://schemas.microsoft.com/office/drawing/2014/main" xmlns="" id="{3FCD3A2F-780C-4CBC-9486-E6760DA60E3E}"/>
                  </a:ext>
                </a:extLst>
              </p:cNvPr>
              <p:cNvPicPr>
                <a:picLocks noChangeAspect="1"/>
              </p:cNvPicPr>
              <p:nvPr/>
            </p:nvPicPr>
            <p:blipFill rotWithShape="1">
              <a:blip r:embed="rId7"/>
              <a:srcRect b="31272"/>
              <a:stretch/>
            </p:blipFill>
            <p:spPr>
              <a:xfrm>
                <a:off x="2999656" y="5112945"/>
                <a:ext cx="999047" cy="686624"/>
              </a:xfrm>
              <a:prstGeom prst="rect">
                <a:avLst/>
              </a:prstGeom>
            </p:spPr>
          </p:pic>
          <p:sp>
            <p:nvSpPr>
              <p:cNvPr id="27" name="AutoShape 11">
                <a:extLst>
                  <a:ext uri="{FF2B5EF4-FFF2-40B4-BE49-F238E27FC236}">
                    <a16:creationId xmlns:a16="http://schemas.microsoft.com/office/drawing/2014/main" xmlns="" id="{B4B4F6B8-C644-48B5-9026-14BF7857421E}"/>
                  </a:ext>
                </a:extLst>
              </p:cNvPr>
              <p:cNvSpPr>
                <a:spLocks noChangeArrowheads="1"/>
              </p:cNvSpPr>
              <p:nvPr/>
            </p:nvSpPr>
            <p:spPr bwMode="auto">
              <a:xfrm rot="1355458">
                <a:off x="3851042" y="5679192"/>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 name="AutoShape 11">
                <a:extLst>
                  <a:ext uri="{FF2B5EF4-FFF2-40B4-BE49-F238E27FC236}">
                    <a16:creationId xmlns:a16="http://schemas.microsoft.com/office/drawing/2014/main" xmlns="" id="{4637FF1A-DA9C-4E1E-A89F-AA45E991CDB1}"/>
                  </a:ext>
                </a:extLst>
              </p:cNvPr>
              <p:cNvSpPr>
                <a:spLocks noChangeArrowheads="1"/>
              </p:cNvSpPr>
              <p:nvPr/>
            </p:nvSpPr>
            <p:spPr bwMode="auto">
              <a:xfrm rot="21061716">
                <a:off x="3861451" y="5088654"/>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11">
                <a:extLst>
                  <a:ext uri="{FF2B5EF4-FFF2-40B4-BE49-F238E27FC236}">
                    <a16:creationId xmlns:a16="http://schemas.microsoft.com/office/drawing/2014/main" xmlns="" id="{C8779B42-CAA1-47C0-AAAB-79E876D5A695}"/>
                  </a:ext>
                </a:extLst>
              </p:cNvPr>
              <p:cNvSpPr>
                <a:spLocks noChangeArrowheads="1"/>
              </p:cNvSpPr>
              <p:nvPr/>
            </p:nvSpPr>
            <p:spPr bwMode="auto">
              <a:xfrm rot="5400000">
                <a:off x="3410764" y="5944775"/>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11">
                <a:extLst>
                  <a:ext uri="{FF2B5EF4-FFF2-40B4-BE49-F238E27FC236}">
                    <a16:creationId xmlns:a16="http://schemas.microsoft.com/office/drawing/2014/main" xmlns="" id="{87CB4143-41D4-452D-BBB1-4566052B1511}"/>
                  </a:ext>
                </a:extLst>
              </p:cNvPr>
              <p:cNvSpPr>
                <a:spLocks noChangeArrowheads="1"/>
              </p:cNvSpPr>
              <p:nvPr/>
            </p:nvSpPr>
            <p:spPr bwMode="auto">
              <a:xfrm rot="8940177">
                <a:off x="2937477" y="5727061"/>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 name="AutoShape 11">
                <a:extLst>
                  <a:ext uri="{FF2B5EF4-FFF2-40B4-BE49-F238E27FC236}">
                    <a16:creationId xmlns:a16="http://schemas.microsoft.com/office/drawing/2014/main" xmlns="" id="{6C87DF8D-1887-4C9E-94D6-184C587BEFF6}"/>
                  </a:ext>
                </a:extLst>
              </p:cNvPr>
              <p:cNvSpPr>
                <a:spLocks noChangeArrowheads="1"/>
              </p:cNvSpPr>
              <p:nvPr/>
            </p:nvSpPr>
            <p:spPr bwMode="auto">
              <a:xfrm rot="11721867">
                <a:off x="2942543" y="5155390"/>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2" name="AutoShape 11">
                <a:extLst>
                  <a:ext uri="{FF2B5EF4-FFF2-40B4-BE49-F238E27FC236}">
                    <a16:creationId xmlns:a16="http://schemas.microsoft.com/office/drawing/2014/main" xmlns="" id="{40E9FECB-9DB2-4D71-BE99-FA0D1176571A}"/>
                  </a:ext>
                </a:extLst>
              </p:cNvPr>
              <p:cNvSpPr>
                <a:spLocks noChangeArrowheads="1"/>
              </p:cNvSpPr>
              <p:nvPr/>
            </p:nvSpPr>
            <p:spPr bwMode="auto">
              <a:xfrm rot="15922131">
                <a:off x="3378421" y="4823770"/>
                <a:ext cx="241518" cy="145013"/>
              </a:xfrm>
              <a:prstGeom prst="rightArrow">
                <a:avLst>
                  <a:gd name="adj1" fmla="val 50000"/>
                  <a:gd name="adj2" fmla="val 40746"/>
                </a:avLst>
              </a:prstGeom>
              <a:solidFill>
                <a:srgbClr val="F6AB38"/>
              </a:solidFill>
              <a:ln w="9525">
                <a:noFill/>
                <a:miter lim="800000"/>
                <a:headEnd/>
                <a:tailEnd/>
              </a:ln>
            </p:spPr>
            <p:txBody>
              <a:bodyPr wrap="none" anchor="ct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0" name="Image 19">
                <a:extLst>
                  <a:ext uri="{FF2B5EF4-FFF2-40B4-BE49-F238E27FC236}">
                    <a16:creationId xmlns:a16="http://schemas.microsoft.com/office/drawing/2014/main" xmlns="" id="{2F23652A-7AD1-47B0-8851-D664F9132620}"/>
                  </a:ext>
                </a:extLst>
              </p:cNvPr>
              <p:cNvPicPr>
                <a:picLocks noChangeAspect="1"/>
              </p:cNvPicPr>
              <p:nvPr/>
            </p:nvPicPr>
            <p:blipFill>
              <a:blip r:embed="rId8"/>
              <a:stretch>
                <a:fillRect/>
              </a:stretch>
            </p:blipFill>
            <p:spPr>
              <a:xfrm>
                <a:off x="3267632" y="4319682"/>
                <a:ext cx="382767" cy="382767"/>
              </a:xfrm>
              <a:prstGeom prst="rect">
                <a:avLst/>
              </a:prstGeom>
            </p:spPr>
          </p:pic>
          <p:pic>
            <p:nvPicPr>
              <p:cNvPr id="22" name="Image 21">
                <a:extLst>
                  <a:ext uri="{FF2B5EF4-FFF2-40B4-BE49-F238E27FC236}">
                    <a16:creationId xmlns:a16="http://schemas.microsoft.com/office/drawing/2014/main" xmlns="" id="{C7276BFB-2A54-4803-A688-A46ACB818248}"/>
                  </a:ext>
                </a:extLst>
              </p:cNvPr>
              <p:cNvPicPr>
                <a:picLocks noChangeAspect="1"/>
              </p:cNvPicPr>
              <p:nvPr/>
            </p:nvPicPr>
            <p:blipFill>
              <a:blip r:embed="rId9"/>
              <a:stretch>
                <a:fillRect/>
              </a:stretch>
            </p:blipFill>
            <p:spPr>
              <a:xfrm>
                <a:off x="2580120" y="5687148"/>
                <a:ext cx="364176" cy="364176"/>
              </a:xfrm>
              <a:prstGeom prst="rect">
                <a:avLst/>
              </a:prstGeom>
            </p:spPr>
          </p:pic>
          <p:pic>
            <p:nvPicPr>
              <p:cNvPr id="24" name="Image 23">
                <a:extLst>
                  <a:ext uri="{FF2B5EF4-FFF2-40B4-BE49-F238E27FC236}">
                    <a16:creationId xmlns:a16="http://schemas.microsoft.com/office/drawing/2014/main" xmlns="" id="{CA1E5424-0B4D-4F58-B8DC-955A5052B1A5}"/>
                  </a:ext>
                </a:extLst>
              </p:cNvPr>
              <p:cNvPicPr>
                <a:picLocks noChangeAspect="1"/>
              </p:cNvPicPr>
              <p:nvPr/>
            </p:nvPicPr>
            <p:blipFill>
              <a:blip r:embed="rId10"/>
              <a:stretch>
                <a:fillRect/>
              </a:stretch>
            </p:blipFill>
            <p:spPr>
              <a:xfrm>
                <a:off x="2374592" y="4869149"/>
                <a:ext cx="411057" cy="411057"/>
              </a:xfrm>
              <a:prstGeom prst="rect">
                <a:avLst/>
              </a:prstGeom>
            </p:spPr>
          </p:pic>
          <p:pic>
            <p:nvPicPr>
              <p:cNvPr id="34" name="Image 33">
                <a:extLst>
                  <a:ext uri="{FF2B5EF4-FFF2-40B4-BE49-F238E27FC236}">
                    <a16:creationId xmlns:a16="http://schemas.microsoft.com/office/drawing/2014/main" xmlns="" id="{2CA8A40B-7BB1-4BB7-AEC1-F5F28C8E5E98}"/>
                  </a:ext>
                </a:extLst>
              </p:cNvPr>
              <p:cNvPicPr>
                <a:picLocks noChangeAspect="1"/>
              </p:cNvPicPr>
              <p:nvPr/>
            </p:nvPicPr>
            <p:blipFill>
              <a:blip r:embed="rId11"/>
              <a:stretch>
                <a:fillRect/>
              </a:stretch>
            </p:blipFill>
            <p:spPr>
              <a:xfrm>
                <a:off x="4212710" y="5675225"/>
                <a:ext cx="406678" cy="406678"/>
              </a:xfrm>
              <a:prstGeom prst="rect">
                <a:avLst/>
              </a:prstGeom>
            </p:spPr>
          </p:pic>
          <p:pic>
            <p:nvPicPr>
              <p:cNvPr id="36" name="Image 35">
                <a:extLst>
                  <a:ext uri="{FF2B5EF4-FFF2-40B4-BE49-F238E27FC236}">
                    <a16:creationId xmlns:a16="http://schemas.microsoft.com/office/drawing/2014/main" xmlns="" id="{5C8B8ADF-2A7C-4FA3-A82F-4B0D82F4AD3F}"/>
                  </a:ext>
                </a:extLst>
              </p:cNvPr>
              <p:cNvPicPr>
                <a:picLocks noChangeAspect="1"/>
              </p:cNvPicPr>
              <p:nvPr/>
            </p:nvPicPr>
            <p:blipFill rotWithShape="1">
              <a:blip r:embed="rId12"/>
              <a:srcRect t="1" b="17583"/>
              <a:stretch/>
            </p:blipFill>
            <p:spPr>
              <a:xfrm>
                <a:off x="3356781" y="6165305"/>
                <a:ext cx="349483" cy="288032"/>
              </a:xfrm>
              <a:prstGeom prst="rect">
                <a:avLst/>
              </a:prstGeom>
            </p:spPr>
          </p:pic>
          <p:pic>
            <p:nvPicPr>
              <p:cNvPr id="38" name="Image 37">
                <a:extLst>
                  <a:ext uri="{FF2B5EF4-FFF2-40B4-BE49-F238E27FC236}">
                    <a16:creationId xmlns:a16="http://schemas.microsoft.com/office/drawing/2014/main" xmlns="" id="{20F6AEF7-1893-4E02-9CCD-2AA190005FFC}"/>
                  </a:ext>
                </a:extLst>
              </p:cNvPr>
              <p:cNvPicPr>
                <a:picLocks noChangeAspect="1"/>
              </p:cNvPicPr>
              <p:nvPr/>
            </p:nvPicPr>
            <p:blipFill>
              <a:blip r:embed="rId13"/>
              <a:stretch>
                <a:fillRect/>
              </a:stretch>
            </p:blipFill>
            <p:spPr>
              <a:xfrm>
                <a:off x="4223536" y="4867370"/>
                <a:ext cx="406678" cy="406678"/>
              </a:xfrm>
              <a:prstGeom prst="rect">
                <a:avLst/>
              </a:prstGeom>
            </p:spPr>
          </p:pic>
          <p:pic>
            <p:nvPicPr>
              <p:cNvPr id="46" name="Image 45">
                <a:extLst>
                  <a:ext uri="{FF2B5EF4-FFF2-40B4-BE49-F238E27FC236}">
                    <a16:creationId xmlns:a16="http://schemas.microsoft.com/office/drawing/2014/main" xmlns="" id="{B4980D4E-A375-4C3E-BCC0-0E4764F7FB5E}"/>
                  </a:ext>
                </a:extLst>
              </p:cNvPr>
              <p:cNvPicPr>
                <a:picLocks noChangeAspect="1"/>
              </p:cNvPicPr>
              <p:nvPr/>
            </p:nvPicPr>
            <p:blipFill>
              <a:blip r:embed="rId14"/>
              <a:stretch>
                <a:fillRect/>
              </a:stretch>
            </p:blipFill>
            <p:spPr>
              <a:xfrm>
                <a:off x="3533694" y="5509895"/>
                <a:ext cx="432048" cy="432048"/>
              </a:xfrm>
              <a:prstGeom prst="rect">
                <a:avLst/>
              </a:prstGeom>
            </p:spPr>
          </p:pic>
        </p:grpSp>
        <p:sp>
          <p:nvSpPr>
            <p:cNvPr id="56" name="Rectangle 55">
              <a:extLst>
                <a:ext uri="{FF2B5EF4-FFF2-40B4-BE49-F238E27FC236}">
                  <a16:creationId xmlns:a16="http://schemas.microsoft.com/office/drawing/2014/main" xmlns="" id="{9D11FC2A-8BF7-4A7B-BE8A-7588C35DCE7A}"/>
                </a:ext>
              </a:extLst>
            </p:cNvPr>
            <p:cNvSpPr/>
            <p:nvPr/>
          </p:nvSpPr>
          <p:spPr>
            <a:xfrm>
              <a:off x="1200899" y="2704981"/>
              <a:ext cx="2854712" cy="923330"/>
            </a:xfrm>
            <a:prstGeom prst="rect">
              <a:avLst/>
            </a:prstGeom>
          </p:spPr>
          <p:txBody>
            <a:bodyPr wrap="square">
              <a:spAutoFit/>
            </a:bodyPr>
            <a:lstStyle/>
            <a:p>
              <a:pPr indent="0" algn="ctr" eaLnBrk="1" hangingPunct="1"/>
              <a:r>
                <a:rPr lang="fr-FR" altLang="en-US" dirty="0">
                  <a:solidFill>
                    <a:srgbClr val="262626"/>
                  </a:solidFill>
                  <a:latin typeface="Century Gothic" panose="020B0502020202020204" pitchFamily="34" charset="0"/>
                </a:rPr>
                <a:t>Qui joue le rôle d’animateur et de coordinateur </a:t>
              </a:r>
            </a:p>
          </p:txBody>
        </p:sp>
      </p:grpSp>
    </p:spTree>
    <p:extLst>
      <p:ext uri="{BB962C8B-B14F-4D97-AF65-F5344CB8AC3E}">
        <p14:creationId xmlns:p14="http://schemas.microsoft.com/office/powerpoint/2010/main" val="1841443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B80116-BC4F-446D-B4C8-634304E482DB}"/>
              </a:ext>
            </a:extLst>
          </p:cNvPr>
          <p:cNvSpPr>
            <a:spLocks noGrp="1"/>
          </p:cNvSpPr>
          <p:nvPr>
            <p:ph type="title"/>
          </p:nvPr>
        </p:nvSpPr>
        <p:spPr/>
        <p:txBody>
          <a:bodyPr/>
          <a:lstStyle/>
          <a:p>
            <a:r>
              <a:rPr lang="fr-FR" dirty="0"/>
              <a:t>Pourquoi s’organiser en mode projet ?</a:t>
            </a:r>
          </a:p>
        </p:txBody>
      </p:sp>
      <p:grpSp>
        <p:nvGrpSpPr>
          <p:cNvPr id="12" name="Groupe 11">
            <a:extLst>
              <a:ext uri="{FF2B5EF4-FFF2-40B4-BE49-F238E27FC236}">
                <a16:creationId xmlns:a16="http://schemas.microsoft.com/office/drawing/2014/main" xmlns="" id="{FA089051-4D0F-4C6C-BB82-0E1A81870797}"/>
              </a:ext>
            </a:extLst>
          </p:cNvPr>
          <p:cNvGrpSpPr/>
          <p:nvPr/>
        </p:nvGrpSpPr>
        <p:grpSpPr>
          <a:xfrm>
            <a:off x="551384" y="2083428"/>
            <a:ext cx="3816424" cy="2750507"/>
            <a:chOff x="1387672" y="3624209"/>
            <a:chExt cx="3816424" cy="2750507"/>
          </a:xfrm>
        </p:grpSpPr>
        <p:sp>
          <p:nvSpPr>
            <p:cNvPr id="13" name="Text Box 6">
              <a:extLst>
                <a:ext uri="{FF2B5EF4-FFF2-40B4-BE49-F238E27FC236}">
                  <a16:creationId xmlns:a16="http://schemas.microsoft.com/office/drawing/2014/main" xmlns="" id="{AD0B1111-F9D1-4522-A794-3F5437FB3008}"/>
                </a:ext>
              </a:extLst>
            </p:cNvPr>
            <p:cNvSpPr txBox="1">
              <a:spLocks noChangeArrowheads="1"/>
            </p:cNvSpPr>
            <p:nvPr/>
          </p:nvSpPr>
          <p:spPr bwMode="auto">
            <a:xfrm>
              <a:off x="1387672" y="3624209"/>
              <a:ext cx="38164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800" dirty="0">
                  <a:latin typeface="Century Gothic" panose="020B0502020202020204" pitchFamily="34" charset="0"/>
                </a:rPr>
                <a:t>Passer d’un fonctionnement flou inefficient…</a:t>
              </a:r>
            </a:p>
          </p:txBody>
        </p:sp>
        <p:pic>
          <p:nvPicPr>
            <p:cNvPr id="15" name="Image 14">
              <a:extLst>
                <a:ext uri="{FF2B5EF4-FFF2-40B4-BE49-F238E27FC236}">
                  <a16:creationId xmlns:a16="http://schemas.microsoft.com/office/drawing/2014/main" xmlns="" id="{41E28478-996F-4085-BF57-5817BE1F8C7B}"/>
                </a:ext>
              </a:extLst>
            </p:cNvPr>
            <p:cNvPicPr>
              <a:picLocks noChangeAspect="1"/>
            </p:cNvPicPr>
            <p:nvPr/>
          </p:nvPicPr>
          <p:blipFill>
            <a:blip r:embed="rId2"/>
            <a:stretch>
              <a:fillRect/>
            </a:stretch>
          </p:blipFill>
          <p:spPr>
            <a:xfrm>
              <a:off x="2328823" y="4551755"/>
              <a:ext cx="1822961" cy="1822961"/>
            </a:xfrm>
            <a:prstGeom prst="rect">
              <a:avLst/>
            </a:prstGeom>
          </p:spPr>
        </p:pic>
      </p:grpSp>
      <p:pic>
        <p:nvPicPr>
          <p:cNvPr id="24" name="Image 23">
            <a:extLst>
              <a:ext uri="{FF2B5EF4-FFF2-40B4-BE49-F238E27FC236}">
                <a16:creationId xmlns:a16="http://schemas.microsoft.com/office/drawing/2014/main" xmlns="" id="{6B8FA4E4-5C6B-4B60-A3FC-B5D011CE27BF}"/>
              </a:ext>
            </a:extLst>
          </p:cNvPr>
          <p:cNvPicPr>
            <a:picLocks noChangeAspect="1"/>
          </p:cNvPicPr>
          <p:nvPr/>
        </p:nvPicPr>
        <p:blipFill>
          <a:blip r:embed="rId3"/>
          <a:stretch>
            <a:fillRect/>
          </a:stretch>
        </p:blipFill>
        <p:spPr>
          <a:xfrm>
            <a:off x="4450671" y="1423371"/>
            <a:ext cx="3410564" cy="3410564"/>
          </a:xfrm>
          <a:prstGeom prst="rect">
            <a:avLst/>
          </a:prstGeom>
        </p:spPr>
      </p:pic>
    </p:spTree>
    <p:extLst>
      <p:ext uri="{BB962C8B-B14F-4D97-AF65-F5344CB8AC3E}">
        <p14:creationId xmlns:p14="http://schemas.microsoft.com/office/powerpoint/2010/main" val="27095716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B80116-BC4F-446D-B4C8-634304E482DB}"/>
              </a:ext>
            </a:extLst>
          </p:cNvPr>
          <p:cNvSpPr>
            <a:spLocks noGrp="1"/>
          </p:cNvSpPr>
          <p:nvPr>
            <p:ph type="title"/>
          </p:nvPr>
        </p:nvSpPr>
        <p:spPr/>
        <p:txBody>
          <a:bodyPr/>
          <a:lstStyle/>
          <a:p>
            <a:r>
              <a:rPr lang="fr-FR" dirty="0"/>
              <a:t>Pourquoi s’organiser en mode projet ?</a:t>
            </a:r>
          </a:p>
        </p:txBody>
      </p:sp>
      <p:grpSp>
        <p:nvGrpSpPr>
          <p:cNvPr id="12" name="Groupe 11">
            <a:extLst>
              <a:ext uri="{FF2B5EF4-FFF2-40B4-BE49-F238E27FC236}">
                <a16:creationId xmlns:a16="http://schemas.microsoft.com/office/drawing/2014/main" xmlns="" id="{FA089051-4D0F-4C6C-BB82-0E1A81870797}"/>
              </a:ext>
            </a:extLst>
          </p:cNvPr>
          <p:cNvGrpSpPr/>
          <p:nvPr/>
        </p:nvGrpSpPr>
        <p:grpSpPr>
          <a:xfrm>
            <a:off x="551384" y="2083428"/>
            <a:ext cx="3816424" cy="2750507"/>
            <a:chOff x="1387672" y="3624209"/>
            <a:chExt cx="3816424" cy="2750507"/>
          </a:xfrm>
        </p:grpSpPr>
        <p:sp>
          <p:nvSpPr>
            <p:cNvPr id="13" name="Text Box 6">
              <a:extLst>
                <a:ext uri="{FF2B5EF4-FFF2-40B4-BE49-F238E27FC236}">
                  <a16:creationId xmlns:a16="http://schemas.microsoft.com/office/drawing/2014/main" xmlns="" id="{AD0B1111-F9D1-4522-A794-3F5437FB3008}"/>
                </a:ext>
              </a:extLst>
            </p:cNvPr>
            <p:cNvSpPr txBox="1">
              <a:spLocks noChangeArrowheads="1"/>
            </p:cNvSpPr>
            <p:nvPr/>
          </p:nvSpPr>
          <p:spPr bwMode="auto">
            <a:xfrm>
              <a:off x="1387672" y="3624209"/>
              <a:ext cx="38164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800" dirty="0">
                  <a:latin typeface="Century Gothic" panose="020B0502020202020204" pitchFamily="34" charset="0"/>
                </a:rPr>
                <a:t>Passer d’un fonctionnement flou inefficient…</a:t>
              </a:r>
            </a:p>
          </p:txBody>
        </p:sp>
        <p:pic>
          <p:nvPicPr>
            <p:cNvPr id="15" name="Image 14">
              <a:extLst>
                <a:ext uri="{FF2B5EF4-FFF2-40B4-BE49-F238E27FC236}">
                  <a16:creationId xmlns:a16="http://schemas.microsoft.com/office/drawing/2014/main" xmlns="" id="{41E28478-996F-4085-BF57-5817BE1F8C7B}"/>
                </a:ext>
              </a:extLst>
            </p:cNvPr>
            <p:cNvPicPr>
              <a:picLocks noChangeAspect="1"/>
            </p:cNvPicPr>
            <p:nvPr/>
          </p:nvPicPr>
          <p:blipFill>
            <a:blip r:embed="rId2"/>
            <a:stretch>
              <a:fillRect/>
            </a:stretch>
          </p:blipFill>
          <p:spPr>
            <a:xfrm>
              <a:off x="2328823" y="4551755"/>
              <a:ext cx="1822961" cy="1822961"/>
            </a:xfrm>
            <a:prstGeom prst="rect">
              <a:avLst/>
            </a:prstGeom>
          </p:spPr>
        </p:pic>
      </p:grpSp>
      <p:grpSp>
        <p:nvGrpSpPr>
          <p:cNvPr id="16" name="Groupe 15">
            <a:extLst>
              <a:ext uri="{FF2B5EF4-FFF2-40B4-BE49-F238E27FC236}">
                <a16:creationId xmlns:a16="http://schemas.microsoft.com/office/drawing/2014/main" xmlns="" id="{D1C3FF85-3BDD-4040-83B8-58D6681F68C7}"/>
              </a:ext>
            </a:extLst>
          </p:cNvPr>
          <p:cNvGrpSpPr/>
          <p:nvPr/>
        </p:nvGrpSpPr>
        <p:grpSpPr>
          <a:xfrm>
            <a:off x="8256240" y="2491155"/>
            <a:ext cx="4142181" cy="2561125"/>
            <a:chOff x="6637033" y="3768225"/>
            <a:chExt cx="4142181" cy="2561125"/>
          </a:xfrm>
        </p:grpSpPr>
        <p:sp>
          <p:nvSpPr>
            <p:cNvPr id="17" name="Text Box 7">
              <a:extLst>
                <a:ext uri="{FF2B5EF4-FFF2-40B4-BE49-F238E27FC236}">
                  <a16:creationId xmlns:a16="http://schemas.microsoft.com/office/drawing/2014/main" xmlns="" id="{8A9944EA-6A62-436E-98AA-7CA5B2BFE644}"/>
                </a:ext>
              </a:extLst>
            </p:cNvPr>
            <p:cNvSpPr txBox="1">
              <a:spLocks noChangeArrowheads="1"/>
            </p:cNvSpPr>
            <p:nvPr/>
          </p:nvSpPr>
          <p:spPr bwMode="auto">
            <a:xfrm>
              <a:off x="6637033" y="3768225"/>
              <a:ext cx="4142181" cy="646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algn="ctr" eaLnBrk="1" hangingPunct="1">
                <a:spcBef>
                  <a:spcPct val="50000"/>
                </a:spcBef>
                <a:buClrTx/>
                <a:buFontTx/>
                <a:buNone/>
              </a:pPr>
              <a:r>
                <a:rPr lang="fr-FR" altLang="en-US" sz="1800" dirty="0">
                  <a:latin typeface="Century Gothic" panose="020B0502020202020204" pitchFamily="34" charset="0"/>
                </a:rPr>
                <a:t>… à une organisation professionnelle efficiente</a:t>
              </a:r>
            </a:p>
          </p:txBody>
        </p:sp>
        <p:pic>
          <p:nvPicPr>
            <p:cNvPr id="18" name="Image 17">
              <a:extLst>
                <a:ext uri="{FF2B5EF4-FFF2-40B4-BE49-F238E27FC236}">
                  <a16:creationId xmlns:a16="http://schemas.microsoft.com/office/drawing/2014/main" xmlns="" id="{0D8DF913-54AC-4F21-AEDB-C239AD440C89}"/>
                </a:ext>
              </a:extLst>
            </p:cNvPr>
            <p:cNvPicPr>
              <a:picLocks noChangeAspect="1"/>
            </p:cNvPicPr>
            <p:nvPr/>
          </p:nvPicPr>
          <p:blipFill>
            <a:blip r:embed="rId3"/>
            <a:stretch>
              <a:fillRect/>
            </a:stretch>
          </p:blipFill>
          <p:spPr>
            <a:xfrm>
              <a:off x="7896200" y="4614586"/>
              <a:ext cx="1336645" cy="1336645"/>
            </a:xfrm>
            <a:prstGeom prst="rect">
              <a:avLst/>
            </a:prstGeom>
          </p:spPr>
        </p:pic>
        <p:pic>
          <p:nvPicPr>
            <p:cNvPr id="19" name="Image 18">
              <a:extLst>
                <a:ext uri="{FF2B5EF4-FFF2-40B4-BE49-F238E27FC236}">
                  <a16:creationId xmlns:a16="http://schemas.microsoft.com/office/drawing/2014/main" xmlns="" id="{D7CCF0FE-AE0D-4B14-B51F-C30B968A3351}"/>
                </a:ext>
              </a:extLst>
            </p:cNvPr>
            <p:cNvPicPr>
              <a:picLocks noChangeAspect="1"/>
            </p:cNvPicPr>
            <p:nvPr/>
          </p:nvPicPr>
          <p:blipFill>
            <a:blip r:embed="rId4"/>
            <a:stretch>
              <a:fillRect/>
            </a:stretch>
          </p:blipFill>
          <p:spPr>
            <a:xfrm>
              <a:off x="6960096" y="5457090"/>
              <a:ext cx="872260" cy="872260"/>
            </a:xfrm>
            <a:prstGeom prst="rect">
              <a:avLst/>
            </a:prstGeom>
          </p:spPr>
        </p:pic>
      </p:grpSp>
      <p:pic>
        <p:nvPicPr>
          <p:cNvPr id="24" name="Image 23">
            <a:extLst>
              <a:ext uri="{FF2B5EF4-FFF2-40B4-BE49-F238E27FC236}">
                <a16:creationId xmlns:a16="http://schemas.microsoft.com/office/drawing/2014/main" xmlns="" id="{6B8FA4E4-5C6B-4B60-A3FC-B5D011CE27BF}"/>
              </a:ext>
            </a:extLst>
          </p:cNvPr>
          <p:cNvPicPr>
            <a:picLocks noChangeAspect="1"/>
          </p:cNvPicPr>
          <p:nvPr/>
        </p:nvPicPr>
        <p:blipFill>
          <a:blip r:embed="rId5"/>
          <a:stretch>
            <a:fillRect/>
          </a:stretch>
        </p:blipFill>
        <p:spPr>
          <a:xfrm>
            <a:off x="4450671" y="1423371"/>
            <a:ext cx="3410564" cy="3410564"/>
          </a:xfrm>
          <a:prstGeom prst="rect">
            <a:avLst/>
          </a:prstGeom>
        </p:spPr>
      </p:pic>
    </p:spTree>
    <p:extLst>
      <p:ext uri="{BB962C8B-B14F-4D97-AF65-F5344CB8AC3E}">
        <p14:creationId xmlns:p14="http://schemas.microsoft.com/office/powerpoint/2010/main" val="3807499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FR" altLang="en-US" dirty="0"/>
              <a:t>Une organisation projet efficiente</a:t>
            </a:r>
          </a:p>
        </p:txBody>
      </p:sp>
      <p:sp>
        <p:nvSpPr>
          <p:cNvPr id="174083" name="Rectangle 3"/>
          <p:cNvSpPr>
            <a:spLocks noGrp="1" noChangeArrowheads="1"/>
          </p:cNvSpPr>
          <p:nvPr>
            <p:ph idx="1"/>
          </p:nvPr>
        </p:nvSpPr>
        <p:spPr/>
        <p:txBody>
          <a:bodyPr/>
          <a:lstStyle/>
          <a:p>
            <a:pPr eaLnBrk="1" hangingPunct="1">
              <a:buFont typeface="Arial" panose="020B0604020202020204" pitchFamily="34" charset="0"/>
              <a:buChar char="•"/>
            </a:pPr>
            <a:r>
              <a:rPr lang="fr-FR" altLang="en-US" sz="2000" b="0" dirty="0">
                <a:solidFill>
                  <a:schemeClr val="tx1"/>
                </a:solidFill>
              </a:rPr>
              <a:t>Diviser les opérations en étapes</a:t>
            </a:r>
          </a:p>
          <a:p>
            <a:pPr eaLnBrk="1" hangingPunct="1">
              <a:buFont typeface="Arial" panose="020B0604020202020204" pitchFamily="34" charset="0"/>
              <a:buChar char="•"/>
            </a:pPr>
            <a:r>
              <a:rPr lang="fr-FR" altLang="en-US" sz="2000" b="0" dirty="0">
                <a:solidFill>
                  <a:schemeClr val="tx1"/>
                </a:solidFill>
              </a:rPr>
              <a:t>Organiser les étapes par ordre chronologique</a:t>
            </a:r>
          </a:p>
          <a:p>
            <a:pPr eaLnBrk="1" hangingPunct="1">
              <a:buFont typeface="Arial" panose="020B0604020202020204" pitchFamily="34" charset="0"/>
              <a:buChar char="•"/>
            </a:pPr>
            <a:r>
              <a:rPr lang="fr-FR" altLang="en-US" sz="2000" b="0" dirty="0">
                <a:solidFill>
                  <a:schemeClr val="tx1"/>
                </a:solidFill>
              </a:rPr>
              <a:t>Répartir les tâches entre les membres avec un timing prévisionnel</a:t>
            </a:r>
          </a:p>
        </p:txBody>
      </p:sp>
      <p:pic>
        <p:nvPicPr>
          <p:cNvPr id="30" name="Image 29">
            <a:extLst>
              <a:ext uri="{FF2B5EF4-FFF2-40B4-BE49-F238E27FC236}">
                <a16:creationId xmlns:a16="http://schemas.microsoft.com/office/drawing/2014/main" xmlns="" id="{66C3EC08-0246-4892-A36C-5BED2F67EF5F}"/>
              </a:ext>
            </a:extLst>
          </p:cNvPr>
          <p:cNvPicPr>
            <a:picLocks noChangeAspect="1"/>
          </p:cNvPicPr>
          <p:nvPr/>
        </p:nvPicPr>
        <p:blipFill>
          <a:blip r:embed="rId2"/>
          <a:stretch>
            <a:fillRect/>
          </a:stretch>
        </p:blipFill>
        <p:spPr>
          <a:xfrm>
            <a:off x="5964473" y="5399931"/>
            <a:ext cx="382767" cy="382767"/>
          </a:xfrm>
          <a:prstGeom prst="rect">
            <a:avLst/>
          </a:prstGeom>
        </p:spPr>
      </p:pic>
      <p:pic>
        <p:nvPicPr>
          <p:cNvPr id="31" name="Image 30">
            <a:extLst>
              <a:ext uri="{FF2B5EF4-FFF2-40B4-BE49-F238E27FC236}">
                <a16:creationId xmlns:a16="http://schemas.microsoft.com/office/drawing/2014/main" xmlns="" id="{8DD0D093-9DA3-4723-8AA4-2D6159459A7A}"/>
              </a:ext>
            </a:extLst>
          </p:cNvPr>
          <p:cNvPicPr>
            <a:picLocks noChangeAspect="1"/>
          </p:cNvPicPr>
          <p:nvPr/>
        </p:nvPicPr>
        <p:blipFill>
          <a:blip r:embed="rId3"/>
          <a:stretch>
            <a:fillRect/>
          </a:stretch>
        </p:blipFill>
        <p:spPr>
          <a:xfrm>
            <a:off x="5018275" y="5644167"/>
            <a:ext cx="364176" cy="364176"/>
          </a:xfrm>
          <a:prstGeom prst="rect">
            <a:avLst/>
          </a:prstGeom>
        </p:spPr>
      </p:pic>
      <p:pic>
        <p:nvPicPr>
          <p:cNvPr id="32" name="Image 31">
            <a:extLst>
              <a:ext uri="{FF2B5EF4-FFF2-40B4-BE49-F238E27FC236}">
                <a16:creationId xmlns:a16="http://schemas.microsoft.com/office/drawing/2014/main" xmlns="" id="{A2D9251B-2A5D-4CA6-AA3F-045481C891CB}"/>
              </a:ext>
            </a:extLst>
          </p:cNvPr>
          <p:cNvPicPr>
            <a:picLocks noChangeAspect="1"/>
          </p:cNvPicPr>
          <p:nvPr/>
        </p:nvPicPr>
        <p:blipFill>
          <a:blip r:embed="rId4"/>
          <a:stretch>
            <a:fillRect/>
          </a:stretch>
        </p:blipFill>
        <p:spPr>
          <a:xfrm>
            <a:off x="5503874" y="5826255"/>
            <a:ext cx="411057" cy="411057"/>
          </a:xfrm>
          <a:prstGeom prst="rect">
            <a:avLst/>
          </a:prstGeom>
        </p:spPr>
      </p:pic>
      <p:pic>
        <p:nvPicPr>
          <p:cNvPr id="33" name="Image 32">
            <a:extLst>
              <a:ext uri="{FF2B5EF4-FFF2-40B4-BE49-F238E27FC236}">
                <a16:creationId xmlns:a16="http://schemas.microsoft.com/office/drawing/2014/main" xmlns="" id="{892FF27E-D465-4144-9EF8-8AF8CA154B29}"/>
              </a:ext>
            </a:extLst>
          </p:cNvPr>
          <p:cNvPicPr>
            <a:picLocks noChangeAspect="1"/>
          </p:cNvPicPr>
          <p:nvPr/>
        </p:nvPicPr>
        <p:blipFill>
          <a:blip r:embed="rId5"/>
          <a:stretch>
            <a:fillRect/>
          </a:stretch>
        </p:blipFill>
        <p:spPr>
          <a:xfrm>
            <a:off x="5976824" y="5830634"/>
            <a:ext cx="406678" cy="406678"/>
          </a:xfrm>
          <a:prstGeom prst="rect">
            <a:avLst/>
          </a:prstGeom>
        </p:spPr>
      </p:pic>
      <p:pic>
        <p:nvPicPr>
          <p:cNvPr id="34" name="Image 33">
            <a:extLst>
              <a:ext uri="{FF2B5EF4-FFF2-40B4-BE49-F238E27FC236}">
                <a16:creationId xmlns:a16="http://schemas.microsoft.com/office/drawing/2014/main" xmlns="" id="{32B79E3F-8325-44EB-ACE3-4EA8CB8B67B0}"/>
              </a:ext>
            </a:extLst>
          </p:cNvPr>
          <p:cNvPicPr>
            <a:picLocks noChangeAspect="1"/>
          </p:cNvPicPr>
          <p:nvPr/>
        </p:nvPicPr>
        <p:blipFill rotWithShape="1">
          <a:blip r:embed="rId6"/>
          <a:srcRect t="1" b="17583"/>
          <a:stretch/>
        </p:blipFill>
        <p:spPr>
          <a:xfrm>
            <a:off x="6409133" y="5712526"/>
            <a:ext cx="349483" cy="288032"/>
          </a:xfrm>
          <a:prstGeom prst="rect">
            <a:avLst/>
          </a:prstGeom>
        </p:spPr>
      </p:pic>
      <p:pic>
        <p:nvPicPr>
          <p:cNvPr id="35" name="Image 34">
            <a:extLst>
              <a:ext uri="{FF2B5EF4-FFF2-40B4-BE49-F238E27FC236}">
                <a16:creationId xmlns:a16="http://schemas.microsoft.com/office/drawing/2014/main" xmlns="" id="{2713B7A8-3D88-47BD-B462-3796F4F9E498}"/>
              </a:ext>
            </a:extLst>
          </p:cNvPr>
          <p:cNvPicPr>
            <a:picLocks noChangeAspect="1"/>
          </p:cNvPicPr>
          <p:nvPr/>
        </p:nvPicPr>
        <p:blipFill>
          <a:blip r:embed="rId7"/>
          <a:stretch>
            <a:fillRect/>
          </a:stretch>
        </p:blipFill>
        <p:spPr>
          <a:xfrm>
            <a:off x="5470123" y="5305848"/>
            <a:ext cx="406678" cy="406678"/>
          </a:xfrm>
          <a:prstGeom prst="rect">
            <a:avLst/>
          </a:prstGeom>
        </p:spPr>
      </p:pic>
      <p:pic>
        <p:nvPicPr>
          <p:cNvPr id="37" name="Image 36">
            <a:extLst>
              <a:ext uri="{FF2B5EF4-FFF2-40B4-BE49-F238E27FC236}">
                <a16:creationId xmlns:a16="http://schemas.microsoft.com/office/drawing/2014/main" xmlns="" id="{FCE133A5-0C37-4E98-8A70-6E1FCDE3D930}"/>
              </a:ext>
            </a:extLst>
          </p:cNvPr>
          <p:cNvPicPr>
            <a:picLocks noChangeAspect="1"/>
          </p:cNvPicPr>
          <p:nvPr/>
        </p:nvPicPr>
        <p:blipFill>
          <a:blip r:embed="rId8"/>
          <a:stretch>
            <a:fillRect/>
          </a:stretch>
        </p:blipFill>
        <p:spPr>
          <a:xfrm>
            <a:off x="4698781" y="3726879"/>
            <a:ext cx="1578969" cy="1578969"/>
          </a:xfrm>
          <a:prstGeom prst="rect">
            <a:avLst/>
          </a:prstGeom>
        </p:spPr>
      </p:pic>
      <p:pic>
        <p:nvPicPr>
          <p:cNvPr id="4" name="Image 3">
            <a:extLst>
              <a:ext uri="{FF2B5EF4-FFF2-40B4-BE49-F238E27FC236}">
                <a16:creationId xmlns:a16="http://schemas.microsoft.com/office/drawing/2014/main" xmlns="" id="{5B349F62-D182-45A9-A2F8-F7CB7BA064CA}"/>
              </a:ext>
            </a:extLst>
          </p:cNvPr>
          <p:cNvPicPr>
            <a:picLocks noChangeAspect="1"/>
          </p:cNvPicPr>
          <p:nvPr/>
        </p:nvPicPr>
        <p:blipFill>
          <a:blip r:embed="rId9"/>
          <a:stretch>
            <a:fillRect/>
          </a:stretch>
        </p:blipFill>
        <p:spPr>
          <a:xfrm>
            <a:off x="4698781" y="3758070"/>
            <a:ext cx="1278043" cy="1278043"/>
          </a:xfrm>
          <a:prstGeom prst="rect">
            <a:avLst/>
          </a:prstGeom>
        </p:spPr>
      </p:pic>
      <p:pic>
        <p:nvPicPr>
          <p:cNvPr id="40" name="Image 39">
            <a:extLst>
              <a:ext uri="{FF2B5EF4-FFF2-40B4-BE49-F238E27FC236}">
                <a16:creationId xmlns:a16="http://schemas.microsoft.com/office/drawing/2014/main" xmlns="" id="{5820C2BB-2843-4550-873F-A7EF27312D5F}"/>
              </a:ext>
            </a:extLst>
          </p:cNvPr>
          <p:cNvPicPr>
            <a:picLocks noChangeAspect="1"/>
          </p:cNvPicPr>
          <p:nvPr/>
        </p:nvPicPr>
        <p:blipFill>
          <a:blip r:embed="rId10"/>
          <a:stretch>
            <a:fillRect/>
          </a:stretch>
        </p:blipFill>
        <p:spPr>
          <a:xfrm>
            <a:off x="4688946" y="3784754"/>
            <a:ext cx="1251359" cy="1251359"/>
          </a:xfrm>
          <a:prstGeom prst="rect">
            <a:avLst/>
          </a:prstGeom>
        </p:spPr>
      </p:pic>
      <p:pic>
        <p:nvPicPr>
          <p:cNvPr id="41" name="Image 40">
            <a:extLst>
              <a:ext uri="{FF2B5EF4-FFF2-40B4-BE49-F238E27FC236}">
                <a16:creationId xmlns:a16="http://schemas.microsoft.com/office/drawing/2014/main" xmlns="" id="{2A516DD5-7A49-4375-8C70-2254AB24B037}"/>
              </a:ext>
            </a:extLst>
          </p:cNvPr>
          <p:cNvPicPr>
            <a:picLocks noChangeAspect="1"/>
          </p:cNvPicPr>
          <p:nvPr/>
        </p:nvPicPr>
        <p:blipFill>
          <a:blip r:embed="rId11"/>
          <a:stretch>
            <a:fillRect/>
          </a:stretch>
        </p:blipFill>
        <p:spPr>
          <a:xfrm>
            <a:off x="4741447" y="3661144"/>
            <a:ext cx="1208693" cy="1232400"/>
          </a:xfrm>
          <a:prstGeom prst="rect">
            <a:avLst/>
          </a:prstGeom>
        </p:spPr>
      </p:pic>
    </p:spTree>
    <p:extLst>
      <p:ext uri="{BB962C8B-B14F-4D97-AF65-F5344CB8AC3E}">
        <p14:creationId xmlns:p14="http://schemas.microsoft.com/office/powerpoint/2010/main" val="29831597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FR" altLang="en-US"/>
              <a:t>Une organisation projet efficiente</a:t>
            </a:r>
          </a:p>
        </p:txBody>
      </p:sp>
      <p:sp>
        <p:nvSpPr>
          <p:cNvPr id="174083" name="Rectangle 3"/>
          <p:cNvSpPr>
            <a:spLocks noGrp="1" noChangeArrowheads="1"/>
          </p:cNvSpPr>
          <p:nvPr>
            <p:ph idx="1"/>
          </p:nvPr>
        </p:nvSpPr>
        <p:spPr/>
        <p:txBody>
          <a:bodyPr/>
          <a:lstStyle/>
          <a:p>
            <a:pPr eaLnBrk="1" hangingPunct="1">
              <a:buFont typeface="Arial" panose="020B0604020202020204" pitchFamily="34" charset="0"/>
              <a:buChar char="•"/>
            </a:pPr>
            <a:r>
              <a:rPr lang="fr-FR" altLang="en-US" sz="2000" b="0" dirty="0">
                <a:solidFill>
                  <a:schemeClr val="tx1"/>
                </a:solidFill>
              </a:rPr>
              <a:t>Diviser les opérations en étapes</a:t>
            </a:r>
          </a:p>
          <a:p>
            <a:pPr eaLnBrk="1" hangingPunct="1">
              <a:buFont typeface="Arial" panose="020B0604020202020204" pitchFamily="34" charset="0"/>
              <a:buChar char="•"/>
            </a:pPr>
            <a:r>
              <a:rPr lang="fr-FR" altLang="en-US" sz="2000" b="0" dirty="0">
                <a:solidFill>
                  <a:schemeClr val="tx1"/>
                </a:solidFill>
              </a:rPr>
              <a:t>Organiser les étapes par ordre chronologique</a:t>
            </a:r>
          </a:p>
          <a:p>
            <a:pPr eaLnBrk="1" hangingPunct="1">
              <a:buFont typeface="Arial" panose="020B0604020202020204" pitchFamily="34" charset="0"/>
              <a:buChar char="•"/>
            </a:pPr>
            <a:r>
              <a:rPr lang="fr-FR" altLang="en-US" sz="2000" b="0" dirty="0">
                <a:solidFill>
                  <a:schemeClr val="tx1"/>
                </a:solidFill>
              </a:rPr>
              <a:t>Répartir les tâches entre les membres avec un timing prévisionnel</a:t>
            </a:r>
          </a:p>
        </p:txBody>
      </p:sp>
      <p:grpSp>
        <p:nvGrpSpPr>
          <p:cNvPr id="2" name="Group 17"/>
          <p:cNvGrpSpPr>
            <a:grpSpLocks/>
          </p:cNvGrpSpPr>
          <p:nvPr/>
        </p:nvGrpSpPr>
        <p:grpSpPr bwMode="auto">
          <a:xfrm>
            <a:off x="1703512" y="2979907"/>
            <a:ext cx="8964612" cy="511175"/>
            <a:chOff x="113" y="1797"/>
            <a:chExt cx="5647" cy="322"/>
          </a:xfrm>
        </p:grpSpPr>
        <p:sp>
          <p:nvSpPr>
            <p:cNvPr id="22545" name="Line 9"/>
            <p:cNvSpPr>
              <a:spLocks noChangeShapeType="1"/>
            </p:cNvSpPr>
            <p:nvPr/>
          </p:nvSpPr>
          <p:spPr bwMode="auto">
            <a:xfrm>
              <a:off x="158" y="2115"/>
              <a:ext cx="5398" cy="0"/>
            </a:xfrm>
            <a:prstGeom prst="line">
              <a:avLst/>
            </a:prstGeom>
            <a:noFill/>
            <a:ln w="57150">
              <a:solidFill>
                <a:srgbClr val="085160"/>
              </a:solidFill>
              <a:round/>
              <a:headEnd/>
              <a:tailEnd type="triangle" w="med" len="med"/>
            </a:ln>
            <a:extLst>
              <a:ext uri="{909E8E84-426E-40dd-AFC4-6F175D3DCCD1}">
                <a14:hiddenFill xmlns="" xmlns:a14="http://schemas.microsoft.com/office/drawing/2010/main">
                  <a:noFill/>
                </a14:hiddenFill>
              </a:ext>
            </a:extLst>
          </p:spPr>
          <p:txBody>
            <a:bodyPr wrap="none" lIns="90000" tIns="46800" rIns="90000" bIns="46800" anchor="ctr"/>
            <a:lstStyle/>
            <a:p>
              <a:endParaRPr lang="fr-FR">
                <a:solidFill>
                  <a:srgbClr val="085160"/>
                </a:solidFill>
              </a:endParaRPr>
            </a:p>
          </p:txBody>
        </p:sp>
        <p:sp>
          <p:nvSpPr>
            <p:cNvPr id="22546" name="Text Box 10"/>
            <p:cNvSpPr txBox="1">
              <a:spLocks noChangeArrowheads="1"/>
            </p:cNvSpPr>
            <p:nvPr/>
          </p:nvSpPr>
          <p:spPr bwMode="auto">
            <a:xfrm>
              <a:off x="113" y="1827"/>
              <a:ext cx="998"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lIns="90000" tIns="46800" rIns="90000" bIns="46800">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
                  <a:srgbClr val="000000"/>
                </a:buClr>
                <a:buFont typeface="Arial" panose="020B0604020202020204" pitchFamily="34" charset="0"/>
                <a:buNone/>
              </a:pPr>
              <a:r>
                <a:rPr lang="fr-FR" altLang="en-US" sz="2400" b="1" dirty="0">
                  <a:solidFill>
                    <a:srgbClr val="085160"/>
                  </a:solidFill>
                </a:rPr>
                <a:t>début</a:t>
              </a:r>
            </a:p>
          </p:txBody>
        </p:sp>
        <p:sp>
          <p:nvSpPr>
            <p:cNvPr id="22547" name="Text Box 11"/>
            <p:cNvSpPr txBox="1">
              <a:spLocks noChangeArrowheads="1"/>
            </p:cNvSpPr>
            <p:nvPr/>
          </p:nvSpPr>
          <p:spPr bwMode="auto">
            <a:xfrm>
              <a:off x="5307" y="1797"/>
              <a:ext cx="453"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lIns="90000" tIns="46800" rIns="90000" bIns="46800">
              <a:spAutoFit/>
            </a:bodyPr>
            <a:lstStyle>
              <a:lvl1pPr>
                <a:spcBef>
                  <a:spcPct val="20000"/>
                </a:spcBef>
                <a:buClr>
                  <a:srgbClr val="FFC000"/>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rgbClr val="FFC000"/>
                </a:buClr>
                <a:buFont typeface="Wingdings" panose="05000000000000000000" pitchFamily="2" charset="2"/>
                <a:buChar char="§"/>
                <a:defRPr>
                  <a:solidFill>
                    <a:schemeClr val="tx1"/>
                  </a:solidFill>
                  <a:latin typeface="Arial" panose="020B0604020202020204" pitchFamily="34" charset="0"/>
                </a:defRPr>
              </a:lvl2pPr>
              <a:lvl3pPr marL="1143000" indent="-228600">
                <a:spcBef>
                  <a:spcPct val="20000"/>
                </a:spcBef>
                <a:buClr>
                  <a:srgbClr val="FFC000"/>
                </a:buClr>
                <a:buFont typeface="Wingdings" panose="05000000000000000000" pitchFamily="2" charset="2"/>
                <a:buChar char="§"/>
                <a:defRPr sz="1600">
                  <a:solidFill>
                    <a:schemeClr val="tx1"/>
                  </a:solidFill>
                  <a:latin typeface="Arial" panose="020B0604020202020204" pitchFamily="34" charset="0"/>
                </a:defRPr>
              </a:lvl3pPr>
              <a:lvl4pPr marL="16002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4pPr>
              <a:lvl5pPr marL="2057400" indent="-228600">
                <a:spcBef>
                  <a:spcPct val="20000"/>
                </a:spcBef>
                <a:buClr>
                  <a:srgbClr val="FFC000"/>
                </a:buClr>
                <a:buFont typeface="Wingdings" panose="05000000000000000000" pitchFamily="2" charset="2"/>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C000"/>
                </a:buClr>
                <a:buFont typeface="Wingdings" panose="05000000000000000000" pitchFamily="2" charset="2"/>
                <a:buChar char="§"/>
                <a:defRPr sz="1400">
                  <a:solidFill>
                    <a:schemeClr val="tx1"/>
                  </a:solidFill>
                  <a:latin typeface="Arial" panose="020B0604020202020204" pitchFamily="34" charset="0"/>
                </a:defRPr>
              </a:lvl9pPr>
            </a:lstStyle>
            <a:p>
              <a:pPr eaLnBrk="1" hangingPunct="1">
                <a:spcBef>
                  <a:spcPct val="50000"/>
                </a:spcBef>
                <a:buClr>
                  <a:srgbClr val="000000"/>
                </a:buClr>
                <a:buFont typeface="Arial" panose="020B0604020202020204" pitchFamily="34" charset="0"/>
                <a:buNone/>
              </a:pPr>
              <a:r>
                <a:rPr lang="fr-FR" altLang="en-US" sz="2400" b="1" dirty="0">
                  <a:solidFill>
                    <a:srgbClr val="085160"/>
                  </a:solidFill>
                </a:rPr>
                <a:t>fin</a:t>
              </a:r>
            </a:p>
          </p:txBody>
        </p:sp>
      </p:grpSp>
      <p:pic>
        <p:nvPicPr>
          <p:cNvPr id="30" name="Image 29">
            <a:extLst>
              <a:ext uri="{FF2B5EF4-FFF2-40B4-BE49-F238E27FC236}">
                <a16:creationId xmlns:a16="http://schemas.microsoft.com/office/drawing/2014/main" xmlns="" id="{66C3EC08-0246-4892-A36C-5BED2F67EF5F}"/>
              </a:ext>
            </a:extLst>
          </p:cNvPr>
          <p:cNvPicPr>
            <a:picLocks noChangeAspect="1"/>
          </p:cNvPicPr>
          <p:nvPr/>
        </p:nvPicPr>
        <p:blipFill>
          <a:blip r:embed="rId2"/>
          <a:stretch>
            <a:fillRect/>
          </a:stretch>
        </p:blipFill>
        <p:spPr>
          <a:xfrm>
            <a:off x="8961968" y="5365238"/>
            <a:ext cx="382767" cy="382767"/>
          </a:xfrm>
          <a:prstGeom prst="rect">
            <a:avLst/>
          </a:prstGeom>
        </p:spPr>
      </p:pic>
      <p:pic>
        <p:nvPicPr>
          <p:cNvPr id="31" name="Image 30">
            <a:extLst>
              <a:ext uri="{FF2B5EF4-FFF2-40B4-BE49-F238E27FC236}">
                <a16:creationId xmlns:a16="http://schemas.microsoft.com/office/drawing/2014/main" xmlns="" id="{8DD0D093-9DA3-4723-8AA4-2D6159459A7A}"/>
              </a:ext>
            </a:extLst>
          </p:cNvPr>
          <p:cNvPicPr>
            <a:picLocks noChangeAspect="1"/>
          </p:cNvPicPr>
          <p:nvPr/>
        </p:nvPicPr>
        <p:blipFill>
          <a:blip r:embed="rId3"/>
          <a:stretch>
            <a:fillRect/>
          </a:stretch>
        </p:blipFill>
        <p:spPr>
          <a:xfrm>
            <a:off x="1985728" y="5398586"/>
            <a:ext cx="364176" cy="364176"/>
          </a:xfrm>
          <a:prstGeom prst="rect">
            <a:avLst/>
          </a:prstGeom>
        </p:spPr>
      </p:pic>
      <p:pic>
        <p:nvPicPr>
          <p:cNvPr id="32" name="Image 31">
            <a:extLst>
              <a:ext uri="{FF2B5EF4-FFF2-40B4-BE49-F238E27FC236}">
                <a16:creationId xmlns:a16="http://schemas.microsoft.com/office/drawing/2014/main" xmlns="" id="{A2D9251B-2A5D-4CA6-AA3F-045481C891CB}"/>
              </a:ext>
            </a:extLst>
          </p:cNvPr>
          <p:cNvPicPr>
            <a:picLocks noChangeAspect="1"/>
          </p:cNvPicPr>
          <p:nvPr/>
        </p:nvPicPr>
        <p:blipFill>
          <a:blip r:embed="rId4"/>
          <a:stretch>
            <a:fillRect/>
          </a:stretch>
        </p:blipFill>
        <p:spPr>
          <a:xfrm>
            <a:off x="6313246" y="5375489"/>
            <a:ext cx="411057" cy="411057"/>
          </a:xfrm>
          <a:prstGeom prst="rect">
            <a:avLst/>
          </a:prstGeom>
        </p:spPr>
      </p:pic>
      <p:pic>
        <p:nvPicPr>
          <p:cNvPr id="33" name="Image 32">
            <a:extLst>
              <a:ext uri="{FF2B5EF4-FFF2-40B4-BE49-F238E27FC236}">
                <a16:creationId xmlns:a16="http://schemas.microsoft.com/office/drawing/2014/main" xmlns="" id="{892FF27E-D465-4144-9EF8-8AF8CA154B29}"/>
              </a:ext>
            </a:extLst>
          </p:cNvPr>
          <p:cNvPicPr>
            <a:picLocks noChangeAspect="1"/>
          </p:cNvPicPr>
          <p:nvPr/>
        </p:nvPicPr>
        <p:blipFill>
          <a:blip r:embed="rId5"/>
          <a:stretch>
            <a:fillRect/>
          </a:stretch>
        </p:blipFill>
        <p:spPr>
          <a:xfrm>
            <a:off x="4149906" y="5398586"/>
            <a:ext cx="406678" cy="406678"/>
          </a:xfrm>
          <a:prstGeom prst="rect">
            <a:avLst/>
          </a:prstGeom>
        </p:spPr>
      </p:pic>
      <p:pic>
        <p:nvPicPr>
          <p:cNvPr id="34" name="Image 33">
            <a:extLst>
              <a:ext uri="{FF2B5EF4-FFF2-40B4-BE49-F238E27FC236}">
                <a16:creationId xmlns:a16="http://schemas.microsoft.com/office/drawing/2014/main" xmlns="" id="{32B79E3F-8325-44EB-ACE3-4EA8CB8B67B0}"/>
              </a:ext>
            </a:extLst>
          </p:cNvPr>
          <p:cNvPicPr>
            <a:picLocks noChangeAspect="1"/>
          </p:cNvPicPr>
          <p:nvPr/>
        </p:nvPicPr>
        <p:blipFill rotWithShape="1">
          <a:blip r:embed="rId6"/>
          <a:srcRect t="1" b="17583"/>
          <a:stretch/>
        </p:blipFill>
        <p:spPr>
          <a:xfrm>
            <a:off x="4655687" y="5486965"/>
            <a:ext cx="349483" cy="288032"/>
          </a:xfrm>
          <a:prstGeom prst="rect">
            <a:avLst/>
          </a:prstGeom>
        </p:spPr>
      </p:pic>
      <p:pic>
        <p:nvPicPr>
          <p:cNvPr id="35" name="Image 34">
            <a:extLst>
              <a:ext uri="{FF2B5EF4-FFF2-40B4-BE49-F238E27FC236}">
                <a16:creationId xmlns:a16="http://schemas.microsoft.com/office/drawing/2014/main" xmlns="" id="{2713B7A8-3D88-47BD-B462-3796F4F9E498}"/>
              </a:ext>
            </a:extLst>
          </p:cNvPr>
          <p:cNvPicPr>
            <a:picLocks noChangeAspect="1"/>
          </p:cNvPicPr>
          <p:nvPr/>
        </p:nvPicPr>
        <p:blipFill>
          <a:blip r:embed="rId7"/>
          <a:stretch>
            <a:fillRect/>
          </a:stretch>
        </p:blipFill>
        <p:spPr>
          <a:xfrm>
            <a:off x="5878755" y="5368319"/>
            <a:ext cx="406678" cy="406678"/>
          </a:xfrm>
          <a:prstGeom prst="rect">
            <a:avLst/>
          </a:prstGeom>
        </p:spPr>
      </p:pic>
      <p:pic>
        <p:nvPicPr>
          <p:cNvPr id="37" name="Image 36">
            <a:extLst>
              <a:ext uri="{FF2B5EF4-FFF2-40B4-BE49-F238E27FC236}">
                <a16:creationId xmlns:a16="http://schemas.microsoft.com/office/drawing/2014/main" xmlns="" id="{FCE133A5-0C37-4E98-8A70-6E1FCDE3D930}"/>
              </a:ext>
            </a:extLst>
          </p:cNvPr>
          <p:cNvPicPr>
            <a:picLocks noChangeAspect="1"/>
          </p:cNvPicPr>
          <p:nvPr/>
        </p:nvPicPr>
        <p:blipFill>
          <a:blip r:embed="rId8"/>
          <a:stretch>
            <a:fillRect/>
          </a:stretch>
        </p:blipFill>
        <p:spPr>
          <a:xfrm>
            <a:off x="5738726" y="3707113"/>
            <a:ext cx="1578969" cy="1578969"/>
          </a:xfrm>
          <a:prstGeom prst="rect">
            <a:avLst/>
          </a:prstGeom>
        </p:spPr>
      </p:pic>
      <p:pic>
        <p:nvPicPr>
          <p:cNvPr id="4" name="Image 3">
            <a:extLst>
              <a:ext uri="{FF2B5EF4-FFF2-40B4-BE49-F238E27FC236}">
                <a16:creationId xmlns:a16="http://schemas.microsoft.com/office/drawing/2014/main" xmlns="" id="{5B349F62-D182-45A9-A2F8-F7CB7BA064CA}"/>
              </a:ext>
            </a:extLst>
          </p:cNvPr>
          <p:cNvPicPr>
            <a:picLocks noChangeAspect="1"/>
          </p:cNvPicPr>
          <p:nvPr/>
        </p:nvPicPr>
        <p:blipFill>
          <a:blip r:embed="rId9"/>
          <a:stretch>
            <a:fillRect/>
          </a:stretch>
        </p:blipFill>
        <p:spPr>
          <a:xfrm>
            <a:off x="1774949" y="3644017"/>
            <a:ext cx="1278043" cy="1278043"/>
          </a:xfrm>
          <a:prstGeom prst="rect">
            <a:avLst/>
          </a:prstGeom>
        </p:spPr>
      </p:pic>
      <p:pic>
        <p:nvPicPr>
          <p:cNvPr id="40" name="Image 39">
            <a:extLst>
              <a:ext uri="{FF2B5EF4-FFF2-40B4-BE49-F238E27FC236}">
                <a16:creationId xmlns:a16="http://schemas.microsoft.com/office/drawing/2014/main" xmlns="" id="{5820C2BB-2843-4550-873F-A7EF27312D5F}"/>
              </a:ext>
            </a:extLst>
          </p:cNvPr>
          <p:cNvPicPr>
            <a:picLocks noChangeAspect="1"/>
          </p:cNvPicPr>
          <p:nvPr/>
        </p:nvPicPr>
        <p:blipFill>
          <a:blip r:embed="rId10"/>
          <a:stretch>
            <a:fillRect/>
          </a:stretch>
        </p:blipFill>
        <p:spPr>
          <a:xfrm>
            <a:off x="8336288" y="3707113"/>
            <a:ext cx="1251359" cy="1251359"/>
          </a:xfrm>
          <a:prstGeom prst="rect">
            <a:avLst/>
          </a:prstGeom>
        </p:spPr>
      </p:pic>
      <p:pic>
        <p:nvPicPr>
          <p:cNvPr id="41" name="Image 40">
            <a:extLst>
              <a:ext uri="{FF2B5EF4-FFF2-40B4-BE49-F238E27FC236}">
                <a16:creationId xmlns:a16="http://schemas.microsoft.com/office/drawing/2014/main" xmlns="" id="{2A516DD5-7A49-4375-8C70-2254AB24B037}"/>
              </a:ext>
            </a:extLst>
          </p:cNvPr>
          <p:cNvPicPr>
            <a:picLocks noChangeAspect="1"/>
          </p:cNvPicPr>
          <p:nvPr/>
        </p:nvPicPr>
        <p:blipFill>
          <a:blip r:embed="rId11"/>
          <a:stretch>
            <a:fillRect/>
          </a:stretch>
        </p:blipFill>
        <p:spPr>
          <a:xfrm>
            <a:off x="4007768" y="3739997"/>
            <a:ext cx="1208693" cy="1232400"/>
          </a:xfrm>
          <a:prstGeom prst="rect">
            <a:avLst/>
          </a:prstGeom>
        </p:spPr>
      </p:pic>
      <p:pic>
        <p:nvPicPr>
          <p:cNvPr id="19" name="Image 18">
            <a:extLst>
              <a:ext uri="{FF2B5EF4-FFF2-40B4-BE49-F238E27FC236}">
                <a16:creationId xmlns:a16="http://schemas.microsoft.com/office/drawing/2014/main" xmlns="" id="{6BD39010-B956-48D4-89A5-070C57E1FD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30402" y="3019997"/>
            <a:ext cx="720000" cy="720000"/>
          </a:xfrm>
          <a:prstGeom prst="rect">
            <a:avLst/>
          </a:prstGeom>
        </p:spPr>
      </p:pic>
      <p:grpSp>
        <p:nvGrpSpPr>
          <p:cNvPr id="3" name="Groupe 2">
            <a:extLst>
              <a:ext uri="{FF2B5EF4-FFF2-40B4-BE49-F238E27FC236}">
                <a16:creationId xmlns:a16="http://schemas.microsoft.com/office/drawing/2014/main" xmlns="" id="{2D83DE37-905D-41B8-8D24-B255B4A7C04E}"/>
              </a:ext>
            </a:extLst>
          </p:cNvPr>
          <p:cNvGrpSpPr/>
          <p:nvPr/>
        </p:nvGrpSpPr>
        <p:grpSpPr>
          <a:xfrm>
            <a:off x="407368" y="3098250"/>
            <a:ext cx="1038305" cy="563494"/>
            <a:chOff x="541363" y="2780930"/>
            <a:chExt cx="1038305" cy="563494"/>
          </a:xfrm>
        </p:grpSpPr>
        <p:pic>
          <p:nvPicPr>
            <p:cNvPr id="18" name="Image 17">
              <a:extLst>
                <a:ext uri="{FF2B5EF4-FFF2-40B4-BE49-F238E27FC236}">
                  <a16:creationId xmlns:a16="http://schemas.microsoft.com/office/drawing/2014/main" xmlns="" id="{83E16B12-682F-4E3D-ABAA-A010CF29F9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2048" y="2780930"/>
              <a:ext cx="557620" cy="557620"/>
            </a:xfrm>
            <a:prstGeom prst="rect">
              <a:avLst/>
            </a:prstGeom>
          </p:spPr>
        </p:pic>
        <p:pic>
          <p:nvPicPr>
            <p:cNvPr id="20" name="Image 19">
              <a:extLst>
                <a:ext uri="{FF2B5EF4-FFF2-40B4-BE49-F238E27FC236}">
                  <a16:creationId xmlns:a16="http://schemas.microsoft.com/office/drawing/2014/main" xmlns="" id="{369E5741-DC54-4B8A-A677-B68DEE007C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41363" y="2786804"/>
              <a:ext cx="557620" cy="557620"/>
            </a:xfrm>
            <a:prstGeom prst="rect">
              <a:avLst/>
            </a:prstGeom>
          </p:spPr>
        </p:pic>
      </p:grpSp>
    </p:spTree>
    <p:extLst>
      <p:ext uri="{BB962C8B-B14F-4D97-AF65-F5344CB8AC3E}">
        <p14:creationId xmlns:p14="http://schemas.microsoft.com/office/powerpoint/2010/main" val="754068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FR" altLang="en-US" dirty="0"/>
              <a:t>Les différentes étapes du Bilan GES d’un Campus</a:t>
            </a:r>
          </a:p>
        </p:txBody>
      </p:sp>
      <p:sp>
        <p:nvSpPr>
          <p:cNvPr id="2" name="Espace réservé du contenu 1"/>
          <p:cNvSpPr>
            <a:spLocks noGrp="1"/>
          </p:cNvSpPr>
          <p:nvPr>
            <p:ph idx="1"/>
          </p:nvPr>
        </p:nvSpPr>
        <p:spPr>
          <a:xfrm>
            <a:off x="1343472" y="1268760"/>
            <a:ext cx="10238928" cy="4857403"/>
          </a:xfrm>
        </p:spPr>
        <p:txBody>
          <a:bodyPr/>
          <a:lstStyle/>
          <a:p>
            <a:pPr indent="0">
              <a:lnSpc>
                <a:spcPct val="150000"/>
              </a:lnSpc>
            </a:pPr>
            <a:r>
              <a:rPr lang="fr-FR" dirty="0"/>
              <a:t>Recrutement de l’équipe</a:t>
            </a:r>
          </a:p>
          <a:p>
            <a:pPr indent="0">
              <a:lnSpc>
                <a:spcPct val="150000"/>
              </a:lnSpc>
            </a:pPr>
            <a:r>
              <a:rPr lang="fr-FR" dirty="0"/>
              <a:t>Cadrage du projet</a:t>
            </a:r>
          </a:p>
          <a:p>
            <a:pPr indent="0">
              <a:lnSpc>
                <a:spcPct val="150000"/>
              </a:lnSpc>
            </a:pPr>
            <a:r>
              <a:rPr lang="fr-FR" dirty="0"/>
              <a:t>Sensibilisation des parties prenantes</a:t>
            </a:r>
          </a:p>
          <a:p>
            <a:pPr indent="0">
              <a:lnSpc>
                <a:spcPct val="150000"/>
              </a:lnSpc>
            </a:pPr>
            <a:r>
              <a:rPr lang="fr-FR" dirty="0"/>
              <a:t>Identification du périmètre</a:t>
            </a:r>
          </a:p>
          <a:p>
            <a:pPr indent="0">
              <a:lnSpc>
                <a:spcPct val="150000"/>
              </a:lnSpc>
            </a:pPr>
            <a:r>
              <a:rPr lang="fr-FR" dirty="0"/>
              <a:t>Collecte de données</a:t>
            </a:r>
          </a:p>
          <a:p>
            <a:pPr indent="0">
              <a:lnSpc>
                <a:spcPct val="150000"/>
              </a:lnSpc>
            </a:pPr>
            <a:r>
              <a:rPr lang="fr-FR" dirty="0"/>
              <a:t>Analyse et calculs</a:t>
            </a:r>
          </a:p>
          <a:p>
            <a:pPr indent="0">
              <a:lnSpc>
                <a:spcPct val="150000"/>
              </a:lnSpc>
            </a:pPr>
            <a:r>
              <a:rPr lang="fr-FR" dirty="0"/>
              <a:t>Construction du plan d’action</a:t>
            </a:r>
          </a:p>
          <a:p>
            <a:pPr indent="0">
              <a:lnSpc>
                <a:spcPct val="150000"/>
              </a:lnSpc>
            </a:pPr>
            <a:r>
              <a:rPr lang="fr-FR" dirty="0"/>
              <a:t>Mise en œuvre et évaluation des progrès</a:t>
            </a:r>
          </a:p>
        </p:txBody>
      </p:sp>
      <p:pic>
        <p:nvPicPr>
          <p:cNvPr id="4" name="Image 3">
            <a:extLst>
              <a:ext uri="{FF2B5EF4-FFF2-40B4-BE49-F238E27FC236}">
                <a16:creationId xmlns:a16="http://schemas.microsoft.com/office/drawing/2014/main" xmlns="" id="{18C797DF-5645-4A52-ACC3-07E84A1B6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57" y="1373079"/>
            <a:ext cx="608311" cy="608311"/>
          </a:xfrm>
          <a:prstGeom prst="rect">
            <a:avLst/>
          </a:prstGeom>
        </p:spPr>
      </p:pic>
      <p:pic>
        <p:nvPicPr>
          <p:cNvPr id="5" name="Image 4">
            <a:extLst>
              <a:ext uri="{FF2B5EF4-FFF2-40B4-BE49-F238E27FC236}">
                <a16:creationId xmlns:a16="http://schemas.microsoft.com/office/drawing/2014/main" xmlns="" id="{61D66173-C996-4C98-9B76-4579ECB08BC7}"/>
              </a:ext>
            </a:extLst>
          </p:cNvPr>
          <p:cNvPicPr>
            <a:picLocks noChangeAspect="1"/>
          </p:cNvPicPr>
          <p:nvPr/>
        </p:nvPicPr>
        <p:blipFill>
          <a:blip r:embed="rId4"/>
          <a:stretch>
            <a:fillRect/>
          </a:stretch>
        </p:blipFill>
        <p:spPr>
          <a:xfrm>
            <a:off x="519057" y="5157192"/>
            <a:ext cx="496622" cy="518997"/>
          </a:xfrm>
          <a:prstGeom prst="rect">
            <a:avLst/>
          </a:prstGeom>
        </p:spPr>
      </p:pic>
      <p:pic>
        <p:nvPicPr>
          <p:cNvPr id="6" name="Image 5">
            <a:extLst>
              <a:ext uri="{FF2B5EF4-FFF2-40B4-BE49-F238E27FC236}">
                <a16:creationId xmlns:a16="http://schemas.microsoft.com/office/drawing/2014/main" xmlns="" id="{F9456376-52B0-4140-8CA8-6ADC2D21A931}"/>
              </a:ext>
            </a:extLst>
          </p:cNvPr>
          <p:cNvPicPr>
            <a:picLocks noChangeAspect="1"/>
          </p:cNvPicPr>
          <p:nvPr/>
        </p:nvPicPr>
        <p:blipFill>
          <a:blip r:embed="rId5"/>
          <a:stretch>
            <a:fillRect/>
          </a:stretch>
        </p:blipFill>
        <p:spPr>
          <a:xfrm>
            <a:off x="609600" y="4512337"/>
            <a:ext cx="688096" cy="688096"/>
          </a:xfrm>
          <a:prstGeom prst="rect">
            <a:avLst/>
          </a:prstGeom>
        </p:spPr>
      </p:pic>
      <p:pic>
        <p:nvPicPr>
          <p:cNvPr id="7" name="Image 6">
            <a:extLst>
              <a:ext uri="{FF2B5EF4-FFF2-40B4-BE49-F238E27FC236}">
                <a16:creationId xmlns:a16="http://schemas.microsoft.com/office/drawing/2014/main" xmlns="" id="{0DEF73B0-72CB-48CA-9F7B-A611E25B2002}"/>
              </a:ext>
            </a:extLst>
          </p:cNvPr>
          <p:cNvPicPr>
            <a:picLocks noChangeAspect="1"/>
          </p:cNvPicPr>
          <p:nvPr/>
        </p:nvPicPr>
        <p:blipFill>
          <a:blip r:embed="rId6"/>
          <a:stretch>
            <a:fillRect/>
          </a:stretch>
        </p:blipFill>
        <p:spPr>
          <a:xfrm>
            <a:off x="551084" y="2636912"/>
            <a:ext cx="454455" cy="454455"/>
          </a:xfrm>
          <a:prstGeom prst="rect">
            <a:avLst/>
          </a:prstGeom>
        </p:spPr>
      </p:pic>
      <p:pic>
        <p:nvPicPr>
          <p:cNvPr id="8" name="Image 7">
            <a:extLst>
              <a:ext uri="{FF2B5EF4-FFF2-40B4-BE49-F238E27FC236}">
                <a16:creationId xmlns:a16="http://schemas.microsoft.com/office/drawing/2014/main" xmlns="" id="{278452F9-F421-4270-9FF5-8A2BF7A8B028}"/>
              </a:ext>
            </a:extLst>
          </p:cNvPr>
          <p:cNvPicPr>
            <a:picLocks noChangeAspect="1"/>
          </p:cNvPicPr>
          <p:nvPr/>
        </p:nvPicPr>
        <p:blipFill>
          <a:blip r:embed="rId7"/>
          <a:stretch>
            <a:fillRect/>
          </a:stretch>
        </p:blipFill>
        <p:spPr>
          <a:xfrm>
            <a:off x="622958" y="3944714"/>
            <a:ext cx="445713" cy="454455"/>
          </a:xfrm>
          <a:prstGeom prst="rect">
            <a:avLst/>
          </a:prstGeom>
        </p:spPr>
      </p:pic>
      <p:pic>
        <p:nvPicPr>
          <p:cNvPr id="9" name="Image 8">
            <a:extLst>
              <a:ext uri="{FF2B5EF4-FFF2-40B4-BE49-F238E27FC236}">
                <a16:creationId xmlns:a16="http://schemas.microsoft.com/office/drawing/2014/main" xmlns="" id="{5A03DCC6-129C-4A09-946E-1B39503BABA0}"/>
              </a:ext>
            </a:extLst>
          </p:cNvPr>
          <p:cNvPicPr>
            <a:picLocks noChangeAspect="1"/>
          </p:cNvPicPr>
          <p:nvPr/>
        </p:nvPicPr>
        <p:blipFill>
          <a:blip r:embed="rId8"/>
          <a:stretch>
            <a:fillRect/>
          </a:stretch>
        </p:blipFill>
        <p:spPr>
          <a:xfrm>
            <a:off x="651327" y="2000062"/>
            <a:ext cx="417345" cy="417345"/>
          </a:xfrm>
          <a:prstGeom prst="rect">
            <a:avLst/>
          </a:prstGeom>
        </p:spPr>
      </p:pic>
      <p:pic>
        <p:nvPicPr>
          <p:cNvPr id="10" name="Image 9">
            <a:extLst>
              <a:ext uri="{FF2B5EF4-FFF2-40B4-BE49-F238E27FC236}">
                <a16:creationId xmlns:a16="http://schemas.microsoft.com/office/drawing/2014/main" xmlns="" id="{CE022084-EA44-4B33-912D-6AEDD67F8FA8}"/>
              </a:ext>
            </a:extLst>
          </p:cNvPr>
          <p:cNvPicPr>
            <a:picLocks noChangeAspect="1"/>
          </p:cNvPicPr>
          <p:nvPr/>
        </p:nvPicPr>
        <p:blipFill>
          <a:blip r:embed="rId9"/>
          <a:stretch>
            <a:fillRect/>
          </a:stretch>
        </p:blipFill>
        <p:spPr>
          <a:xfrm>
            <a:off x="563789" y="5820139"/>
            <a:ext cx="407158" cy="407158"/>
          </a:xfrm>
          <a:prstGeom prst="rect">
            <a:avLst/>
          </a:prstGeom>
        </p:spPr>
      </p:pic>
      <p:pic>
        <p:nvPicPr>
          <p:cNvPr id="12" name="Image 11">
            <a:extLst>
              <a:ext uri="{FF2B5EF4-FFF2-40B4-BE49-F238E27FC236}">
                <a16:creationId xmlns:a16="http://schemas.microsoft.com/office/drawing/2014/main" xmlns="" id="{A0488B1B-4B6C-4C77-AAA9-EBF5512854FD}"/>
              </a:ext>
            </a:extLst>
          </p:cNvPr>
          <p:cNvPicPr>
            <a:picLocks noChangeAspect="1"/>
          </p:cNvPicPr>
          <p:nvPr/>
        </p:nvPicPr>
        <p:blipFill>
          <a:blip r:embed="rId10"/>
          <a:stretch>
            <a:fillRect/>
          </a:stretch>
        </p:blipFill>
        <p:spPr>
          <a:xfrm>
            <a:off x="566632" y="3241730"/>
            <a:ext cx="454455" cy="454455"/>
          </a:xfrm>
          <a:prstGeom prst="rect">
            <a:avLst/>
          </a:prstGeom>
        </p:spPr>
      </p:pic>
    </p:spTree>
    <p:extLst>
      <p:ext uri="{BB962C8B-B14F-4D97-AF65-F5344CB8AC3E}">
        <p14:creationId xmlns:p14="http://schemas.microsoft.com/office/powerpoint/2010/main" val="42816188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altLang="en-US"/>
              <a:t>Pour conduire des réunions efficientes</a:t>
            </a:r>
          </a:p>
        </p:txBody>
      </p:sp>
      <p:sp>
        <p:nvSpPr>
          <p:cNvPr id="175107" name="Rectangle 3"/>
          <p:cNvSpPr>
            <a:spLocks noGrp="1" noChangeArrowheads="1"/>
          </p:cNvSpPr>
          <p:nvPr>
            <p:ph idx="1"/>
          </p:nvPr>
        </p:nvSpPr>
        <p:spPr>
          <a:xfrm>
            <a:off x="551384" y="1125190"/>
            <a:ext cx="10972800" cy="4896098"/>
          </a:xfrm>
        </p:spPr>
        <p:txBody>
          <a:bodyPr/>
          <a:lstStyle/>
          <a:p>
            <a:pPr eaLnBrk="1" hangingPunct="1"/>
            <a:r>
              <a:rPr lang="fr-FR" altLang="en-US" sz="2000" dirty="0"/>
              <a:t>Avant :</a:t>
            </a:r>
          </a:p>
          <a:p>
            <a:pPr lvl="1" eaLnBrk="1" hangingPunct="1"/>
            <a:r>
              <a:rPr lang="fr-FR" altLang="en-US" sz="2000" dirty="0"/>
              <a:t>Prévoir l’ordre du jour, le diffuser avant la réunion</a:t>
            </a:r>
          </a:p>
          <a:p>
            <a:pPr lvl="1" eaLnBrk="1" hangingPunct="1"/>
            <a:r>
              <a:rPr lang="fr-FR" altLang="en-US" sz="2000" dirty="0"/>
              <a:t>Avertir les gens à l’avance et leur rappeler la veille</a:t>
            </a:r>
          </a:p>
          <a:p>
            <a:pPr eaLnBrk="1" hangingPunct="1"/>
            <a:endParaRPr lang="fr-FR" altLang="en-US" sz="2000" b="0" dirty="0">
              <a:solidFill>
                <a:schemeClr val="tx1"/>
              </a:solidFill>
            </a:endParaRPr>
          </a:p>
          <a:p>
            <a:pPr eaLnBrk="1" hangingPunct="1"/>
            <a:endParaRPr lang="fr-FR" altLang="en-US" sz="2000" dirty="0"/>
          </a:p>
        </p:txBody>
      </p:sp>
      <p:pic>
        <p:nvPicPr>
          <p:cNvPr id="5" name="Image 4">
            <a:extLst>
              <a:ext uri="{FF2B5EF4-FFF2-40B4-BE49-F238E27FC236}">
                <a16:creationId xmlns:a16="http://schemas.microsoft.com/office/drawing/2014/main" xmlns="" id="{ABB247B7-DE27-458B-817E-CA12BF84F544}"/>
              </a:ext>
            </a:extLst>
          </p:cNvPr>
          <p:cNvPicPr>
            <a:picLocks noChangeAspect="1"/>
          </p:cNvPicPr>
          <p:nvPr/>
        </p:nvPicPr>
        <p:blipFill>
          <a:blip r:embed="rId2"/>
          <a:stretch>
            <a:fillRect/>
          </a:stretch>
        </p:blipFill>
        <p:spPr>
          <a:xfrm>
            <a:off x="8976320" y="1196752"/>
            <a:ext cx="1152128" cy="1152128"/>
          </a:xfrm>
          <a:prstGeom prst="rect">
            <a:avLst/>
          </a:prstGeom>
        </p:spPr>
      </p:pic>
    </p:spTree>
    <p:extLst>
      <p:ext uri="{BB962C8B-B14F-4D97-AF65-F5344CB8AC3E}">
        <p14:creationId xmlns:p14="http://schemas.microsoft.com/office/powerpoint/2010/main" val="37120777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altLang="en-US"/>
              <a:t>Pour conduire des réunions efficientes</a:t>
            </a:r>
          </a:p>
        </p:txBody>
      </p:sp>
      <p:sp>
        <p:nvSpPr>
          <p:cNvPr id="175107" name="Rectangle 3"/>
          <p:cNvSpPr>
            <a:spLocks noGrp="1" noChangeArrowheads="1"/>
          </p:cNvSpPr>
          <p:nvPr>
            <p:ph idx="1"/>
          </p:nvPr>
        </p:nvSpPr>
        <p:spPr>
          <a:xfrm>
            <a:off x="551384" y="1125190"/>
            <a:ext cx="10972800" cy="4896098"/>
          </a:xfrm>
        </p:spPr>
        <p:txBody>
          <a:bodyPr/>
          <a:lstStyle/>
          <a:p>
            <a:pPr eaLnBrk="1" hangingPunct="1"/>
            <a:r>
              <a:rPr lang="fr-FR" altLang="en-US" sz="2000" dirty="0"/>
              <a:t>Avant :</a:t>
            </a:r>
          </a:p>
          <a:p>
            <a:pPr lvl="1" eaLnBrk="1" hangingPunct="1"/>
            <a:r>
              <a:rPr lang="fr-FR" altLang="en-US" sz="2000" dirty="0"/>
              <a:t>Prévoir l’ordre du jour, le diffuser avant la réunion</a:t>
            </a:r>
          </a:p>
          <a:p>
            <a:pPr lvl="1" eaLnBrk="1" hangingPunct="1"/>
            <a:r>
              <a:rPr lang="fr-FR" altLang="en-US" sz="2000" dirty="0"/>
              <a:t>Avertir les gens à l’avance et leur rappeler la veille</a:t>
            </a:r>
          </a:p>
          <a:p>
            <a:pPr eaLnBrk="1" hangingPunct="1"/>
            <a:endParaRPr lang="fr-FR" altLang="en-US" sz="2000" b="0" dirty="0">
              <a:solidFill>
                <a:schemeClr val="tx1"/>
              </a:solidFill>
            </a:endParaRPr>
          </a:p>
          <a:p>
            <a:pPr eaLnBrk="1" hangingPunct="1"/>
            <a:r>
              <a:rPr lang="fr-FR" altLang="en-US" sz="2000" dirty="0"/>
              <a:t>Pendant :</a:t>
            </a:r>
          </a:p>
          <a:p>
            <a:pPr lvl="1" eaLnBrk="1" hangingPunct="1"/>
            <a:r>
              <a:rPr lang="fr-FR" altLang="en-US" sz="2000" dirty="0"/>
              <a:t>Le maître de séance : suit l’ordre du jour, dirige les débats, s’assure que tout le monde parle, gère le temps</a:t>
            </a:r>
          </a:p>
          <a:p>
            <a:pPr lvl="1" eaLnBrk="1" hangingPunct="1"/>
            <a:r>
              <a:rPr lang="fr-FR" altLang="en-US" sz="2000" dirty="0"/>
              <a:t>Le secrétaire : prend des notes</a:t>
            </a:r>
          </a:p>
          <a:p>
            <a:pPr lvl="1" eaLnBrk="1" hangingPunct="1"/>
            <a:r>
              <a:rPr lang="fr-FR" altLang="en-US" sz="2000" dirty="0"/>
              <a:t>Ne pas se disperser en détails ! Eviter les digressions !</a:t>
            </a:r>
          </a:p>
          <a:p>
            <a:pPr eaLnBrk="1" hangingPunct="1"/>
            <a:endParaRPr lang="fr-FR" altLang="en-US" sz="2000" b="0" dirty="0">
              <a:solidFill>
                <a:schemeClr val="tx1"/>
              </a:solidFill>
            </a:endParaRPr>
          </a:p>
        </p:txBody>
      </p:sp>
      <p:pic>
        <p:nvPicPr>
          <p:cNvPr id="6" name="Espace réservé du contenu 4">
            <a:extLst>
              <a:ext uri="{FF2B5EF4-FFF2-40B4-BE49-F238E27FC236}">
                <a16:creationId xmlns:a16="http://schemas.microsoft.com/office/drawing/2014/main" xmlns="" id="{41868146-118D-4F98-B90A-526E15E5D523}"/>
              </a:ext>
            </a:extLst>
          </p:cNvPr>
          <p:cNvPicPr>
            <a:picLocks noChangeAspect="1"/>
          </p:cNvPicPr>
          <p:nvPr/>
        </p:nvPicPr>
        <p:blipFill>
          <a:blip r:embed="rId2"/>
          <a:stretch>
            <a:fillRect/>
          </a:stretch>
        </p:blipFill>
        <p:spPr>
          <a:xfrm>
            <a:off x="10056440" y="3690726"/>
            <a:ext cx="1060723" cy="1060723"/>
          </a:xfrm>
          <a:prstGeom prst="rect">
            <a:avLst/>
          </a:prstGeom>
        </p:spPr>
      </p:pic>
      <p:pic>
        <p:nvPicPr>
          <p:cNvPr id="10" name="Image 9">
            <a:extLst>
              <a:ext uri="{FF2B5EF4-FFF2-40B4-BE49-F238E27FC236}">
                <a16:creationId xmlns:a16="http://schemas.microsoft.com/office/drawing/2014/main" xmlns="" id="{94D5538B-81DC-4E47-BFCA-1B80CFF2B8C1}"/>
              </a:ext>
            </a:extLst>
          </p:cNvPr>
          <p:cNvPicPr>
            <a:picLocks noChangeAspect="1"/>
          </p:cNvPicPr>
          <p:nvPr/>
        </p:nvPicPr>
        <p:blipFill>
          <a:blip r:embed="rId3"/>
          <a:stretch>
            <a:fillRect/>
          </a:stretch>
        </p:blipFill>
        <p:spPr>
          <a:xfrm>
            <a:off x="8976320" y="1196752"/>
            <a:ext cx="1152128" cy="1152128"/>
          </a:xfrm>
          <a:prstGeom prst="rect">
            <a:avLst/>
          </a:prstGeom>
        </p:spPr>
      </p:pic>
    </p:spTree>
    <p:extLst>
      <p:ext uri="{BB962C8B-B14F-4D97-AF65-F5344CB8AC3E}">
        <p14:creationId xmlns:p14="http://schemas.microsoft.com/office/powerpoint/2010/main" val="285966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Où agir ? Bien cibler les actions</a:t>
            </a:r>
          </a:p>
        </p:txBody>
      </p:sp>
      <p:grpSp>
        <p:nvGrpSpPr>
          <p:cNvPr id="42" name="Groupe 41"/>
          <p:cNvGrpSpPr/>
          <p:nvPr/>
        </p:nvGrpSpPr>
        <p:grpSpPr>
          <a:xfrm>
            <a:off x="2176287" y="1627058"/>
            <a:ext cx="7731413" cy="4554506"/>
            <a:chOff x="1415480" y="1578073"/>
            <a:chExt cx="7731413" cy="4554506"/>
          </a:xfrm>
        </p:grpSpPr>
        <p:grpSp>
          <p:nvGrpSpPr>
            <p:cNvPr id="35" name="Groupe 34"/>
            <p:cNvGrpSpPr/>
            <p:nvPr/>
          </p:nvGrpSpPr>
          <p:grpSpPr>
            <a:xfrm>
              <a:off x="1415480" y="1578073"/>
              <a:ext cx="7731413" cy="4554506"/>
              <a:chOff x="551384" y="1700808"/>
              <a:chExt cx="5693132" cy="4554506"/>
            </a:xfrm>
          </p:grpSpPr>
          <p:grpSp>
            <p:nvGrpSpPr>
              <p:cNvPr id="14" name="Groupe 13"/>
              <p:cNvGrpSpPr/>
              <p:nvPr/>
            </p:nvGrpSpPr>
            <p:grpSpPr>
              <a:xfrm>
                <a:off x="551384" y="1700808"/>
                <a:ext cx="4554506" cy="4554506"/>
                <a:chOff x="623392" y="2492896"/>
                <a:chExt cx="1728192" cy="1728192"/>
              </a:xfrm>
            </p:grpSpPr>
            <p:cxnSp>
              <p:nvCxnSpPr>
                <p:cNvPr id="11" name="Connecteur droit avec flèche 10"/>
                <p:cNvCxnSpPr/>
                <p:nvPr/>
              </p:nvCxnSpPr>
              <p:spPr>
                <a:xfrm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flipV="1">
                  <a:off x="1487488" y="2492896"/>
                  <a:ext cx="0" cy="1728192"/>
                </a:xfrm>
                <a:prstGeom prst="straightConnector1">
                  <a:avLst/>
                </a:prstGeom>
                <a:ln w="57150">
                  <a:solidFill>
                    <a:srgbClr val="F6AB38"/>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ZoneTexte 14"/>
              <p:cNvSpPr txBox="1"/>
              <p:nvPr/>
            </p:nvSpPr>
            <p:spPr>
              <a:xfrm>
                <a:off x="5082918" y="3641047"/>
                <a:ext cx="1161598"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Facilité d’action</a:t>
                </a:r>
              </a:p>
            </p:txBody>
          </p:sp>
          <p:sp>
            <p:nvSpPr>
              <p:cNvPr id="31" name="ZoneTexte 30"/>
              <p:cNvSpPr txBox="1"/>
              <p:nvPr/>
            </p:nvSpPr>
            <p:spPr>
              <a:xfrm>
                <a:off x="3161675" y="3130648"/>
                <a:ext cx="1944216" cy="646331"/>
              </a:xfrm>
              <a:prstGeom prst="rect">
                <a:avLst/>
              </a:prstGeom>
              <a:noFill/>
            </p:spPr>
            <p:txBody>
              <a:bodyPr wrap="square" rtlCol="0">
                <a:spAutoFit/>
              </a:bodyPr>
              <a:lstStyle/>
              <a:p>
                <a:pPr algn="ctr"/>
                <a:r>
                  <a:rPr lang="fr-FR" b="1" dirty="0">
                    <a:solidFill>
                      <a:srgbClr val="00B050"/>
                    </a:solidFill>
                    <a:latin typeface="Century Gothic" panose="020B0502020202020204" pitchFamily="34" charset="0"/>
                  </a:rPr>
                  <a:t>Pourquoi attendre ? Go !</a:t>
                </a:r>
              </a:p>
            </p:txBody>
          </p:sp>
          <p:sp>
            <p:nvSpPr>
              <p:cNvPr id="32" name="ZoneTexte 31"/>
              <p:cNvSpPr txBox="1"/>
              <p:nvPr/>
            </p:nvSpPr>
            <p:spPr>
              <a:xfrm>
                <a:off x="3178796" y="5186690"/>
                <a:ext cx="1944216" cy="923330"/>
              </a:xfrm>
              <a:prstGeom prst="rect">
                <a:avLst/>
              </a:prstGeom>
              <a:noFill/>
            </p:spPr>
            <p:txBody>
              <a:bodyPr wrap="square" rtlCol="0">
                <a:spAutoFit/>
              </a:bodyPr>
              <a:lstStyle/>
              <a:p>
                <a:pPr algn="ctr"/>
                <a:r>
                  <a:rPr lang="fr-FR" b="1" dirty="0">
                    <a:solidFill>
                      <a:srgbClr val="0070C0"/>
                    </a:solidFill>
                    <a:latin typeface="Century Gothic" panose="020B0502020202020204" pitchFamily="34" charset="0"/>
                  </a:rPr>
                  <a:t>Pourquoi pas, mais ça ne doit pas masquer le reste</a:t>
                </a:r>
              </a:p>
            </p:txBody>
          </p:sp>
          <p:sp>
            <p:nvSpPr>
              <p:cNvPr id="33" name="ZoneTexte 32"/>
              <p:cNvSpPr txBox="1"/>
              <p:nvPr/>
            </p:nvSpPr>
            <p:spPr>
              <a:xfrm>
                <a:off x="664802" y="2898101"/>
                <a:ext cx="1944216" cy="923330"/>
              </a:xfrm>
              <a:prstGeom prst="rect">
                <a:avLst/>
              </a:prstGeom>
              <a:noFill/>
            </p:spPr>
            <p:txBody>
              <a:bodyPr wrap="square" rtlCol="0">
                <a:spAutoFit/>
              </a:bodyPr>
              <a:lstStyle/>
              <a:p>
                <a:pPr algn="ctr"/>
                <a:r>
                  <a:rPr lang="fr-FR" b="1" dirty="0">
                    <a:solidFill>
                      <a:srgbClr val="00B0F0"/>
                    </a:solidFill>
                    <a:latin typeface="Century Gothic" panose="020B0502020202020204" pitchFamily="34" charset="0"/>
                  </a:rPr>
                  <a:t>À faire, mais dans un second temps !</a:t>
                </a:r>
              </a:p>
            </p:txBody>
          </p:sp>
          <p:sp>
            <p:nvSpPr>
              <p:cNvPr id="34" name="ZoneTexte 33"/>
              <p:cNvSpPr txBox="1"/>
              <p:nvPr/>
            </p:nvSpPr>
            <p:spPr>
              <a:xfrm>
                <a:off x="603803" y="5214653"/>
                <a:ext cx="1944216" cy="923330"/>
              </a:xfrm>
              <a:prstGeom prst="rect">
                <a:avLst/>
              </a:prstGeom>
              <a:noFill/>
            </p:spPr>
            <p:txBody>
              <a:bodyPr wrap="square" rtlCol="0">
                <a:spAutoFit/>
              </a:bodyPr>
              <a:lstStyle/>
              <a:p>
                <a:pPr algn="ctr"/>
                <a:r>
                  <a:rPr lang="fr-FR" b="1" dirty="0">
                    <a:solidFill>
                      <a:srgbClr val="FF0000"/>
                    </a:solidFill>
                    <a:latin typeface="Century Gothic" panose="020B0502020202020204" pitchFamily="34" charset="0"/>
                  </a:rPr>
                  <a:t>Inutile de perdre son temps ici</a:t>
                </a:r>
              </a:p>
            </p:txBody>
          </p:sp>
        </p:grpSp>
        <p:pic>
          <p:nvPicPr>
            <p:cNvPr id="37" name="Image 36"/>
            <p:cNvPicPr>
              <a:picLocks noChangeAspect="1"/>
            </p:cNvPicPr>
            <p:nvPr/>
          </p:nvPicPr>
          <p:blipFill>
            <a:blip r:embed="rId3"/>
            <a:stretch>
              <a:fillRect/>
            </a:stretch>
          </p:blipFill>
          <p:spPr>
            <a:xfrm>
              <a:off x="2419608" y="1868173"/>
              <a:ext cx="940087" cy="849974"/>
            </a:xfrm>
            <a:prstGeom prst="rect">
              <a:avLst/>
            </a:prstGeom>
          </p:spPr>
        </p:pic>
        <p:pic>
          <p:nvPicPr>
            <p:cNvPr id="38" name="Image 37"/>
            <p:cNvPicPr>
              <a:picLocks noChangeAspect="1"/>
            </p:cNvPicPr>
            <p:nvPr/>
          </p:nvPicPr>
          <p:blipFill>
            <a:blip r:embed="rId3"/>
            <a:stretch>
              <a:fillRect/>
            </a:stretch>
          </p:blipFill>
          <p:spPr>
            <a:xfrm>
              <a:off x="5840646" y="4160017"/>
              <a:ext cx="915286" cy="827551"/>
            </a:xfrm>
            <a:prstGeom prst="rect">
              <a:avLst/>
            </a:prstGeom>
          </p:spPr>
        </p:pic>
        <p:pic>
          <p:nvPicPr>
            <p:cNvPr id="39" name="Image 38"/>
            <p:cNvPicPr>
              <a:picLocks noChangeAspect="1"/>
            </p:cNvPicPr>
            <p:nvPr/>
          </p:nvPicPr>
          <p:blipFill>
            <a:blip r:embed="rId4"/>
            <a:stretch>
              <a:fillRect/>
            </a:stretch>
          </p:blipFill>
          <p:spPr>
            <a:xfrm>
              <a:off x="2377030" y="4265689"/>
              <a:ext cx="859564" cy="826229"/>
            </a:xfrm>
            <a:prstGeom prst="rect">
              <a:avLst/>
            </a:prstGeom>
          </p:spPr>
        </p:pic>
        <p:pic>
          <p:nvPicPr>
            <p:cNvPr id="40" name="Image 39"/>
            <p:cNvPicPr>
              <a:picLocks noChangeAspect="1"/>
            </p:cNvPicPr>
            <p:nvPr/>
          </p:nvPicPr>
          <p:blipFill>
            <a:blip r:embed="rId5"/>
            <a:stretch>
              <a:fillRect/>
            </a:stretch>
          </p:blipFill>
          <p:spPr>
            <a:xfrm>
              <a:off x="5667678" y="1795602"/>
              <a:ext cx="1191949" cy="1164782"/>
            </a:xfrm>
            <a:prstGeom prst="rect">
              <a:avLst/>
            </a:prstGeom>
          </p:spPr>
        </p:pic>
      </p:grpSp>
      <p:sp>
        <p:nvSpPr>
          <p:cNvPr id="18" name="ZoneTexte 17">
            <a:extLst>
              <a:ext uri="{FF2B5EF4-FFF2-40B4-BE49-F238E27FC236}">
                <a16:creationId xmlns:a16="http://schemas.microsoft.com/office/drawing/2014/main" xmlns="" id="{C98DCE53-E02F-44CF-AFAD-02844ECAFD44}"/>
              </a:ext>
            </a:extLst>
          </p:cNvPr>
          <p:cNvSpPr txBox="1"/>
          <p:nvPr/>
        </p:nvSpPr>
        <p:spPr>
          <a:xfrm>
            <a:off x="3730876" y="915798"/>
            <a:ext cx="3075953" cy="646331"/>
          </a:xfrm>
          <a:prstGeom prst="rect">
            <a:avLst/>
          </a:prstGeom>
          <a:noFill/>
        </p:spPr>
        <p:txBody>
          <a:bodyPr wrap="square" rtlCol="0">
            <a:spAutoFit/>
          </a:bodyPr>
          <a:lstStyle/>
          <a:p>
            <a:pPr algn="ctr"/>
            <a:r>
              <a:rPr lang="fr-FR" b="1" dirty="0">
                <a:solidFill>
                  <a:srgbClr val="085160"/>
                </a:solidFill>
                <a:latin typeface="Century Gothic" panose="020B0502020202020204" pitchFamily="34" charset="0"/>
              </a:rPr>
              <a:t>Importance des Émissions de GES associées</a:t>
            </a:r>
          </a:p>
        </p:txBody>
      </p:sp>
    </p:spTree>
    <p:extLst>
      <p:ext uri="{BB962C8B-B14F-4D97-AF65-F5344CB8AC3E}">
        <p14:creationId xmlns:p14="http://schemas.microsoft.com/office/powerpoint/2010/main" val="29733677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altLang="en-US"/>
              <a:t>Pour conduire des réunions efficientes</a:t>
            </a:r>
          </a:p>
        </p:txBody>
      </p:sp>
      <p:sp>
        <p:nvSpPr>
          <p:cNvPr id="175107" name="Rectangle 3"/>
          <p:cNvSpPr>
            <a:spLocks noGrp="1" noChangeArrowheads="1"/>
          </p:cNvSpPr>
          <p:nvPr>
            <p:ph idx="1"/>
          </p:nvPr>
        </p:nvSpPr>
        <p:spPr>
          <a:xfrm>
            <a:off x="551384" y="1125190"/>
            <a:ext cx="10972800" cy="4896098"/>
          </a:xfrm>
        </p:spPr>
        <p:txBody>
          <a:bodyPr/>
          <a:lstStyle/>
          <a:p>
            <a:pPr eaLnBrk="1" hangingPunct="1"/>
            <a:r>
              <a:rPr lang="fr-FR" altLang="en-US" sz="2000" dirty="0"/>
              <a:t>Avant :</a:t>
            </a:r>
          </a:p>
          <a:p>
            <a:pPr lvl="1" eaLnBrk="1" hangingPunct="1"/>
            <a:r>
              <a:rPr lang="fr-FR" altLang="en-US" sz="2000" dirty="0"/>
              <a:t>Prévoir l’ordre du jour, le diffuser avant la réunion</a:t>
            </a:r>
          </a:p>
          <a:p>
            <a:pPr lvl="1" eaLnBrk="1" hangingPunct="1"/>
            <a:r>
              <a:rPr lang="fr-FR" altLang="en-US" sz="2000" dirty="0"/>
              <a:t>Avertir les gens à l’avance et leur rappeler la veille</a:t>
            </a:r>
          </a:p>
          <a:p>
            <a:pPr eaLnBrk="1" hangingPunct="1"/>
            <a:endParaRPr lang="fr-FR" altLang="en-US" sz="2000" b="0" dirty="0">
              <a:solidFill>
                <a:schemeClr val="tx1"/>
              </a:solidFill>
            </a:endParaRPr>
          </a:p>
          <a:p>
            <a:pPr eaLnBrk="1" hangingPunct="1"/>
            <a:r>
              <a:rPr lang="fr-FR" altLang="en-US" sz="2000" dirty="0"/>
              <a:t>Pendant :</a:t>
            </a:r>
          </a:p>
          <a:p>
            <a:pPr lvl="1" eaLnBrk="1" hangingPunct="1"/>
            <a:r>
              <a:rPr lang="fr-FR" altLang="en-US" sz="2000" dirty="0"/>
              <a:t>Le maître de séance : suit l’ordre du jour, dirige les débats, s’assure que tout le monde parle, gère le temps</a:t>
            </a:r>
          </a:p>
          <a:p>
            <a:pPr lvl="1" eaLnBrk="1" hangingPunct="1"/>
            <a:r>
              <a:rPr lang="fr-FR" altLang="en-US" sz="2000" dirty="0"/>
              <a:t>Le secrétaire : prend des notes</a:t>
            </a:r>
          </a:p>
          <a:p>
            <a:pPr lvl="1" eaLnBrk="1" hangingPunct="1"/>
            <a:r>
              <a:rPr lang="fr-FR" altLang="en-US" sz="2000" dirty="0"/>
              <a:t>Ne pas se disperser en détails ! Eviter les digressions !</a:t>
            </a:r>
          </a:p>
          <a:p>
            <a:pPr eaLnBrk="1" hangingPunct="1"/>
            <a:endParaRPr lang="fr-FR" altLang="en-US" sz="2000" b="0" dirty="0">
              <a:solidFill>
                <a:schemeClr val="tx1"/>
              </a:solidFill>
            </a:endParaRPr>
          </a:p>
          <a:p>
            <a:pPr eaLnBrk="1" hangingPunct="1"/>
            <a:r>
              <a:rPr lang="fr-FR" altLang="en-US" sz="2000" dirty="0"/>
              <a:t>Après :</a:t>
            </a:r>
          </a:p>
          <a:p>
            <a:pPr lvl="1" eaLnBrk="1" hangingPunct="1"/>
            <a:r>
              <a:rPr lang="fr-FR" altLang="en-US" sz="2000" dirty="0"/>
              <a:t>Le secrétaire diffuse le compte-rendu (résumé et actions à faire)</a:t>
            </a:r>
          </a:p>
          <a:p>
            <a:pPr lvl="1" eaLnBrk="1" hangingPunct="1"/>
            <a:r>
              <a:rPr lang="fr-FR" altLang="en-US" sz="2000" dirty="0"/>
              <a:t>Les gens qui ont des « missions » rendent compte !</a:t>
            </a:r>
          </a:p>
        </p:txBody>
      </p:sp>
      <p:pic>
        <p:nvPicPr>
          <p:cNvPr id="5" name="Espace réservé du contenu 4">
            <a:extLst>
              <a:ext uri="{FF2B5EF4-FFF2-40B4-BE49-F238E27FC236}">
                <a16:creationId xmlns:a16="http://schemas.microsoft.com/office/drawing/2014/main" xmlns="" id="{55EB51BD-4E4B-45D9-8C1E-CF71A739CAE3}"/>
              </a:ext>
            </a:extLst>
          </p:cNvPr>
          <p:cNvPicPr>
            <a:picLocks noChangeAspect="1"/>
          </p:cNvPicPr>
          <p:nvPr/>
        </p:nvPicPr>
        <p:blipFill>
          <a:blip r:embed="rId2"/>
          <a:stretch>
            <a:fillRect/>
          </a:stretch>
        </p:blipFill>
        <p:spPr>
          <a:xfrm>
            <a:off x="10056440" y="3690726"/>
            <a:ext cx="1060723" cy="1060723"/>
          </a:xfrm>
          <a:prstGeom prst="rect">
            <a:avLst/>
          </a:prstGeom>
        </p:spPr>
      </p:pic>
      <p:pic>
        <p:nvPicPr>
          <p:cNvPr id="3" name="Image 2">
            <a:extLst>
              <a:ext uri="{FF2B5EF4-FFF2-40B4-BE49-F238E27FC236}">
                <a16:creationId xmlns:a16="http://schemas.microsoft.com/office/drawing/2014/main" xmlns="" id="{E576D832-7E6C-4127-BEBA-7FAA246425B6}"/>
              </a:ext>
            </a:extLst>
          </p:cNvPr>
          <p:cNvPicPr>
            <a:picLocks noChangeAspect="1"/>
          </p:cNvPicPr>
          <p:nvPr/>
        </p:nvPicPr>
        <p:blipFill>
          <a:blip r:embed="rId3"/>
          <a:stretch>
            <a:fillRect/>
          </a:stretch>
        </p:blipFill>
        <p:spPr>
          <a:xfrm>
            <a:off x="10024884" y="5157192"/>
            <a:ext cx="656236" cy="656236"/>
          </a:xfrm>
          <a:prstGeom prst="rect">
            <a:avLst/>
          </a:prstGeom>
        </p:spPr>
      </p:pic>
      <p:pic>
        <p:nvPicPr>
          <p:cNvPr id="8" name="Image 7">
            <a:extLst>
              <a:ext uri="{FF2B5EF4-FFF2-40B4-BE49-F238E27FC236}">
                <a16:creationId xmlns:a16="http://schemas.microsoft.com/office/drawing/2014/main" xmlns="" id="{848FC06A-A09F-4DF4-A846-FFA423C82E29}"/>
              </a:ext>
            </a:extLst>
          </p:cNvPr>
          <p:cNvPicPr>
            <a:picLocks noChangeAspect="1"/>
          </p:cNvPicPr>
          <p:nvPr/>
        </p:nvPicPr>
        <p:blipFill>
          <a:blip r:embed="rId4"/>
          <a:stretch>
            <a:fillRect/>
          </a:stretch>
        </p:blipFill>
        <p:spPr>
          <a:xfrm>
            <a:off x="8976320" y="1196752"/>
            <a:ext cx="1152128" cy="1152128"/>
          </a:xfrm>
          <a:prstGeom prst="rect">
            <a:avLst/>
          </a:prstGeom>
        </p:spPr>
      </p:pic>
    </p:spTree>
    <p:extLst>
      <p:ext uri="{BB962C8B-B14F-4D97-AF65-F5344CB8AC3E}">
        <p14:creationId xmlns:p14="http://schemas.microsoft.com/office/powerpoint/2010/main" val="1841047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FR" altLang="en-US"/>
              <a:t>Bien définir les objectifs globaux et sous-objectifs partiels</a:t>
            </a:r>
          </a:p>
        </p:txBody>
      </p:sp>
      <p:sp>
        <p:nvSpPr>
          <p:cNvPr id="171011" name="Rectangle 3"/>
          <p:cNvSpPr>
            <a:spLocks noGrp="1" noChangeArrowheads="1"/>
          </p:cNvSpPr>
          <p:nvPr>
            <p:ph idx="1"/>
          </p:nvPr>
        </p:nvSpPr>
        <p:spPr/>
        <p:txBody>
          <a:bodyPr>
            <a:normAutofit/>
          </a:bodyPr>
          <a:lstStyle/>
          <a:p>
            <a:pPr eaLnBrk="1" hangingPunct="1"/>
            <a:r>
              <a:rPr lang="fr-FR" altLang="en-US" sz="2000" dirty="0"/>
              <a:t>Pourquoi des objectifs ?</a:t>
            </a:r>
          </a:p>
          <a:p>
            <a:pPr lvl="1" eaLnBrk="1" hangingPunct="1"/>
            <a:r>
              <a:rPr lang="fr-FR" altLang="en-US" sz="2000" dirty="0"/>
              <a:t>Facteurs de motivation et catalyseur de son équipe : on sait où on va !</a:t>
            </a:r>
          </a:p>
          <a:p>
            <a:pPr lvl="1" eaLnBrk="1" hangingPunct="1"/>
            <a:r>
              <a:rPr lang="fr-FR" altLang="en-US" sz="2000" dirty="0"/>
              <a:t>Outils de communication : le projet apparaît structuré, défini et quantifiable</a:t>
            </a:r>
          </a:p>
          <a:p>
            <a:pPr lvl="1" eaLnBrk="1" hangingPunct="1"/>
            <a:r>
              <a:rPr lang="fr-FR" altLang="en-US" sz="2000" dirty="0"/>
              <a:t>Etalons de mesure de l’avancement et de la réussite du projet</a:t>
            </a:r>
          </a:p>
          <a:p>
            <a:pPr eaLnBrk="1" hangingPunct="1"/>
            <a:endParaRPr lang="fr-FR" altLang="en-US" sz="2000" dirty="0"/>
          </a:p>
          <a:p>
            <a:pPr eaLnBrk="1" hangingPunct="1"/>
            <a:endParaRPr lang="fr-FR" altLang="en-US" sz="2000" dirty="0"/>
          </a:p>
        </p:txBody>
      </p:sp>
      <p:pic>
        <p:nvPicPr>
          <p:cNvPr id="5" name="Image 4">
            <a:extLst>
              <a:ext uri="{FF2B5EF4-FFF2-40B4-BE49-F238E27FC236}">
                <a16:creationId xmlns:a16="http://schemas.microsoft.com/office/drawing/2014/main" xmlns="" id="{AD1DD134-4645-41AA-8CFA-7E4414E6CA2E}"/>
              </a:ext>
            </a:extLst>
          </p:cNvPr>
          <p:cNvPicPr>
            <a:picLocks noChangeAspect="1"/>
          </p:cNvPicPr>
          <p:nvPr/>
        </p:nvPicPr>
        <p:blipFill>
          <a:blip r:embed="rId2"/>
          <a:stretch>
            <a:fillRect/>
          </a:stretch>
        </p:blipFill>
        <p:spPr>
          <a:xfrm>
            <a:off x="10416480" y="2636912"/>
            <a:ext cx="1289941" cy="1289941"/>
          </a:xfrm>
          <a:prstGeom prst="rect">
            <a:avLst/>
          </a:prstGeom>
        </p:spPr>
      </p:pic>
    </p:spTree>
    <p:extLst>
      <p:ext uri="{BB962C8B-B14F-4D97-AF65-F5344CB8AC3E}">
        <p14:creationId xmlns:p14="http://schemas.microsoft.com/office/powerpoint/2010/main" val="35141952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FR" altLang="en-US"/>
              <a:t>Bien définir les objectifs globaux et sous-objectifs partiels</a:t>
            </a:r>
          </a:p>
        </p:txBody>
      </p:sp>
      <p:sp>
        <p:nvSpPr>
          <p:cNvPr id="171011" name="Rectangle 3"/>
          <p:cNvSpPr>
            <a:spLocks noGrp="1" noChangeArrowheads="1"/>
          </p:cNvSpPr>
          <p:nvPr>
            <p:ph idx="1"/>
          </p:nvPr>
        </p:nvSpPr>
        <p:spPr/>
        <p:txBody>
          <a:bodyPr>
            <a:normAutofit/>
          </a:bodyPr>
          <a:lstStyle/>
          <a:p>
            <a:pPr eaLnBrk="1" hangingPunct="1"/>
            <a:r>
              <a:rPr lang="fr-FR" altLang="en-US" sz="2000" dirty="0"/>
              <a:t>Pourquoi des objectifs ?</a:t>
            </a:r>
          </a:p>
          <a:p>
            <a:pPr lvl="1" eaLnBrk="1" hangingPunct="1"/>
            <a:r>
              <a:rPr lang="fr-FR" altLang="en-US" sz="2000" dirty="0"/>
              <a:t>Facteurs de motivation et catalyseur de son équipe : on sait où on va !</a:t>
            </a:r>
          </a:p>
          <a:p>
            <a:pPr lvl="1" eaLnBrk="1" hangingPunct="1"/>
            <a:r>
              <a:rPr lang="fr-FR" altLang="en-US" sz="2000" dirty="0"/>
              <a:t>Outils de communication : le projet apparaît structuré, défini et quantifiable</a:t>
            </a:r>
          </a:p>
          <a:p>
            <a:pPr lvl="1" eaLnBrk="1" hangingPunct="1"/>
            <a:r>
              <a:rPr lang="fr-FR" altLang="en-US" sz="2000" dirty="0"/>
              <a:t>Etalons de mesure de l’avancement et de la réussite du projet</a:t>
            </a:r>
          </a:p>
          <a:p>
            <a:pPr eaLnBrk="1" hangingPunct="1"/>
            <a:endParaRPr lang="fr-FR" altLang="en-US" sz="2000" dirty="0"/>
          </a:p>
          <a:p>
            <a:pPr eaLnBrk="1" hangingPunct="1"/>
            <a:endParaRPr lang="fr-FR" altLang="en-US" sz="2000" dirty="0"/>
          </a:p>
          <a:p>
            <a:pPr eaLnBrk="1" hangingPunct="1"/>
            <a:r>
              <a:rPr lang="fr-FR" altLang="en-US" sz="2000" dirty="0"/>
              <a:t>Quand les définir ?</a:t>
            </a:r>
          </a:p>
          <a:p>
            <a:pPr lvl="1" eaLnBrk="1" hangingPunct="1"/>
            <a:r>
              <a:rPr lang="fr-FR" altLang="en-US" sz="2000" dirty="0"/>
              <a:t>Des objectifs globaux avant le début du projet</a:t>
            </a:r>
          </a:p>
          <a:p>
            <a:pPr lvl="1" eaLnBrk="1" hangingPunct="1"/>
            <a:r>
              <a:rPr lang="fr-FR" altLang="en-US" sz="2000" dirty="0"/>
              <a:t>Des sous objectifs tout au long du projet pour motiver chaque tâche et anticiper les suivantes</a:t>
            </a:r>
          </a:p>
          <a:p>
            <a:pPr lvl="1" eaLnBrk="1" hangingPunct="1"/>
            <a:r>
              <a:rPr lang="fr-FR" altLang="en-US" sz="2000" dirty="0"/>
              <a:t>Les objectifs évoluent, se précisent ou naissent en continu en fonction des difficultés rencontrées ou connaissances acquises</a:t>
            </a:r>
          </a:p>
        </p:txBody>
      </p:sp>
      <p:pic>
        <p:nvPicPr>
          <p:cNvPr id="5" name="Image 4">
            <a:extLst>
              <a:ext uri="{FF2B5EF4-FFF2-40B4-BE49-F238E27FC236}">
                <a16:creationId xmlns:a16="http://schemas.microsoft.com/office/drawing/2014/main" xmlns="" id="{AD1DD134-4645-41AA-8CFA-7E4414E6CA2E}"/>
              </a:ext>
            </a:extLst>
          </p:cNvPr>
          <p:cNvPicPr>
            <a:picLocks noChangeAspect="1"/>
          </p:cNvPicPr>
          <p:nvPr/>
        </p:nvPicPr>
        <p:blipFill>
          <a:blip r:embed="rId2"/>
          <a:stretch>
            <a:fillRect/>
          </a:stretch>
        </p:blipFill>
        <p:spPr>
          <a:xfrm>
            <a:off x="10416480" y="2636912"/>
            <a:ext cx="1289941" cy="1289941"/>
          </a:xfrm>
          <a:prstGeom prst="rect">
            <a:avLst/>
          </a:prstGeom>
        </p:spPr>
      </p:pic>
      <p:pic>
        <p:nvPicPr>
          <p:cNvPr id="6" name="Image 5">
            <a:extLst>
              <a:ext uri="{FF2B5EF4-FFF2-40B4-BE49-F238E27FC236}">
                <a16:creationId xmlns:a16="http://schemas.microsoft.com/office/drawing/2014/main" xmlns="" id="{E7D79488-9860-4A2E-940D-643E6A170F68}"/>
              </a:ext>
            </a:extLst>
          </p:cNvPr>
          <p:cNvPicPr>
            <a:picLocks noChangeAspect="1"/>
          </p:cNvPicPr>
          <p:nvPr/>
        </p:nvPicPr>
        <p:blipFill>
          <a:blip r:embed="rId3"/>
          <a:stretch>
            <a:fillRect/>
          </a:stretch>
        </p:blipFill>
        <p:spPr>
          <a:xfrm>
            <a:off x="119336" y="5591530"/>
            <a:ext cx="1069265" cy="1069265"/>
          </a:xfrm>
          <a:prstGeom prst="rect">
            <a:avLst/>
          </a:prstGeom>
        </p:spPr>
      </p:pic>
    </p:spTree>
    <p:extLst>
      <p:ext uri="{BB962C8B-B14F-4D97-AF65-F5344CB8AC3E}">
        <p14:creationId xmlns:p14="http://schemas.microsoft.com/office/powerpoint/2010/main" val="4116169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8C2791-2BC7-4E3A-9472-F210A757CBCC}"/>
              </a:ext>
            </a:extLst>
          </p:cNvPr>
          <p:cNvSpPr>
            <a:spLocks noGrp="1"/>
          </p:cNvSpPr>
          <p:nvPr>
            <p:ph type="title"/>
          </p:nvPr>
        </p:nvSpPr>
        <p:spPr/>
        <p:txBody>
          <a:bodyPr/>
          <a:lstStyle/>
          <a:p>
            <a:r>
              <a:rPr lang="fr-FR" dirty="0"/>
              <a:t>Evalue l’impact de ton plan d’action carbone </a:t>
            </a:r>
          </a:p>
        </p:txBody>
      </p:sp>
      <p:sp>
        <p:nvSpPr>
          <p:cNvPr id="7" name="Espace réservé du contenu 2">
            <a:extLst>
              <a:ext uri="{FF2B5EF4-FFF2-40B4-BE49-F238E27FC236}">
                <a16:creationId xmlns:a16="http://schemas.microsoft.com/office/drawing/2014/main" xmlns="" id="{B9F00F53-8516-455C-811B-A7C3966AC9F4}"/>
              </a:ext>
            </a:extLst>
          </p:cNvPr>
          <p:cNvSpPr txBox="1">
            <a:spLocks/>
          </p:cNvSpPr>
          <p:nvPr/>
        </p:nvSpPr>
        <p:spPr>
          <a:xfrm>
            <a:off x="609600" y="1268760"/>
            <a:ext cx="10972800" cy="4857403"/>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en-US" b="0" dirty="0">
                <a:solidFill>
                  <a:schemeClr val="tx1"/>
                </a:solidFill>
              </a:rPr>
              <a:t>A chacun de tes objectifs de ton plan d’action, tu peux associer un </a:t>
            </a:r>
            <a:r>
              <a:rPr lang="fr-FR" altLang="en-US" dirty="0"/>
              <a:t>impact potentiel </a:t>
            </a:r>
            <a:r>
              <a:rPr lang="fr-FR" altLang="en-US" b="0" dirty="0">
                <a:solidFill>
                  <a:schemeClr val="tx1"/>
                </a:solidFill>
              </a:rPr>
              <a:t>de réduction des émissions.</a:t>
            </a:r>
          </a:p>
          <a:p>
            <a:endParaRPr lang="fr-FR" altLang="en-US" dirty="0"/>
          </a:p>
          <a:p>
            <a:pPr marL="857250" lvl="2" indent="0">
              <a:buNone/>
            </a:pPr>
            <a:endParaRPr lang="fr-FR" altLang="en-US" sz="2400" b="1" dirty="0">
              <a:solidFill>
                <a:srgbClr val="085160"/>
              </a:solidFill>
            </a:endParaRPr>
          </a:p>
          <a:p>
            <a:pPr marL="857250" lvl="2" indent="0">
              <a:buFont typeface="Arial" pitchFamily="34" charset="0"/>
              <a:buNone/>
            </a:pPr>
            <a:endParaRPr lang="fr-FR" altLang="en-US" sz="2800" dirty="0"/>
          </a:p>
          <a:p>
            <a:pPr indent="-285750"/>
            <a:endParaRPr lang="fr-FR" altLang="en-US" dirty="0"/>
          </a:p>
          <a:p>
            <a:endParaRPr lang="fr-FR" dirty="0"/>
          </a:p>
        </p:txBody>
      </p:sp>
    </p:spTree>
    <p:extLst>
      <p:ext uri="{BB962C8B-B14F-4D97-AF65-F5344CB8AC3E}">
        <p14:creationId xmlns:p14="http://schemas.microsoft.com/office/powerpoint/2010/main" val="34156492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8C2791-2BC7-4E3A-9472-F210A757CBCC}"/>
              </a:ext>
            </a:extLst>
          </p:cNvPr>
          <p:cNvSpPr>
            <a:spLocks noGrp="1"/>
          </p:cNvSpPr>
          <p:nvPr>
            <p:ph type="title"/>
          </p:nvPr>
        </p:nvSpPr>
        <p:spPr/>
        <p:txBody>
          <a:bodyPr/>
          <a:lstStyle/>
          <a:p>
            <a:r>
              <a:rPr lang="fr-FR" dirty="0"/>
              <a:t>Evalue l’impact de ton plan d’action carbone </a:t>
            </a:r>
          </a:p>
        </p:txBody>
      </p:sp>
      <p:sp>
        <p:nvSpPr>
          <p:cNvPr id="7" name="Espace réservé du contenu 2">
            <a:extLst>
              <a:ext uri="{FF2B5EF4-FFF2-40B4-BE49-F238E27FC236}">
                <a16:creationId xmlns:a16="http://schemas.microsoft.com/office/drawing/2014/main" xmlns="" id="{B9F00F53-8516-455C-811B-A7C3966AC9F4}"/>
              </a:ext>
            </a:extLst>
          </p:cNvPr>
          <p:cNvSpPr txBox="1">
            <a:spLocks/>
          </p:cNvSpPr>
          <p:nvPr/>
        </p:nvSpPr>
        <p:spPr>
          <a:xfrm>
            <a:off x="609600" y="1268760"/>
            <a:ext cx="10972800" cy="4857403"/>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en-US" b="0" dirty="0">
                <a:solidFill>
                  <a:schemeClr val="tx1"/>
                </a:solidFill>
              </a:rPr>
              <a:t>A chacun de tes objectifs de ton plan d’action, tu peux associer un </a:t>
            </a:r>
            <a:r>
              <a:rPr lang="fr-FR" altLang="en-US" dirty="0"/>
              <a:t>impact potentiel </a:t>
            </a:r>
            <a:r>
              <a:rPr lang="fr-FR" altLang="en-US" b="0" dirty="0">
                <a:solidFill>
                  <a:schemeClr val="tx1"/>
                </a:solidFill>
              </a:rPr>
              <a:t>de réduction des émissions.</a:t>
            </a:r>
          </a:p>
          <a:p>
            <a:endParaRPr lang="fr-FR" altLang="en-US" dirty="0"/>
          </a:p>
          <a:p>
            <a:r>
              <a:rPr lang="fr-FR" altLang="en-US" sz="2000" dirty="0"/>
              <a:t>Exemple : 50% de repas végétariens à la cantine en 2020</a:t>
            </a:r>
          </a:p>
          <a:p>
            <a:pPr marL="857250" lvl="2" indent="0">
              <a:buFont typeface="Arial" pitchFamily="34" charset="0"/>
              <a:buNone/>
            </a:pPr>
            <a:r>
              <a:rPr lang="fr-FR" altLang="en-US" dirty="0"/>
              <a:t>Repas de midi ≈ nombre de repas x FE par repas</a:t>
            </a:r>
          </a:p>
          <a:p>
            <a:pPr marL="857250" lvl="2" indent="0">
              <a:buNone/>
            </a:pPr>
            <a:endParaRPr lang="fr-FR" altLang="en-US" sz="2400" dirty="0"/>
          </a:p>
          <a:p>
            <a:pPr indent="-285750"/>
            <a:r>
              <a:rPr lang="fr-FR" altLang="en-US" sz="2000" dirty="0"/>
              <a:t>Avant : </a:t>
            </a:r>
            <a:r>
              <a:rPr lang="fr-FR" altLang="en-US" sz="2000" b="0" dirty="0">
                <a:solidFill>
                  <a:schemeClr val="tx1"/>
                </a:solidFill>
              </a:rPr>
              <a:t>500 repas moyens/j x 200 j/an </a:t>
            </a:r>
            <a:r>
              <a:rPr lang="fr-FR" altLang="en-US" sz="2000" dirty="0"/>
              <a:t>x </a:t>
            </a:r>
            <a:r>
              <a:rPr lang="fr-FR" altLang="en-US" sz="2000" b="1" dirty="0">
                <a:solidFill>
                  <a:srgbClr val="F6AB38"/>
                </a:solidFill>
              </a:rPr>
              <a:t>3 kgCO2e/repas </a:t>
            </a:r>
            <a:r>
              <a:rPr lang="fr-FR" altLang="en-US" sz="2000" b="1" dirty="0">
                <a:solidFill>
                  <a:srgbClr val="085160"/>
                </a:solidFill>
              </a:rPr>
              <a:t>≈ 300 tCO2e/an</a:t>
            </a:r>
          </a:p>
          <a:p>
            <a:pPr indent="-285750"/>
            <a:r>
              <a:rPr lang="fr-FR" altLang="en-US" sz="2000" dirty="0"/>
              <a:t>Après : </a:t>
            </a:r>
            <a:r>
              <a:rPr lang="fr-FR" altLang="en-US" sz="2000" b="0" dirty="0">
                <a:solidFill>
                  <a:schemeClr val="tx1"/>
                </a:solidFill>
              </a:rPr>
              <a:t>500 repas végétariens/j x 200 j/an </a:t>
            </a:r>
            <a:r>
              <a:rPr lang="fr-FR" altLang="en-US" sz="2000" dirty="0"/>
              <a:t>x </a:t>
            </a:r>
            <a:r>
              <a:rPr lang="fr-FR" altLang="en-US" sz="2000" b="1" dirty="0">
                <a:solidFill>
                  <a:srgbClr val="F6AB38"/>
                </a:solidFill>
              </a:rPr>
              <a:t>0,45 kgCO2e/repas </a:t>
            </a:r>
            <a:r>
              <a:rPr lang="fr-FR" altLang="en-US" sz="2000" b="1" dirty="0">
                <a:solidFill>
                  <a:srgbClr val="085160"/>
                </a:solidFill>
              </a:rPr>
              <a:t>≈ 45 tCO2e/an</a:t>
            </a:r>
          </a:p>
          <a:p>
            <a:pPr indent="-285750"/>
            <a:endParaRPr lang="fr-FR" altLang="en-US" sz="2000" dirty="0"/>
          </a:p>
          <a:p>
            <a:pPr indent="-285750"/>
            <a:r>
              <a:rPr lang="fr-FR" altLang="en-US" sz="2000" b="1" dirty="0">
                <a:solidFill>
                  <a:srgbClr val="085160"/>
                </a:solidFill>
              </a:rPr>
              <a:t>Gain potentiel : </a:t>
            </a:r>
            <a:r>
              <a:rPr lang="fr-FR" altLang="en-US" sz="2000" b="1" dirty="0">
                <a:solidFill>
                  <a:srgbClr val="F6AB38"/>
                </a:solidFill>
              </a:rPr>
              <a:t>255 tCO2e/an</a:t>
            </a:r>
          </a:p>
          <a:p>
            <a:pPr indent="-285750"/>
            <a:endParaRPr lang="fr-FR" altLang="en-US" dirty="0"/>
          </a:p>
          <a:p>
            <a:endParaRPr lang="fr-FR" dirty="0"/>
          </a:p>
        </p:txBody>
      </p:sp>
      <p:pic>
        <p:nvPicPr>
          <p:cNvPr id="8" name="Image 7">
            <a:extLst>
              <a:ext uri="{FF2B5EF4-FFF2-40B4-BE49-F238E27FC236}">
                <a16:creationId xmlns:a16="http://schemas.microsoft.com/office/drawing/2014/main" xmlns="" id="{AF2E9298-3958-440A-977E-1C73A4698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07" y="2888112"/>
            <a:ext cx="576000" cy="540888"/>
          </a:xfrm>
          <a:prstGeom prst="rect">
            <a:avLst/>
          </a:prstGeom>
        </p:spPr>
      </p:pic>
    </p:spTree>
    <p:extLst>
      <p:ext uri="{BB962C8B-B14F-4D97-AF65-F5344CB8AC3E}">
        <p14:creationId xmlns:p14="http://schemas.microsoft.com/office/powerpoint/2010/main" val="16967900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8C2791-2BC7-4E3A-9472-F210A757CBCC}"/>
              </a:ext>
            </a:extLst>
          </p:cNvPr>
          <p:cNvSpPr>
            <a:spLocks noGrp="1"/>
          </p:cNvSpPr>
          <p:nvPr>
            <p:ph type="title"/>
          </p:nvPr>
        </p:nvSpPr>
        <p:spPr/>
        <p:txBody>
          <a:bodyPr/>
          <a:lstStyle/>
          <a:p>
            <a:r>
              <a:rPr lang="fr-FR" dirty="0"/>
              <a:t>Evalue l’impact de ton plan d’action carbone </a:t>
            </a:r>
          </a:p>
        </p:txBody>
      </p:sp>
      <p:sp>
        <p:nvSpPr>
          <p:cNvPr id="7" name="Espace réservé du contenu 2">
            <a:extLst>
              <a:ext uri="{FF2B5EF4-FFF2-40B4-BE49-F238E27FC236}">
                <a16:creationId xmlns:a16="http://schemas.microsoft.com/office/drawing/2014/main" xmlns="" id="{B9F00F53-8516-455C-811B-A7C3966AC9F4}"/>
              </a:ext>
            </a:extLst>
          </p:cNvPr>
          <p:cNvSpPr txBox="1">
            <a:spLocks/>
          </p:cNvSpPr>
          <p:nvPr/>
        </p:nvSpPr>
        <p:spPr>
          <a:xfrm>
            <a:off x="609600" y="1268760"/>
            <a:ext cx="10972800" cy="4857403"/>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en-US" b="0" dirty="0">
                <a:solidFill>
                  <a:schemeClr val="tx1"/>
                </a:solidFill>
              </a:rPr>
              <a:t>A chacun de tes objectifs de ton plan d’action, tu peux associer un </a:t>
            </a:r>
            <a:r>
              <a:rPr lang="fr-FR" altLang="en-US" dirty="0"/>
              <a:t>impact potentiel </a:t>
            </a:r>
            <a:r>
              <a:rPr lang="fr-FR" altLang="en-US" b="0" dirty="0">
                <a:solidFill>
                  <a:schemeClr val="tx1"/>
                </a:solidFill>
              </a:rPr>
              <a:t>de réduction des émissions.</a:t>
            </a:r>
          </a:p>
          <a:p>
            <a:endParaRPr lang="fr-FR" altLang="en-US" dirty="0"/>
          </a:p>
          <a:p>
            <a:r>
              <a:rPr lang="fr-FR" altLang="en-US" sz="2000" dirty="0"/>
              <a:t>Exemple : 50% de repas végétariens à la cantine en 2020</a:t>
            </a:r>
          </a:p>
          <a:p>
            <a:pPr marL="857250" lvl="2" indent="0">
              <a:buFont typeface="Arial" pitchFamily="34" charset="0"/>
              <a:buNone/>
            </a:pPr>
            <a:r>
              <a:rPr lang="fr-FR" altLang="en-US" dirty="0"/>
              <a:t>Repas de midi ≈ nombre de repas x FE par repas</a:t>
            </a:r>
          </a:p>
          <a:p>
            <a:pPr marL="857250" lvl="2" indent="0">
              <a:buNone/>
            </a:pPr>
            <a:endParaRPr lang="fr-FR" altLang="en-US" sz="2400" dirty="0"/>
          </a:p>
          <a:p>
            <a:pPr indent="-285750"/>
            <a:r>
              <a:rPr lang="fr-FR" altLang="en-US" sz="2000" dirty="0"/>
              <a:t>Avant : </a:t>
            </a:r>
            <a:r>
              <a:rPr lang="fr-FR" altLang="en-US" sz="2000" b="0" dirty="0">
                <a:solidFill>
                  <a:schemeClr val="tx1"/>
                </a:solidFill>
              </a:rPr>
              <a:t>500 repas moyens/j x 200 j/an </a:t>
            </a:r>
            <a:r>
              <a:rPr lang="fr-FR" altLang="en-US" sz="2000" dirty="0"/>
              <a:t>x </a:t>
            </a:r>
            <a:r>
              <a:rPr lang="fr-FR" altLang="en-US" sz="2000" b="1" dirty="0">
                <a:solidFill>
                  <a:srgbClr val="F6AB38"/>
                </a:solidFill>
              </a:rPr>
              <a:t>3 kgCO2e/repas </a:t>
            </a:r>
            <a:r>
              <a:rPr lang="fr-FR" altLang="en-US" sz="2000" b="1" dirty="0">
                <a:solidFill>
                  <a:srgbClr val="085160"/>
                </a:solidFill>
              </a:rPr>
              <a:t>≈ 300 tCO2e/an</a:t>
            </a:r>
          </a:p>
          <a:p>
            <a:pPr indent="-285750"/>
            <a:r>
              <a:rPr lang="fr-FR" altLang="en-US" sz="2000" dirty="0"/>
              <a:t>Après : </a:t>
            </a:r>
            <a:r>
              <a:rPr lang="fr-FR" altLang="en-US" sz="2000" b="0" dirty="0">
                <a:solidFill>
                  <a:schemeClr val="tx1"/>
                </a:solidFill>
              </a:rPr>
              <a:t>500 repas végétariens/j x 200 j/an </a:t>
            </a:r>
            <a:r>
              <a:rPr lang="fr-FR" altLang="en-US" sz="2000" dirty="0"/>
              <a:t>x </a:t>
            </a:r>
            <a:r>
              <a:rPr lang="fr-FR" altLang="en-US" sz="2000" b="1" dirty="0">
                <a:solidFill>
                  <a:srgbClr val="F6AB38"/>
                </a:solidFill>
              </a:rPr>
              <a:t>0,45 kgCO2e/repas </a:t>
            </a:r>
            <a:r>
              <a:rPr lang="fr-FR" altLang="en-US" sz="2000" b="1" dirty="0">
                <a:solidFill>
                  <a:srgbClr val="085160"/>
                </a:solidFill>
              </a:rPr>
              <a:t>≈ 45 tCO2e/an</a:t>
            </a:r>
          </a:p>
          <a:p>
            <a:pPr indent="-285750"/>
            <a:endParaRPr lang="fr-FR" altLang="en-US" sz="2000" dirty="0"/>
          </a:p>
          <a:p>
            <a:pPr indent="-285750"/>
            <a:r>
              <a:rPr lang="fr-FR" altLang="en-US" sz="2000" b="1" dirty="0">
                <a:solidFill>
                  <a:srgbClr val="085160"/>
                </a:solidFill>
              </a:rPr>
              <a:t>Gain potentiel : </a:t>
            </a:r>
            <a:r>
              <a:rPr lang="fr-FR" altLang="en-US" sz="2000" b="1" dirty="0">
                <a:solidFill>
                  <a:srgbClr val="F6AB38"/>
                </a:solidFill>
              </a:rPr>
              <a:t>255 tCO2e/an</a:t>
            </a:r>
          </a:p>
          <a:p>
            <a:pPr marL="857250" lvl="2" indent="0">
              <a:buNone/>
            </a:pPr>
            <a:endParaRPr lang="fr-FR" sz="2400" dirty="0"/>
          </a:p>
          <a:p>
            <a:pPr marL="857250" lvl="2" indent="0">
              <a:buNone/>
            </a:pPr>
            <a:r>
              <a:rPr lang="fr-FR" sz="2400" dirty="0"/>
              <a:t>Tu peux ensuite </a:t>
            </a:r>
            <a:r>
              <a:rPr lang="fr-FR" sz="2400" b="1" dirty="0">
                <a:solidFill>
                  <a:srgbClr val="085160"/>
                </a:solidFill>
              </a:rPr>
              <a:t>suivre</a:t>
            </a:r>
            <a:r>
              <a:rPr lang="fr-FR" sz="2400" dirty="0"/>
              <a:t> la mise en place de cette action sur le terrain et </a:t>
            </a:r>
            <a:r>
              <a:rPr lang="fr-FR" sz="2400" b="1" dirty="0">
                <a:solidFill>
                  <a:srgbClr val="085160"/>
                </a:solidFill>
              </a:rPr>
              <a:t>évaluer</a:t>
            </a:r>
            <a:r>
              <a:rPr lang="fr-FR" sz="2400" dirty="0"/>
              <a:t> l’impact réel de ton action</a:t>
            </a:r>
          </a:p>
          <a:p>
            <a:pPr marL="857250" lvl="2" indent="0">
              <a:buNone/>
            </a:pPr>
            <a:endParaRPr lang="fr-FR" altLang="en-US" sz="2400" b="1" dirty="0">
              <a:solidFill>
                <a:srgbClr val="085160"/>
              </a:solidFill>
            </a:endParaRPr>
          </a:p>
          <a:p>
            <a:pPr marL="857250" lvl="2" indent="0">
              <a:buNone/>
            </a:pPr>
            <a:endParaRPr lang="fr-FR" altLang="en-US" sz="2400" b="1" dirty="0">
              <a:solidFill>
                <a:srgbClr val="085160"/>
              </a:solidFill>
            </a:endParaRPr>
          </a:p>
          <a:p>
            <a:pPr marL="857250" lvl="2" indent="0">
              <a:buFont typeface="Arial" pitchFamily="34" charset="0"/>
              <a:buNone/>
            </a:pPr>
            <a:endParaRPr lang="fr-FR" altLang="en-US" sz="2800" dirty="0"/>
          </a:p>
          <a:p>
            <a:pPr indent="-285750"/>
            <a:endParaRPr lang="fr-FR" altLang="en-US" dirty="0"/>
          </a:p>
          <a:p>
            <a:endParaRPr lang="fr-FR" dirty="0"/>
          </a:p>
        </p:txBody>
      </p:sp>
      <p:pic>
        <p:nvPicPr>
          <p:cNvPr id="8" name="Image 7">
            <a:extLst>
              <a:ext uri="{FF2B5EF4-FFF2-40B4-BE49-F238E27FC236}">
                <a16:creationId xmlns:a16="http://schemas.microsoft.com/office/drawing/2014/main" xmlns="" id="{AF2E9298-3958-440A-977E-1C73A4698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07" y="2888112"/>
            <a:ext cx="576000" cy="540888"/>
          </a:xfrm>
          <a:prstGeom prst="rect">
            <a:avLst/>
          </a:prstGeom>
        </p:spPr>
      </p:pic>
      <p:pic>
        <p:nvPicPr>
          <p:cNvPr id="9" name="Image 8">
            <a:extLst>
              <a:ext uri="{FF2B5EF4-FFF2-40B4-BE49-F238E27FC236}">
                <a16:creationId xmlns:a16="http://schemas.microsoft.com/office/drawing/2014/main" xmlns="" id="{4508177C-C4CA-44CB-9791-1A1490906E23}"/>
              </a:ext>
            </a:extLst>
          </p:cNvPr>
          <p:cNvPicPr>
            <a:picLocks noChangeAspect="1"/>
          </p:cNvPicPr>
          <p:nvPr/>
        </p:nvPicPr>
        <p:blipFill>
          <a:blip r:embed="rId3"/>
          <a:stretch>
            <a:fillRect/>
          </a:stretch>
        </p:blipFill>
        <p:spPr>
          <a:xfrm>
            <a:off x="647127" y="5602741"/>
            <a:ext cx="720080" cy="720080"/>
          </a:xfrm>
          <a:prstGeom prst="rect">
            <a:avLst/>
          </a:prstGeom>
        </p:spPr>
      </p:pic>
    </p:spTree>
    <p:extLst>
      <p:ext uri="{BB962C8B-B14F-4D97-AF65-F5344CB8AC3E}">
        <p14:creationId xmlns:p14="http://schemas.microsoft.com/office/powerpoint/2010/main" val="11940970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085160"/>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085160"/>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085160"/>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085160"/>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Un bon responsable de projet…</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300" b="1" dirty="0">
                <a:solidFill>
                  <a:schemeClr val="bg1"/>
                </a:solidFill>
                <a:latin typeface="Arial"/>
                <a:ea typeface="ＭＳ Ｐゴシック"/>
              </a:rPr>
              <a:t>A : prend les décisions tout seul</a:t>
            </a:r>
            <a:endParaRPr sz="13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avance tout seul</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300" b="1" dirty="0">
                <a:solidFill>
                  <a:schemeClr val="bg1"/>
                </a:solidFill>
                <a:latin typeface="Arial"/>
                <a:ea typeface="ＭＳ Ｐゴシック"/>
              </a:rPr>
              <a:t>C : s’assure que tout le monde peut avancer</a:t>
            </a:r>
            <a:endParaRPr sz="13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coordonne la démarche</a:t>
            </a:r>
            <a:endParaRPr sz="1400" dirty="0">
              <a:solidFill>
                <a:schemeClr val="bg1"/>
              </a:solidFill>
            </a:endParaRPr>
          </a:p>
        </p:txBody>
      </p:sp>
      <p:pic>
        <p:nvPicPr>
          <p:cNvPr id="34" name="Image 33">
            <a:extLst>
              <a:ext uri="{FF2B5EF4-FFF2-40B4-BE49-F238E27FC236}">
                <a16:creationId xmlns:a16="http://schemas.microsoft.com/office/drawing/2014/main" xmlns="" id="{9F9F7E06-C7A1-4F47-A708-E19469178554}"/>
              </a:ext>
            </a:extLst>
          </p:cNvPr>
          <p:cNvPicPr>
            <a:picLocks noChangeAspect="1"/>
          </p:cNvPicPr>
          <p:nvPr/>
        </p:nvPicPr>
        <p:blipFill>
          <a:blip r:embed="rId2"/>
          <a:stretch>
            <a:fillRect/>
          </a:stretch>
        </p:blipFill>
        <p:spPr>
          <a:xfrm>
            <a:off x="4727432" y="801361"/>
            <a:ext cx="2592288" cy="2592288"/>
          </a:xfrm>
          <a:prstGeom prst="rect">
            <a:avLst/>
          </a:prstGeom>
        </p:spPr>
      </p:pic>
    </p:spTree>
    <p:extLst>
      <p:ext uri="{BB962C8B-B14F-4D97-AF65-F5344CB8AC3E}">
        <p14:creationId xmlns:p14="http://schemas.microsoft.com/office/powerpoint/2010/main" val="42589724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085160"/>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F6AB38"/>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085160"/>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F6AB38"/>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Un bon responsable de projet…</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300" b="1" dirty="0">
                <a:solidFill>
                  <a:schemeClr val="bg1"/>
                </a:solidFill>
                <a:latin typeface="Arial"/>
                <a:ea typeface="ＭＳ Ｐゴシック"/>
              </a:rPr>
              <a:t>A : prend les décisions tout seul</a:t>
            </a:r>
            <a:endParaRPr sz="13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avance tout seul</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300" b="1" dirty="0">
                <a:solidFill>
                  <a:schemeClr val="bg1"/>
                </a:solidFill>
                <a:latin typeface="Arial"/>
                <a:ea typeface="ＭＳ Ｐゴシック"/>
              </a:rPr>
              <a:t>C : s’assure que tout le monde peut avancer</a:t>
            </a:r>
            <a:endParaRPr sz="13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coordonne la démarche</a:t>
            </a:r>
            <a:endParaRPr sz="1400" dirty="0">
              <a:solidFill>
                <a:schemeClr val="bg1"/>
              </a:solidFill>
            </a:endParaRPr>
          </a:p>
        </p:txBody>
      </p:sp>
      <p:pic>
        <p:nvPicPr>
          <p:cNvPr id="34" name="Image 33">
            <a:extLst>
              <a:ext uri="{FF2B5EF4-FFF2-40B4-BE49-F238E27FC236}">
                <a16:creationId xmlns:a16="http://schemas.microsoft.com/office/drawing/2014/main" xmlns="" id="{9F9F7E06-C7A1-4F47-A708-E19469178554}"/>
              </a:ext>
            </a:extLst>
          </p:cNvPr>
          <p:cNvPicPr>
            <a:picLocks noChangeAspect="1"/>
          </p:cNvPicPr>
          <p:nvPr/>
        </p:nvPicPr>
        <p:blipFill>
          <a:blip r:embed="rId2"/>
          <a:stretch>
            <a:fillRect/>
          </a:stretch>
        </p:blipFill>
        <p:spPr>
          <a:xfrm>
            <a:off x="4727432" y="801361"/>
            <a:ext cx="2592288" cy="2592288"/>
          </a:xfrm>
          <a:prstGeom prst="rect">
            <a:avLst/>
          </a:prstGeom>
        </p:spPr>
      </p:pic>
    </p:spTree>
    <p:extLst>
      <p:ext uri="{BB962C8B-B14F-4D97-AF65-F5344CB8AC3E}">
        <p14:creationId xmlns:p14="http://schemas.microsoft.com/office/powerpoint/2010/main" val="4266703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085160"/>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085160"/>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085160"/>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085160"/>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Evaluer son plan d’action permet…</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400" b="1" dirty="0">
                <a:solidFill>
                  <a:schemeClr val="bg1"/>
                </a:solidFill>
                <a:latin typeface="Arial"/>
                <a:ea typeface="ＭＳ Ｐゴシック"/>
              </a:rPr>
              <a:t>A : de se préparer à justifier ses échecs</a:t>
            </a:r>
            <a:endParaRPr sz="14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d’identifier des pistes de progrès</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C : de connaître l’impact de ses actions</a:t>
            </a:r>
            <a:endParaRPr sz="14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de faire joli</a:t>
            </a:r>
            <a:endParaRPr sz="1400" dirty="0">
              <a:solidFill>
                <a:schemeClr val="bg1"/>
              </a:solidFill>
            </a:endParaRPr>
          </a:p>
        </p:txBody>
      </p:sp>
      <p:pic>
        <p:nvPicPr>
          <p:cNvPr id="33" name="Image 32">
            <a:extLst>
              <a:ext uri="{FF2B5EF4-FFF2-40B4-BE49-F238E27FC236}">
                <a16:creationId xmlns:a16="http://schemas.microsoft.com/office/drawing/2014/main" xmlns="" id="{6093F02E-8AA5-4F43-8E3C-D17178F304B4}"/>
              </a:ext>
            </a:extLst>
          </p:cNvPr>
          <p:cNvPicPr>
            <a:picLocks noChangeAspect="1"/>
          </p:cNvPicPr>
          <p:nvPr/>
        </p:nvPicPr>
        <p:blipFill>
          <a:blip r:embed="rId2"/>
          <a:stretch>
            <a:fillRect/>
          </a:stretch>
        </p:blipFill>
        <p:spPr>
          <a:xfrm>
            <a:off x="5063627" y="1176934"/>
            <a:ext cx="2063897" cy="2063897"/>
          </a:xfrm>
          <a:prstGeom prst="rect">
            <a:avLst/>
          </a:prstGeom>
        </p:spPr>
      </p:pic>
    </p:spTree>
    <p:extLst>
      <p:ext uri="{BB962C8B-B14F-4D97-AF65-F5344CB8AC3E}">
        <p14:creationId xmlns:p14="http://schemas.microsoft.com/office/powerpoint/2010/main" val="6247992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9E30D48-A2C5-4143-B110-3FC6B3F5C128}"/>
              </a:ext>
            </a:extLst>
          </p:cNvPr>
          <p:cNvSpPr>
            <a:spLocks noGrp="1"/>
          </p:cNvSpPr>
          <p:nvPr>
            <p:ph type="title"/>
          </p:nvPr>
        </p:nvSpPr>
        <p:spPr/>
        <p:txBody>
          <a:bodyPr/>
          <a:lstStyle/>
          <a:p>
            <a:r>
              <a:rPr lang="fr-FR" dirty="0"/>
              <a:t>Qui veut gagner des millions (de tonnes de CO2) ? </a:t>
            </a:r>
          </a:p>
        </p:txBody>
      </p:sp>
      <p:grpSp>
        <p:nvGrpSpPr>
          <p:cNvPr id="4" name="Groupe 3">
            <a:extLst>
              <a:ext uri="{FF2B5EF4-FFF2-40B4-BE49-F238E27FC236}">
                <a16:creationId xmlns:a16="http://schemas.microsoft.com/office/drawing/2014/main" xmlns="" id="{A95E2D49-ACCE-47F5-87EE-C4A43B7C5E52}"/>
              </a:ext>
            </a:extLst>
          </p:cNvPr>
          <p:cNvGrpSpPr/>
          <p:nvPr/>
        </p:nvGrpSpPr>
        <p:grpSpPr>
          <a:xfrm>
            <a:off x="1523936" y="3573472"/>
            <a:ext cx="9144000" cy="1989992"/>
            <a:chOff x="-64" y="3573472"/>
            <a:chExt cx="9144000" cy="1989992"/>
          </a:xfrm>
        </p:grpSpPr>
        <p:sp>
          <p:nvSpPr>
            <p:cNvPr id="5" name="CustomShape 4">
              <a:extLst>
                <a:ext uri="{FF2B5EF4-FFF2-40B4-BE49-F238E27FC236}">
                  <a16:creationId xmlns:a16="http://schemas.microsoft.com/office/drawing/2014/main" xmlns="" id="{25EBD705-D5FE-4ED1-8842-2293FCB44D8E}"/>
                </a:ext>
              </a:extLst>
            </p:cNvPr>
            <p:cNvSpPr/>
            <p:nvPr/>
          </p:nvSpPr>
          <p:spPr>
            <a:xfrm>
              <a:off x="611576" y="4627824"/>
              <a:ext cx="3888000" cy="431640"/>
            </a:xfrm>
            <a:prstGeom prst="roundRect">
              <a:avLst>
                <a:gd name="adj" fmla="val 45346"/>
              </a:avLst>
            </a:prstGeom>
            <a:solidFill>
              <a:srgbClr val="085160"/>
            </a:solidFill>
            <a:ln w="9360">
              <a:noFill/>
            </a:ln>
          </p:spPr>
        </p:sp>
        <p:sp>
          <p:nvSpPr>
            <p:cNvPr id="6" name="CustomShape 5">
              <a:extLst>
                <a:ext uri="{FF2B5EF4-FFF2-40B4-BE49-F238E27FC236}">
                  <a16:creationId xmlns:a16="http://schemas.microsoft.com/office/drawing/2014/main" xmlns="" id="{2B58F59D-B554-4357-930B-82FD4B76DFA8}"/>
                </a:ext>
              </a:extLst>
            </p:cNvPr>
            <p:cNvSpPr/>
            <p:nvPr/>
          </p:nvSpPr>
          <p:spPr>
            <a:xfrm>
              <a:off x="611576" y="5131824"/>
              <a:ext cx="3888000" cy="431640"/>
            </a:xfrm>
            <a:prstGeom prst="roundRect">
              <a:avLst>
                <a:gd name="adj" fmla="val 45346"/>
              </a:avLst>
            </a:prstGeom>
            <a:solidFill>
              <a:srgbClr val="F6AB38"/>
            </a:solidFill>
            <a:ln w="9360">
              <a:noFill/>
            </a:ln>
          </p:spPr>
        </p:sp>
        <p:sp>
          <p:nvSpPr>
            <p:cNvPr id="7" name="CustomShape 6">
              <a:extLst>
                <a:ext uri="{FF2B5EF4-FFF2-40B4-BE49-F238E27FC236}">
                  <a16:creationId xmlns:a16="http://schemas.microsoft.com/office/drawing/2014/main" xmlns="" id="{A5FF5103-9C7D-4D17-B0D7-574962D0D481}"/>
                </a:ext>
              </a:extLst>
            </p:cNvPr>
            <p:cNvSpPr/>
            <p:nvPr/>
          </p:nvSpPr>
          <p:spPr>
            <a:xfrm>
              <a:off x="4643936" y="4627824"/>
              <a:ext cx="3888000" cy="431640"/>
            </a:xfrm>
            <a:prstGeom prst="roundRect">
              <a:avLst>
                <a:gd name="adj" fmla="val 45346"/>
              </a:avLst>
            </a:prstGeom>
            <a:solidFill>
              <a:srgbClr val="F6AB38"/>
            </a:solidFill>
            <a:ln w="9360">
              <a:noFill/>
            </a:ln>
          </p:spPr>
        </p:sp>
        <p:sp>
          <p:nvSpPr>
            <p:cNvPr id="8" name="CustomShape 7">
              <a:extLst>
                <a:ext uri="{FF2B5EF4-FFF2-40B4-BE49-F238E27FC236}">
                  <a16:creationId xmlns:a16="http://schemas.microsoft.com/office/drawing/2014/main" xmlns="" id="{143DCDBD-D25C-423A-B900-E2EF4CCE81E0}"/>
                </a:ext>
              </a:extLst>
            </p:cNvPr>
            <p:cNvSpPr/>
            <p:nvPr/>
          </p:nvSpPr>
          <p:spPr>
            <a:xfrm>
              <a:off x="4643936" y="5131824"/>
              <a:ext cx="3888000" cy="431640"/>
            </a:xfrm>
            <a:prstGeom prst="roundRect">
              <a:avLst>
                <a:gd name="adj" fmla="val 45346"/>
              </a:avLst>
            </a:prstGeom>
            <a:solidFill>
              <a:srgbClr val="085160"/>
            </a:solidFill>
            <a:ln w="9360">
              <a:noFill/>
            </a:ln>
          </p:spPr>
        </p:sp>
        <p:sp>
          <p:nvSpPr>
            <p:cNvPr id="9" name="CustomShape 8">
              <a:extLst>
                <a:ext uri="{FF2B5EF4-FFF2-40B4-BE49-F238E27FC236}">
                  <a16:creationId xmlns:a16="http://schemas.microsoft.com/office/drawing/2014/main" xmlns="" id="{210260DE-168B-4A48-8095-4FC8698ED3CB}"/>
                </a:ext>
              </a:extLst>
            </p:cNvPr>
            <p:cNvSpPr/>
            <p:nvPr/>
          </p:nvSpPr>
          <p:spPr>
            <a:xfrm>
              <a:off x="755576" y="3573472"/>
              <a:ext cx="7632360" cy="863640"/>
            </a:xfrm>
            <a:prstGeom prst="roundRect">
              <a:avLst>
                <a:gd name="adj" fmla="val 29424"/>
              </a:avLst>
            </a:prstGeom>
            <a:solidFill>
              <a:srgbClr val="085160"/>
            </a:solidFill>
            <a:ln w="9360">
              <a:noFill/>
            </a:ln>
          </p:spPr>
          <p:txBody>
            <a:bodyPr lIns="90000" tIns="45000" rIns="90000" bIns="45000" anchor="ctr"/>
            <a:lstStyle/>
            <a:p>
              <a:pPr algn="ctr">
                <a:lnSpc>
                  <a:spcPct val="100000"/>
                </a:lnSpc>
              </a:pPr>
              <a:r>
                <a:rPr lang="fr-FR" sz="2000" b="1" dirty="0">
                  <a:solidFill>
                    <a:schemeClr val="bg1"/>
                  </a:solidFill>
                  <a:latin typeface="Arial"/>
                  <a:ea typeface="ＭＳ Ｐゴシック"/>
                </a:rPr>
                <a:t>Evaluer son plan d’action permet…</a:t>
              </a:r>
            </a:p>
          </p:txBody>
        </p:sp>
        <p:sp>
          <p:nvSpPr>
            <p:cNvPr id="10" name="CustomShape 14">
              <a:extLst>
                <a:ext uri="{FF2B5EF4-FFF2-40B4-BE49-F238E27FC236}">
                  <a16:creationId xmlns:a16="http://schemas.microsoft.com/office/drawing/2014/main" xmlns="" id="{7623D2CA-9D45-4272-A9ED-1E6F2E327CBE}"/>
                </a:ext>
              </a:extLst>
            </p:cNvPr>
            <p:cNvSpPr/>
            <p:nvPr/>
          </p:nvSpPr>
          <p:spPr>
            <a:xfrm>
              <a:off x="539576" y="4627824"/>
              <a:ext cx="4032000" cy="431640"/>
            </a:xfrm>
            <a:prstGeom prst="bracePair">
              <a:avLst>
                <a:gd name="adj" fmla="val 25000"/>
              </a:avLst>
            </a:prstGeom>
            <a:noFill/>
            <a:ln w="25560">
              <a:solidFill>
                <a:srgbClr val="BBE0E3"/>
              </a:solidFill>
              <a:round/>
            </a:ln>
          </p:spPr>
        </p:sp>
        <p:sp>
          <p:nvSpPr>
            <p:cNvPr id="11" name="CustomShape 15">
              <a:extLst>
                <a:ext uri="{FF2B5EF4-FFF2-40B4-BE49-F238E27FC236}">
                  <a16:creationId xmlns:a16="http://schemas.microsoft.com/office/drawing/2014/main" xmlns="" id="{377F7E34-C127-474B-AEA8-AACF94501A43}"/>
                </a:ext>
              </a:extLst>
            </p:cNvPr>
            <p:cNvSpPr/>
            <p:nvPr/>
          </p:nvSpPr>
          <p:spPr>
            <a:xfrm>
              <a:off x="4571936" y="4627824"/>
              <a:ext cx="4032000" cy="431640"/>
            </a:xfrm>
            <a:prstGeom prst="bracePair">
              <a:avLst>
                <a:gd name="adj" fmla="val 25000"/>
              </a:avLst>
            </a:prstGeom>
            <a:noFill/>
            <a:ln w="25560">
              <a:solidFill>
                <a:srgbClr val="BBE0E3"/>
              </a:solidFill>
              <a:round/>
            </a:ln>
          </p:spPr>
        </p:sp>
        <p:sp>
          <p:nvSpPr>
            <p:cNvPr id="12" name="CustomShape 16">
              <a:extLst>
                <a:ext uri="{FF2B5EF4-FFF2-40B4-BE49-F238E27FC236}">
                  <a16:creationId xmlns:a16="http://schemas.microsoft.com/office/drawing/2014/main" xmlns="" id="{5FE315A9-AE67-4F55-B29D-5D2BB25E8F7E}"/>
                </a:ext>
              </a:extLst>
            </p:cNvPr>
            <p:cNvSpPr/>
            <p:nvPr/>
          </p:nvSpPr>
          <p:spPr>
            <a:xfrm>
              <a:off x="539576" y="5131824"/>
              <a:ext cx="4032000" cy="431640"/>
            </a:xfrm>
            <a:prstGeom prst="bracePair">
              <a:avLst>
                <a:gd name="adj" fmla="val 25000"/>
              </a:avLst>
            </a:prstGeom>
            <a:noFill/>
            <a:ln w="25560">
              <a:solidFill>
                <a:srgbClr val="BBE0E3"/>
              </a:solidFill>
              <a:round/>
            </a:ln>
          </p:spPr>
        </p:sp>
        <p:sp>
          <p:nvSpPr>
            <p:cNvPr id="13" name="CustomShape 17">
              <a:extLst>
                <a:ext uri="{FF2B5EF4-FFF2-40B4-BE49-F238E27FC236}">
                  <a16:creationId xmlns:a16="http://schemas.microsoft.com/office/drawing/2014/main" xmlns="" id="{0AD28D02-0D4B-45C2-B531-104A78CFF1C0}"/>
                </a:ext>
              </a:extLst>
            </p:cNvPr>
            <p:cNvSpPr/>
            <p:nvPr/>
          </p:nvSpPr>
          <p:spPr>
            <a:xfrm>
              <a:off x="4571936" y="5131824"/>
              <a:ext cx="4032000" cy="431640"/>
            </a:xfrm>
            <a:prstGeom prst="bracePair">
              <a:avLst>
                <a:gd name="adj" fmla="val 25000"/>
              </a:avLst>
            </a:prstGeom>
            <a:noFill/>
            <a:ln w="25560">
              <a:solidFill>
                <a:srgbClr val="BBE0E3"/>
              </a:solidFill>
              <a:round/>
            </a:ln>
          </p:spPr>
        </p:sp>
        <p:sp>
          <p:nvSpPr>
            <p:cNvPr id="14" name="CustomShape 18">
              <a:extLst>
                <a:ext uri="{FF2B5EF4-FFF2-40B4-BE49-F238E27FC236}">
                  <a16:creationId xmlns:a16="http://schemas.microsoft.com/office/drawing/2014/main" xmlns="" id="{2A34B19A-BEDC-4189-BA56-2C81C7EA6B92}"/>
                </a:ext>
              </a:extLst>
            </p:cNvPr>
            <p:cNvSpPr/>
            <p:nvPr/>
          </p:nvSpPr>
          <p:spPr>
            <a:xfrm>
              <a:off x="539576" y="3573472"/>
              <a:ext cx="8064360" cy="863640"/>
            </a:xfrm>
            <a:prstGeom prst="bracePair">
              <a:avLst>
                <a:gd name="adj" fmla="val 25000"/>
              </a:avLst>
            </a:prstGeom>
            <a:noFill/>
            <a:ln w="25560">
              <a:solidFill>
                <a:srgbClr val="BBE0E3"/>
              </a:solidFill>
              <a:round/>
            </a:ln>
          </p:spPr>
        </p:sp>
        <p:sp>
          <p:nvSpPr>
            <p:cNvPr id="15" name="Line 21">
              <a:extLst>
                <a:ext uri="{FF2B5EF4-FFF2-40B4-BE49-F238E27FC236}">
                  <a16:creationId xmlns:a16="http://schemas.microsoft.com/office/drawing/2014/main" xmlns="" id="{40769396-059C-4F8F-A948-34C6320171BA}"/>
                </a:ext>
              </a:extLst>
            </p:cNvPr>
            <p:cNvSpPr/>
            <p:nvPr/>
          </p:nvSpPr>
          <p:spPr>
            <a:xfrm>
              <a:off x="759664" y="4628672"/>
              <a:ext cx="3600360" cy="0"/>
            </a:xfrm>
            <a:prstGeom prst="line">
              <a:avLst/>
            </a:prstGeom>
            <a:ln w="25560">
              <a:solidFill>
                <a:srgbClr val="BBE0E3"/>
              </a:solidFill>
              <a:round/>
            </a:ln>
          </p:spPr>
          <p:txBody>
            <a:bodyPr/>
            <a:lstStyle/>
            <a:p>
              <a:endParaRPr lang="fr-FR" dirty="0">
                <a:solidFill>
                  <a:schemeClr val="bg1"/>
                </a:solidFill>
              </a:endParaRPr>
            </a:p>
          </p:txBody>
        </p:sp>
        <p:sp>
          <p:nvSpPr>
            <p:cNvPr id="16" name="Line 22">
              <a:extLst>
                <a:ext uri="{FF2B5EF4-FFF2-40B4-BE49-F238E27FC236}">
                  <a16:creationId xmlns:a16="http://schemas.microsoft.com/office/drawing/2014/main" xmlns="" id="{9C124398-4DD9-4487-A067-854B30DD7582}"/>
                </a:ext>
              </a:extLst>
            </p:cNvPr>
            <p:cNvSpPr/>
            <p:nvPr/>
          </p:nvSpPr>
          <p:spPr>
            <a:xfrm>
              <a:off x="755216" y="5059464"/>
              <a:ext cx="3600360" cy="0"/>
            </a:xfrm>
            <a:prstGeom prst="line">
              <a:avLst/>
            </a:prstGeom>
            <a:ln w="25560">
              <a:solidFill>
                <a:srgbClr val="BBE0E3"/>
              </a:solidFill>
              <a:round/>
            </a:ln>
          </p:spPr>
        </p:sp>
        <p:sp>
          <p:nvSpPr>
            <p:cNvPr id="17" name="Line 23">
              <a:extLst>
                <a:ext uri="{FF2B5EF4-FFF2-40B4-BE49-F238E27FC236}">
                  <a16:creationId xmlns:a16="http://schemas.microsoft.com/office/drawing/2014/main" xmlns="" id="{C051A639-8216-4B00-9976-7DD6D9E165F4}"/>
                </a:ext>
              </a:extLst>
            </p:cNvPr>
            <p:cNvSpPr/>
            <p:nvPr/>
          </p:nvSpPr>
          <p:spPr>
            <a:xfrm>
              <a:off x="755216" y="5131464"/>
              <a:ext cx="3600360" cy="0"/>
            </a:xfrm>
            <a:prstGeom prst="line">
              <a:avLst/>
            </a:prstGeom>
            <a:ln w="25560">
              <a:solidFill>
                <a:srgbClr val="BBE0E3"/>
              </a:solidFill>
              <a:round/>
            </a:ln>
          </p:spPr>
        </p:sp>
        <p:sp>
          <p:nvSpPr>
            <p:cNvPr id="18" name="Line 24">
              <a:extLst>
                <a:ext uri="{FF2B5EF4-FFF2-40B4-BE49-F238E27FC236}">
                  <a16:creationId xmlns:a16="http://schemas.microsoft.com/office/drawing/2014/main" xmlns="" id="{99E4D6FC-04C3-4292-9F69-79594B9E8EF1}"/>
                </a:ext>
              </a:extLst>
            </p:cNvPr>
            <p:cNvSpPr/>
            <p:nvPr/>
          </p:nvSpPr>
          <p:spPr>
            <a:xfrm>
              <a:off x="755216" y="5563464"/>
              <a:ext cx="3600360" cy="0"/>
            </a:xfrm>
            <a:prstGeom prst="line">
              <a:avLst/>
            </a:prstGeom>
            <a:ln w="25560">
              <a:solidFill>
                <a:srgbClr val="BBE0E3"/>
              </a:solidFill>
              <a:round/>
            </a:ln>
          </p:spPr>
        </p:sp>
        <p:sp>
          <p:nvSpPr>
            <p:cNvPr id="19" name="Line 25">
              <a:extLst>
                <a:ext uri="{FF2B5EF4-FFF2-40B4-BE49-F238E27FC236}">
                  <a16:creationId xmlns:a16="http://schemas.microsoft.com/office/drawing/2014/main" xmlns="" id="{B6CA0675-2C45-41F8-A331-ED7BC961AFAD}"/>
                </a:ext>
              </a:extLst>
            </p:cNvPr>
            <p:cNvSpPr/>
            <p:nvPr/>
          </p:nvSpPr>
          <p:spPr>
            <a:xfrm>
              <a:off x="4787936" y="4627464"/>
              <a:ext cx="3600360" cy="0"/>
            </a:xfrm>
            <a:prstGeom prst="line">
              <a:avLst/>
            </a:prstGeom>
            <a:ln w="25560">
              <a:solidFill>
                <a:srgbClr val="BBE0E3"/>
              </a:solidFill>
              <a:round/>
            </a:ln>
          </p:spPr>
        </p:sp>
        <p:sp>
          <p:nvSpPr>
            <p:cNvPr id="20" name="Line 26">
              <a:extLst>
                <a:ext uri="{FF2B5EF4-FFF2-40B4-BE49-F238E27FC236}">
                  <a16:creationId xmlns:a16="http://schemas.microsoft.com/office/drawing/2014/main" xmlns="" id="{D6A5FD9B-3857-462F-A7E7-C318C836898F}"/>
                </a:ext>
              </a:extLst>
            </p:cNvPr>
            <p:cNvSpPr/>
            <p:nvPr/>
          </p:nvSpPr>
          <p:spPr>
            <a:xfrm>
              <a:off x="4787936" y="5059464"/>
              <a:ext cx="3600360" cy="0"/>
            </a:xfrm>
            <a:prstGeom prst="line">
              <a:avLst/>
            </a:prstGeom>
            <a:ln w="25560">
              <a:solidFill>
                <a:srgbClr val="BBE0E3"/>
              </a:solidFill>
              <a:round/>
            </a:ln>
          </p:spPr>
        </p:sp>
        <p:sp>
          <p:nvSpPr>
            <p:cNvPr id="21" name="Line 27">
              <a:extLst>
                <a:ext uri="{FF2B5EF4-FFF2-40B4-BE49-F238E27FC236}">
                  <a16:creationId xmlns:a16="http://schemas.microsoft.com/office/drawing/2014/main" xmlns="" id="{B0180710-1672-4D38-8A43-E711D75D1994}"/>
                </a:ext>
              </a:extLst>
            </p:cNvPr>
            <p:cNvSpPr/>
            <p:nvPr/>
          </p:nvSpPr>
          <p:spPr>
            <a:xfrm>
              <a:off x="4787936" y="5131464"/>
              <a:ext cx="3600360" cy="0"/>
            </a:xfrm>
            <a:prstGeom prst="line">
              <a:avLst/>
            </a:prstGeom>
            <a:ln w="25560">
              <a:solidFill>
                <a:srgbClr val="BBE0E3"/>
              </a:solidFill>
              <a:round/>
            </a:ln>
          </p:spPr>
        </p:sp>
        <p:sp>
          <p:nvSpPr>
            <p:cNvPr id="22" name="Line 28">
              <a:extLst>
                <a:ext uri="{FF2B5EF4-FFF2-40B4-BE49-F238E27FC236}">
                  <a16:creationId xmlns:a16="http://schemas.microsoft.com/office/drawing/2014/main" xmlns="" id="{6FE74A8C-80FC-414C-9031-593DB31E1FFB}"/>
                </a:ext>
              </a:extLst>
            </p:cNvPr>
            <p:cNvSpPr/>
            <p:nvPr/>
          </p:nvSpPr>
          <p:spPr>
            <a:xfrm>
              <a:off x="4787936" y="5563464"/>
              <a:ext cx="3600360" cy="0"/>
            </a:xfrm>
            <a:prstGeom prst="line">
              <a:avLst/>
            </a:prstGeom>
            <a:ln w="25560">
              <a:solidFill>
                <a:srgbClr val="BBE0E3"/>
              </a:solidFill>
              <a:round/>
            </a:ln>
          </p:spPr>
        </p:sp>
        <p:sp>
          <p:nvSpPr>
            <p:cNvPr id="23" name="Line 29">
              <a:extLst>
                <a:ext uri="{FF2B5EF4-FFF2-40B4-BE49-F238E27FC236}">
                  <a16:creationId xmlns:a16="http://schemas.microsoft.com/office/drawing/2014/main" xmlns="" id="{C4A500F9-07E1-4F3B-A31E-7A98BFFFBBB4}"/>
                </a:ext>
              </a:extLst>
            </p:cNvPr>
            <p:cNvSpPr/>
            <p:nvPr/>
          </p:nvSpPr>
          <p:spPr>
            <a:xfrm>
              <a:off x="8604296" y="4005472"/>
              <a:ext cx="539640" cy="0"/>
            </a:xfrm>
            <a:prstGeom prst="line">
              <a:avLst/>
            </a:prstGeom>
            <a:ln w="25560">
              <a:solidFill>
                <a:srgbClr val="BBE0E3"/>
              </a:solidFill>
              <a:round/>
            </a:ln>
          </p:spPr>
        </p:sp>
        <p:sp>
          <p:nvSpPr>
            <p:cNvPr id="24" name="Line 30">
              <a:extLst>
                <a:ext uri="{FF2B5EF4-FFF2-40B4-BE49-F238E27FC236}">
                  <a16:creationId xmlns:a16="http://schemas.microsoft.com/office/drawing/2014/main" xmlns="" id="{CB7B7AD3-9DAD-408F-9602-1389DCB11223}"/>
                </a:ext>
              </a:extLst>
            </p:cNvPr>
            <p:cNvSpPr/>
            <p:nvPr/>
          </p:nvSpPr>
          <p:spPr>
            <a:xfrm>
              <a:off x="8604296" y="4843464"/>
              <a:ext cx="539640" cy="0"/>
            </a:xfrm>
            <a:prstGeom prst="line">
              <a:avLst/>
            </a:prstGeom>
            <a:ln w="25560">
              <a:solidFill>
                <a:srgbClr val="BBE0E3"/>
              </a:solidFill>
              <a:round/>
            </a:ln>
          </p:spPr>
        </p:sp>
        <p:sp>
          <p:nvSpPr>
            <p:cNvPr id="25" name="Line 31">
              <a:extLst>
                <a:ext uri="{FF2B5EF4-FFF2-40B4-BE49-F238E27FC236}">
                  <a16:creationId xmlns:a16="http://schemas.microsoft.com/office/drawing/2014/main" xmlns="" id="{91EF65E4-42E7-4503-825C-1B33131FC366}"/>
                </a:ext>
              </a:extLst>
            </p:cNvPr>
            <p:cNvSpPr/>
            <p:nvPr/>
          </p:nvSpPr>
          <p:spPr>
            <a:xfrm>
              <a:off x="8604296" y="5347464"/>
              <a:ext cx="539640" cy="0"/>
            </a:xfrm>
            <a:prstGeom prst="line">
              <a:avLst/>
            </a:prstGeom>
            <a:ln w="25560">
              <a:solidFill>
                <a:srgbClr val="BBE0E3"/>
              </a:solidFill>
              <a:round/>
            </a:ln>
          </p:spPr>
        </p:sp>
        <p:sp>
          <p:nvSpPr>
            <p:cNvPr id="26" name="Line 32">
              <a:extLst>
                <a:ext uri="{FF2B5EF4-FFF2-40B4-BE49-F238E27FC236}">
                  <a16:creationId xmlns:a16="http://schemas.microsoft.com/office/drawing/2014/main" xmlns="" id="{99ECDAA8-CD78-4F23-806F-405E4E296E02}"/>
                </a:ext>
              </a:extLst>
            </p:cNvPr>
            <p:cNvSpPr/>
            <p:nvPr/>
          </p:nvSpPr>
          <p:spPr>
            <a:xfrm>
              <a:off x="-64" y="4005472"/>
              <a:ext cx="539280" cy="0"/>
            </a:xfrm>
            <a:prstGeom prst="line">
              <a:avLst/>
            </a:prstGeom>
            <a:ln w="25560">
              <a:solidFill>
                <a:srgbClr val="BBE0E3"/>
              </a:solidFill>
              <a:round/>
            </a:ln>
          </p:spPr>
        </p:sp>
        <p:sp>
          <p:nvSpPr>
            <p:cNvPr id="27" name="Line 33">
              <a:extLst>
                <a:ext uri="{FF2B5EF4-FFF2-40B4-BE49-F238E27FC236}">
                  <a16:creationId xmlns:a16="http://schemas.microsoft.com/office/drawing/2014/main" xmlns="" id="{DB635194-8B4F-4229-AC1B-CB584D1150A5}"/>
                </a:ext>
              </a:extLst>
            </p:cNvPr>
            <p:cNvSpPr/>
            <p:nvPr/>
          </p:nvSpPr>
          <p:spPr>
            <a:xfrm>
              <a:off x="-64" y="4843464"/>
              <a:ext cx="539280" cy="0"/>
            </a:xfrm>
            <a:prstGeom prst="line">
              <a:avLst/>
            </a:prstGeom>
            <a:ln w="25560">
              <a:solidFill>
                <a:srgbClr val="BBE0E3"/>
              </a:solidFill>
              <a:round/>
            </a:ln>
          </p:spPr>
        </p:sp>
        <p:sp>
          <p:nvSpPr>
            <p:cNvPr id="28" name="Line 34">
              <a:extLst>
                <a:ext uri="{FF2B5EF4-FFF2-40B4-BE49-F238E27FC236}">
                  <a16:creationId xmlns:a16="http://schemas.microsoft.com/office/drawing/2014/main" xmlns="" id="{BE4C9D54-58A5-42CF-BDBE-25AF9F94F237}"/>
                </a:ext>
              </a:extLst>
            </p:cNvPr>
            <p:cNvSpPr/>
            <p:nvPr/>
          </p:nvSpPr>
          <p:spPr>
            <a:xfrm>
              <a:off x="-64" y="5347464"/>
              <a:ext cx="539280" cy="0"/>
            </a:xfrm>
            <a:prstGeom prst="line">
              <a:avLst/>
            </a:prstGeom>
            <a:ln w="25560">
              <a:solidFill>
                <a:srgbClr val="BBE0E3"/>
              </a:solidFill>
              <a:round/>
            </a:ln>
          </p:spPr>
        </p:sp>
      </p:grpSp>
      <p:sp>
        <p:nvSpPr>
          <p:cNvPr id="29" name="CustomShape 43">
            <a:extLst>
              <a:ext uri="{FF2B5EF4-FFF2-40B4-BE49-F238E27FC236}">
                <a16:creationId xmlns:a16="http://schemas.microsoft.com/office/drawing/2014/main" xmlns="" id="{AC24E25A-048B-4F51-85D8-2A4B73C53C78}"/>
              </a:ext>
            </a:extLst>
          </p:cNvPr>
          <p:cNvSpPr/>
          <p:nvPr/>
        </p:nvSpPr>
        <p:spPr>
          <a:xfrm>
            <a:off x="2137376" y="4627824"/>
            <a:ext cx="3814200" cy="364680"/>
          </a:xfrm>
          <a:prstGeom prst="rect">
            <a:avLst/>
          </a:prstGeom>
          <a:noFill/>
          <a:ln>
            <a:noFill/>
          </a:ln>
        </p:spPr>
        <p:txBody>
          <a:bodyPr lIns="90000" tIns="45000" rIns="90000" bIns="45000" anchor="ctr"/>
          <a:lstStyle/>
          <a:p>
            <a:pPr>
              <a:lnSpc>
                <a:spcPct val="100000"/>
              </a:lnSpc>
              <a:buFont typeface="Arial"/>
              <a:buChar char="•"/>
            </a:pPr>
            <a:r>
              <a:rPr lang="fr-FR" sz="1400" b="1" dirty="0">
                <a:solidFill>
                  <a:schemeClr val="bg1"/>
                </a:solidFill>
                <a:latin typeface="Arial"/>
                <a:ea typeface="ＭＳ Ｐゴシック"/>
              </a:rPr>
              <a:t>A : de se préparer à justifier ses échecs</a:t>
            </a:r>
            <a:endParaRPr sz="1400" dirty="0">
              <a:solidFill>
                <a:schemeClr val="bg1"/>
              </a:solidFill>
            </a:endParaRPr>
          </a:p>
        </p:txBody>
      </p:sp>
      <p:sp>
        <p:nvSpPr>
          <p:cNvPr id="30" name="CustomShape 44">
            <a:extLst>
              <a:ext uri="{FF2B5EF4-FFF2-40B4-BE49-F238E27FC236}">
                <a16:creationId xmlns:a16="http://schemas.microsoft.com/office/drawing/2014/main" xmlns="" id="{EAAE005C-5A3E-4437-BA30-0B73BF2BEFD5}"/>
              </a:ext>
            </a:extLst>
          </p:cNvPr>
          <p:cNvSpPr/>
          <p:nvPr/>
        </p:nvSpPr>
        <p:spPr>
          <a:xfrm>
            <a:off x="6183056" y="4627824"/>
            <a:ext cx="238896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B : d’identifier des pistes de progrès</a:t>
            </a:r>
            <a:endParaRPr sz="1400" dirty="0">
              <a:solidFill>
                <a:schemeClr val="bg1"/>
              </a:solidFill>
            </a:endParaRPr>
          </a:p>
        </p:txBody>
      </p:sp>
      <p:sp>
        <p:nvSpPr>
          <p:cNvPr id="31" name="CustomShape 45">
            <a:extLst>
              <a:ext uri="{FF2B5EF4-FFF2-40B4-BE49-F238E27FC236}">
                <a16:creationId xmlns:a16="http://schemas.microsoft.com/office/drawing/2014/main" xmlns="" id="{AAD6E85F-C64A-4909-82E6-D1EAECBD404B}"/>
              </a:ext>
            </a:extLst>
          </p:cNvPr>
          <p:cNvSpPr/>
          <p:nvPr/>
        </p:nvSpPr>
        <p:spPr>
          <a:xfrm>
            <a:off x="2150696" y="5131824"/>
            <a:ext cx="264204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C : de connaître l’impact de ses actions</a:t>
            </a:r>
            <a:endParaRPr sz="1400" dirty="0">
              <a:solidFill>
                <a:schemeClr val="bg1"/>
              </a:solidFill>
            </a:endParaRPr>
          </a:p>
        </p:txBody>
      </p:sp>
      <p:sp>
        <p:nvSpPr>
          <p:cNvPr id="32" name="CustomShape 46">
            <a:extLst>
              <a:ext uri="{FF2B5EF4-FFF2-40B4-BE49-F238E27FC236}">
                <a16:creationId xmlns:a16="http://schemas.microsoft.com/office/drawing/2014/main" xmlns="" id="{76D444DE-61E8-46FD-B929-33F281EA1423}"/>
              </a:ext>
            </a:extLst>
          </p:cNvPr>
          <p:cNvSpPr/>
          <p:nvPr/>
        </p:nvSpPr>
        <p:spPr>
          <a:xfrm>
            <a:off x="6183056" y="5146761"/>
            <a:ext cx="3058920" cy="364680"/>
          </a:xfrm>
          <a:prstGeom prst="rect">
            <a:avLst/>
          </a:prstGeom>
          <a:noFill/>
          <a:ln>
            <a:noFill/>
          </a:ln>
        </p:spPr>
        <p:txBody>
          <a:bodyPr wrap="none" lIns="90000" tIns="45000" rIns="90000" bIns="45000" anchor="ctr"/>
          <a:lstStyle/>
          <a:p>
            <a:pPr>
              <a:lnSpc>
                <a:spcPct val="100000"/>
              </a:lnSpc>
              <a:buFont typeface="Arial"/>
              <a:buChar char="•"/>
            </a:pPr>
            <a:r>
              <a:rPr lang="fr-FR" sz="1400" b="1" dirty="0">
                <a:solidFill>
                  <a:schemeClr val="bg1"/>
                </a:solidFill>
                <a:latin typeface="Arial"/>
                <a:ea typeface="ＭＳ Ｐゴシック"/>
              </a:rPr>
              <a:t>D : de faire joli</a:t>
            </a:r>
            <a:endParaRPr sz="1400" dirty="0">
              <a:solidFill>
                <a:schemeClr val="bg1"/>
              </a:solidFill>
            </a:endParaRPr>
          </a:p>
        </p:txBody>
      </p:sp>
      <p:pic>
        <p:nvPicPr>
          <p:cNvPr id="33" name="Image 32">
            <a:extLst>
              <a:ext uri="{FF2B5EF4-FFF2-40B4-BE49-F238E27FC236}">
                <a16:creationId xmlns:a16="http://schemas.microsoft.com/office/drawing/2014/main" xmlns="" id="{6093F02E-8AA5-4F43-8E3C-D17178F304B4}"/>
              </a:ext>
            </a:extLst>
          </p:cNvPr>
          <p:cNvPicPr>
            <a:picLocks noChangeAspect="1"/>
          </p:cNvPicPr>
          <p:nvPr/>
        </p:nvPicPr>
        <p:blipFill>
          <a:blip r:embed="rId2"/>
          <a:stretch>
            <a:fillRect/>
          </a:stretch>
        </p:blipFill>
        <p:spPr>
          <a:xfrm>
            <a:off x="5063627" y="1176934"/>
            <a:ext cx="2063897" cy="2063897"/>
          </a:xfrm>
          <a:prstGeom prst="rect">
            <a:avLst/>
          </a:prstGeom>
        </p:spPr>
      </p:pic>
      <p:pic>
        <p:nvPicPr>
          <p:cNvPr id="34" name="Image 33">
            <a:extLst>
              <a:ext uri="{FF2B5EF4-FFF2-40B4-BE49-F238E27FC236}">
                <a16:creationId xmlns:a16="http://schemas.microsoft.com/office/drawing/2014/main" xmlns="" id="{88995E8D-F393-4B1D-8774-58206FBA803F}"/>
              </a:ext>
            </a:extLst>
          </p:cNvPr>
          <p:cNvPicPr>
            <a:picLocks noChangeAspect="1"/>
          </p:cNvPicPr>
          <p:nvPr/>
        </p:nvPicPr>
        <p:blipFill>
          <a:blip r:embed="rId3"/>
          <a:stretch>
            <a:fillRect/>
          </a:stretch>
        </p:blipFill>
        <p:spPr>
          <a:xfrm>
            <a:off x="5753396" y="5328468"/>
            <a:ext cx="396000" cy="396000"/>
          </a:xfrm>
          <a:prstGeom prst="rect">
            <a:avLst/>
          </a:prstGeom>
        </p:spPr>
      </p:pic>
      <p:pic>
        <p:nvPicPr>
          <p:cNvPr id="35" name="Image 34">
            <a:extLst>
              <a:ext uri="{FF2B5EF4-FFF2-40B4-BE49-F238E27FC236}">
                <a16:creationId xmlns:a16="http://schemas.microsoft.com/office/drawing/2014/main" xmlns="" id="{CCE7291B-B917-4EAC-8669-0EB3DBCED725}"/>
              </a:ext>
            </a:extLst>
          </p:cNvPr>
          <p:cNvPicPr>
            <a:picLocks noChangeAspect="1"/>
          </p:cNvPicPr>
          <p:nvPr/>
        </p:nvPicPr>
        <p:blipFill>
          <a:blip r:embed="rId4"/>
          <a:stretch>
            <a:fillRect/>
          </a:stretch>
        </p:blipFill>
        <p:spPr>
          <a:xfrm>
            <a:off x="5753396" y="4804369"/>
            <a:ext cx="396000" cy="396000"/>
          </a:xfrm>
          <a:prstGeom prst="rect">
            <a:avLst/>
          </a:prstGeom>
        </p:spPr>
      </p:pic>
      <p:pic>
        <p:nvPicPr>
          <p:cNvPr id="36" name="Image 35">
            <a:extLst>
              <a:ext uri="{FF2B5EF4-FFF2-40B4-BE49-F238E27FC236}">
                <a16:creationId xmlns:a16="http://schemas.microsoft.com/office/drawing/2014/main" xmlns="" id="{D525E0FE-CE19-417C-A62D-0DDBD35E403C}"/>
              </a:ext>
            </a:extLst>
          </p:cNvPr>
          <p:cNvPicPr>
            <a:picLocks noChangeAspect="1"/>
          </p:cNvPicPr>
          <p:nvPr/>
        </p:nvPicPr>
        <p:blipFill>
          <a:blip r:embed="rId3"/>
          <a:stretch>
            <a:fillRect/>
          </a:stretch>
        </p:blipFill>
        <p:spPr>
          <a:xfrm>
            <a:off x="9839216" y="4804369"/>
            <a:ext cx="396000" cy="396000"/>
          </a:xfrm>
          <a:prstGeom prst="rect">
            <a:avLst/>
          </a:prstGeom>
        </p:spPr>
      </p:pic>
      <p:pic>
        <p:nvPicPr>
          <p:cNvPr id="37" name="Image 36">
            <a:extLst>
              <a:ext uri="{FF2B5EF4-FFF2-40B4-BE49-F238E27FC236}">
                <a16:creationId xmlns:a16="http://schemas.microsoft.com/office/drawing/2014/main" xmlns="" id="{A7BBDF95-C0B7-400B-ABD4-EDED67779681}"/>
              </a:ext>
            </a:extLst>
          </p:cNvPr>
          <p:cNvPicPr>
            <a:picLocks noChangeAspect="1"/>
          </p:cNvPicPr>
          <p:nvPr/>
        </p:nvPicPr>
        <p:blipFill>
          <a:blip r:embed="rId4"/>
          <a:stretch>
            <a:fillRect/>
          </a:stretch>
        </p:blipFill>
        <p:spPr>
          <a:xfrm>
            <a:off x="9843098" y="5355832"/>
            <a:ext cx="396000" cy="396000"/>
          </a:xfrm>
          <a:prstGeom prst="rect">
            <a:avLst/>
          </a:prstGeom>
        </p:spPr>
      </p:pic>
    </p:spTree>
    <p:extLst>
      <p:ext uri="{BB962C8B-B14F-4D97-AF65-F5344CB8AC3E}">
        <p14:creationId xmlns:p14="http://schemas.microsoft.com/office/powerpoint/2010/main" val="394023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Comment concevoir un plan d’action inclusif ? </a:t>
            </a:r>
          </a:p>
        </p:txBody>
      </p:sp>
      <p:sp>
        <p:nvSpPr>
          <p:cNvPr id="3" name="Espace réservé du contenu 2"/>
          <p:cNvSpPr>
            <a:spLocks noGrp="1"/>
          </p:cNvSpPr>
          <p:nvPr>
            <p:ph idx="1"/>
          </p:nvPr>
        </p:nvSpPr>
        <p:spPr/>
        <p:txBody>
          <a:bodyPr/>
          <a:lstStyle/>
          <a:p>
            <a:pPr marL="342900">
              <a:buFont typeface="Wingdings" panose="05000000000000000000" pitchFamily="2" charset="2"/>
              <a:buChar char="§"/>
            </a:pPr>
            <a:endParaRPr lang="fr-FR" dirty="0"/>
          </a:p>
          <a:p>
            <a:pPr marL="342900">
              <a:buFont typeface="Wingdings" panose="05000000000000000000" pitchFamily="2" charset="2"/>
              <a:buChar char="§"/>
            </a:pPr>
            <a:r>
              <a:rPr lang="fr-FR" dirty="0"/>
              <a:t>Vive le </a:t>
            </a:r>
            <a:r>
              <a:rPr lang="fr-FR" dirty="0" err="1"/>
              <a:t>bottom</a:t>
            </a:r>
            <a:r>
              <a:rPr lang="fr-FR" dirty="0"/>
              <a:t>-up !</a:t>
            </a:r>
          </a:p>
          <a:p>
            <a:pPr indent="0"/>
            <a:endParaRPr lang="fr-FR" dirty="0"/>
          </a:p>
        </p:txBody>
      </p:sp>
      <p:grpSp>
        <p:nvGrpSpPr>
          <p:cNvPr id="16" name="Groupe 15">
            <a:extLst>
              <a:ext uri="{FF2B5EF4-FFF2-40B4-BE49-F238E27FC236}">
                <a16:creationId xmlns:a16="http://schemas.microsoft.com/office/drawing/2014/main" xmlns="" id="{76F00993-1521-4D38-A0ED-1E1D4A2876EB}"/>
              </a:ext>
            </a:extLst>
          </p:cNvPr>
          <p:cNvGrpSpPr/>
          <p:nvPr/>
        </p:nvGrpSpPr>
        <p:grpSpPr>
          <a:xfrm>
            <a:off x="7896200" y="981127"/>
            <a:ext cx="2448272" cy="1476942"/>
            <a:chOff x="7896200" y="981127"/>
            <a:chExt cx="2448272" cy="1476942"/>
          </a:xfrm>
        </p:grpSpPr>
        <p:grpSp>
          <p:nvGrpSpPr>
            <p:cNvPr id="13" name="Groupe 12"/>
            <p:cNvGrpSpPr/>
            <p:nvPr/>
          </p:nvGrpSpPr>
          <p:grpSpPr>
            <a:xfrm>
              <a:off x="7896200" y="981127"/>
              <a:ext cx="2331864" cy="1250968"/>
              <a:chOff x="7436544" y="1295360"/>
              <a:chExt cx="2331864" cy="1250968"/>
            </a:xfrm>
          </p:grpSpPr>
          <p:pic>
            <p:nvPicPr>
              <p:cNvPr id="4" name="Image 3"/>
              <p:cNvPicPr>
                <a:picLocks noChangeAspect="1"/>
              </p:cNvPicPr>
              <p:nvPr/>
            </p:nvPicPr>
            <p:blipFill>
              <a:blip r:embed="rId3"/>
              <a:stretch>
                <a:fillRect/>
              </a:stretch>
            </p:blipFill>
            <p:spPr>
              <a:xfrm>
                <a:off x="7436544" y="1414501"/>
                <a:ext cx="775292" cy="1012688"/>
              </a:xfrm>
              <a:prstGeom prst="rect">
                <a:avLst/>
              </a:prstGeom>
            </p:spPr>
          </p:pic>
          <p:pic>
            <p:nvPicPr>
              <p:cNvPr id="5" name="Image 4"/>
              <p:cNvPicPr>
                <a:picLocks noChangeAspect="1"/>
              </p:cNvPicPr>
              <p:nvPr/>
            </p:nvPicPr>
            <p:blipFill>
              <a:blip r:embed="rId4"/>
              <a:stretch>
                <a:fillRect/>
              </a:stretch>
            </p:blipFill>
            <p:spPr>
              <a:xfrm>
                <a:off x="8470573" y="1295360"/>
                <a:ext cx="1297835" cy="1250968"/>
              </a:xfrm>
              <a:prstGeom prst="rect">
                <a:avLst/>
              </a:prstGeom>
            </p:spPr>
          </p:pic>
        </p:grpSp>
        <p:pic>
          <p:nvPicPr>
            <p:cNvPr id="14" name="Image 13">
              <a:extLst>
                <a:ext uri="{FF2B5EF4-FFF2-40B4-BE49-F238E27FC236}">
                  <a16:creationId xmlns:a16="http://schemas.microsoft.com/office/drawing/2014/main" xmlns="" id="{335D5E61-55EB-454C-83E8-2212C004DFA3}"/>
                </a:ext>
              </a:extLst>
            </p:cNvPr>
            <p:cNvPicPr>
              <a:picLocks noChangeAspect="1"/>
            </p:cNvPicPr>
            <p:nvPr/>
          </p:nvPicPr>
          <p:blipFill>
            <a:blip r:embed="rId5"/>
            <a:stretch>
              <a:fillRect/>
            </a:stretch>
          </p:blipFill>
          <p:spPr>
            <a:xfrm>
              <a:off x="8592997" y="1994031"/>
              <a:ext cx="464038" cy="464038"/>
            </a:xfrm>
            <a:prstGeom prst="rect">
              <a:avLst/>
            </a:prstGeom>
          </p:spPr>
        </p:pic>
        <p:pic>
          <p:nvPicPr>
            <p:cNvPr id="15" name="Image 14">
              <a:extLst>
                <a:ext uri="{FF2B5EF4-FFF2-40B4-BE49-F238E27FC236}">
                  <a16:creationId xmlns:a16="http://schemas.microsoft.com/office/drawing/2014/main" xmlns="" id="{C6A1595E-7B84-4BDA-9277-40606703BA2C}"/>
                </a:ext>
              </a:extLst>
            </p:cNvPr>
            <p:cNvPicPr>
              <a:picLocks noChangeAspect="1"/>
            </p:cNvPicPr>
            <p:nvPr/>
          </p:nvPicPr>
          <p:blipFill>
            <a:blip r:embed="rId6"/>
            <a:stretch>
              <a:fillRect/>
            </a:stretch>
          </p:blipFill>
          <p:spPr>
            <a:xfrm>
              <a:off x="9912424" y="2010026"/>
              <a:ext cx="432048" cy="432048"/>
            </a:xfrm>
            <a:prstGeom prst="rect">
              <a:avLst/>
            </a:prstGeom>
          </p:spPr>
        </p:pic>
      </p:grpSp>
    </p:spTree>
    <p:extLst>
      <p:ext uri="{BB962C8B-B14F-4D97-AF65-F5344CB8AC3E}">
        <p14:creationId xmlns:p14="http://schemas.microsoft.com/office/powerpoint/2010/main" val="17891535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4"/>
          <p:cNvSpPr>
            <a:spLocks noGrp="1"/>
          </p:cNvSpPr>
          <p:nvPr>
            <p:ph type="title"/>
          </p:nvPr>
        </p:nvSpPr>
        <p:spPr/>
        <p:txBody>
          <a:bodyPr/>
          <a:lstStyle/>
          <a:p>
            <a:pPr algn="l"/>
            <a:r>
              <a:rPr lang="fr-FR" sz="2800" dirty="0"/>
              <a:t>Ce</a:t>
            </a:r>
            <a:r>
              <a:rPr lang="fr-FR" dirty="0"/>
              <a:t> qu’il faut re</a:t>
            </a:r>
            <a:r>
              <a:rPr lang="fr-FR" sz="3600" dirty="0"/>
              <a:t>te</a:t>
            </a:r>
            <a:r>
              <a:rPr lang="fr-FR" dirty="0"/>
              <a:t>nir</a:t>
            </a:r>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23792" y="199033"/>
            <a:ext cx="939563" cy="939563"/>
          </a:xfrm>
          <a:prstGeom prst="rect">
            <a:avLst/>
          </a:prstGeom>
        </p:spPr>
      </p:pic>
      <p:sp>
        <p:nvSpPr>
          <p:cNvPr id="10" name="Espace réservé du contenu 7"/>
          <p:cNvSpPr txBox="1">
            <a:spLocks/>
          </p:cNvSpPr>
          <p:nvPr/>
        </p:nvSpPr>
        <p:spPr>
          <a:xfrm>
            <a:off x="1559496" y="1179761"/>
            <a:ext cx="10351453" cy="5372175"/>
          </a:xfrm>
          <a:prstGeom prst="rect">
            <a:avLst/>
          </a:prstGeom>
        </p:spPr>
        <p:txBody>
          <a:bodyPr/>
          <a:lstStyle>
            <a:lvl1pPr indent="-342900" algn="l" defTabSz="457200" rtl="0" fontAlgn="base">
              <a:spcBef>
                <a:spcPct val="20000"/>
              </a:spcBef>
              <a:spcAft>
                <a:spcPct val="0"/>
              </a:spcAft>
              <a:buClr>
                <a:srgbClr val="F79124"/>
              </a:buClr>
              <a:buFont typeface="Arial" pitchFamily="34" charset="0"/>
              <a:buNone/>
              <a:defRPr lang="fr-FR" sz="2400" b="1" kern="1200" cap="none" baseline="0">
                <a:solidFill>
                  <a:srgbClr val="085160"/>
                </a:solidFill>
                <a:latin typeface="Century Gothic" pitchFamily="34" charset="0"/>
                <a:ea typeface="+mn-ea"/>
                <a:cs typeface="+mn-cs"/>
              </a:defRPr>
            </a:lvl1pPr>
            <a:lvl2pPr marL="742950" indent="-285750" algn="l" rtl="0" fontAlgn="base">
              <a:spcBef>
                <a:spcPct val="20000"/>
              </a:spcBef>
              <a:spcAft>
                <a:spcPct val="0"/>
              </a:spcAft>
              <a:buFont typeface="Arial" pitchFamily="34" charset="0"/>
              <a:buChar char="•"/>
              <a:defRPr lang="fr-FR" sz="2400" b="0" kern="1200" dirty="0" smtClean="0">
                <a:solidFill>
                  <a:schemeClr val="tx1"/>
                </a:solidFill>
                <a:latin typeface="Century Gothic" pitchFamily="34" charset="0"/>
                <a:ea typeface="+mn-ea"/>
                <a:cs typeface="+mn-cs"/>
              </a:defRPr>
            </a:lvl2pPr>
            <a:lvl3pPr marL="1143000" indent="-228600" algn="l" rtl="0" fontAlgn="base">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3pPr>
            <a:lvl4pPr marL="1600200" indent="-228600" algn="l" rtl="0" fontAlgn="base">
              <a:spcBef>
                <a:spcPct val="20000"/>
              </a:spcBef>
              <a:spcAft>
                <a:spcPct val="0"/>
              </a:spcAft>
              <a:buFont typeface="Arial" pitchFamily="34" charset="0"/>
              <a:buChar char="•"/>
              <a:defRPr kern="1200">
                <a:solidFill>
                  <a:schemeClr val="tx1"/>
                </a:solidFill>
                <a:latin typeface="Century Gothic" pitchFamily="34" charset="0"/>
                <a:ea typeface="+mn-ea"/>
                <a:cs typeface="+mn-cs"/>
              </a:defRPr>
            </a:lvl4pPr>
            <a:lvl5pPr marL="2057400" indent="-228600" algn="l" rtl="0" fontAlgn="base">
              <a:spcBef>
                <a:spcPct val="20000"/>
              </a:spcBef>
              <a:spcAft>
                <a:spcPct val="0"/>
              </a:spcAft>
              <a:buFont typeface="Arial" pitchFamily="34" charset="0"/>
              <a:buChar char="•"/>
              <a:defRPr lang="fr-FR" sz="1600" b="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spcBef>
                <a:spcPts val="1200"/>
              </a:spcBef>
              <a:spcAft>
                <a:spcPts val="1800"/>
              </a:spcAft>
              <a:buClr>
                <a:srgbClr val="166478"/>
              </a:buClr>
            </a:pPr>
            <a:r>
              <a:rPr lang="fr-FR" dirty="0">
                <a:solidFill>
                  <a:srgbClr val="166478"/>
                </a:solidFill>
              </a:rPr>
              <a:t>Une bonne équipe est constituée de </a:t>
            </a:r>
            <a:r>
              <a:rPr lang="fr-FR" dirty="0">
                <a:solidFill>
                  <a:srgbClr val="F6AB38"/>
                </a:solidFill>
              </a:rPr>
              <a:t>compétences multiples</a:t>
            </a:r>
            <a:r>
              <a:rPr lang="fr-FR" dirty="0">
                <a:solidFill>
                  <a:srgbClr val="166478"/>
                </a:solidFill>
              </a:rPr>
              <a:t> et connait ses </a:t>
            </a:r>
            <a:r>
              <a:rPr lang="fr-FR" dirty="0">
                <a:solidFill>
                  <a:srgbClr val="F6AB38"/>
                </a:solidFill>
              </a:rPr>
              <a:t>forces</a:t>
            </a:r>
            <a:r>
              <a:rPr lang="fr-FR" dirty="0">
                <a:solidFill>
                  <a:srgbClr val="166478"/>
                </a:solidFill>
              </a:rPr>
              <a:t> et ses </a:t>
            </a:r>
            <a:r>
              <a:rPr lang="fr-FR" dirty="0">
                <a:solidFill>
                  <a:srgbClr val="F6AB38"/>
                </a:solidFill>
              </a:rPr>
              <a:t>faiblesses</a:t>
            </a:r>
            <a:r>
              <a:rPr lang="fr-FR" dirty="0">
                <a:solidFill>
                  <a:srgbClr val="166478"/>
                </a:solidFill>
              </a:rPr>
              <a:t>. </a:t>
            </a:r>
          </a:p>
          <a:p>
            <a:pPr indent="0" algn="just">
              <a:spcBef>
                <a:spcPts val="1200"/>
              </a:spcBef>
              <a:spcAft>
                <a:spcPts val="1800"/>
              </a:spcAft>
              <a:buClr>
                <a:srgbClr val="166478"/>
              </a:buClr>
            </a:pPr>
            <a:r>
              <a:rPr lang="fr-FR" dirty="0">
                <a:solidFill>
                  <a:srgbClr val="166478"/>
                </a:solidFill>
              </a:rPr>
              <a:t>Un bon responsable de projet </a:t>
            </a:r>
            <a:r>
              <a:rPr lang="fr-FR" dirty="0">
                <a:solidFill>
                  <a:srgbClr val="F6AB38"/>
                </a:solidFill>
              </a:rPr>
              <a:t>coordonne et anime la démarche</a:t>
            </a:r>
            <a:r>
              <a:rPr lang="fr-FR" dirty="0">
                <a:solidFill>
                  <a:srgbClr val="166478"/>
                </a:solidFill>
              </a:rPr>
              <a:t>. Il ne fait rien tout seul et il ne décide rien tout seul.</a:t>
            </a:r>
          </a:p>
          <a:p>
            <a:pPr indent="0" algn="just">
              <a:spcBef>
                <a:spcPts val="1200"/>
              </a:spcBef>
              <a:spcAft>
                <a:spcPts val="1800"/>
              </a:spcAft>
              <a:buClr>
                <a:srgbClr val="166478"/>
              </a:buClr>
            </a:pPr>
            <a:r>
              <a:rPr lang="fr-FR" dirty="0">
                <a:solidFill>
                  <a:srgbClr val="166478"/>
                </a:solidFill>
              </a:rPr>
              <a:t>Le temps de chacun est </a:t>
            </a:r>
            <a:r>
              <a:rPr lang="fr-FR" dirty="0">
                <a:solidFill>
                  <a:srgbClr val="F6AB38"/>
                </a:solidFill>
              </a:rPr>
              <a:t>une ressource limitée</a:t>
            </a:r>
            <a:r>
              <a:rPr lang="fr-FR" dirty="0">
                <a:solidFill>
                  <a:srgbClr val="166478"/>
                </a:solidFill>
              </a:rPr>
              <a:t>. Un projet se planifie, une réunion se prépare. Le plus important c’est </a:t>
            </a:r>
            <a:r>
              <a:rPr lang="fr-FR" dirty="0">
                <a:solidFill>
                  <a:srgbClr val="F6AB38"/>
                </a:solidFill>
              </a:rPr>
              <a:t>d’apprendre</a:t>
            </a:r>
            <a:r>
              <a:rPr lang="fr-FR" dirty="0">
                <a:solidFill>
                  <a:srgbClr val="166478"/>
                </a:solidFill>
              </a:rPr>
              <a:t> et de </a:t>
            </a:r>
            <a:r>
              <a:rPr lang="fr-FR" dirty="0">
                <a:solidFill>
                  <a:srgbClr val="F6AB38"/>
                </a:solidFill>
              </a:rPr>
              <a:t>prendre du plaisir </a:t>
            </a:r>
            <a:r>
              <a:rPr lang="fr-FR" dirty="0">
                <a:solidFill>
                  <a:srgbClr val="166478"/>
                </a:solidFill>
              </a:rPr>
              <a:t>! </a:t>
            </a:r>
          </a:p>
          <a:p>
            <a:pPr indent="0" algn="just">
              <a:spcBef>
                <a:spcPts val="1200"/>
              </a:spcBef>
              <a:spcAft>
                <a:spcPts val="1800"/>
              </a:spcAft>
              <a:buClr>
                <a:srgbClr val="166478"/>
              </a:buClr>
            </a:pPr>
            <a:r>
              <a:rPr lang="fr-FR" dirty="0">
                <a:solidFill>
                  <a:srgbClr val="166478"/>
                </a:solidFill>
              </a:rPr>
              <a:t>Un projet doit être associé à des </a:t>
            </a:r>
            <a:r>
              <a:rPr lang="fr-FR" dirty="0">
                <a:solidFill>
                  <a:srgbClr val="F6AB38"/>
                </a:solidFill>
              </a:rPr>
              <a:t>objectifs</a:t>
            </a:r>
            <a:r>
              <a:rPr lang="fr-FR" dirty="0">
                <a:solidFill>
                  <a:srgbClr val="166478"/>
                </a:solidFill>
              </a:rPr>
              <a:t> connus et décidés par tous. Les objectifs servent à </a:t>
            </a:r>
            <a:r>
              <a:rPr lang="fr-FR" dirty="0">
                <a:solidFill>
                  <a:srgbClr val="F6AB38"/>
                </a:solidFill>
              </a:rPr>
              <a:t>communiquer</a:t>
            </a:r>
            <a:r>
              <a:rPr lang="fr-FR" dirty="0">
                <a:solidFill>
                  <a:srgbClr val="166478"/>
                </a:solidFill>
              </a:rPr>
              <a:t> sur la démarche et à évaluer </a:t>
            </a:r>
            <a:r>
              <a:rPr lang="fr-FR" dirty="0">
                <a:solidFill>
                  <a:srgbClr val="F6AB38"/>
                </a:solidFill>
              </a:rPr>
              <a:t>les pistes de progrès</a:t>
            </a:r>
            <a:r>
              <a:rPr lang="fr-FR" dirty="0">
                <a:solidFill>
                  <a:srgbClr val="166478"/>
                </a:solidFill>
              </a:rPr>
              <a:t>. </a:t>
            </a:r>
          </a:p>
          <a:p>
            <a:pPr indent="0" algn="just">
              <a:spcBef>
                <a:spcPts val="1200"/>
              </a:spcBef>
              <a:spcAft>
                <a:spcPts val="1800"/>
              </a:spcAft>
              <a:buClr>
                <a:srgbClr val="166478"/>
              </a:buClr>
            </a:pPr>
            <a:endParaRPr lang="fr-FR" dirty="0">
              <a:solidFill>
                <a:srgbClr val="166478"/>
              </a:solidFill>
            </a:endParaRPr>
          </a:p>
          <a:p>
            <a:pPr indent="0" algn="just">
              <a:spcBef>
                <a:spcPts val="1200"/>
              </a:spcBef>
              <a:spcAft>
                <a:spcPts val="1800"/>
              </a:spcAft>
              <a:buClr>
                <a:srgbClr val="166478"/>
              </a:buClr>
            </a:pPr>
            <a:endParaRPr lang="fr-FR" dirty="0">
              <a:solidFill>
                <a:srgbClr val="166478"/>
              </a:solidFill>
            </a:endParaRPr>
          </a:p>
        </p:txBody>
      </p:sp>
      <p:pic>
        <p:nvPicPr>
          <p:cNvPr id="2" name="Image 1">
            <a:extLst>
              <a:ext uri="{FF2B5EF4-FFF2-40B4-BE49-F238E27FC236}">
                <a16:creationId xmlns:a16="http://schemas.microsoft.com/office/drawing/2014/main" xmlns="" id="{915B62EE-F44B-4E63-B0A0-4DAC453508C4}"/>
              </a:ext>
            </a:extLst>
          </p:cNvPr>
          <p:cNvPicPr>
            <a:picLocks noChangeAspect="1"/>
          </p:cNvPicPr>
          <p:nvPr/>
        </p:nvPicPr>
        <p:blipFill>
          <a:blip r:embed="rId4"/>
          <a:stretch>
            <a:fillRect/>
          </a:stretch>
        </p:blipFill>
        <p:spPr>
          <a:xfrm>
            <a:off x="191344" y="2276872"/>
            <a:ext cx="1051735" cy="994884"/>
          </a:xfrm>
          <a:prstGeom prst="rect">
            <a:avLst/>
          </a:prstGeom>
        </p:spPr>
      </p:pic>
      <p:pic>
        <p:nvPicPr>
          <p:cNvPr id="28" name="Image 27">
            <a:extLst>
              <a:ext uri="{FF2B5EF4-FFF2-40B4-BE49-F238E27FC236}">
                <a16:creationId xmlns:a16="http://schemas.microsoft.com/office/drawing/2014/main" xmlns="" id="{25B592A9-2029-4C58-AE9A-A040CA085523}"/>
              </a:ext>
            </a:extLst>
          </p:cNvPr>
          <p:cNvPicPr>
            <a:picLocks noChangeAspect="1"/>
          </p:cNvPicPr>
          <p:nvPr/>
        </p:nvPicPr>
        <p:blipFill>
          <a:blip r:embed="rId5"/>
          <a:stretch>
            <a:fillRect/>
          </a:stretch>
        </p:blipFill>
        <p:spPr>
          <a:xfrm>
            <a:off x="303445" y="1160872"/>
            <a:ext cx="827532" cy="827532"/>
          </a:xfrm>
          <a:prstGeom prst="rect">
            <a:avLst/>
          </a:prstGeom>
        </p:spPr>
      </p:pic>
      <p:pic>
        <p:nvPicPr>
          <p:cNvPr id="29" name="Image 28">
            <a:extLst>
              <a:ext uri="{FF2B5EF4-FFF2-40B4-BE49-F238E27FC236}">
                <a16:creationId xmlns:a16="http://schemas.microsoft.com/office/drawing/2014/main" xmlns="" id="{71E3BB09-27CD-4593-A3CD-D3A48D48793A}"/>
              </a:ext>
            </a:extLst>
          </p:cNvPr>
          <p:cNvPicPr>
            <a:picLocks noChangeAspect="1"/>
          </p:cNvPicPr>
          <p:nvPr/>
        </p:nvPicPr>
        <p:blipFill>
          <a:blip r:embed="rId6"/>
          <a:stretch>
            <a:fillRect/>
          </a:stretch>
        </p:blipFill>
        <p:spPr>
          <a:xfrm>
            <a:off x="399688" y="5003244"/>
            <a:ext cx="849926" cy="849926"/>
          </a:xfrm>
          <a:prstGeom prst="rect">
            <a:avLst/>
          </a:prstGeom>
        </p:spPr>
      </p:pic>
      <p:pic>
        <p:nvPicPr>
          <p:cNvPr id="31" name="Image 30">
            <a:extLst>
              <a:ext uri="{FF2B5EF4-FFF2-40B4-BE49-F238E27FC236}">
                <a16:creationId xmlns:a16="http://schemas.microsoft.com/office/drawing/2014/main" xmlns="" id="{9D704893-455C-4501-9343-FEF9BB7C9561}"/>
              </a:ext>
            </a:extLst>
          </p:cNvPr>
          <p:cNvPicPr>
            <a:picLocks noChangeAspect="1"/>
          </p:cNvPicPr>
          <p:nvPr/>
        </p:nvPicPr>
        <p:blipFill>
          <a:blip r:embed="rId7"/>
          <a:stretch>
            <a:fillRect/>
          </a:stretch>
        </p:blipFill>
        <p:spPr>
          <a:xfrm>
            <a:off x="344860" y="3586244"/>
            <a:ext cx="792088" cy="792088"/>
          </a:xfrm>
          <a:prstGeom prst="rect">
            <a:avLst/>
          </a:prstGeom>
        </p:spPr>
      </p:pic>
    </p:spTree>
    <p:extLst>
      <p:ext uri="{BB962C8B-B14F-4D97-AF65-F5344CB8AC3E}">
        <p14:creationId xmlns:p14="http://schemas.microsoft.com/office/powerpoint/2010/main" val="35467382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FR" dirty="0"/>
              <a:t>Du carbone à une approche globale : sortons du monocritère !</a:t>
            </a:r>
          </a:p>
        </p:txBody>
      </p:sp>
      <p:grpSp>
        <p:nvGrpSpPr>
          <p:cNvPr id="3" name="Groupe 2">
            <a:extLst>
              <a:ext uri="{FF2B5EF4-FFF2-40B4-BE49-F238E27FC236}">
                <a16:creationId xmlns:a16="http://schemas.microsoft.com/office/drawing/2014/main" xmlns="" id="{A034B241-7045-4558-9CA3-FA739ADA1C25}"/>
              </a:ext>
            </a:extLst>
          </p:cNvPr>
          <p:cNvGrpSpPr/>
          <p:nvPr/>
        </p:nvGrpSpPr>
        <p:grpSpPr>
          <a:xfrm>
            <a:off x="8313287" y="1052736"/>
            <a:ext cx="2031406" cy="1858006"/>
            <a:chOff x="7628890" y="2326978"/>
            <a:chExt cx="2031406" cy="1858006"/>
          </a:xfrm>
        </p:grpSpPr>
        <p:pic>
          <p:nvPicPr>
            <p:cNvPr id="4" name="Image 3">
              <a:extLst>
                <a:ext uri="{FF2B5EF4-FFF2-40B4-BE49-F238E27FC236}">
                  <a16:creationId xmlns:a16="http://schemas.microsoft.com/office/drawing/2014/main" xmlns="" id="{F6C916D1-6517-4E25-A5FA-092AE6BFAAD7}"/>
                </a:ext>
              </a:extLst>
            </p:cNvPr>
            <p:cNvPicPr>
              <a:picLocks noChangeAspect="1"/>
            </p:cNvPicPr>
            <p:nvPr/>
          </p:nvPicPr>
          <p:blipFill>
            <a:blip r:embed="rId3"/>
            <a:stretch>
              <a:fillRect/>
            </a:stretch>
          </p:blipFill>
          <p:spPr>
            <a:xfrm>
              <a:off x="8760296" y="3284984"/>
              <a:ext cx="900000" cy="900000"/>
            </a:xfrm>
            <a:prstGeom prst="rect">
              <a:avLst/>
            </a:prstGeom>
          </p:spPr>
        </p:pic>
        <p:pic>
          <p:nvPicPr>
            <p:cNvPr id="6" name="Image 5">
              <a:extLst>
                <a:ext uri="{FF2B5EF4-FFF2-40B4-BE49-F238E27FC236}">
                  <a16:creationId xmlns:a16="http://schemas.microsoft.com/office/drawing/2014/main" xmlns="" id="{62AC6AFF-DB25-47D5-A5EB-E4C5FC08FB13}"/>
                </a:ext>
              </a:extLst>
            </p:cNvPr>
            <p:cNvPicPr>
              <a:picLocks noChangeAspect="1"/>
            </p:cNvPicPr>
            <p:nvPr/>
          </p:nvPicPr>
          <p:blipFill>
            <a:blip r:embed="rId4"/>
            <a:stretch>
              <a:fillRect/>
            </a:stretch>
          </p:blipFill>
          <p:spPr>
            <a:xfrm rot="3138659">
              <a:off x="7628890" y="2326978"/>
              <a:ext cx="1289259" cy="1289259"/>
            </a:xfrm>
            <a:prstGeom prst="rect">
              <a:avLst/>
            </a:prstGeom>
          </p:spPr>
        </p:pic>
      </p:grpSp>
      <p:pic>
        <p:nvPicPr>
          <p:cNvPr id="7" name="Image 6">
            <a:extLst>
              <a:ext uri="{FF2B5EF4-FFF2-40B4-BE49-F238E27FC236}">
                <a16:creationId xmlns:a16="http://schemas.microsoft.com/office/drawing/2014/main" xmlns="" id="{B9F6ACFC-5036-4091-8616-E50BCE824ECA}"/>
              </a:ext>
            </a:extLst>
          </p:cNvPr>
          <p:cNvPicPr>
            <a:picLocks noChangeAspect="1"/>
          </p:cNvPicPr>
          <p:nvPr/>
        </p:nvPicPr>
        <p:blipFill>
          <a:blip r:embed="rId5"/>
          <a:stretch>
            <a:fillRect/>
          </a:stretch>
        </p:blipFill>
        <p:spPr>
          <a:xfrm>
            <a:off x="407368" y="5373216"/>
            <a:ext cx="1584176" cy="1584176"/>
          </a:xfrm>
          <a:prstGeom prst="rect">
            <a:avLst/>
          </a:prstGeom>
        </p:spPr>
      </p:pic>
      <p:pic>
        <p:nvPicPr>
          <p:cNvPr id="8" name="Image 7">
            <a:extLst>
              <a:ext uri="{FF2B5EF4-FFF2-40B4-BE49-F238E27FC236}">
                <a16:creationId xmlns:a16="http://schemas.microsoft.com/office/drawing/2014/main" xmlns="" id="{7F4D9929-F48B-405B-8CC9-20804C1CBC8C}"/>
              </a:ext>
            </a:extLst>
          </p:cNvPr>
          <p:cNvPicPr>
            <a:picLocks noChangeAspect="1"/>
          </p:cNvPicPr>
          <p:nvPr/>
        </p:nvPicPr>
        <p:blipFill>
          <a:blip r:embed="rId6"/>
          <a:stretch>
            <a:fillRect/>
          </a:stretch>
        </p:blipFill>
        <p:spPr>
          <a:xfrm>
            <a:off x="9847360" y="4639003"/>
            <a:ext cx="2304256" cy="2304256"/>
          </a:xfrm>
          <a:prstGeom prst="rect">
            <a:avLst/>
          </a:prstGeom>
        </p:spPr>
      </p:pic>
    </p:spTree>
    <p:extLst>
      <p:ext uri="{BB962C8B-B14F-4D97-AF65-F5344CB8AC3E}">
        <p14:creationId xmlns:p14="http://schemas.microsoft.com/office/powerpoint/2010/main" val="1110875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826E04-3A27-4B29-A166-10B92B54D5A4}"/>
              </a:ext>
            </a:extLst>
          </p:cNvPr>
          <p:cNvSpPr>
            <a:spLocks noGrp="1"/>
          </p:cNvSpPr>
          <p:nvPr>
            <p:ph type="title"/>
          </p:nvPr>
        </p:nvSpPr>
        <p:spPr/>
        <p:txBody>
          <a:bodyPr/>
          <a:lstStyle/>
          <a:p>
            <a:r>
              <a:rPr lang="fr-FR" dirty="0"/>
              <a:t>De la Comptabilité à la Stratégie Carbone</a:t>
            </a:r>
          </a:p>
        </p:txBody>
      </p:sp>
      <p:grpSp>
        <p:nvGrpSpPr>
          <p:cNvPr id="4" name="Groupe 3"/>
          <p:cNvGrpSpPr/>
          <p:nvPr/>
        </p:nvGrpSpPr>
        <p:grpSpPr>
          <a:xfrm rot="5400000">
            <a:off x="-349518" y="3111109"/>
            <a:ext cx="4822156" cy="1892148"/>
            <a:chOff x="1750892" y="5427305"/>
            <a:chExt cx="7886503" cy="928047"/>
          </a:xfrm>
          <a:solidFill>
            <a:schemeClr val="bg1"/>
          </a:solidFill>
        </p:grpSpPr>
        <p:sp>
          <p:nvSpPr>
            <p:cNvPr id="5" name="Flèche : droite 64"/>
            <p:cNvSpPr/>
            <p:nvPr/>
          </p:nvSpPr>
          <p:spPr>
            <a:xfrm>
              <a:off x="1754984" y="5427305"/>
              <a:ext cx="7882411" cy="928047"/>
            </a:xfrm>
            <a:prstGeom prst="rightArrow">
              <a:avLst>
                <a:gd name="adj1" fmla="val 59397"/>
                <a:gd name="adj2" fmla="val 50000"/>
              </a:avLst>
            </a:prstGeom>
            <a:solidFill>
              <a:srgbClr val="0851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sp>
          <p:nvSpPr>
            <p:cNvPr id="6" name="ZoneTexte 5"/>
            <p:cNvSpPr txBox="1"/>
            <p:nvPr/>
          </p:nvSpPr>
          <p:spPr>
            <a:xfrm rot="10800000">
              <a:off x="1750892" y="5732825"/>
              <a:ext cx="3190785" cy="317008"/>
            </a:xfrm>
            <a:prstGeom prst="rect">
              <a:avLst/>
            </a:prstGeom>
            <a:noFill/>
          </p:spPr>
          <p:txBody>
            <a:bodyPr wrap="square" rtlCol="0" anchor="ctr">
              <a:spAutoFit/>
            </a:bodyPr>
            <a:lstStyle/>
            <a:p>
              <a:pPr algn="ctr"/>
              <a:r>
                <a:rPr lang="fr-FR" dirty="0">
                  <a:solidFill>
                    <a:schemeClr val="bg1"/>
                  </a:solidFill>
                  <a:latin typeface="Century Gothic" panose="020B0502020202020204" pitchFamily="34" charset="0"/>
                </a:rPr>
                <a:t>ÉVALUER SON IMPACT GES</a:t>
              </a:r>
            </a:p>
          </p:txBody>
        </p:sp>
        <p:sp>
          <p:nvSpPr>
            <p:cNvPr id="7" name="ZoneTexte 6"/>
            <p:cNvSpPr txBox="1"/>
            <p:nvPr/>
          </p:nvSpPr>
          <p:spPr>
            <a:xfrm rot="10800000" flipH="1">
              <a:off x="4641791" y="5695941"/>
              <a:ext cx="4864990" cy="452868"/>
            </a:xfrm>
            <a:prstGeom prst="rect">
              <a:avLst/>
            </a:prstGeom>
            <a:noFill/>
          </p:spPr>
          <p:txBody>
            <a:bodyPr wrap="square" rtlCol="0" anchor="ctr">
              <a:spAutoFit/>
            </a:bodyPr>
            <a:lstStyle/>
            <a:p>
              <a:pPr algn="ctr"/>
              <a:r>
                <a:rPr lang="fr-FR" dirty="0">
                  <a:solidFill>
                    <a:schemeClr val="bg1"/>
                  </a:solidFill>
                  <a:latin typeface="Century Gothic" panose="020B0502020202020204" pitchFamily="34" charset="0"/>
                </a:rPr>
                <a:t>AGIR À</a:t>
              </a:r>
            </a:p>
            <a:p>
              <a:pPr algn="ctr"/>
              <a:r>
                <a:rPr lang="fr-FR" dirty="0">
                  <a:solidFill>
                    <a:schemeClr val="bg1"/>
                  </a:solidFill>
                  <a:latin typeface="Century Gothic" panose="020B0502020202020204" pitchFamily="34" charset="0"/>
                </a:rPr>
                <a:t>LONG / MOYEN / COURT</a:t>
              </a:r>
            </a:p>
            <a:p>
              <a:pPr algn="ctr"/>
              <a:r>
                <a:rPr lang="fr-FR" dirty="0">
                  <a:solidFill>
                    <a:schemeClr val="bg1"/>
                  </a:solidFill>
                  <a:latin typeface="Century Gothic" panose="020B0502020202020204" pitchFamily="34" charset="0"/>
                </a:rPr>
                <a:t>TERME</a:t>
              </a:r>
            </a:p>
          </p:txBody>
        </p:sp>
      </p:grpSp>
      <p:grpSp>
        <p:nvGrpSpPr>
          <p:cNvPr id="8" name="Groupe 7"/>
          <p:cNvGrpSpPr/>
          <p:nvPr/>
        </p:nvGrpSpPr>
        <p:grpSpPr>
          <a:xfrm>
            <a:off x="2714173" y="1080341"/>
            <a:ext cx="7868249" cy="530495"/>
            <a:chOff x="2714173" y="1080341"/>
            <a:chExt cx="7868249" cy="530495"/>
          </a:xfrm>
        </p:grpSpPr>
        <p:sp>
          <p:nvSpPr>
            <p:cNvPr id="9" name="Rectangle 8"/>
            <p:cNvSpPr/>
            <p:nvPr/>
          </p:nvSpPr>
          <p:spPr>
            <a:xfrm>
              <a:off x="2714173" y="1080341"/>
              <a:ext cx="1927457" cy="53049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entury Gothic" panose="020B0502020202020204" pitchFamily="34" charset="0"/>
                </a:rPr>
                <a:t>Réglementation</a:t>
              </a:r>
            </a:p>
          </p:txBody>
        </p:sp>
        <p:sp>
          <p:nvSpPr>
            <p:cNvPr id="10" name="Rectangle 9"/>
            <p:cNvSpPr/>
            <p:nvPr/>
          </p:nvSpPr>
          <p:spPr>
            <a:xfrm>
              <a:off x="4695894" y="1080988"/>
              <a:ext cx="1926000" cy="529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entury Gothic" panose="020B0502020202020204" pitchFamily="34" charset="0"/>
                </a:rPr>
                <a:t>Investisseurs</a:t>
              </a:r>
            </a:p>
          </p:txBody>
        </p:sp>
        <p:sp>
          <p:nvSpPr>
            <p:cNvPr id="11" name="Rectangle 10"/>
            <p:cNvSpPr/>
            <p:nvPr/>
          </p:nvSpPr>
          <p:spPr>
            <a:xfrm>
              <a:off x="6676158" y="1080988"/>
              <a:ext cx="1926000" cy="529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entury Gothic" panose="020B0502020202020204" pitchFamily="34" charset="0"/>
                </a:rPr>
                <a:t>Autres parties prenantes</a:t>
              </a:r>
            </a:p>
          </p:txBody>
        </p:sp>
        <p:sp>
          <p:nvSpPr>
            <p:cNvPr id="12" name="Rectangle 11"/>
            <p:cNvSpPr/>
            <p:nvPr/>
          </p:nvSpPr>
          <p:spPr>
            <a:xfrm>
              <a:off x="8656422" y="1080988"/>
              <a:ext cx="1926000" cy="529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entury Gothic" panose="020B0502020202020204" pitchFamily="34" charset="0"/>
                </a:rPr>
                <a:t>Analyse stratégique</a:t>
              </a:r>
            </a:p>
          </p:txBody>
        </p:sp>
      </p:grpSp>
      <p:sp>
        <p:nvSpPr>
          <p:cNvPr id="13" name="Rectangle : coins arrondis 53"/>
          <p:cNvSpPr/>
          <p:nvPr/>
        </p:nvSpPr>
        <p:spPr>
          <a:xfrm>
            <a:off x="4694233" y="2322224"/>
            <a:ext cx="2601044" cy="554212"/>
          </a:xfrm>
          <a:prstGeom prst="roundRect">
            <a:avLst/>
          </a:prstGeom>
          <a:no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latin typeface="Century Gothic" panose="020B0502020202020204" pitchFamily="34" charset="0"/>
              </a:rPr>
              <a:t>ISO 14 064</a:t>
            </a:r>
          </a:p>
        </p:txBody>
      </p:sp>
      <p:sp>
        <p:nvSpPr>
          <p:cNvPr id="14" name="Rectangle : coins arrondis 54"/>
          <p:cNvSpPr/>
          <p:nvPr/>
        </p:nvSpPr>
        <p:spPr>
          <a:xfrm>
            <a:off x="6125031" y="1694521"/>
            <a:ext cx="1170246" cy="554212"/>
          </a:xfrm>
          <a:prstGeom prst="roundRect">
            <a:avLst/>
          </a:prstGeom>
          <a:no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latin typeface="Century Gothic" panose="020B0502020202020204" pitchFamily="34" charset="0"/>
              </a:rPr>
              <a:t>GRI 305</a:t>
            </a:r>
          </a:p>
        </p:txBody>
      </p:sp>
      <p:sp>
        <p:nvSpPr>
          <p:cNvPr id="15" name="Rectangle : coins arrondis 55"/>
          <p:cNvSpPr/>
          <p:nvPr/>
        </p:nvSpPr>
        <p:spPr>
          <a:xfrm>
            <a:off x="7366413" y="1695714"/>
            <a:ext cx="1235745" cy="1172087"/>
          </a:xfrm>
          <a:prstGeom prst="roundRect">
            <a:avLst/>
          </a:prstGeom>
          <a:no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latin typeface="Century Gothic" panose="020B0502020202020204" pitchFamily="34" charset="0"/>
              </a:rPr>
              <a:t>GHG Protocol</a:t>
            </a:r>
          </a:p>
        </p:txBody>
      </p:sp>
      <p:sp>
        <p:nvSpPr>
          <p:cNvPr id="16" name="Rectangle : coins arrondis 56"/>
          <p:cNvSpPr/>
          <p:nvPr/>
        </p:nvSpPr>
        <p:spPr>
          <a:xfrm>
            <a:off x="8679738" y="1695713"/>
            <a:ext cx="1902683" cy="3089473"/>
          </a:xfrm>
          <a:prstGeom prst="roundRect">
            <a:avLst/>
          </a:prstGeom>
          <a:no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latin typeface="Century Gothic" panose="020B0502020202020204" pitchFamily="34" charset="0"/>
              </a:rPr>
              <a:t>Bilan Carbone</a:t>
            </a:r>
            <a:r>
              <a:rPr lang="fr-FR" b="1" baseline="30000" dirty="0">
                <a:solidFill>
                  <a:schemeClr val="tx1"/>
                </a:solidFill>
                <a:latin typeface="Century Gothic" panose="020B0502020202020204" pitchFamily="34" charset="0"/>
              </a:rPr>
              <a:t>®</a:t>
            </a:r>
            <a:endParaRPr lang="fr-FR" dirty="0">
              <a:solidFill>
                <a:schemeClr val="tx1"/>
              </a:solidFill>
              <a:latin typeface="Century Gothic" panose="020B0502020202020204" pitchFamily="34" charset="0"/>
            </a:endParaRPr>
          </a:p>
        </p:txBody>
      </p:sp>
      <p:sp>
        <p:nvSpPr>
          <p:cNvPr id="17" name="Rectangle : coins arrondis 58"/>
          <p:cNvSpPr/>
          <p:nvPr/>
        </p:nvSpPr>
        <p:spPr>
          <a:xfrm>
            <a:off x="2715731" y="1701361"/>
            <a:ext cx="1925899" cy="2055127"/>
          </a:xfrm>
          <a:prstGeom prst="roundRect">
            <a:avLst/>
          </a:prstGeom>
          <a:no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600" dirty="0">
                <a:solidFill>
                  <a:schemeClr val="tx1"/>
                </a:solidFill>
                <a:latin typeface="Century Gothic" panose="020B0502020202020204" pitchFamily="34" charset="0"/>
              </a:rPr>
              <a:t>Bilan réglementaire</a:t>
            </a:r>
          </a:p>
        </p:txBody>
      </p:sp>
      <p:sp>
        <p:nvSpPr>
          <p:cNvPr id="18" name="Rectangle : coins arrondis 59"/>
          <p:cNvSpPr/>
          <p:nvPr/>
        </p:nvSpPr>
        <p:spPr>
          <a:xfrm>
            <a:off x="4697796" y="2933701"/>
            <a:ext cx="1924097" cy="3534560"/>
          </a:xfrm>
          <a:prstGeom prst="roundRect">
            <a:avLst/>
          </a:prstGeom>
          <a:no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solidFill>
                  <a:schemeClr val="tx1"/>
                </a:solidFill>
                <a:latin typeface="Century Gothic" panose="020B0502020202020204" pitchFamily="34" charset="0"/>
              </a:rPr>
              <a:t>ACT</a:t>
            </a:r>
          </a:p>
        </p:txBody>
      </p:sp>
      <p:sp>
        <p:nvSpPr>
          <p:cNvPr id="19" name="Rectangle : coins arrondis 63"/>
          <p:cNvSpPr/>
          <p:nvPr/>
        </p:nvSpPr>
        <p:spPr>
          <a:xfrm>
            <a:off x="6676158" y="4864099"/>
            <a:ext cx="3906264" cy="1604161"/>
          </a:xfrm>
          <a:prstGeom prst="roundRect">
            <a:avLst/>
          </a:prstGeom>
          <a:solidFill>
            <a:schemeClr val="bg1"/>
          </a:solid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latin typeface="Century Gothic" panose="020B0502020202020204" pitchFamily="34" charset="0"/>
              </a:rPr>
              <a:t>SM-GES</a:t>
            </a:r>
            <a:r>
              <a:rPr lang="fr-FR" b="1" baseline="30000" dirty="0">
                <a:solidFill>
                  <a:schemeClr val="tx1"/>
                </a:solidFill>
                <a:latin typeface="Century Gothic" panose="020B0502020202020204" pitchFamily="34" charset="0"/>
              </a:rPr>
              <a:t>®</a:t>
            </a:r>
            <a:endParaRPr lang="fr-FR" dirty="0">
              <a:solidFill>
                <a:schemeClr val="tx1"/>
              </a:solidFill>
              <a:latin typeface="Century Gothic" panose="020B0502020202020204" pitchFamily="34" charset="0"/>
            </a:endParaRPr>
          </a:p>
        </p:txBody>
      </p:sp>
      <p:sp>
        <p:nvSpPr>
          <p:cNvPr id="20" name="Rectangle : coins arrondis 68"/>
          <p:cNvSpPr/>
          <p:nvPr/>
        </p:nvSpPr>
        <p:spPr>
          <a:xfrm>
            <a:off x="4694235" y="1689100"/>
            <a:ext cx="1338803" cy="554212"/>
          </a:xfrm>
          <a:prstGeom prst="roundRect">
            <a:avLst/>
          </a:prstGeom>
          <a:no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solidFill>
                  <a:schemeClr val="tx1"/>
                </a:solidFill>
                <a:latin typeface="Century Gothic" panose="020B0502020202020204" pitchFamily="34" charset="0"/>
              </a:rPr>
              <a:t>CDP</a:t>
            </a:r>
          </a:p>
        </p:txBody>
      </p:sp>
      <p:sp>
        <p:nvSpPr>
          <p:cNvPr id="21" name="Rectangle : coins arrondis 70"/>
          <p:cNvSpPr/>
          <p:nvPr/>
        </p:nvSpPr>
        <p:spPr>
          <a:xfrm>
            <a:off x="6676159" y="3835400"/>
            <a:ext cx="1926000" cy="949787"/>
          </a:xfrm>
          <a:prstGeom prst="roundRect">
            <a:avLst/>
          </a:prstGeom>
          <a:no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500" b="1" dirty="0">
                <a:solidFill>
                  <a:schemeClr val="tx1"/>
                </a:solidFill>
                <a:latin typeface="Century Gothic" panose="020B0502020202020204" pitchFamily="34" charset="0"/>
              </a:rPr>
              <a:t>Quantification des actions</a:t>
            </a:r>
          </a:p>
        </p:txBody>
      </p:sp>
      <p:sp>
        <p:nvSpPr>
          <p:cNvPr id="22" name="Rectangle : coins arrondis 71"/>
          <p:cNvSpPr/>
          <p:nvPr/>
        </p:nvSpPr>
        <p:spPr>
          <a:xfrm>
            <a:off x="6676158" y="2938961"/>
            <a:ext cx="1926000" cy="817528"/>
          </a:xfrm>
          <a:prstGeom prst="roundRect">
            <a:avLst/>
          </a:prstGeom>
          <a:noFill/>
          <a:ln w="38100">
            <a:solidFill>
              <a:srgbClr val="0851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1500" b="1" i="1" dirty="0">
                <a:solidFill>
                  <a:schemeClr val="tx1"/>
                </a:solidFill>
                <a:latin typeface="Century Gothic" panose="020B0502020202020204" pitchFamily="34" charset="0"/>
              </a:rPr>
              <a:t>Science </a:t>
            </a:r>
            <a:r>
              <a:rPr lang="fr-FR" sz="1500" b="1" i="1" dirty="0" err="1">
                <a:solidFill>
                  <a:schemeClr val="tx1"/>
                </a:solidFill>
                <a:latin typeface="Century Gothic" panose="020B0502020202020204" pitchFamily="34" charset="0"/>
              </a:rPr>
              <a:t>Based</a:t>
            </a:r>
            <a:r>
              <a:rPr lang="fr-FR" sz="1500" b="1" i="1" dirty="0">
                <a:solidFill>
                  <a:schemeClr val="tx1"/>
                </a:solidFill>
                <a:latin typeface="Century Gothic" panose="020B0502020202020204" pitchFamily="34" charset="0"/>
              </a:rPr>
              <a:t> Target</a:t>
            </a:r>
          </a:p>
        </p:txBody>
      </p:sp>
    </p:spTree>
    <p:extLst>
      <p:ext uri="{BB962C8B-B14F-4D97-AF65-F5344CB8AC3E}">
        <p14:creationId xmlns:p14="http://schemas.microsoft.com/office/powerpoint/2010/main" val="33800226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1"/>
          <p:cNvSpPr txBox="1">
            <a:spLocks/>
          </p:cNvSpPr>
          <p:nvPr/>
        </p:nvSpPr>
        <p:spPr>
          <a:xfrm>
            <a:off x="836903" y="0"/>
            <a:ext cx="11020666" cy="980728"/>
          </a:xfrm>
          <a:prstGeom prst="rect">
            <a:avLst/>
          </a:prstGeom>
          <a:noFill/>
          <a:ln>
            <a:noFill/>
          </a:ln>
        </p:spPr>
        <p:txBody>
          <a:bodyPr vert="horz" lIns="91425" tIns="91425" rIns="91425" bIns="91425" rtlCol="0" anchor="ctr" anchorCtr="0">
            <a:noAutofit/>
          </a:bodyPr>
          <a:lstStyle>
            <a:lvl1pPr marL="0" marR="0" indent="0" algn="ctr" defTabSz="457200" rtl="0" fontAlgn="base">
              <a:spcBef>
                <a:spcPts val="0"/>
              </a:spcBef>
              <a:spcAft>
                <a:spcPct val="0"/>
              </a:spcAft>
              <a:buClr>
                <a:schemeClr val="dk1"/>
              </a:buClr>
              <a:buFont typeface="Calibri"/>
              <a:buNone/>
              <a:defRPr lang="fr-FR" sz="3200" b="1" kern="1200" cap="all">
                <a:solidFill>
                  <a:srgbClr val="085160"/>
                </a:solidFill>
                <a:latin typeface="Century Gothic" pitchFamily="34" charset="0"/>
                <a:ea typeface="+mn-ea"/>
                <a:cs typeface="+mj-cs"/>
              </a:defRPr>
            </a:lvl1pPr>
            <a:lvl2pPr marL="0" marR="0" indent="0" algn="l" defTabSz="457200" rtl="0" fontAlgn="base">
              <a:spcBef>
                <a:spcPts val="0"/>
              </a:spcBef>
              <a:spcAft>
                <a:spcPct val="0"/>
              </a:spcAft>
              <a:defRPr sz="3200" b="1">
                <a:solidFill>
                  <a:srgbClr val="085160"/>
                </a:solidFill>
                <a:latin typeface="Champagne &amp; Limousines"/>
              </a:defRPr>
            </a:lvl2pPr>
            <a:lvl3pPr marL="0" marR="0" indent="0" algn="l" defTabSz="457200" rtl="0" fontAlgn="base">
              <a:spcBef>
                <a:spcPts val="0"/>
              </a:spcBef>
              <a:spcAft>
                <a:spcPct val="0"/>
              </a:spcAft>
              <a:defRPr sz="3200" b="1">
                <a:solidFill>
                  <a:srgbClr val="085160"/>
                </a:solidFill>
                <a:latin typeface="Champagne &amp; Limousines"/>
              </a:defRPr>
            </a:lvl3pPr>
            <a:lvl4pPr marL="0" marR="0" indent="0" algn="l" defTabSz="457200" rtl="0" fontAlgn="base">
              <a:spcBef>
                <a:spcPts val="0"/>
              </a:spcBef>
              <a:spcAft>
                <a:spcPct val="0"/>
              </a:spcAft>
              <a:defRPr sz="3200" b="1">
                <a:solidFill>
                  <a:srgbClr val="085160"/>
                </a:solidFill>
                <a:latin typeface="Champagne &amp; Limousines"/>
              </a:defRPr>
            </a:lvl4pPr>
            <a:lvl5pPr marL="0" marR="0" indent="0" algn="l" defTabSz="457200" rtl="0" fontAlgn="base">
              <a:spcBef>
                <a:spcPts val="0"/>
              </a:spcBef>
              <a:spcAft>
                <a:spcPct val="0"/>
              </a:spcAft>
              <a:defRPr sz="3200" b="1">
                <a:solidFill>
                  <a:srgbClr val="085160"/>
                </a:solidFill>
                <a:latin typeface="Champagne &amp; Limousines"/>
              </a:defRPr>
            </a:lvl5pPr>
            <a:lvl6pPr marL="0" marR="0" indent="0" algn="l" defTabSz="457200" rtl="0" fontAlgn="base">
              <a:spcBef>
                <a:spcPts val="0"/>
              </a:spcBef>
              <a:spcAft>
                <a:spcPct val="0"/>
              </a:spcAft>
              <a:defRPr sz="3200" b="1">
                <a:solidFill>
                  <a:srgbClr val="085160"/>
                </a:solidFill>
                <a:latin typeface="Champagne &amp; Limousines"/>
              </a:defRPr>
            </a:lvl6pPr>
            <a:lvl7pPr marL="0" marR="0" indent="0" algn="l" defTabSz="457200" rtl="0" fontAlgn="base">
              <a:spcBef>
                <a:spcPts val="0"/>
              </a:spcBef>
              <a:spcAft>
                <a:spcPct val="0"/>
              </a:spcAft>
              <a:defRPr sz="3200" b="1">
                <a:solidFill>
                  <a:srgbClr val="085160"/>
                </a:solidFill>
                <a:latin typeface="Champagne &amp; Limousines"/>
              </a:defRPr>
            </a:lvl7pPr>
            <a:lvl8pPr marL="0" marR="0" indent="0" algn="l" defTabSz="457200" rtl="0" fontAlgn="base">
              <a:spcBef>
                <a:spcPts val="0"/>
              </a:spcBef>
              <a:spcAft>
                <a:spcPct val="0"/>
              </a:spcAft>
              <a:defRPr sz="3200" b="1">
                <a:solidFill>
                  <a:srgbClr val="085160"/>
                </a:solidFill>
                <a:latin typeface="Champagne &amp; Limousines"/>
              </a:defRPr>
            </a:lvl8pPr>
            <a:lvl9pPr marL="0" marR="0" indent="0" algn="l" defTabSz="457200" rtl="0" fontAlgn="base">
              <a:spcBef>
                <a:spcPts val="0"/>
              </a:spcBef>
              <a:spcAft>
                <a:spcPct val="0"/>
              </a:spcAft>
              <a:defRPr sz="3200" b="1">
                <a:solidFill>
                  <a:srgbClr val="085160"/>
                </a:solidFill>
                <a:latin typeface="Champagne &amp; Limousines"/>
              </a:defRPr>
            </a:lvl9pPr>
          </a:lstStyle>
          <a:p>
            <a:pPr algn="r"/>
            <a:endParaRPr lang="fr-FR" sz="2800" i="1" dirty="0"/>
          </a:p>
        </p:txBody>
      </p:sp>
      <p:sp>
        <p:nvSpPr>
          <p:cNvPr id="13" name="Rectangle 37"/>
          <p:cNvSpPr>
            <a:spLocks noChangeArrowheads="1"/>
          </p:cNvSpPr>
          <p:nvPr/>
        </p:nvSpPr>
        <p:spPr bwMode="auto">
          <a:xfrm>
            <a:off x="1725220" y="398420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dirty="0">
              <a:latin typeface="Century Gothic" panose="020B0502020202020204" pitchFamily="34" charset="0"/>
              <a:ea typeface="Lucida Sans Unicode" pitchFamily="34" charset="0"/>
            </a:endParaRPr>
          </a:p>
        </p:txBody>
      </p:sp>
      <p:sp>
        <p:nvSpPr>
          <p:cNvPr id="34" name="Rectangle 37"/>
          <p:cNvSpPr>
            <a:spLocks noChangeArrowheads="1"/>
          </p:cNvSpPr>
          <p:nvPr/>
        </p:nvSpPr>
        <p:spPr bwMode="auto">
          <a:xfrm>
            <a:off x="3676630" y="3552062"/>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b="1" dirty="0">
              <a:latin typeface="Century Gothic" panose="020B0502020202020204" pitchFamily="34" charset="0"/>
              <a:ea typeface="Lucida Sans Unicode" pitchFamily="34" charset="0"/>
            </a:endParaRPr>
          </a:p>
        </p:txBody>
      </p:sp>
      <p:sp>
        <p:nvSpPr>
          <p:cNvPr id="39" name="ZoneTexte 38"/>
          <p:cNvSpPr txBox="1"/>
          <p:nvPr/>
        </p:nvSpPr>
        <p:spPr>
          <a:xfrm>
            <a:off x="1390800" y="1305293"/>
            <a:ext cx="10801200" cy="5047536"/>
          </a:xfrm>
          <a:prstGeom prst="rect">
            <a:avLst/>
          </a:prstGeom>
          <a:noFill/>
        </p:spPr>
        <p:txBody>
          <a:bodyPr wrap="square" rtlCol="0">
            <a:spAutoFit/>
          </a:bodyPr>
          <a:lstStyle/>
          <a:p>
            <a:r>
              <a:rPr lang="fr-FR" sz="2300" b="1" dirty="0">
                <a:solidFill>
                  <a:srgbClr val="085160"/>
                </a:solidFill>
                <a:latin typeface="Century Gothic" panose="020B0502020202020204" pitchFamily="34" charset="0"/>
              </a:rPr>
              <a:t>Santé</a:t>
            </a:r>
          </a:p>
          <a:p>
            <a:pPr marL="742950" lvl="1" indent="-285750">
              <a:buFont typeface="Arial"/>
              <a:buChar char="•"/>
            </a:pPr>
            <a:r>
              <a:rPr lang="fr-FR" sz="2300" dirty="0">
                <a:latin typeface="Century Gothic" panose="020B0502020202020204" pitchFamily="34" charset="0"/>
              </a:rPr>
              <a:t>Alimentation saine et agriculture durable</a:t>
            </a:r>
          </a:p>
          <a:p>
            <a:pPr marL="742950" lvl="1" indent="-285750">
              <a:buFont typeface="Arial"/>
              <a:buChar char="•"/>
            </a:pPr>
            <a:r>
              <a:rPr lang="fr-FR" sz="2300" dirty="0">
                <a:latin typeface="Century Gothic" panose="020B0502020202020204" pitchFamily="34" charset="0"/>
              </a:rPr>
              <a:t>Mobilités douces</a:t>
            </a:r>
          </a:p>
          <a:p>
            <a:r>
              <a:rPr lang="fr-FR" sz="2300" b="1" dirty="0">
                <a:solidFill>
                  <a:srgbClr val="085160"/>
                </a:solidFill>
                <a:latin typeface="Century Gothic" panose="020B0502020202020204" pitchFamily="34" charset="0"/>
              </a:rPr>
              <a:t>Habitat et confort de vie</a:t>
            </a:r>
          </a:p>
          <a:p>
            <a:pPr marL="742950" lvl="1" indent="-285750">
              <a:buFont typeface="Arial"/>
              <a:buChar char="•"/>
            </a:pPr>
            <a:r>
              <a:rPr lang="fr-FR" sz="2300" dirty="0">
                <a:latin typeface="Century Gothic" panose="020B0502020202020204" pitchFamily="34" charset="0"/>
              </a:rPr>
              <a:t>Réduction des déchets à la source</a:t>
            </a:r>
          </a:p>
          <a:p>
            <a:pPr marL="742950" lvl="1" indent="-285750">
              <a:buFont typeface="Arial"/>
              <a:buChar char="•"/>
            </a:pPr>
            <a:r>
              <a:rPr lang="fr-FR" sz="2300" dirty="0">
                <a:latin typeface="Century Gothic" panose="020B0502020202020204" pitchFamily="34" charset="0"/>
              </a:rPr>
              <a:t>Confort thermique</a:t>
            </a:r>
          </a:p>
          <a:p>
            <a:pPr marL="742950" lvl="1" indent="-285750">
              <a:buFont typeface="Arial"/>
              <a:buChar char="•"/>
            </a:pPr>
            <a:r>
              <a:rPr lang="fr-FR" sz="2300" dirty="0">
                <a:latin typeface="Century Gothic" panose="020B0502020202020204" pitchFamily="34" charset="0"/>
              </a:rPr>
              <a:t>Réduction des factures énergétiques</a:t>
            </a:r>
          </a:p>
          <a:p>
            <a:r>
              <a:rPr lang="fr-FR" sz="2300" b="1" dirty="0">
                <a:solidFill>
                  <a:srgbClr val="085160"/>
                </a:solidFill>
                <a:latin typeface="Century Gothic" panose="020B0502020202020204" pitchFamily="34" charset="0"/>
              </a:rPr>
              <a:t>Paix</a:t>
            </a:r>
          </a:p>
          <a:p>
            <a:pPr marL="742950" lvl="1" indent="-285750">
              <a:buFont typeface="Arial"/>
              <a:buChar char="•"/>
            </a:pPr>
            <a:r>
              <a:rPr lang="fr-FR" sz="2300" dirty="0">
                <a:latin typeface="Century Gothic" panose="020B0502020202020204" pitchFamily="34" charset="0"/>
              </a:rPr>
              <a:t>Indépendance énergétique et géopolitique</a:t>
            </a:r>
          </a:p>
          <a:p>
            <a:pPr marL="742950" lvl="1" indent="-285750">
              <a:buFont typeface="Arial"/>
              <a:buChar char="•"/>
            </a:pPr>
            <a:r>
              <a:rPr lang="fr-FR" sz="2300" dirty="0">
                <a:latin typeface="Century Gothic" panose="020B0502020202020204" pitchFamily="34" charset="0"/>
              </a:rPr>
              <a:t>Stabilité politique</a:t>
            </a:r>
          </a:p>
          <a:p>
            <a:r>
              <a:rPr lang="fr-FR" sz="2300" b="1" dirty="0">
                <a:solidFill>
                  <a:srgbClr val="085160"/>
                </a:solidFill>
                <a:latin typeface="Century Gothic" panose="020B0502020202020204" pitchFamily="34" charset="0"/>
              </a:rPr>
              <a:t>Economie</a:t>
            </a:r>
          </a:p>
          <a:p>
            <a:pPr marL="742950" lvl="1" indent="-285750">
              <a:buFont typeface="Arial"/>
              <a:buChar char="•"/>
            </a:pPr>
            <a:r>
              <a:rPr lang="fr-FR" sz="2300" dirty="0">
                <a:latin typeface="Century Gothic" panose="020B0502020202020204" pitchFamily="34" charset="0"/>
              </a:rPr>
              <a:t>Innovation </a:t>
            </a:r>
          </a:p>
          <a:p>
            <a:pPr marL="742950" lvl="1" indent="-285750">
              <a:buFont typeface="Arial"/>
              <a:buChar char="•"/>
            </a:pPr>
            <a:r>
              <a:rPr lang="fr-FR" sz="2300" dirty="0">
                <a:latin typeface="Century Gothic" panose="020B0502020202020204" pitchFamily="34" charset="0"/>
              </a:rPr>
              <a:t>Emplois</a:t>
            </a:r>
          </a:p>
          <a:p>
            <a:endParaRPr lang="fr-FR" sz="2300" dirty="0">
              <a:latin typeface="Century Gothic" panose="020B0502020202020204" pitchFamily="34" charset="0"/>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720" y="2273191"/>
            <a:ext cx="720000" cy="720000"/>
          </a:xfrm>
          <a:prstGeom prst="rect">
            <a:avLst/>
          </a:prstGeom>
        </p:spPr>
      </p:pic>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20" y="3602027"/>
            <a:ext cx="720000" cy="720000"/>
          </a:xfrm>
          <a:prstGeom prst="rect">
            <a:avLst/>
          </a:prstGeom>
        </p:spPr>
      </p:pic>
      <p:pic>
        <p:nvPicPr>
          <p:cNvPr id="31" name="Imag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720" y="4657780"/>
            <a:ext cx="720000" cy="720000"/>
          </a:xfrm>
          <a:prstGeom prst="rect">
            <a:avLst/>
          </a:prstGeom>
        </p:spPr>
      </p:pic>
      <p:pic>
        <p:nvPicPr>
          <p:cNvPr id="40" name="Imag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720" y="1246964"/>
            <a:ext cx="720000" cy="720000"/>
          </a:xfrm>
          <a:prstGeom prst="rect">
            <a:avLst/>
          </a:prstGeom>
        </p:spPr>
      </p:pic>
      <p:sp>
        <p:nvSpPr>
          <p:cNvPr id="4" name="Titre 3"/>
          <p:cNvSpPr>
            <a:spLocks noGrp="1"/>
          </p:cNvSpPr>
          <p:nvPr>
            <p:ph type="title"/>
          </p:nvPr>
        </p:nvSpPr>
        <p:spPr/>
        <p:txBody>
          <a:bodyPr/>
          <a:lstStyle/>
          <a:p>
            <a:r>
              <a:rPr lang="fr-FR" dirty="0"/>
              <a:t>Moins de CO2, une meilleure qualité de vie</a:t>
            </a:r>
          </a:p>
        </p:txBody>
      </p:sp>
    </p:spTree>
    <p:extLst>
      <p:ext uri="{BB962C8B-B14F-4D97-AF65-F5344CB8AC3E}">
        <p14:creationId xmlns:p14="http://schemas.microsoft.com/office/powerpoint/2010/main" val="16717302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Le bilan GES est une approche monocritère qui ne s’intéresse qu’au carbone</a:t>
            </a:r>
          </a:p>
        </p:txBody>
      </p:sp>
      <p:sp>
        <p:nvSpPr>
          <p:cNvPr id="4" name="Espace réservé du contenu 3"/>
          <p:cNvSpPr>
            <a:spLocks noGrp="1"/>
          </p:cNvSpPr>
          <p:nvPr>
            <p:ph idx="1"/>
          </p:nvPr>
        </p:nvSpPr>
        <p:spPr/>
        <p:txBody>
          <a:bodyPr/>
          <a:lstStyle/>
          <a:p>
            <a:pPr algn="ctr"/>
            <a:r>
              <a:rPr lang="fr-FR" i="1" dirty="0"/>
              <a:t>« Si ton seul outil est un marteau, tu verras tous les problèmes comme des clous »</a:t>
            </a:r>
          </a:p>
          <a:p>
            <a:endParaRPr lang="fr-FR" dirty="0"/>
          </a:p>
          <a:p>
            <a:endParaRPr lang="fr-FR" dirty="0"/>
          </a:p>
          <a:p>
            <a:endParaRPr lang="fr-FR" dirty="0"/>
          </a:p>
          <a:p>
            <a:endParaRPr lang="fr-FR" dirty="0"/>
          </a:p>
          <a:p>
            <a:endParaRPr lang="fr-FR" dirty="0"/>
          </a:p>
          <a:p>
            <a:endParaRPr lang="fr-FR" dirty="0"/>
          </a:p>
          <a:p>
            <a:endParaRPr lang="fr-FR" dirty="0"/>
          </a:p>
        </p:txBody>
      </p:sp>
      <p:grpSp>
        <p:nvGrpSpPr>
          <p:cNvPr id="14" name="Groupe 13">
            <a:extLst>
              <a:ext uri="{FF2B5EF4-FFF2-40B4-BE49-F238E27FC236}">
                <a16:creationId xmlns:a16="http://schemas.microsoft.com/office/drawing/2014/main" xmlns="" id="{C1B2C9A7-F66D-4CA9-8E70-D94320E7605A}"/>
              </a:ext>
            </a:extLst>
          </p:cNvPr>
          <p:cNvGrpSpPr/>
          <p:nvPr/>
        </p:nvGrpSpPr>
        <p:grpSpPr>
          <a:xfrm>
            <a:off x="2423871" y="2215128"/>
            <a:ext cx="1865730" cy="1925439"/>
            <a:chOff x="1374652" y="2536375"/>
            <a:chExt cx="1865730" cy="1925439"/>
          </a:xfrm>
        </p:grpSpPr>
        <p:pic>
          <p:nvPicPr>
            <p:cNvPr id="7" name="Image 6">
              <a:extLst>
                <a:ext uri="{FF2B5EF4-FFF2-40B4-BE49-F238E27FC236}">
                  <a16:creationId xmlns:a16="http://schemas.microsoft.com/office/drawing/2014/main" xmlns="" id="{3069D059-E803-4C8D-8F9D-A995F2888C15}"/>
                </a:ext>
              </a:extLst>
            </p:cNvPr>
            <p:cNvPicPr>
              <a:picLocks noChangeAspect="1"/>
            </p:cNvPicPr>
            <p:nvPr/>
          </p:nvPicPr>
          <p:blipFill>
            <a:blip r:embed="rId3"/>
            <a:stretch>
              <a:fillRect/>
            </a:stretch>
          </p:blipFill>
          <p:spPr>
            <a:xfrm>
              <a:off x="2351584" y="3573016"/>
              <a:ext cx="888798" cy="888798"/>
            </a:xfrm>
            <a:prstGeom prst="rect">
              <a:avLst/>
            </a:prstGeom>
          </p:spPr>
        </p:pic>
        <p:pic>
          <p:nvPicPr>
            <p:cNvPr id="9" name="Image 8">
              <a:extLst>
                <a:ext uri="{FF2B5EF4-FFF2-40B4-BE49-F238E27FC236}">
                  <a16:creationId xmlns:a16="http://schemas.microsoft.com/office/drawing/2014/main" xmlns="" id="{05A5F085-7021-42E5-83CB-E1675E145988}"/>
                </a:ext>
              </a:extLst>
            </p:cNvPr>
            <p:cNvPicPr>
              <a:picLocks noChangeAspect="1"/>
            </p:cNvPicPr>
            <p:nvPr/>
          </p:nvPicPr>
          <p:blipFill>
            <a:blip r:embed="rId4"/>
            <a:stretch>
              <a:fillRect/>
            </a:stretch>
          </p:blipFill>
          <p:spPr>
            <a:xfrm rot="3138659">
              <a:off x="1382918" y="2536375"/>
              <a:ext cx="1289259" cy="1289259"/>
            </a:xfrm>
            <a:prstGeom prst="rect">
              <a:avLst/>
            </a:prstGeom>
          </p:spPr>
        </p:pic>
        <p:pic>
          <p:nvPicPr>
            <p:cNvPr id="10" name="Image 9">
              <a:extLst>
                <a:ext uri="{FF2B5EF4-FFF2-40B4-BE49-F238E27FC236}">
                  <a16:creationId xmlns:a16="http://schemas.microsoft.com/office/drawing/2014/main" xmlns="" id="{E9F781D5-1459-4E2A-904B-E982ADACA8EB}"/>
                </a:ext>
              </a:extLst>
            </p:cNvPr>
            <p:cNvPicPr>
              <a:picLocks noChangeAspect="1"/>
            </p:cNvPicPr>
            <p:nvPr/>
          </p:nvPicPr>
          <p:blipFill>
            <a:blip r:embed="rId5"/>
            <a:stretch>
              <a:fillRect/>
            </a:stretch>
          </p:blipFill>
          <p:spPr>
            <a:xfrm>
              <a:off x="1374652" y="3721164"/>
              <a:ext cx="720000" cy="720000"/>
            </a:xfrm>
            <a:prstGeom prst="rect">
              <a:avLst/>
            </a:prstGeom>
          </p:spPr>
        </p:pic>
      </p:grpSp>
      <p:grpSp>
        <p:nvGrpSpPr>
          <p:cNvPr id="13" name="Groupe 12">
            <a:extLst>
              <a:ext uri="{FF2B5EF4-FFF2-40B4-BE49-F238E27FC236}">
                <a16:creationId xmlns:a16="http://schemas.microsoft.com/office/drawing/2014/main" xmlns="" id="{6E64B7F3-862E-4B48-AE2C-9002712F9394}"/>
              </a:ext>
            </a:extLst>
          </p:cNvPr>
          <p:cNvGrpSpPr/>
          <p:nvPr/>
        </p:nvGrpSpPr>
        <p:grpSpPr>
          <a:xfrm>
            <a:off x="7080804" y="2276785"/>
            <a:ext cx="2031406" cy="1949967"/>
            <a:chOff x="7628890" y="2326978"/>
            <a:chExt cx="2031406" cy="1949967"/>
          </a:xfrm>
        </p:grpSpPr>
        <p:pic>
          <p:nvPicPr>
            <p:cNvPr id="5" name="Image 4">
              <a:extLst>
                <a:ext uri="{FF2B5EF4-FFF2-40B4-BE49-F238E27FC236}">
                  <a16:creationId xmlns:a16="http://schemas.microsoft.com/office/drawing/2014/main" xmlns="" id="{3D6F999E-8D0C-4806-8519-92B6947D8706}"/>
                </a:ext>
              </a:extLst>
            </p:cNvPr>
            <p:cNvPicPr>
              <a:picLocks noChangeAspect="1"/>
            </p:cNvPicPr>
            <p:nvPr/>
          </p:nvPicPr>
          <p:blipFill>
            <a:blip r:embed="rId6"/>
            <a:stretch>
              <a:fillRect/>
            </a:stretch>
          </p:blipFill>
          <p:spPr>
            <a:xfrm>
              <a:off x="8760296" y="3284984"/>
              <a:ext cx="900000" cy="900000"/>
            </a:xfrm>
            <a:prstGeom prst="rect">
              <a:avLst/>
            </a:prstGeom>
          </p:spPr>
        </p:pic>
        <p:pic>
          <p:nvPicPr>
            <p:cNvPr id="11" name="Image 10">
              <a:extLst>
                <a:ext uri="{FF2B5EF4-FFF2-40B4-BE49-F238E27FC236}">
                  <a16:creationId xmlns:a16="http://schemas.microsoft.com/office/drawing/2014/main" xmlns="" id="{22590818-330F-4FC1-B866-92E30854DCDC}"/>
                </a:ext>
              </a:extLst>
            </p:cNvPr>
            <p:cNvPicPr>
              <a:picLocks noChangeAspect="1"/>
            </p:cNvPicPr>
            <p:nvPr/>
          </p:nvPicPr>
          <p:blipFill>
            <a:blip r:embed="rId7"/>
            <a:stretch>
              <a:fillRect/>
            </a:stretch>
          </p:blipFill>
          <p:spPr>
            <a:xfrm>
              <a:off x="7941172" y="3556945"/>
              <a:ext cx="720000" cy="720000"/>
            </a:xfrm>
            <a:prstGeom prst="rect">
              <a:avLst/>
            </a:prstGeom>
          </p:spPr>
        </p:pic>
        <p:pic>
          <p:nvPicPr>
            <p:cNvPr id="12" name="Image 11">
              <a:extLst>
                <a:ext uri="{FF2B5EF4-FFF2-40B4-BE49-F238E27FC236}">
                  <a16:creationId xmlns:a16="http://schemas.microsoft.com/office/drawing/2014/main" xmlns="" id="{C076814A-0C7D-41BA-9FC7-E3EA7A5D0DE6}"/>
                </a:ext>
              </a:extLst>
            </p:cNvPr>
            <p:cNvPicPr>
              <a:picLocks noChangeAspect="1"/>
            </p:cNvPicPr>
            <p:nvPr/>
          </p:nvPicPr>
          <p:blipFill>
            <a:blip r:embed="rId4"/>
            <a:stretch>
              <a:fillRect/>
            </a:stretch>
          </p:blipFill>
          <p:spPr>
            <a:xfrm rot="3138659">
              <a:off x="7628890" y="2326978"/>
              <a:ext cx="1289259" cy="1289259"/>
            </a:xfrm>
            <a:prstGeom prst="rect">
              <a:avLst/>
            </a:prstGeom>
          </p:spPr>
        </p:pic>
      </p:grpSp>
    </p:spTree>
    <p:extLst>
      <p:ext uri="{BB962C8B-B14F-4D97-AF65-F5344CB8AC3E}">
        <p14:creationId xmlns:p14="http://schemas.microsoft.com/office/powerpoint/2010/main" val="28965750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Le bilan GES est une approche monocritère qui ne s’intéresse qu’au carbone</a:t>
            </a:r>
          </a:p>
        </p:txBody>
      </p:sp>
      <p:sp>
        <p:nvSpPr>
          <p:cNvPr id="4" name="Espace réservé du contenu 3"/>
          <p:cNvSpPr>
            <a:spLocks noGrp="1"/>
          </p:cNvSpPr>
          <p:nvPr>
            <p:ph idx="1"/>
          </p:nvPr>
        </p:nvSpPr>
        <p:spPr/>
        <p:txBody>
          <a:bodyPr/>
          <a:lstStyle/>
          <a:p>
            <a:pPr algn="ctr"/>
            <a:r>
              <a:rPr lang="fr-FR" i="1" dirty="0"/>
              <a:t>« Si votre seul outil est un marteau, tu verras tous les problèmes comme des clous »</a:t>
            </a:r>
          </a:p>
          <a:p>
            <a:endParaRPr lang="fr-FR" dirty="0"/>
          </a:p>
          <a:p>
            <a:endParaRPr lang="fr-FR" dirty="0"/>
          </a:p>
          <a:p>
            <a:endParaRPr lang="fr-FR" dirty="0"/>
          </a:p>
          <a:p>
            <a:endParaRPr lang="fr-FR" dirty="0"/>
          </a:p>
          <a:p>
            <a:endParaRPr lang="fr-FR" dirty="0"/>
          </a:p>
          <a:p>
            <a:endParaRPr lang="fr-FR" dirty="0"/>
          </a:p>
          <a:p>
            <a:r>
              <a:rPr lang="fr-FR" dirty="0"/>
              <a:t>Le Bilan GES est un très bon marteau si on veut clouer du carbone. </a:t>
            </a:r>
            <a:r>
              <a:rPr lang="fr-FR" dirty="0">
                <a:solidFill>
                  <a:srgbClr val="F6AB38"/>
                </a:solidFill>
              </a:rPr>
              <a:t>Cela n’en fait pas un outil magique !</a:t>
            </a:r>
            <a:r>
              <a:rPr lang="fr-FR" dirty="0"/>
              <a:t> </a:t>
            </a:r>
          </a:p>
          <a:p>
            <a:endParaRPr lang="fr-FR" dirty="0"/>
          </a:p>
        </p:txBody>
      </p:sp>
      <p:grpSp>
        <p:nvGrpSpPr>
          <p:cNvPr id="14" name="Groupe 13">
            <a:extLst>
              <a:ext uri="{FF2B5EF4-FFF2-40B4-BE49-F238E27FC236}">
                <a16:creationId xmlns:a16="http://schemas.microsoft.com/office/drawing/2014/main" xmlns="" id="{C1B2C9A7-F66D-4CA9-8E70-D94320E7605A}"/>
              </a:ext>
            </a:extLst>
          </p:cNvPr>
          <p:cNvGrpSpPr/>
          <p:nvPr/>
        </p:nvGrpSpPr>
        <p:grpSpPr>
          <a:xfrm>
            <a:off x="2423871" y="2215128"/>
            <a:ext cx="1865730" cy="1925439"/>
            <a:chOff x="1374652" y="2536375"/>
            <a:chExt cx="1865730" cy="1925439"/>
          </a:xfrm>
        </p:grpSpPr>
        <p:pic>
          <p:nvPicPr>
            <p:cNvPr id="7" name="Image 6">
              <a:extLst>
                <a:ext uri="{FF2B5EF4-FFF2-40B4-BE49-F238E27FC236}">
                  <a16:creationId xmlns:a16="http://schemas.microsoft.com/office/drawing/2014/main" xmlns="" id="{3069D059-E803-4C8D-8F9D-A995F2888C15}"/>
                </a:ext>
              </a:extLst>
            </p:cNvPr>
            <p:cNvPicPr>
              <a:picLocks noChangeAspect="1"/>
            </p:cNvPicPr>
            <p:nvPr/>
          </p:nvPicPr>
          <p:blipFill>
            <a:blip r:embed="rId3"/>
            <a:stretch>
              <a:fillRect/>
            </a:stretch>
          </p:blipFill>
          <p:spPr>
            <a:xfrm>
              <a:off x="2351584" y="3573016"/>
              <a:ext cx="888798" cy="888798"/>
            </a:xfrm>
            <a:prstGeom prst="rect">
              <a:avLst/>
            </a:prstGeom>
          </p:spPr>
        </p:pic>
        <p:pic>
          <p:nvPicPr>
            <p:cNvPr id="9" name="Image 8">
              <a:extLst>
                <a:ext uri="{FF2B5EF4-FFF2-40B4-BE49-F238E27FC236}">
                  <a16:creationId xmlns:a16="http://schemas.microsoft.com/office/drawing/2014/main" xmlns="" id="{05A5F085-7021-42E5-83CB-E1675E145988}"/>
                </a:ext>
              </a:extLst>
            </p:cNvPr>
            <p:cNvPicPr>
              <a:picLocks noChangeAspect="1"/>
            </p:cNvPicPr>
            <p:nvPr/>
          </p:nvPicPr>
          <p:blipFill>
            <a:blip r:embed="rId4"/>
            <a:stretch>
              <a:fillRect/>
            </a:stretch>
          </p:blipFill>
          <p:spPr>
            <a:xfrm rot="3138659">
              <a:off x="1382918" y="2536375"/>
              <a:ext cx="1289259" cy="1289259"/>
            </a:xfrm>
            <a:prstGeom prst="rect">
              <a:avLst/>
            </a:prstGeom>
          </p:spPr>
        </p:pic>
        <p:pic>
          <p:nvPicPr>
            <p:cNvPr id="10" name="Image 9">
              <a:extLst>
                <a:ext uri="{FF2B5EF4-FFF2-40B4-BE49-F238E27FC236}">
                  <a16:creationId xmlns:a16="http://schemas.microsoft.com/office/drawing/2014/main" xmlns="" id="{E9F781D5-1459-4E2A-904B-E982ADACA8EB}"/>
                </a:ext>
              </a:extLst>
            </p:cNvPr>
            <p:cNvPicPr>
              <a:picLocks noChangeAspect="1"/>
            </p:cNvPicPr>
            <p:nvPr/>
          </p:nvPicPr>
          <p:blipFill>
            <a:blip r:embed="rId5"/>
            <a:stretch>
              <a:fillRect/>
            </a:stretch>
          </p:blipFill>
          <p:spPr>
            <a:xfrm>
              <a:off x="1374652" y="3721164"/>
              <a:ext cx="720000" cy="720000"/>
            </a:xfrm>
            <a:prstGeom prst="rect">
              <a:avLst/>
            </a:prstGeom>
          </p:spPr>
        </p:pic>
      </p:grpSp>
      <p:grpSp>
        <p:nvGrpSpPr>
          <p:cNvPr id="13" name="Groupe 12">
            <a:extLst>
              <a:ext uri="{FF2B5EF4-FFF2-40B4-BE49-F238E27FC236}">
                <a16:creationId xmlns:a16="http://schemas.microsoft.com/office/drawing/2014/main" xmlns="" id="{6E64B7F3-862E-4B48-AE2C-9002712F9394}"/>
              </a:ext>
            </a:extLst>
          </p:cNvPr>
          <p:cNvGrpSpPr/>
          <p:nvPr/>
        </p:nvGrpSpPr>
        <p:grpSpPr>
          <a:xfrm>
            <a:off x="7080804" y="2276785"/>
            <a:ext cx="2031406" cy="1949967"/>
            <a:chOff x="7628890" y="2326978"/>
            <a:chExt cx="2031406" cy="1949967"/>
          </a:xfrm>
        </p:grpSpPr>
        <p:pic>
          <p:nvPicPr>
            <p:cNvPr id="5" name="Image 4">
              <a:extLst>
                <a:ext uri="{FF2B5EF4-FFF2-40B4-BE49-F238E27FC236}">
                  <a16:creationId xmlns:a16="http://schemas.microsoft.com/office/drawing/2014/main" xmlns="" id="{3D6F999E-8D0C-4806-8519-92B6947D8706}"/>
                </a:ext>
              </a:extLst>
            </p:cNvPr>
            <p:cNvPicPr>
              <a:picLocks noChangeAspect="1"/>
            </p:cNvPicPr>
            <p:nvPr/>
          </p:nvPicPr>
          <p:blipFill>
            <a:blip r:embed="rId6"/>
            <a:stretch>
              <a:fillRect/>
            </a:stretch>
          </p:blipFill>
          <p:spPr>
            <a:xfrm>
              <a:off x="8760296" y="3284984"/>
              <a:ext cx="900000" cy="900000"/>
            </a:xfrm>
            <a:prstGeom prst="rect">
              <a:avLst/>
            </a:prstGeom>
          </p:spPr>
        </p:pic>
        <p:pic>
          <p:nvPicPr>
            <p:cNvPr id="11" name="Image 10">
              <a:extLst>
                <a:ext uri="{FF2B5EF4-FFF2-40B4-BE49-F238E27FC236}">
                  <a16:creationId xmlns:a16="http://schemas.microsoft.com/office/drawing/2014/main" xmlns="" id="{22590818-330F-4FC1-B866-92E30854DCDC}"/>
                </a:ext>
              </a:extLst>
            </p:cNvPr>
            <p:cNvPicPr>
              <a:picLocks noChangeAspect="1"/>
            </p:cNvPicPr>
            <p:nvPr/>
          </p:nvPicPr>
          <p:blipFill>
            <a:blip r:embed="rId7"/>
            <a:stretch>
              <a:fillRect/>
            </a:stretch>
          </p:blipFill>
          <p:spPr>
            <a:xfrm>
              <a:off x="7941172" y="3556945"/>
              <a:ext cx="720000" cy="720000"/>
            </a:xfrm>
            <a:prstGeom prst="rect">
              <a:avLst/>
            </a:prstGeom>
          </p:spPr>
        </p:pic>
        <p:pic>
          <p:nvPicPr>
            <p:cNvPr id="12" name="Image 11">
              <a:extLst>
                <a:ext uri="{FF2B5EF4-FFF2-40B4-BE49-F238E27FC236}">
                  <a16:creationId xmlns:a16="http://schemas.microsoft.com/office/drawing/2014/main" xmlns="" id="{C076814A-0C7D-41BA-9FC7-E3EA7A5D0DE6}"/>
                </a:ext>
              </a:extLst>
            </p:cNvPr>
            <p:cNvPicPr>
              <a:picLocks noChangeAspect="1"/>
            </p:cNvPicPr>
            <p:nvPr/>
          </p:nvPicPr>
          <p:blipFill>
            <a:blip r:embed="rId4"/>
            <a:stretch>
              <a:fillRect/>
            </a:stretch>
          </p:blipFill>
          <p:spPr>
            <a:xfrm rot="3138659">
              <a:off x="7628890" y="2326978"/>
              <a:ext cx="1289259" cy="1289259"/>
            </a:xfrm>
            <a:prstGeom prst="rect">
              <a:avLst/>
            </a:prstGeom>
          </p:spPr>
        </p:pic>
      </p:grpSp>
    </p:spTree>
    <p:extLst>
      <p:ext uri="{BB962C8B-B14F-4D97-AF65-F5344CB8AC3E}">
        <p14:creationId xmlns:p14="http://schemas.microsoft.com/office/powerpoint/2010/main" val="36106347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140580-44E6-410F-A100-5622383ECEED}"/>
              </a:ext>
            </a:extLst>
          </p:cNvPr>
          <p:cNvSpPr>
            <a:spLocks noGrp="1"/>
          </p:cNvSpPr>
          <p:nvPr>
            <p:ph type="title"/>
          </p:nvPr>
        </p:nvSpPr>
        <p:spPr/>
        <p:txBody>
          <a:bodyPr/>
          <a:lstStyle/>
          <a:p>
            <a:r>
              <a:rPr lang="fr-FR" dirty="0"/>
              <a:t>Un petit exemple : Carbone VS Biodiversité</a:t>
            </a:r>
          </a:p>
        </p:txBody>
      </p:sp>
      <p:pic>
        <p:nvPicPr>
          <p:cNvPr id="9" name="Image 8">
            <a:extLst>
              <a:ext uri="{FF2B5EF4-FFF2-40B4-BE49-F238E27FC236}">
                <a16:creationId xmlns:a16="http://schemas.microsoft.com/office/drawing/2014/main" xmlns="" id="{AFFAD8EA-898F-4282-9C51-4EFBC0D18C3B}"/>
              </a:ext>
            </a:extLst>
          </p:cNvPr>
          <p:cNvPicPr>
            <a:picLocks noChangeAspect="1"/>
          </p:cNvPicPr>
          <p:nvPr/>
        </p:nvPicPr>
        <p:blipFill>
          <a:blip r:embed="rId2"/>
          <a:stretch>
            <a:fillRect/>
          </a:stretch>
        </p:blipFill>
        <p:spPr>
          <a:xfrm>
            <a:off x="1844329" y="1709074"/>
            <a:ext cx="1723893" cy="1723893"/>
          </a:xfrm>
          <a:prstGeom prst="rect">
            <a:avLst/>
          </a:prstGeom>
        </p:spPr>
      </p:pic>
      <p:pic>
        <p:nvPicPr>
          <p:cNvPr id="7" name="Image 6">
            <a:extLst>
              <a:ext uri="{FF2B5EF4-FFF2-40B4-BE49-F238E27FC236}">
                <a16:creationId xmlns:a16="http://schemas.microsoft.com/office/drawing/2014/main" xmlns="" id="{B5DBA024-C7C2-4C18-9A30-A1503F45EEC0}"/>
              </a:ext>
            </a:extLst>
          </p:cNvPr>
          <p:cNvPicPr>
            <a:picLocks noChangeAspect="1"/>
          </p:cNvPicPr>
          <p:nvPr/>
        </p:nvPicPr>
        <p:blipFill>
          <a:blip r:embed="rId3"/>
          <a:stretch>
            <a:fillRect/>
          </a:stretch>
        </p:blipFill>
        <p:spPr>
          <a:xfrm>
            <a:off x="1052241" y="2066965"/>
            <a:ext cx="1254411" cy="1254411"/>
          </a:xfrm>
          <a:prstGeom prst="rect">
            <a:avLst/>
          </a:prstGeom>
        </p:spPr>
      </p:pic>
      <p:sp>
        <p:nvSpPr>
          <p:cNvPr id="17" name="Rectangle 16">
            <a:extLst>
              <a:ext uri="{FF2B5EF4-FFF2-40B4-BE49-F238E27FC236}">
                <a16:creationId xmlns:a16="http://schemas.microsoft.com/office/drawing/2014/main" xmlns="" id="{F930BB51-C30E-4504-B03C-F8AF3CFC2DA8}"/>
              </a:ext>
            </a:extLst>
          </p:cNvPr>
          <p:cNvSpPr/>
          <p:nvPr/>
        </p:nvSpPr>
        <p:spPr>
          <a:xfrm>
            <a:off x="685738" y="3677291"/>
            <a:ext cx="6096000" cy="1754326"/>
          </a:xfrm>
          <a:prstGeom prst="rect">
            <a:avLst/>
          </a:prstGeom>
        </p:spPr>
        <p:txBody>
          <a:bodyPr>
            <a:spAutoFit/>
          </a:bodyPr>
          <a:lstStyle/>
          <a:p>
            <a:r>
              <a:rPr lang="fr-FR" b="1" dirty="0">
                <a:latin typeface="Century Gothic" panose="020B0502020202020204" pitchFamily="34" charset="0"/>
                <a:sym typeface="Wingdings" panose="05000000000000000000" pitchFamily="2" charset="2"/>
              </a:rPr>
              <a:t> De multiples s</a:t>
            </a:r>
            <a:r>
              <a:rPr lang="fr-FR" b="1" dirty="0">
                <a:latin typeface="Century Gothic" panose="020B0502020202020204" pitchFamily="34" charset="0"/>
              </a:rPr>
              <a:t>ervices rendus : </a:t>
            </a:r>
          </a:p>
          <a:p>
            <a:pPr marL="285750" indent="-285750">
              <a:buFont typeface="Arial" panose="020B0604020202020204" pitchFamily="34" charset="0"/>
              <a:buChar char="•"/>
            </a:pPr>
            <a:r>
              <a:rPr lang="fr-FR" dirty="0">
                <a:latin typeface="Century Gothic" panose="020B0502020202020204" pitchFamily="34" charset="0"/>
              </a:rPr>
              <a:t>Stockage de carbone</a:t>
            </a:r>
          </a:p>
          <a:p>
            <a:pPr marL="285750" indent="-285750">
              <a:buFont typeface="Arial" panose="020B0604020202020204" pitchFamily="34" charset="0"/>
              <a:buChar char="•"/>
            </a:pPr>
            <a:r>
              <a:rPr lang="fr-FR" dirty="0">
                <a:latin typeface="Century Gothic" panose="020B0502020202020204" pitchFamily="34" charset="0"/>
              </a:rPr>
              <a:t>Loisir / Paysages</a:t>
            </a:r>
          </a:p>
          <a:p>
            <a:pPr marL="285750" indent="-285750">
              <a:buFont typeface="Arial" panose="020B0604020202020204" pitchFamily="34" charset="0"/>
              <a:buChar char="•"/>
            </a:pPr>
            <a:r>
              <a:rPr lang="fr-FR" dirty="0">
                <a:latin typeface="Century Gothic" panose="020B0502020202020204" pitchFamily="34" charset="0"/>
              </a:rPr>
              <a:t>Gestion de l’eau</a:t>
            </a:r>
          </a:p>
          <a:p>
            <a:pPr marL="285750" indent="-285750">
              <a:buFont typeface="Arial" panose="020B0604020202020204" pitchFamily="34" charset="0"/>
              <a:buChar char="•"/>
            </a:pPr>
            <a:r>
              <a:rPr lang="fr-FR" dirty="0">
                <a:latin typeface="Century Gothic" panose="020B0502020202020204" pitchFamily="34" charset="0"/>
              </a:rPr>
              <a:t>Fourniture de bois matériaux</a:t>
            </a:r>
          </a:p>
          <a:p>
            <a:pPr marL="285750" indent="-285750">
              <a:buFont typeface="Arial" panose="020B0604020202020204" pitchFamily="34" charset="0"/>
              <a:buChar char="•"/>
            </a:pPr>
            <a:r>
              <a:rPr lang="fr-FR" dirty="0">
                <a:latin typeface="Century Gothic" panose="020B0502020202020204" pitchFamily="34" charset="0"/>
              </a:rPr>
              <a:t>…</a:t>
            </a:r>
          </a:p>
        </p:txBody>
      </p:sp>
      <p:sp>
        <p:nvSpPr>
          <p:cNvPr id="19" name="Rectangle 18">
            <a:extLst>
              <a:ext uri="{FF2B5EF4-FFF2-40B4-BE49-F238E27FC236}">
                <a16:creationId xmlns:a16="http://schemas.microsoft.com/office/drawing/2014/main" xmlns="" id="{6F417B0F-2028-490D-9F85-A7A466322467}"/>
              </a:ext>
            </a:extLst>
          </p:cNvPr>
          <p:cNvSpPr/>
          <p:nvPr/>
        </p:nvSpPr>
        <p:spPr>
          <a:xfrm>
            <a:off x="483506" y="1384449"/>
            <a:ext cx="4094391" cy="369332"/>
          </a:xfrm>
          <a:prstGeom prst="rect">
            <a:avLst/>
          </a:prstGeom>
        </p:spPr>
        <p:txBody>
          <a:bodyPr wrap="none">
            <a:spAutoFit/>
          </a:bodyPr>
          <a:lstStyle/>
          <a:p>
            <a:r>
              <a:rPr lang="fr-FR" b="1" dirty="0">
                <a:latin typeface="Century Gothic" panose="020B0502020202020204" pitchFamily="34" charset="0"/>
              </a:rPr>
              <a:t>Une forêt = une diversité d’espèces</a:t>
            </a:r>
          </a:p>
        </p:txBody>
      </p:sp>
      <p:sp>
        <p:nvSpPr>
          <p:cNvPr id="23" name="Rectangle 22">
            <a:extLst>
              <a:ext uri="{FF2B5EF4-FFF2-40B4-BE49-F238E27FC236}">
                <a16:creationId xmlns:a16="http://schemas.microsoft.com/office/drawing/2014/main" xmlns="" id="{44B140C7-10E5-4188-B223-85C452A6E3C4}"/>
              </a:ext>
            </a:extLst>
          </p:cNvPr>
          <p:cNvSpPr/>
          <p:nvPr/>
        </p:nvSpPr>
        <p:spPr>
          <a:xfrm>
            <a:off x="9149841" y="6294923"/>
            <a:ext cx="6566678" cy="307777"/>
          </a:xfrm>
          <a:prstGeom prst="rect">
            <a:avLst/>
          </a:prstGeom>
          <a:ln>
            <a:noFill/>
          </a:ln>
        </p:spPr>
        <p:txBody>
          <a:bodyPr wrap="square">
            <a:spAutoFit/>
          </a:bodyPr>
          <a:lstStyle/>
          <a:p>
            <a:pPr algn="just" fontAlgn="base">
              <a:spcBef>
                <a:spcPct val="0"/>
              </a:spcBef>
              <a:spcAft>
                <a:spcPct val="0"/>
              </a:spcAft>
            </a:pPr>
            <a:r>
              <a:rPr lang="fr-FR" sz="1400" i="1" dirty="0">
                <a:solidFill>
                  <a:srgbClr val="085160"/>
                </a:solidFill>
                <a:latin typeface="Century Gothic" pitchFamily="34" charset="0"/>
                <a:cs typeface="Arial" pitchFamily="34" charset="0"/>
              </a:rPr>
              <a:t>Source : </a:t>
            </a:r>
            <a:r>
              <a:rPr lang="en-US" sz="1400" i="1" dirty="0" err="1">
                <a:solidFill>
                  <a:srgbClr val="085160"/>
                </a:solidFill>
                <a:latin typeface="Century Gothic" pitchFamily="34" charset="0"/>
                <a:cs typeface="Arial" pitchFamily="34" charset="0"/>
              </a:rPr>
              <a:t>Humanité</a:t>
            </a:r>
            <a:r>
              <a:rPr lang="en-US" sz="1400" i="1" dirty="0">
                <a:solidFill>
                  <a:srgbClr val="085160"/>
                </a:solidFill>
                <a:latin typeface="Century Gothic" pitchFamily="34" charset="0"/>
                <a:cs typeface="Arial" pitchFamily="34" charset="0"/>
              </a:rPr>
              <a:t> et </a:t>
            </a:r>
            <a:r>
              <a:rPr lang="en-US" sz="1400" i="1" dirty="0" err="1">
                <a:solidFill>
                  <a:srgbClr val="085160"/>
                </a:solidFill>
                <a:latin typeface="Century Gothic" pitchFamily="34" charset="0"/>
                <a:cs typeface="Arial" pitchFamily="34" charset="0"/>
              </a:rPr>
              <a:t>Biodiversité</a:t>
            </a:r>
            <a:endParaRPr lang="pt-BR" sz="1400" i="1" dirty="0">
              <a:solidFill>
                <a:srgbClr val="085160"/>
              </a:solidFill>
              <a:latin typeface="Century Gothic" pitchFamily="34" charset="0"/>
              <a:cs typeface="Arial" pitchFamily="34" charset="0"/>
            </a:endParaRPr>
          </a:p>
        </p:txBody>
      </p:sp>
    </p:spTree>
    <p:extLst>
      <p:ext uri="{BB962C8B-B14F-4D97-AF65-F5344CB8AC3E}">
        <p14:creationId xmlns:p14="http://schemas.microsoft.com/office/powerpoint/2010/main" val="27660932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140580-44E6-410F-A100-5622383ECEED}"/>
              </a:ext>
            </a:extLst>
          </p:cNvPr>
          <p:cNvSpPr>
            <a:spLocks noGrp="1"/>
          </p:cNvSpPr>
          <p:nvPr>
            <p:ph type="title"/>
          </p:nvPr>
        </p:nvSpPr>
        <p:spPr/>
        <p:txBody>
          <a:bodyPr/>
          <a:lstStyle/>
          <a:p>
            <a:r>
              <a:rPr lang="fr-FR" dirty="0"/>
              <a:t>Un petit exemple : Carbone VS Biodiversité</a:t>
            </a:r>
          </a:p>
        </p:txBody>
      </p:sp>
      <p:pic>
        <p:nvPicPr>
          <p:cNvPr id="9" name="Image 8">
            <a:extLst>
              <a:ext uri="{FF2B5EF4-FFF2-40B4-BE49-F238E27FC236}">
                <a16:creationId xmlns:a16="http://schemas.microsoft.com/office/drawing/2014/main" xmlns="" id="{AFFAD8EA-898F-4282-9C51-4EFBC0D18C3B}"/>
              </a:ext>
            </a:extLst>
          </p:cNvPr>
          <p:cNvPicPr>
            <a:picLocks noChangeAspect="1"/>
          </p:cNvPicPr>
          <p:nvPr/>
        </p:nvPicPr>
        <p:blipFill>
          <a:blip r:embed="rId2"/>
          <a:stretch>
            <a:fillRect/>
          </a:stretch>
        </p:blipFill>
        <p:spPr>
          <a:xfrm>
            <a:off x="1844329" y="1709074"/>
            <a:ext cx="1723893" cy="1723893"/>
          </a:xfrm>
          <a:prstGeom prst="rect">
            <a:avLst/>
          </a:prstGeom>
        </p:spPr>
      </p:pic>
      <p:pic>
        <p:nvPicPr>
          <p:cNvPr id="7" name="Image 6">
            <a:extLst>
              <a:ext uri="{FF2B5EF4-FFF2-40B4-BE49-F238E27FC236}">
                <a16:creationId xmlns:a16="http://schemas.microsoft.com/office/drawing/2014/main" xmlns="" id="{B5DBA024-C7C2-4C18-9A30-A1503F45EEC0}"/>
              </a:ext>
            </a:extLst>
          </p:cNvPr>
          <p:cNvPicPr>
            <a:picLocks noChangeAspect="1"/>
          </p:cNvPicPr>
          <p:nvPr/>
        </p:nvPicPr>
        <p:blipFill>
          <a:blip r:embed="rId3"/>
          <a:stretch>
            <a:fillRect/>
          </a:stretch>
        </p:blipFill>
        <p:spPr>
          <a:xfrm>
            <a:off x="1052241" y="2066965"/>
            <a:ext cx="1254411" cy="1254411"/>
          </a:xfrm>
          <a:prstGeom prst="rect">
            <a:avLst/>
          </a:prstGeom>
        </p:spPr>
      </p:pic>
      <p:pic>
        <p:nvPicPr>
          <p:cNvPr id="11" name="Image 10">
            <a:extLst>
              <a:ext uri="{FF2B5EF4-FFF2-40B4-BE49-F238E27FC236}">
                <a16:creationId xmlns:a16="http://schemas.microsoft.com/office/drawing/2014/main" xmlns="" id="{2B2B6A5F-42B5-4838-B420-E63C64FE3B2D}"/>
              </a:ext>
            </a:extLst>
          </p:cNvPr>
          <p:cNvPicPr>
            <a:picLocks noChangeAspect="1"/>
          </p:cNvPicPr>
          <p:nvPr/>
        </p:nvPicPr>
        <p:blipFill>
          <a:blip r:embed="rId4"/>
          <a:stretch>
            <a:fillRect/>
          </a:stretch>
        </p:blipFill>
        <p:spPr>
          <a:xfrm>
            <a:off x="7834186" y="1407650"/>
            <a:ext cx="1318631" cy="1318631"/>
          </a:xfrm>
          <a:prstGeom prst="rect">
            <a:avLst/>
          </a:prstGeom>
        </p:spPr>
      </p:pic>
      <p:pic>
        <p:nvPicPr>
          <p:cNvPr id="12" name="Image 11">
            <a:extLst>
              <a:ext uri="{FF2B5EF4-FFF2-40B4-BE49-F238E27FC236}">
                <a16:creationId xmlns:a16="http://schemas.microsoft.com/office/drawing/2014/main" xmlns="" id="{F7A47D65-D348-4AC6-84D0-43CE05B7A41E}"/>
              </a:ext>
            </a:extLst>
          </p:cNvPr>
          <p:cNvPicPr>
            <a:picLocks noChangeAspect="1"/>
          </p:cNvPicPr>
          <p:nvPr/>
        </p:nvPicPr>
        <p:blipFill>
          <a:blip r:embed="rId4"/>
          <a:stretch>
            <a:fillRect/>
          </a:stretch>
        </p:blipFill>
        <p:spPr>
          <a:xfrm>
            <a:off x="8618700" y="1135771"/>
            <a:ext cx="1318631" cy="1318631"/>
          </a:xfrm>
          <a:prstGeom prst="rect">
            <a:avLst/>
          </a:prstGeom>
        </p:spPr>
      </p:pic>
      <p:pic>
        <p:nvPicPr>
          <p:cNvPr id="15" name="Image 14">
            <a:extLst>
              <a:ext uri="{FF2B5EF4-FFF2-40B4-BE49-F238E27FC236}">
                <a16:creationId xmlns:a16="http://schemas.microsoft.com/office/drawing/2014/main" xmlns="" id="{3088D4D7-86E0-4F0C-B951-54FD51034C00}"/>
              </a:ext>
            </a:extLst>
          </p:cNvPr>
          <p:cNvPicPr>
            <a:picLocks noChangeAspect="1"/>
          </p:cNvPicPr>
          <p:nvPr/>
        </p:nvPicPr>
        <p:blipFill>
          <a:blip r:embed="rId4"/>
          <a:stretch>
            <a:fillRect/>
          </a:stretch>
        </p:blipFill>
        <p:spPr>
          <a:xfrm>
            <a:off x="9346198" y="1328168"/>
            <a:ext cx="1318631" cy="1318631"/>
          </a:xfrm>
          <a:prstGeom prst="rect">
            <a:avLst/>
          </a:prstGeom>
        </p:spPr>
      </p:pic>
      <p:pic>
        <p:nvPicPr>
          <p:cNvPr id="13" name="Image 12">
            <a:extLst>
              <a:ext uri="{FF2B5EF4-FFF2-40B4-BE49-F238E27FC236}">
                <a16:creationId xmlns:a16="http://schemas.microsoft.com/office/drawing/2014/main" xmlns="" id="{645E2AFF-6A34-4B18-931C-C74DCEA6D183}"/>
              </a:ext>
            </a:extLst>
          </p:cNvPr>
          <p:cNvPicPr>
            <a:picLocks noChangeAspect="1"/>
          </p:cNvPicPr>
          <p:nvPr/>
        </p:nvPicPr>
        <p:blipFill>
          <a:blip r:embed="rId4"/>
          <a:stretch>
            <a:fillRect/>
          </a:stretch>
        </p:blipFill>
        <p:spPr>
          <a:xfrm>
            <a:off x="9343474" y="2358660"/>
            <a:ext cx="1318631" cy="1318631"/>
          </a:xfrm>
          <a:prstGeom prst="rect">
            <a:avLst/>
          </a:prstGeom>
        </p:spPr>
      </p:pic>
      <p:pic>
        <p:nvPicPr>
          <p:cNvPr id="14" name="Image 13">
            <a:extLst>
              <a:ext uri="{FF2B5EF4-FFF2-40B4-BE49-F238E27FC236}">
                <a16:creationId xmlns:a16="http://schemas.microsoft.com/office/drawing/2014/main" xmlns="" id="{29B5685F-77E2-4C9A-B054-BD2B73D104D9}"/>
              </a:ext>
            </a:extLst>
          </p:cNvPr>
          <p:cNvPicPr>
            <a:picLocks noChangeAspect="1"/>
          </p:cNvPicPr>
          <p:nvPr/>
        </p:nvPicPr>
        <p:blipFill>
          <a:blip r:embed="rId4"/>
          <a:stretch>
            <a:fillRect/>
          </a:stretch>
        </p:blipFill>
        <p:spPr>
          <a:xfrm>
            <a:off x="8032829" y="2483849"/>
            <a:ext cx="1318631" cy="1318631"/>
          </a:xfrm>
          <a:prstGeom prst="rect">
            <a:avLst/>
          </a:prstGeom>
        </p:spPr>
      </p:pic>
      <p:sp>
        <p:nvSpPr>
          <p:cNvPr id="16" name="Flèche : droite 15">
            <a:extLst>
              <a:ext uri="{FF2B5EF4-FFF2-40B4-BE49-F238E27FC236}">
                <a16:creationId xmlns:a16="http://schemas.microsoft.com/office/drawing/2014/main" xmlns="" id="{35D6A4AF-0DED-4785-9D72-4855DEDDECB2}"/>
              </a:ext>
            </a:extLst>
          </p:cNvPr>
          <p:cNvSpPr/>
          <p:nvPr/>
        </p:nvSpPr>
        <p:spPr>
          <a:xfrm>
            <a:off x="5527108" y="2483849"/>
            <a:ext cx="1310645" cy="356487"/>
          </a:xfrm>
          <a:prstGeom prst="rightArrow">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F930BB51-C30E-4504-B03C-F8AF3CFC2DA8}"/>
              </a:ext>
            </a:extLst>
          </p:cNvPr>
          <p:cNvSpPr/>
          <p:nvPr/>
        </p:nvSpPr>
        <p:spPr>
          <a:xfrm>
            <a:off x="685738" y="3677291"/>
            <a:ext cx="6096000" cy="1754326"/>
          </a:xfrm>
          <a:prstGeom prst="rect">
            <a:avLst/>
          </a:prstGeom>
        </p:spPr>
        <p:txBody>
          <a:bodyPr>
            <a:spAutoFit/>
          </a:bodyPr>
          <a:lstStyle/>
          <a:p>
            <a:r>
              <a:rPr lang="fr-FR" b="1" dirty="0">
                <a:latin typeface="Century Gothic" panose="020B0502020202020204" pitchFamily="34" charset="0"/>
                <a:sym typeface="Wingdings" panose="05000000000000000000" pitchFamily="2" charset="2"/>
              </a:rPr>
              <a:t> De multiples s</a:t>
            </a:r>
            <a:r>
              <a:rPr lang="fr-FR" b="1" dirty="0">
                <a:latin typeface="Century Gothic" panose="020B0502020202020204" pitchFamily="34" charset="0"/>
              </a:rPr>
              <a:t>ervices rendus : </a:t>
            </a:r>
          </a:p>
          <a:p>
            <a:pPr marL="285750" indent="-285750">
              <a:buFont typeface="Arial" panose="020B0604020202020204" pitchFamily="34" charset="0"/>
              <a:buChar char="•"/>
            </a:pPr>
            <a:r>
              <a:rPr lang="fr-FR" dirty="0">
                <a:latin typeface="Century Gothic" panose="020B0502020202020204" pitchFamily="34" charset="0"/>
              </a:rPr>
              <a:t>Stockage de carbone</a:t>
            </a:r>
          </a:p>
          <a:p>
            <a:pPr marL="285750" indent="-285750">
              <a:buFont typeface="Arial" panose="020B0604020202020204" pitchFamily="34" charset="0"/>
              <a:buChar char="•"/>
            </a:pPr>
            <a:r>
              <a:rPr lang="fr-FR" dirty="0">
                <a:latin typeface="Century Gothic" panose="020B0502020202020204" pitchFamily="34" charset="0"/>
              </a:rPr>
              <a:t>Loisir / Paysages</a:t>
            </a:r>
          </a:p>
          <a:p>
            <a:pPr marL="285750" indent="-285750">
              <a:buFont typeface="Arial" panose="020B0604020202020204" pitchFamily="34" charset="0"/>
              <a:buChar char="•"/>
            </a:pPr>
            <a:r>
              <a:rPr lang="fr-FR" dirty="0">
                <a:latin typeface="Century Gothic" panose="020B0502020202020204" pitchFamily="34" charset="0"/>
              </a:rPr>
              <a:t>Gestion de l’eau</a:t>
            </a:r>
          </a:p>
          <a:p>
            <a:pPr marL="285750" indent="-285750">
              <a:buFont typeface="Arial" panose="020B0604020202020204" pitchFamily="34" charset="0"/>
              <a:buChar char="•"/>
            </a:pPr>
            <a:r>
              <a:rPr lang="fr-FR" dirty="0">
                <a:latin typeface="Century Gothic" panose="020B0502020202020204" pitchFamily="34" charset="0"/>
              </a:rPr>
              <a:t>Fourniture de bois matériaux</a:t>
            </a:r>
          </a:p>
          <a:p>
            <a:pPr marL="285750" indent="-285750">
              <a:buFont typeface="Arial" panose="020B0604020202020204" pitchFamily="34" charset="0"/>
              <a:buChar char="•"/>
            </a:pPr>
            <a:r>
              <a:rPr lang="fr-FR" dirty="0">
                <a:latin typeface="Century Gothic" panose="020B0502020202020204" pitchFamily="34" charset="0"/>
              </a:rPr>
              <a:t>…</a:t>
            </a:r>
          </a:p>
        </p:txBody>
      </p:sp>
      <p:sp>
        <p:nvSpPr>
          <p:cNvPr id="18" name="Rectangle 17">
            <a:extLst>
              <a:ext uri="{FF2B5EF4-FFF2-40B4-BE49-F238E27FC236}">
                <a16:creationId xmlns:a16="http://schemas.microsoft.com/office/drawing/2014/main" xmlns="" id="{B5C46C28-9816-4ED7-8ADC-18C093B0D3ED}"/>
              </a:ext>
            </a:extLst>
          </p:cNvPr>
          <p:cNvSpPr/>
          <p:nvPr/>
        </p:nvSpPr>
        <p:spPr>
          <a:xfrm>
            <a:off x="7176120" y="4005064"/>
            <a:ext cx="4534697" cy="1477328"/>
          </a:xfrm>
          <a:prstGeom prst="rect">
            <a:avLst/>
          </a:prstGeom>
        </p:spPr>
        <p:txBody>
          <a:bodyPr wrap="square">
            <a:spAutoFit/>
          </a:bodyPr>
          <a:lstStyle/>
          <a:p>
            <a:r>
              <a:rPr lang="fr-FR" dirty="0">
                <a:latin typeface="Century Gothic" panose="020B0502020202020204" pitchFamily="34" charset="0"/>
              </a:rPr>
              <a:t>Pour maximiser le stockage du carbone, on peut seulement planter les espèces qui stockent le plus vite</a:t>
            </a:r>
          </a:p>
          <a:p>
            <a:pPr marL="285750" indent="-285750">
              <a:buFont typeface="Wingdings" panose="05000000000000000000" pitchFamily="2" charset="2"/>
              <a:buChar char="à"/>
            </a:pPr>
            <a:r>
              <a:rPr lang="fr-FR" b="1" dirty="0">
                <a:latin typeface="Century Gothic" panose="020B0502020202020204" pitchFamily="34" charset="0"/>
                <a:sym typeface="Wingdings" panose="05000000000000000000" pitchFamily="2" charset="2"/>
              </a:rPr>
              <a:t>Perte de biodiversité</a:t>
            </a:r>
          </a:p>
          <a:p>
            <a:pPr marL="285750" indent="-285750">
              <a:buFont typeface="Wingdings" panose="05000000000000000000" pitchFamily="2" charset="2"/>
              <a:buChar char="à"/>
            </a:pPr>
            <a:r>
              <a:rPr lang="fr-FR" b="1" dirty="0">
                <a:latin typeface="Century Gothic" panose="020B0502020202020204" pitchFamily="34" charset="0"/>
                <a:sym typeface="Wingdings" panose="05000000000000000000" pitchFamily="2" charset="2"/>
              </a:rPr>
              <a:t>Perte de services écosystémiques</a:t>
            </a:r>
            <a:endParaRPr lang="fr-FR" dirty="0">
              <a:latin typeface="Century Gothic" panose="020B0502020202020204" pitchFamily="34" charset="0"/>
            </a:endParaRPr>
          </a:p>
        </p:txBody>
      </p:sp>
      <p:sp>
        <p:nvSpPr>
          <p:cNvPr id="19" name="Rectangle 18">
            <a:extLst>
              <a:ext uri="{FF2B5EF4-FFF2-40B4-BE49-F238E27FC236}">
                <a16:creationId xmlns:a16="http://schemas.microsoft.com/office/drawing/2014/main" xmlns="" id="{6F417B0F-2028-490D-9F85-A7A466322467}"/>
              </a:ext>
            </a:extLst>
          </p:cNvPr>
          <p:cNvSpPr/>
          <p:nvPr/>
        </p:nvSpPr>
        <p:spPr>
          <a:xfrm>
            <a:off x="483506" y="1384449"/>
            <a:ext cx="4094391" cy="369332"/>
          </a:xfrm>
          <a:prstGeom prst="rect">
            <a:avLst/>
          </a:prstGeom>
        </p:spPr>
        <p:txBody>
          <a:bodyPr wrap="none">
            <a:spAutoFit/>
          </a:bodyPr>
          <a:lstStyle/>
          <a:p>
            <a:r>
              <a:rPr lang="fr-FR" b="1" dirty="0">
                <a:latin typeface="Century Gothic" panose="020B0502020202020204" pitchFamily="34" charset="0"/>
              </a:rPr>
              <a:t>Une forêt = une diversité d’espèces</a:t>
            </a:r>
          </a:p>
        </p:txBody>
      </p:sp>
      <p:sp>
        <p:nvSpPr>
          <p:cNvPr id="23" name="Rectangle 22">
            <a:extLst>
              <a:ext uri="{FF2B5EF4-FFF2-40B4-BE49-F238E27FC236}">
                <a16:creationId xmlns:a16="http://schemas.microsoft.com/office/drawing/2014/main" xmlns="" id="{44B140C7-10E5-4188-B223-85C452A6E3C4}"/>
              </a:ext>
            </a:extLst>
          </p:cNvPr>
          <p:cNvSpPr/>
          <p:nvPr/>
        </p:nvSpPr>
        <p:spPr>
          <a:xfrm>
            <a:off x="9149841" y="6294923"/>
            <a:ext cx="6566678" cy="307777"/>
          </a:xfrm>
          <a:prstGeom prst="rect">
            <a:avLst/>
          </a:prstGeom>
          <a:ln>
            <a:noFill/>
          </a:ln>
        </p:spPr>
        <p:txBody>
          <a:bodyPr wrap="square">
            <a:spAutoFit/>
          </a:bodyPr>
          <a:lstStyle/>
          <a:p>
            <a:pPr algn="just" fontAlgn="base">
              <a:spcBef>
                <a:spcPct val="0"/>
              </a:spcBef>
              <a:spcAft>
                <a:spcPct val="0"/>
              </a:spcAft>
            </a:pPr>
            <a:r>
              <a:rPr lang="fr-FR" sz="1400" i="1" dirty="0">
                <a:solidFill>
                  <a:srgbClr val="085160"/>
                </a:solidFill>
                <a:latin typeface="Century Gothic" pitchFamily="34" charset="0"/>
                <a:cs typeface="Arial" pitchFamily="34" charset="0"/>
              </a:rPr>
              <a:t>Source : </a:t>
            </a:r>
            <a:r>
              <a:rPr lang="en-US" sz="1400" i="1" dirty="0" err="1">
                <a:solidFill>
                  <a:srgbClr val="085160"/>
                </a:solidFill>
                <a:latin typeface="Century Gothic" pitchFamily="34" charset="0"/>
                <a:cs typeface="Arial" pitchFamily="34" charset="0"/>
              </a:rPr>
              <a:t>Humanité</a:t>
            </a:r>
            <a:r>
              <a:rPr lang="en-US" sz="1400" i="1" dirty="0">
                <a:solidFill>
                  <a:srgbClr val="085160"/>
                </a:solidFill>
                <a:latin typeface="Century Gothic" pitchFamily="34" charset="0"/>
                <a:cs typeface="Arial" pitchFamily="34" charset="0"/>
              </a:rPr>
              <a:t> et </a:t>
            </a:r>
            <a:r>
              <a:rPr lang="en-US" sz="1400" i="1" dirty="0" err="1">
                <a:solidFill>
                  <a:srgbClr val="085160"/>
                </a:solidFill>
                <a:latin typeface="Century Gothic" pitchFamily="34" charset="0"/>
                <a:cs typeface="Arial" pitchFamily="34" charset="0"/>
              </a:rPr>
              <a:t>Biodiversité</a:t>
            </a:r>
            <a:endParaRPr lang="pt-BR" sz="1400" i="1" dirty="0">
              <a:solidFill>
                <a:srgbClr val="085160"/>
              </a:solidFill>
              <a:latin typeface="Century Gothic" pitchFamily="34" charset="0"/>
              <a:cs typeface="Arial" pitchFamily="34" charset="0"/>
            </a:endParaRPr>
          </a:p>
        </p:txBody>
      </p:sp>
    </p:spTree>
    <p:extLst>
      <p:ext uri="{BB962C8B-B14F-4D97-AF65-F5344CB8AC3E}">
        <p14:creationId xmlns:p14="http://schemas.microsoft.com/office/powerpoint/2010/main" val="37378102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140580-44E6-410F-A100-5622383ECEED}"/>
              </a:ext>
            </a:extLst>
          </p:cNvPr>
          <p:cNvSpPr>
            <a:spLocks noGrp="1"/>
          </p:cNvSpPr>
          <p:nvPr>
            <p:ph type="title"/>
          </p:nvPr>
        </p:nvSpPr>
        <p:spPr/>
        <p:txBody>
          <a:bodyPr/>
          <a:lstStyle/>
          <a:p>
            <a:r>
              <a:rPr lang="fr-FR" dirty="0"/>
              <a:t>Un petit exemple : Carbone VS Biodiversité</a:t>
            </a:r>
          </a:p>
        </p:txBody>
      </p:sp>
      <p:pic>
        <p:nvPicPr>
          <p:cNvPr id="9" name="Image 8">
            <a:extLst>
              <a:ext uri="{FF2B5EF4-FFF2-40B4-BE49-F238E27FC236}">
                <a16:creationId xmlns:a16="http://schemas.microsoft.com/office/drawing/2014/main" xmlns="" id="{AFFAD8EA-898F-4282-9C51-4EFBC0D18C3B}"/>
              </a:ext>
            </a:extLst>
          </p:cNvPr>
          <p:cNvPicPr>
            <a:picLocks noChangeAspect="1"/>
          </p:cNvPicPr>
          <p:nvPr/>
        </p:nvPicPr>
        <p:blipFill>
          <a:blip r:embed="rId2"/>
          <a:stretch>
            <a:fillRect/>
          </a:stretch>
        </p:blipFill>
        <p:spPr>
          <a:xfrm>
            <a:off x="1844329" y="1709074"/>
            <a:ext cx="1723893" cy="1723893"/>
          </a:xfrm>
          <a:prstGeom prst="rect">
            <a:avLst/>
          </a:prstGeom>
        </p:spPr>
      </p:pic>
      <p:pic>
        <p:nvPicPr>
          <p:cNvPr id="7" name="Image 6">
            <a:extLst>
              <a:ext uri="{FF2B5EF4-FFF2-40B4-BE49-F238E27FC236}">
                <a16:creationId xmlns:a16="http://schemas.microsoft.com/office/drawing/2014/main" xmlns="" id="{B5DBA024-C7C2-4C18-9A30-A1503F45EEC0}"/>
              </a:ext>
            </a:extLst>
          </p:cNvPr>
          <p:cNvPicPr>
            <a:picLocks noChangeAspect="1"/>
          </p:cNvPicPr>
          <p:nvPr/>
        </p:nvPicPr>
        <p:blipFill>
          <a:blip r:embed="rId3"/>
          <a:stretch>
            <a:fillRect/>
          </a:stretch>
        </p:blipFill>
        <p:spPr>
          <a:xfrm>
            <a:off x="1052241" y="2066965"/>
            <a:ext cx="1254411" cy="1254411"/>
          </a:xfrm>
          <a:prstGeom prst="rect">
            <a:avLst/>
          </a:prstGeom>
        </p:spPr>
      </p:pic>
      <p:pic>
        <p:nvPicPr>
          <p:cNvPr id="11" name="Image 10">
            <a:extLst>
              <a:ext uri="{FF2B5EF4-FFF2-40B4-BE49-F238E27FC236}">
                <a16:creationId xmlns:a16="http://schemas.microsoft.com/office/drawing/2014/main" xmlns="" id="{2B2B6A5F-42B5-4838-B420-E63C64FE3B2D}"/>
              </a:ext>
            </a:extLst>
          </p:cNvPr>
          <p:cNvPicPr>
            <a:picLocks noChangeAspect="1"/>
          </p:cNvPicPr>
          <p:nvPr/>
        </p:nvPicPr>
        <p:blipFill>
          <a:blip r:embed="rId4"/>
          <a:stretch>
            <a:fillRect/>
          </a:stretch>
        </p:blipFill>
        <p:spPr>
          <a:xfrm>
            <a:off x="7834186" y="1407650"/>
            <a:ext cx="1318631" cy="1318631"/>
          </a:xfrm>
          <a:prstGeom prst="rect">
            <a:avLst/>
          </a:prstGeom>
        </p:spPr>
      </p:pic>
      <p:pic>
        <p:nvPicPr>
          <p:cNvPr id="12" name="Image 11">
            <a:extLst>
              <a:ext uri="{FF2B5EF4-FFF2-40B4-BE49-F238E27FC236}">
                <a16:creationId xmlns:a16="http://schemas.microsoft.com/office/drawing/2014/main" xmlns="" id="{F7A47D65-D348-4AC6-84D0-43CE05B7A41E}"/>
              </a:ext>
            </a:extLst>
          </p:cNvPr>
          <p:cNvPicPr>
            <a:picLocks noChangeAspect="1"/>
          </p:cNvPicPr>
          <p:nvPr/>
        </p:nvPicPr>
        <p:blipFill>
          <a:blip r:embed="rId4"/>
          <a:stretch>
            <a:fillRect/>
          </a:stretch>
        </p:blipFill>
        <p:spPr>
          <a:xfrm>
            <a:off x="8618700" y="1135771"/>
            <a:ext cx="1318631" cy="1318631"/>
          </a:xfrm>
          <a:prstGeom prst="rect">
            <a:avLst/>
          </a:prstGeom>
        </p:spPr>
      </p:pic>
      <p:pic>
        <p:nvPicPr>
          <p:cNvPr id="15" name="Image 14">
            <a:extLst>
              <a:ext uri="{FF2B5EF4-FFF2-40B4-BE49-F238E27FC236}">
                <a16:creationId xmlns:a16="http://schemas.microsoft.com/office/drawing/2014/main" xmlns="" id="{3088D4D7-86E0-4F0C-B951-54FD51034C00}"/>
              </a:ext>
            </a:extLst>
          </p:cNvPr>
          <p:cNvPicPr>
            <a:picLocks noChangeAspect="1"/>
          </p:cNvPicPr>
          <p:nvPr/>
        </p:nvPicPr>
        <p:blipFill>
          <a:blip r:embed="rId4"/>
          <a:stretch>
            <a:fillRect/>
          </a:stretch>
        </p:blipFill>
        <p:spPr>
          <a:xfrm>
            <a:off x="9346198" y="1328168"/>
            <a:ext cx="1318631" cy="1318631"/>
          </a:xfrm>
          <a:prstGeom prst="rect">
            <a:avLst/>
          </a:prstGeom>
        </p:spPr>
      </p:pic>
      <p:pic>
        <p:nvPicPr>
          <p:cNvPr id="13" name="Image 12">
            <a:extLst>
              <a:ext uri="{FF2B5EF4-FFF2-40B4-BE49-F238E27FC236}">
                <a16:creationId xmlns:a16="http://schemas.microsoft.com/office/drawing/2014/main" xmlns="" id="{645E2AFF-6A34-4B18-931C-C74DCEA6D183}"/>
              </a:ext>
            </a:extLst>
          </p:cNvPr>
          <p:cNvPicPr>
            <a:picLocks noChangeAspect="1"/>
          </p:cNvPicPr>
          <p:nvPr/>
        </p:nvPicPr>
        <p:blipFill>
          <a:blip r:embed="rId4"/>
          <a:stretch>
            <a:fillRect/>
          </a:stretch>
        </p:blipFill>
        <p:spPr>
          <a:xfrm>
            <a:off x="9343474" y="2358660"/>
            <a:ext cx="1318631" cy="1318631"/>
          </a:xfrm>
          <a:prstGeom prst="rect">
            <a:avLst/>
          </a:prstGeom>
        </p:spPr>
      </p:pic>
      <p:pic>
        <p:nvPicPr>
          <p:cNvPr id="14" name="Image 13">
            <a:extLst>
              <a:ext uri="{FF2B5EF4-FFF2-40B4-BE49-F238E27FC236}">
                <a16:creationId xmlns:a16="http://schemas.microsoft.com/office/drawing/2014/main" xmlns="" id="{29B5685F-77E2-4C9A-B054-BD2B73D104D9}"/>
              </a:ext>
            </a:extLst>
          </p:cNvPr>
          <p:cNvPicPr>
            <a:picLocks noChangeAspect="1"/>
          </p:cNvPicPr>
          <p:nvPr/>
        </p:nvPicPr>
        <p:blipFill>
          <a:blip r:embed="rId4"/>
          <a:stretch>
            <a:fillRect/>
          </a:stretch>
        </p:blipFill>
        <p:spPr>
          <a:xfrm>
            <a:off x="8032829" y="2483849"/>
            <a:ext cx="1318631" cy="1318631"/>
          </a:xfrm>
          <a:prstGeom prst="rect">
            <a:avLst/>
          </a:prstGeom>
        </p:spPr>
      </p:pic>
      <p:sp>
        <p:nvSpPr>
          <p:cNvPr id="16" name="Flèche : droite 15">
            <a:extLst>
              <a:ext uri="{FF2B5EF4-FFF2-40B4-BE49-F238E27FC236}">
                <a16:creationId xmlns:a16="http://schemas.microsoft.com/office/drawing/2014/main" xmlns="" id="{35D6A4AF-0DED-4785-9D72-4855DEDDECB2}"/>
              </a:ext>
            </a:extLst>
          </p:cNvPr>
          <p:cNvSpPr/>
          <p:nvPr/>
        </p:nvSpPr>
        <p:spPr>
          <a:xfrm>
            <a:off x="5527108" y="2483849"/>
            <a:ext cx="1310645" cy="356487"/>
          </a:xfrm>
          <a:prstGeom prst="rightArrow">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F930BB51-C30E-4504-B03C-F8AF3CFC2DA8}"/>
              </a:ext>
            </a:extLst>
          </p:cNvPr>
          <p:cNvSpPr/>
          <p:nvPr/>
        </p:nvSpPr>
        <p:spPr>
          <a:xfrm>
            <a:off x="685738" y="3677291"/>
            <a:ext cx="6096000" cy="1754326"/>
          </a:xfrm>
          <a:prstGeom prst="rect">
            <a:avLst/>
          </a:prstGeom>
        </p:spPr>
        <p:txBody>
          <a:bodyPr>
            <a:spAutoFit/>
          </a:bodyPr>
          <a:lstStyle/>
          <a:p>
            <a:r>
              <a:rPr lang="fr-FR" b="1" dirty="0">
                <a:latin typeface="Century Gothic" panose="020B0502020202020204" pitchFamily="34" charset="0"/>
                <a:sym typeface="Wingdings" panose="05000000000000000000" pitchFamily="2" charset="2"/>
              </a:rPr>
              <a:t> De multiples s</a:t>
            </a:r>
            <a:r>
              <a:rPr lang="fr-FR" b="1" dirty="0">
                <a:latin typeface="Century Gothic" panose="020B0502020202020204" pitchFamily="34" charset="0"/>
              </a:rPr>
              <a:t>ervices rendus : </a:t>
            </a:r>
          </a:p>
          <a:p>
            <a:pPr marL="285750" indent="-285750">
              <a:buFont typeface="Arial" panose="020B0604020202020204" pitchFamily="34" charset="0"/>
              <a:buChar char="•"/>
            </a:pPr>
            <a:r>
              <a:rPr lang="fr-FR" dirty="0">
                <a:latin typeface="Century Gothic" panose="020B0502020202020204" pitchFamily="34" charset="0"/>
              </a:rPr>
              <a:t>Stockage de carbone</a:t>
            </a:r>
          </a:p>
          <a:p>
            <a:pPr marL="285750" indent="-285750">
              <a:buFont typeface="Arial" panose="020B0604020202020204" pitchFamily="34" charset="0"/>
              <a:buChar char="•"/>
            </a:pPr>
            <a:r>
              <a:rPr lang="fr-FR" dirty="0">
                <a:latin typeface="Century Gothic" panose="020B0502020202020204" pitchFamily="34" charset="0"/>
              </a:rPr>
              <a:t>Loisir / Paysages</a:t>
            </a:r>
          </a:p>
          <a:p>
            <a:pPr marL="285750" indent="-285750">
              <a:buFont typeface="Arial" panose="020B0604020202020204" pitchFamily="34" charset="0"/>
              <a:buChar char="•"/>
            </a:pPr>
            <a:r>
              <a:rPr lang="fr-FR" dirty="0">
                <a:latin typeface="Century Gothic" panose="020B0502020202020204" pitchFamily="34" charset="0"/>
              </a:rPr>
              <a:t>Gestion de l’eau</a:t>
            </a:r>
          </a:p>
          <a:p>
            <a:pPr marL="285750" indent="-285750">
              <a:buFont typeface="Arial" panose="020B0604020202020204" pitchFamily="34" charset="0"/>
              <a:buChar char="•"/>
            </a:pPr>
            <a:r>
              <a:rPr lang="fr-FR" dirty="0">
                <a:latin typeface="Century Gothic" panose="020B0502020202020204" pitchFamily="34" charset="0"/>
              </a:rPr>
              <a:t>Fourniture de bois matériaux</a:t>
            </a:r>
          </a:p>
          <a:p>
            <a:pPr marL="285750" indent="-285750">
              <a:buFont typeface="Arial" panose="020B0604020202020204" pitchFamily="34" charset="0"/>
              <a:buChar char="•"/>
            </a:pPr>
            <a:r>
              <a:rPr lang="fr-FR" dirty="0">
                <a:latin typeface="Century Gothic" panose="020B0502020202020204" pitchFamily="34" charset="0"/>
              </a:rPr>
              <a:t>…</a:t>
            </a:r>
          </a:p>
        </p:txBody>
      </p:sp>
      <p:sp>
        <p:nvSpPr>
          <p:cNvPr id="18" name="Rectangle 17">
            <a:extLst>
              <a:ext uri="{FF2B5EF4-FFF2-40B4-BE49-F238E27FC236}">
                <a16:creationId xmlns:a16="http://schemas.microsoft.com/office/drawing/2014/main" xmlns="" id="{B5C46C28-9816-4ED7-8ADC-18C093B0D3ED}"/>
              </a:ext>
            </a:extLst>
          </p:cNvPr>
          <p:cNvSpPr/>
          <p:nvPr/>
        </p:nvSpPr>
        <p:spPr>
          <a:xfrm>
            <a:off x="7176120" y="4005064"/>
            <a:ext cx="4534697" cy="1477328"/>
          </a:xfrm>
          <a:prstGeom prst="rect">
            <a:avLst/>
          </a:prstGeom>
        </p:spPr>
        <p:txBody>
          <a:bodyPr wrap="square">
            <a:spAutoFit/>
          </a:bodyPr>
          <a:lstStyle/>
          <a:p>
            <a:r>
              <a:rPr lang="fr-FR" dirty="0">
                <a:latin typeface="Century Gothic" panose="020B0502020202020204" pitchFamily="34" charset="0"/>
              </a:rPr>
              <a:t>Pour maximiser le stockage du carbone, on peut seulement planter les espèces qui stockent le plus vite</a:t>
            </a:r>
          </a:p>
          <a:p>
            <a:pPr marL="285750" indent="-285750">
              <a:buFont typeface="Wingdings" panose="05000000000000000000" pitchFamily="2" charset="2"/>
              <a:buChar char="à"/>
            </a:pPr>
            <a:r>
              <a:rPr lang="fr-FR" b="1" dirty="0">
                <a:latin typeface="Century Gothic" panose="020B0502020202020204" pitchFamily="34" charset="0"/>
                <a:sym typeface="Wingdings" panose="05000000000000000000" pitchFamily="2" charset="2"/>
              </a:rPr>
              <a:t>Perte de biodiversité</a:t>
            </a:r>
          </a:p>
          <a:p>
            <a:pPr marL="285750" indent="-285750">
              <a:buFont typeface="Wingdings" panose="05000000000000000000" pitchFamily="2" charset="2"/>
              <a:buChar char="à"/>
            </a:pPr>
            <a:r>
              <a:rPr lang="fr-FR" b="1" dirty="0">
                <a:latin typeface="Century Gothic" panose="020B0502020202020204" pitchFamily="34" charset="0"/>
                <a:sym typeface="Wingdings" panose="05000000000000000000" pitchFamily="2" charset="2"/>
              </a:rPr>
              <a:t>Perte de services écosystémiques</a:t>
            </a:r>
            <a:endParaRPr lang="fr-FR" dirty="0">
              <a:latin typeface="Century Gothic" panose="020B0502020202020204" pitchFamily="34" charset="0"/>
            </a:endParaRPr>
          </a:p>
        </p:txBody>
      </p:sp>
      <p:sp>
        <p:nvSpPr>
          <p:cNvPr id="19" name="Rectangle 18">
            <a:extLst>
              <a:ext uri="{FF2B5EF4-FFF2-40B4-BE49-F238E27FC236}">
                <a16:creationId xmlns:a16="http://schemas.microsoft.com/office/drawing/2014/main" xmlns="" id="{6F417B0F-2028-490D-9F85-A7A466322467}"/>
              </a:ext>
            </a:extLst>
          </p:cNvPr>
          <p:cNvSpPr/>
          <p:nvPr/>
        </p:nvSpPr>
        <p:spPr>
          <a:xfrm>
            <a:off x="483506" y="1384449"/>
            <a:ext cx="4094391" cy="369332"/>
          </a:xfrm>
          <a:prstGeom prst="rect">
            <a:avLst/>
          </a:prstGeom>
        </p:spPr>
        <p:txBody>
          <a:bodyPr wrap="none">
            <a:spAutoFit/>
          </a:bodyPr>
          <a:lstStyle/>
          <a:p>
            <a:r>
              <a:rPr lang="fr-FR" b="1" dirty="0">
                <a:latin typeface="Century Gothic" panose="020B0502020202020204" pitchFamily="34" charset="0"/>
              </a:rPr>
              <a:t>Une forêt = une diversité d’espèces</a:t>
            </a:r>
          </a:p>
        </p:txBody>
      </p:sp>
      <p:sp>
        <p:nvSpPr>
          <p:cNvPr id="23" name="Rectangle 22">
            <a:extLst>
              <a:ext uri="{FF2B5EF4-FFF2-40B4-BE49-F238E27FC236}">
                <a16:creationId xmlns:a16="http://schemas.microsoft.com/office/drawing/2014/main" xmlns="" id="{44B140C7-10E5-4188-B223-85C452A6E3C4}"/>
              </a:ext>
            </a:extLst>
          </p:cNvPr>
          <p:cNvSpPr/>
          <p:nvPr/>
        </p:nvSpPr>
        <p:spPr>
          <a:xfrm>
            <a:off x="9149841" y="6294923"/>
            <a:ext cx="6566678" cy="307777"/>
          </a:xfrm>
          <a:prstGeom prst="rect">
            <a:avLst/>
          </a:prstGeom>
          <a:ln>
            <a:noFill/>
          </a:ln>
        </p:spPr>
        <p:txBody>
          <a:bodyPr wrap="square">
            <a:spAutoFit/>
          </a:bodyPr>
          <a:lstStyle/>
          <a:p>
            <a:pPr algn="just" fontAlgn="base">
              <a:spcBef>
                <a:spcPct val="0"/>
              </a:spcBef>
              <a:spcAft>
                <a:spcPct val="0"/>
              </a:spcAft>
            </a:pPr>
            <a:r>
              <a:rPr lang="fr-FR" sz="1400" i="1" dirty="0">
                <a:solidFill>
                  <a:srgbClr val="085160"/>
                </a:solidFill>
                <a:latin typeface="Century Gothic" pitchFamily="34" charset="0"/>
                <a:cs typeface="Arial" pitchFamily="34" charset="0"/>
              </a:rPr>
              <a:t>Source : </a:t>
            </a:r>
            <a:r>
              <a:rPr lang="en-US" sz="1400" i="1" dirty="0" err="1">
                <a:solidFill>
                  <a:srgbClr val="085160"/>
                </a:solidFill>
                <a:latin typeface="Century Gothic" pitchFamily="34" charset="0"/>
                <a:cs typeface="Arial" pitchFamily="34" charset="0"/>
              </a:rPr>
              <a:t>Humanité</a:t>
            </a:r>
            <a:r>
              <a:rPr lang="en-US" sz="1400" i="1" dirty="0">
                <a:solidFill>
                  <a:srgbClr val="085160"/>
                </a:solidFill>
                <a:latin typeface="Century Gothic" pitchFamily="34" charset="0"/>
                <a:cs typeface="Arial" pitchFamily="34" charset="0"/>
              </a:rPr>
              <a:t> et </a:t>
            </a:r>
            <a:r>
              <a:rPr lang="en-US" sz="1400" i="1" dirty="0" err="1">
                <a:solidFill>
                  <a:srgbClr val="085160"/>
                </a:solidFill>
                <a:latin typeface="Century Gothic" pitchFamily="34" charset="0"/>
                <a:cs typeface="Arial" pitchFamily="34" charset="0"/>
              </a:rPr>
              <a:t>biodiversité</a:t>
            </a:r>
            <a:endParaRPr lang="pt-BR" sz="1400" i="1" dirty="0">
              <a:solidFill>
                <a:srgbClr val="085160"/>
              </a:solidFill>
              <a:latin typeface="Century Gothic" pitchFamily="34" charset="0"/>
              <a:cs typeface="Arial" pitchFamily="34" charset="0"/>
            </a:endParaRPr>
          </a:p>
        </p:txBody>
      </p:sp>
      <p:sp>
        <p:nvSpPr>
          <p:cNvPr id="25" name="Rectangle 24">
            <a:extLst>
              <a:ext uri="{FF2B5EF4-FFF2-40B4-BE49-F238E27FC236}">
                <a16:creationId xmlns:a16="http://schemas.microsoft.com/office/drawing/2014/main" xmlns="" id="{A9B3E4C3-CAB0-47FA-A960-BC2DC12B9E90}"/>
              </a:ext>
            </a:extLst>
          </p:cNvPr>
          <p:cNvSpPr/>
          <p:nvPr/>
        </p:nvSpPr>
        <p:spPr>
          <a:xfrm>
            <a:off x="2351584" y="5589240"/>
            <a:ext cx="4667155" cy="859572"/>
          </a:xfrm>
          <a:prstGeom prst="rect">
            <a:avLst/>
          </a:prstGeom>
          <a:solidFill>
            <a:srgbClr val="F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Century Gothic" panose="020B0502020202020204" pitchFamily="34" charset="0"/>
              </a:rPr>
              <a:t>Le monocritère carbone a ses limites, il faut des indicateurs différents !</a:t>
            </a:r>
          </a:p>
        </p:txBody>
      </p:sp>
    </p:spTree>
    <p:extLst>
      <p:ext uri="{BB962C8B-B14F-4D97-AF65-F5344CB8AC3E}">
        <p14:creationId xmlns:p14="http://schemas.microsoft.com/office/powerpoint/2010/main" val="14257375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Autre exemple : Agriculture et alimentation</a:t>
            </a:r>
          </a:p>
        </p:txBody>
      </p:sp>
      <p:sp>
        <p:nvSpPr>
          <p:cNvPr id="3" name="Espace réservé du contenu 2"/>
          <p:cNvSpPr>
            <a:spLocks noGrp="1"/>
          </p:cNvSpPr>
          <p:nvPr>
            <p:ph idx="1"/>
          </p:nvPr>
        </p:nvSpPr>
        <p:spPr>
          <a:xfrm>
            <a:off x="1393188" y="1440242"/>
            <a:ext cx="1813992" cy="504056"/>
          </a:xfrm>
        </p:spPr>
        <p:txBody>
          <a:bodyPr/>
          <a:lstStyle/>
          <a:p>
            <a:r>
              <a:rPr lang="fr-FR" dirty="0"/>
              <a:t>Poulet </a:t>
            </a:r>
            <a:r>
              <a:rPr lang="fr-FR" dirty="0">
                <a:solidFill>
                  <a:schemeClr val="accent6"/>
                </a:solidFill>
              </a:rPr>
              <a:t>bio</a:t>
            </a:r>
          </a:p>
          <a:p>
            <a:r>
              <a:rPr lang="fr-FR" dirty="0"/>
              <a:t> </a:t>
            </a:r>
          </a:p>
          <a:p>
            <a:endParaRPr lang="fr-FR" dirty="0"/>
          </a:p>
        </p:txBody>
      </p:sp>
      <p:pic>
        <p:nvPicPr>
          <p:cNvPr id="5" name="Image 4">
            <a:extLst>
              <a:ext uri="{FF2B5EF4-FFF2-40B4-BE49-F238E27FC236}">
                <a16:creationId xmlns:a16="http://schemas.microsoft.com/office/drawing/2014/main" xmlns="" id="{A54B27D1-C70B-488A-BC26-3908F9B927E6}"/>
              </a:ext>
            </a:extLst>
          </p:cNvPr>
          <p:cNvPicPr>
            <a:picLocks noChangeAspect="1"/>
          </p:cNvPicPr>
          <p:nvPr/>
        </p:nvPicPr>
        <p:blipFill>
          <a:blip r:embed="rId3"/>
          <a:stretch>
            <a:fillRect/>
          </a:stretch>
        </p:blipFill>
        <p:spPr>
          <a:xfrm>
            <a:off x="1767020" y="2016305"/>
            <a:ext cx="873728" cy="873728"/>
          </a:xfrm>
          <a:prstGeom prst="rect">
            <a:avLst/>
          </a:prstGeom>
        </p:spPr>
      </p:pic>
      <p:sp>
        <p:nvSpPr>
          <p:cNvPr id="6" name="Rectangle 5">
            <a:extLst>
              <a:ext uri="{FF2B5EF4-FFF2-40B4-BE49-F238E27FC236}">
                <a16:creationId xmlns:a16="http://schemas.microsoft.com/office/drawing/2014/main" xmlns="" id="{869DA81B-0CA7-491D-859F-ACF9F70BCF4B}"/>
              </a:ext>
            </a:extLst>
          </p:cNvPr>
          <p:cNvSpPr/>
          <p:nvPr/>
        </p:nvSpPr>
        <p:spPr>
          <a:xfrm>
            <a:off x="9624392" y="6279182"/>
            <a:ext cx="6566678" cy="307777"/>
          </a:xfrm>
          <a:prstGeom prst="rect">
            <a:avLst/>
          </a:prstGeom>
          <a:ln>
            <a:noFill/>
          </a:ln>
        </p:spPr>
        <p:txBody>
          <a:bodyPr wrap="square">
            <a:spAutoFit/>
          </a:bodyPr>
          <a:lstStyle/>
          <a:p>
            <a:pPr algn="just" fontAlgn="base">
              <a:spcBef>
                <a:spcPct val="0"/>
              </a:spcBef>
              <a:spcAft>
                <a:spcPct val="0"/>
              </a:spcAft>
            </a:pPr>
            <a:r>
              <a:rPr lang="fr-FR" sz="1400" i="1" dirty="0">
                <a:solidFill>
                  <a:srgbClr val="085160"/>
                </a:solidFill>
                <a:latin typeface="Century Gothic" pitchFamily="34" charset="0"/>
                <a:cs typeface="Arial" pitchFamily="34" charset="0"/>
              </a:rPr>
              <a:t>Source : </a:t>
            </a:r>
            <a:r>
              <a:rPr lang="en-US" sz="1400" i="1" dirty="0" err="1">
                <a:solidFill>
                  <a:srgbClr val="085160"/>
                </a:solidFill>
                <a:latin typeface="Century Gothic" pitchFamily="34" charset="0"/>
                <a:cs typeface="Arial" pitchFamily="34" charset="0"/>
              </a:rPr>
              <a:t>Avenir</a:t>
            </a:r>
            <a:r>
              <a:rPr lang="en-US" sz="1400" i="1" dirty="0">
                <a:solidFill>
                  <a:srgbClr val="085160"/>
                </a:solidFill>
                <a:latin typeface="Century Gothic" pitchFamily="34" charset="0"/>
                <a:cs typeface="Arial" pitchFamily="34" charset="0"/>
              </a:rPr>
              <a:t> </a:t>
            </a:r>
            <a:r>
              <a:rPr lang="en-US" sz="1400" i="1" dirty="0" err="1">
                <a:solidFill>
                  <a:srgbClr val="085160"/>
                </a:solidFill>
                <a:latin typeface="Century Gothic" pitchFamily="34" charset="0"/>
                <a:cs typeface="Arial" pitchFamily="34" charset="0"/>
              </a:rPr>
              <a:t>Climatique</a:t>
            </a:r>
            <a:endParaRPr lang="pt-BR" sz="1400" i="1" dirty="0">
              <a:solidFill>
                <a:srgbClr val="085160"/>
              </a:solidFill>
              <a:latin typeface="Century Gothic" pitchFamily="34" charset="0"/>
              <a:cs typeface="Arial" pitchFamily="34" charset="0"/>
            </a:endParaRPr>
          </a:p>
        </p:txBody>
      </p:sp>
      <p:sp>
        <p:nvSpPr>
          <p:cNvPr id="10" name="Rectangle 9">
            <a:extLst>
              <a:ext uri="{FF2B5EF4-FFF2-40B4-BE49-F238E27FC236}">
                <a16:creationId xmlns:a16="http://schemas.microsoft.com/office/drawing/2014/main" xmlns="" id="{4F6D7095-BE1A-427D-AD69-824DDFC0290E}"/>
              </a:ext>
            </a:extLst>
          </p:cNvPr>
          <p:cNvSpPr/>
          <p:nvPr/>
        </p:nvSpPr>
        <p:spPr>
          <a:xfrm>
            <a:off x="745116" y="2947279"/>
            <a:ext cx="6552728" cy="1354217"/>
          </a:xfrm>
          <a:prstGeom prst="rect">
            <a:avLst/>
          </a:prstGeom>
        </p:spPr>
        <p:txBody>
          <a:bodyPr wrap="square">
            <a:spAutoFit/>
          </a:bodyPr>
          <a:lstStyle/>
          <a:p>
            <a:pPr eaLnBrk="1" hangingPunct="1"/>
            <a:r>
              <a:rPr lang="fr-FR" sz="1600" dirty="0">
                <a:latin typeface="Century Gothic" charset="0"/>
              </a:rPr>
              <a:t>Période d’abatage : 81 jours</a:t>
            </a:r>
          </a:p>
          <a:p>
            <a:pPr eaLnBrk="1" hangingPunct="1"/>
            <a:r>
              <a:rPr lang="fr-FR" sz="1600" dirty="0">
                <a:latin typeface="Century Gothic" charset="0"/>
              </a:rPr>
              <a:t>Alimentation : Céréales bio</a:t>
            </a:r>
          </a:p>
          <a:p>
            <a:pPr eaLnBrk="1" hangingPunct="1"/>
            <a:r>
              <a:rPr lang="fr-FR" sz="1600" dirty="0">
                <a:latin typeface="Century Gothic" charset="0"/>
              </a:rPr>
              <a:t>Bâtiment : 10 </a:t>
            </a:r>
            <a:r>
              <a:rPr lang="fr-FR" sz="1600" dirty="0" err="1">
                <a:latin typeface="Century Gothic" charset="0"/>
              </a:rPr>
              <a:t>plt</a:t>
            </a:r>
            <a:r>
              <a:rPr lang="fr-FR" sz="1600" dirty="0">
                <a:latin typeface="Century Gothic" charset="0"/>
              </a:rPr>
              <a:t>/m2 + sortie extérieure (0,25 m2/</a:t>
            </a:r>
            <a:r>
              <a:rPr lang="fr-FR" sz="1600" dirty="0" err="1">
                <a:latin typeface="Century Gothic" charset="0"/>
              </a:rPr>
              <a:t>plt</a:t>
            </a:r>
            <a:r>
              <a:rPr lang="fr-FR" sz="1600" dirty="0">
                <a:latin typeface="Century Gothic" charset="0"/>
              </a:rPr>
              <a:t>)</a:t>
            </a:r>
          </a:p>
          <a:p>
            <a:r>
              <a:rPr lang="fr-FR" sz="1600" dirty="0">
                <a:latin typeface="Century Gothic" charset="0"/>
              </a:rPr>
              <a:t>Bilan GES : </a:t>
            </a:r>
            <a:r>
              <a:rPr lang="fr-FR" sz="1600" b="1" dirty="0">
                <a:latin typeface="Century Gothic" charset="0"/>
              </a:rPr>
              <a:t>2,20 kgCO2e/kg</a:t>
            </a:r>
          </a:p>
          <a:p>
            <a:pPr eaLnBrk="1" hangingPunct="1"/>
            <a:endParaRPr lang="fr-FR" sz="1600" dirty="0">
              <a:latin typeface="Century Gothic" charset="0"/>
            </a:endParaRPr>
          </a:p>
        </p:txBody>
      </p:sp>
    </p:spTree>
    <p:extLst>
      <p:ext uri="{BB962C8B-B14F-4D97-AF65-F5344CB8AC3E}">
        <p14:creationId xmlns:p14="http://schemas.microsoft.com/office/powerpoint/2010/main" val="1012304355"/>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28638</TotalTime>
  <Words>7800</Words>
  <Application>Microsoft Office PowerPoint</Application>
  <PresentationFormat>Grand écran</PresentationFormat>
  <Paragraphs>1097</Paragraphs>
  <Slides>107</Slides>
  <Notes>64</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107</vt:i4>
      </vt:variant>
    </vt:vector>
  </HeadingPairs>
  <TitlesOfParts>
    <vt:vector size="118" baseType="lpstr">
      <vt:lpstr>ＭＳ Ｐゴシック</vt:lpstr>
      <vt:lpstr>Arial</vt:lpstr>
      <vt:lpstr>Calibri</vt:lpstr>
      <vt:lpstr>Calibri Light</vt:lpstr>
      <vt:lpstr>Century Gothic</vt:lpstr>
      <vt:lpstr>Champagne &amp; Limousines</vt:lpstr>
      <vt:lpstr>Courier New</vt:lpstr>
      <vt:lpstr>Lucida Sans Unicode</vt:lpstr>
      <vt:lpstr>Wingdings</vt:lpstr>
      <vt:lpstr>Conception personnalisée</vt:lpstr>
      <vt:lpstr>Thème Office</vt:lpstr>
      <vt:lpstr>Présentation PowerPoint</vt:lpstr>
      <vt:lpstr>Au programme : Construire son plan d’action</vt:lpstr>
      <vt:lpstr>Analyse d’un bilan GES : et maintenant on fait quoi ?</vt:lpstr>
      <vt:lpstr>Où agir ? Bien cibler les actions</vt:lpstr>
      <vt:lpstr>Où agir ? Bien cibler les actions</vt:lpstr>
      <vt:lpstr>Où agir ? Bien cibler les actions</vt:lpstr>
      <vt:lpstr>Où agir ? Bien cibler les actions</vt:lpstr>
      <vt:lpstr>Où agir ? Bien cibler les actions</vt:lpstr>
      <vt:lpstr>Comment concevoir un plan d’action inclusif ? </vt:lpstr>
      <vt:lpstr>Comment concevoir un plan d’action inclusif ? </vt:lpstr>
      <vt:lpstr>Comment concevoir un plan d’action inclusif ? </vt:lpstr>
      <vt:lpstr>Comment concevoir un plan d’action inclusif ? </vt:lpstr>
      <vt:lpstr>Solutions techniques et comportementales ?</vt:lpstr>
      <vt:lpstr>Solutions techniques et comportementales ?</vt:lpstr>
      <vt:lpstr>Solutions techniques et comportementales ?</vt:lpstr>
      <vt:lpstr>Solutions techniques et comportementales ?</vt:lpstr>
      <vt:lpstr>Les éco-gestes : token Effect ou spirale d’engagement ?</vt:lpstr>
      <vt:lpstr>Les éco-gestes : token Effect ou spirale d’engagement ?</vt:lpstr>
      <vt:lpstr>Les éco-gestes : token Effect ou spirale d’engagement ?</vt:lpstr>
      <vt:lpstr>La démarche E – R – C </vt:lpstr>
      <vt:lpstr>La démarche E – R – C </vt:lpstr>
      <vt:lpstr>La démarche E – R – C </vt:lpstr>
      <vt:lpstr>Qu’est-ce qu’une solution appropriée ? </vt:lpstr>
      <vt:lpstr>Qu’est-ce qu’une solution appropriée ? </vt:lpstr>
      <vt:lpstr>Le niveau de technologie</vt:lpstr>
      <vt:lpstr>Le niveau de technologie</vt:lpstr>
      <vt:lpstr>Le contexte socio-culturel</vt:lpstr>
      <vt:lpstr>Le contexte socio-culturel</vt:lpstr>
      <vt:lpstr>Le Système de Management des GES</vt:lpstr>
      <vt:lpstr>Le Système de Management des GES</vt:lpstr>
      <vt:lpstr>Présentation PowerPoint</vt:lpstr>
      <vt:lpstr>Exemples d’actions : Le miam</vt:lpstr>
      <vt:lpstr>Exemples d’actions : Le miam</vt:lpstr>
      <vt:lpstr>Exemples d’actions : Le miam</vt:lpstr>
      <vt:lpstr>Exemples d’actions : Les poubelles</vt:lpstr>
      <vt:lpstr>Exemples d’actions : Les poubelles</vt:lpstr>
      <vt:lpstr>Exemples d’actions : Les poubelles</vt:lpstr>
      <vt:lpstr>Exemples d’actions : L’énergie</vt:lpstr>
      <vt:lpstr>Exemples d’actions : L’énergie</vt:lpstr>
      <vt:lpstr>Exemples d’actions : L’énergie</vt:lpstr>
      <vt:lpstr>Exemples d’actions : L’énergie</vt:lpstr>
      <vt:lpstr>Exemples d’actions : L’énergie</vt:lpstr>
      <vt:lpstr>Exemples d’actions : L’énergie</vt:lpstr>
      <vt:lpstr>Exemples d’actions : la mobilité</vt:lpstr>
      <vt:lpstr>Exemples d’actions : la mobilité</vt:lpstr>
      <vt:lpstr>Exemples d’actions : la mobilité</vt:lpstr>
      <vt:lpstr>Exemples d’actions : la mobilité</vt:lpstr>
      <vt:lpstr>Exemples d’actions : Achats, consommables et immobilisations</vt:lpstr>
      <vt:lpstr>Exemples d’actions : Achats, consommables et immobilisations</vt:lpstr>
      <vt:lpstr>Qui veut gagner des millions (de tonnes de CO2) ? </vt:lpstr>
      <vt:lpstr>Qui veut gagner des millions (de tonnes de CO2) ? </vt:lpstr>
      <vt:lpstr>Qui veut gagner des millions (de tonnes de CO2) ? </vt:lpstr>
      <vt:lpstr>Qui veut gagner des millions (de tonnes de CO2) ? </vt:lpstr>
      <vt:lpstr>Qui veut gagner des millions (de tonnes de CO2) ? </vt:lpstr>
      <vt:lpstr>Qui veut gagner des millions (de tonnes de CO2) ? </vt:lpstr>
      <vt:lpstr>Ce qu’il faut retenir</vt:lpstr>
      <vt:lpstr>A suivre : Réussir son projet et voir plus loin que le carbone</vt:lpstr>
      <vt:lpstr>Présentation PowerPoint</vt:lpstr>
      <vt:lpstr>Au programme : Réussir son projet et voir plus loin que le carbone</vt:lpstr>
      <vt:lpstr>Comment réussi n’importe quel projet</vt:lpstr>
      <vt:lpstr>Comment construire une bonne équipe ?</vt:lpstr>
      <vt:lpstr>Comment construire une bonne équipe ?</vt:lpstr>
      <vt:lpstr>Comment construire une bonne équipe ?</vt:lpstr>
      <vt:lpstr>Comment construire une bonne équipe ?</vt:lpstr>
      <vt:lpstr>Analysez vos forces et pistes d’améliorations</vt:lpstr>
      <vt:lpstr>Analysez vos forces et pistes d’améliorations</vt:lpstr>
      <vt:lpstr>Analysez vos forces et pistes d’améliorations</vt:lpstr>
      <vt:lpstr>Analysez vos forces et pistes d’améliorations</vt:lpstr>
      <vt:lpstr>Une organisation projet efficiente ?</vt:lpstr>
      <vt:lpstr>Une organisation projet efficiente ?</vt:lpstr>
      <vt:lpstr>Une organisation projet efficiente ?</vt:lpstr>
      <vt:lpstr>Une organisation projet efficiente ?</vt:lpstr>
      <vt:lpstr>Pourquoi s’organiser en mode projet ?</vt:lpstr>
      <vt:lpstr>Pourquoi s’organiser en mode projet ?</vt:lpstr>
      <vt:lpstr>Une organisation projet efficiente</vt:lpstr>
      <vt:lpstr>Une organisation projet efficiente</vt:lpstr>
      <vt:lpstr>Les différentes étapes du Bilan GES d’un Campus</vt:lpstr>
      <vt:lpstr>Pour conduire des réunions efficientes</vt:lpstr>
      <vt:lpstr>Pour conduire des réunions efficientes</vt:lpstr>
      <vt:lpstr>Pour conduire des réunions efficientes</vt:lpstr>
      <vt:lpstr>Bien définir les objectifs globaux et sous-objectifs partiels</vt:lpstr>
      <vt:lpstr>Bien définir les objectifs globaux et sous-objectifs partiels</vt:lpstr>
      <vt:lpstr>Evalue l’impact de ton plan d’action carbone </vt:lpstr>
      <vt:lpstr>Evalue l’impact de ton plan d’action carbone </vt:lpstr>
      <vt:lpstr>Evalue l’impact de ton plan d’action carbone </vt:lpstr>
      <vt:lpstr>Qui veut gagner des millions (de tonnes de CO2) ? </vt:lpstr>
      <vt:lpstr>Qui veut gagner des millions (de tonnes de CO2) ? </vt:lpstr>
      <vt:lpstr>Qui veut gagner des millions (de tonnes de CO2) ? </vt:lpstr>
      <vt:lpstr>Qui veut gagner des millions (de tonnes de CO2) ? </vt:lpstr>
      <vt:lpstr>Ce qu’il faut retenir</vt:lpstr>
      <vt:lpstr>Présentation PowerPoint</vt:lpstr>
      <vt:lpstr>De la Comptabilité à la Stratégie Carbone</vt:lpstr>
      <vt:lpstr>Moins de CO2, une meilleure qualité de vie</vt:lpstr>
      <vt:lpstr>Le bilan GES est une approche monocritère qui ne s’intéresse qu’au carbone</vt:lpstr>
      <vt:lpstr>Le bilan GES est une approche monocritère qui ne s’intéresse qu’au carbone</vt:lpstr>
      <vt:lpstr>Un petit exemple : Carbone VS Biodiversité</vt:lpstr>
      <vt:lpstr>Un petit exemple : Carbone VS Biodiversité</vt:lpstr>
      <vt:lpstr>Un petit exemple : Carbone VS Biodiversité</vt:lpstr>
      <vt:lpstr>Autre exemple : Agriculture et alimentation</vt:lpstr>
      <vt:lpstr>Autre exemple : Agriculture et alimentation</vt:lpstr>
      <vt:lpstr>Autre exemple : Agriculture et alimentation</vt:lpstr>
      <vt:lpstr>Autre exemple : Agriculture et alimentation</vt:lpstr>
      <vt:lpstr>Mais alors comment faire pour choisir ? </vt:lpstr>
      <vt:lpstr>Mais alors comment faire pour choisir ? </vt:lpstr>
      <vt:lpstr>Mais alors comment faire pour choisir ? </vt:lpstr>
      <vt:lpstr>Ce qu’il faut retenir</vt:lpstr>
      <vt:lpstr>C’est fini pour cette saison 2 !</vt:lpstr>
    </vt:vector>
  </TitlesOfParts>
  <Company>EDF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A01272</dc:creator>
  <cp:lastModifiedBy>Mathieu</cp:lastModifiedBy>
  <cp:revision>1064</cp:revision>
  <dcterms:created xsi:type="dcterms:W3CDTF">2016-01-26T14:37:38Z</dcterms:created>
  <dcterms:modified xsi:type="dcterms:W3CDTF">2018-11-16T19:39:08Z</dcterms:modified>
</cp:coreProperties>
</file>