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 id="2147483823" r:id="rId2"/>
    <p:sldMasterId id="2147483827" r:id="rId3"/>
    <p:sldMasterId id="2147483833" r:id="rId4"/>
    <p:sldMasterId id="2147483841" r:id="rId5"/>
  </p:sldMasterIdLst>
  <p:notesMasterIdLst>
    <p:notesMasterId r:id="rId54"/>
  </p:notesMasterIdLst>
  <p:handoutMasterIdLst>
    <p:handoutMasterId r:id="rId55"/>
  </p:handoutMasterIdLst>
  <p:sldIdLst>
    <p:sldId id="327" r:id="rId6"/>
    <p:sldId id="260" r:id="rId7"/>
    <p:sldId id="319" r:id="rId8"/>
    <p:sldId id="286" r:id="rId9"/>
    <p:sldId id="284" r:id="rId10"/>
    <p:sldId id="265" r:id="rId11"/>
    <p:sldId id="263" r:id="rId12"/>
    <p:sldId id="303" r:id="rId13"/>
    <p:sldId id="266" r:id="rId14"/>
    <p:sldId id="268" r:id="rId15"/>
    <p:sldId id="269" r:id="rId16"/>
    <p:sldId id="272" r:id="rId17"/>
    <p:sldId id="270" r:id="rId18"/>
    <p:sldId id="271" r:id="rId19"/>
    <p:sldId id="316" r:id="rId20"/>
    <p:sldId id="274" r:id="rId21"/>
    <p:sldId id="289" r:id="rId22"/>
    <p:sldId id="318" r:id="rId23"/>
    <p:sldId id="273" r:id="rId24"/>
    <p:sldId id="307" r:id="rId25"/>
    <p:sldId id="308" r:id="rId26"/>
    <p:sldId id="275" r:id="rId27"/>
    <p:sldId id="309" r:id="rId28"/>
    <p:sldId id="314" r:id="rId29"/>
    <p:sldId id="276" r:id="rId30"/>
    <p:sldId id="277" r:id="rId31"/>
    <p:sldId id="323" r:id="rId32"/>
    <p:sldId id="278" r:id="rId33"/>
    <p:sldId id="324" r:id="rId34"/>
    <p:sldId id="325" r:id="rId35"/>
    <p:sldId id="326" r:id="rId36"/>
    <p:sldId id="312" r:id="rId37"/>
    <p:sldId id="328" r:id="rId38"/>
    <p:sldId id="313" r:id="rId39"/>
    <p:sldId id="329" r:id="rId40"/>
    <p:sldId id="317" r:id="rId41"/>
    <p:sldId id="287" r:id="rId42"/>
    <p:sldId id="288" r:id="rId43"/>
    <p:sldId id="292" r:id="rId44"/>
    <p:sldId id="293" r:id="rId45"/>
    <p:sldId id="294" r:id="rId46"/>
    <p:sldId id="295" r:id="rId47"/>
    <p:sldId id="304" r:id="rId48"/>
    <p:sldId id="297" r:id="rId49"/>
    <p:sldId id="301" r:id="rId50"/>
    <p:sldId id="300" r:id="rId51"/>
    <p:sldId id="322" r:id="rId52"/>
    <p:sldId id="299" r:id="rId53"/>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1. Plan action" id="{8ACC3B05-883E-49FD-A82D-55C689008966}">
          <p14:sldIdLst>
            <p14:sldId id="327"/>
            <p14:sldId id="260"/>
            <p14:sldId id="319"/>
            <p14:sldId id="286"/>
            <p14:sldId id="284"/>
          </p14:sldIdLst>
        </p14:section>
        <p14:section name="2. Bien poser le pb" id="{AFFC5A57-3376-415B-A1F5-03834EDE40E7}">
          <p14:sldIdLst>
            <p14:sldId id="265"/>
            <p14:sldId id="263"/>
            <p14:sldId id="303"/>
            <p14:sldId id="266"/>
            <p14:sldId id="268"/>
            <p14:sldId id="269"/>
            <p14:sldId id="272"/>
            <p14:sldId id="270"/>
            <p14:sldId id="271"/>
            <p14:sldId id="316"/>
          </p14:sldIdLst>
        </p14:section>
        <p14:section name="Recherche et analyse" id="{20BAE88D-BE8B-4155-8834-8C33D7B2D156}">
          <p14:sldIdLst>
            <p14:sldId id="274"/>
            <p14:sldId id="289"/>
            <p14:sldId id="318"/>
            <p14:sldId id="273"/>
            <p14:sldId id="307"/>
            <p14:sldId id="308"/>
            <p14:sldId id="275"/>
            <p14:sldId id="309"/>
            <p14:sldId id="314"/>
            <p14:sldId id="276"/>
            <p14:sldId id="277"/>
            <p14:sldId id="323"/>
            <p14:sldId id="278"/>
            <p14:sldId id="324"/>
            <p14:sldId id="325"/>
            <p14:sldId id="326"/>
            <p14:sldId id="312"/>
            <p14:sldId id="328"/>
            <p14:sldId id="313"/>
            <p14:sldId id="329"/>
            <p14:sldId id="317"/>
          </p14:sldIdLst>
        </p14:section>
        <p14:section name="Evaluation des propositions" id="{E4FAAAB0-7642-4FD0-9316-AE303249BB2B}">
          <p14:sldIdLst>
            <p14:sldId id="287"/>
            <p14:sldId id="288"/>
            <p14:sldId id="292"/>
            <p14:sldId id="293"/>
            <p14:sldId id="294"/>
            <p14:sldId id="295"/>
            <p14:sldId id="304"/>
            <p14:sldId id="297"/>
            <p14:sldId id="301"/>
            <p14:sldId id="300"/>
            <p14:sldId id="322"/>
            <p14:sldId id="29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79124"/>
    <a:srgbClr val="00FF00"/>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5789" autoAdjust="0"/>
  </p:normalViewPr>
  <p:slideViewPr>
    <p:cSldViewPr>
      <p:cViewPr>
        <p:scale>
          <a:sx n="60" d="100"/>
          <a:sy n="60" d="100"/>
        </p:scale>
        <p:origin x="852" y="-96"/>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185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image" Target="../media/image116.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ltLang="fr-FR"/>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ltLang="fr-FR"/>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ltLang="fr-FR"/>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EE4F049-47D0-4F1E-9362-5173BFAA98FF}" type="slidenum">
              <a:rPr lang="fr-FR" altLang="fr-FR"/>
              <a:pPr>
                <a:defRPr/>
              </a:pPr>
              <a:t>‹N°›</a:t>
            </a:fld>
            <a:endParaRPr lang="fr-FR" altLang="fr-FR"/>
          </a:p>
        </p:txBody>
      </p:sp>
    </p:spTree>
    <p:extLst>
      <p:ext uri="{BB962C8B-B14F-4D97-AF65-F5344CB8AC3E}">
        <p14:creationId xmlns:p14="http://schemas.microsoft.com/office/powerpoint/2010/main" val="3017991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ltLang="fr-FR"/>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ltLang="fr-FR"/>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ltLang="fr-F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55746B5-BD66-43B1-BAB8-BBADD0530D35}" type="slidenum">
              <a:rPr lang="fr-FR" altLang="fr-FR"/>
              <a:pPr>
                <a:defRPr/>
              </a:pPr>
              <a:t>‹N°›</a:t>
            </a:fld>
            <a:endParaRPr lang="fr-FR" altLang="fr-FR"/>
          </a:p>
        </p:txBody>
      </p:sp>
    </p:spTree>
    <p:extLst>
      <p:ext uri="{BB962C8B-B14F-4D97-AF65-F5344CB8AC3E}">
        <p14:creationId xmlns:p14="http://schemas.microsoft.com/office/powerpoint/2010/main" val="202331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emanda.ree.es/movil/canarias/el_hierro/tota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legifrance.gouv.fr/affichCodeArticle.do?idArticle=LEGIARTI000025144803&amp;cidTexte=LEGITEXT000006074220&amp;dateTexte=20140119&amp;oldAction=rechCodeArticl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arbonbrainprint.wordpress.co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youtu.be/WfBAQ8G88J8?t=41m57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eaLnBrk="1" hangingPunct="1"/>
            <a:r>
              <a:rPr lang="fr-FR" altLang="en-US" dirty="0" smtClean="0">
                <a:latin typeface="Arial" panose="020B0604020202020204" pitchFamily="34" charset="0"/>
              </a:rPr>
              <a:t>La matinée du dimanche est consacrée au</a:t>
            </a:r>
            <a:r>
              <a:rPr lang="fr-FR" altLang="en-US" baseline="0" dirty="0" smtClean="0">
                <a:latin typeface="Arial" panose="020B0604020202020204" pitchFamily="34" charset="0"/>
              </a:rPr>
              <a:t> plan d’action</a:t>
            </a:r>
            <a:r>
              <a:rPr lang="fr-FR" altLang="en-US" dirty="0" smtClean="0">
                <a:latin typeface="Arial" panose="020B0604020202020204" pitchFamily="34" charset="0"/>
              </a:rPr>
              <a:t>, </a:t>
            </a:r>
            <a:r>
              <a:rPr lang="fr-FR" altLang="en-US" dirty="0" err="1" smtClean="0">
                <a:latin typeface="Arial" panose="020B0604020202020204" pitchFamily="34" charset="0"/>
              </a:rPr>
              <a:t>càd</a:t>
            </a:r>
            <a:r>
              <a:rPr lang="fr-FR" altLang="en-US" baseline="0" dirty="0" smtClean="0">
                <a:latin typeface="Arial" panose="020B0604020202020204" pitchFamily="34" charset="0"/>
              </a:rPr>
              <a:t> la traduction du BCC en propositions d’actions, avant sa mise en e</a:t>
            </a:r>
            <a:r>
              <a:rPr lang="fr-FR" altLang="en-US" dirty="0" smtClean="0">
                <a:latin typeface="Arial" panose="020B0604020202020204" pitchFamily="34" charset="0"/>
              </a:rPr>
              <a:t>n place (phase opérationnelle, présentée le dimanche après-midi). Cette présentation se déroule en 4 chapitres. Le 1</a:t>
            </a:r>
            <a:r>
              <a:rPr lang="fr-FR" altLang="en-US" baseline="30000" dirty="0" smtClean="0">
                <a:latin typeface="Arial" panose="020B0604020202020204" pitchFamily="34" charset="0"/>
              </a:rPr>
              <a:t>er</a:t>
            </a:r>
            <a:r>
              <a:rPr lang="fr-FR" altLang="en-US" dirty="0" smtClean="0">
                <a:latin typeface="Arial" panose="020B0604020202020204" pitchFamily="34" charset="0"/>
              </a:rPr>
              <a:t> clarifie</a:t>
            </a:r>
            <a:r>
              <a:rPr lang="fr-FR" altLang="en-US" baseline="0" dirty="0" smtClean="0">
                <a:latin typeface="Arial" panose="020B0604020202020204" pitchFamily="34" charset="0"/>
              </a:rPr>
              <a:t> </a:t>
            </a:r>
            <a:r>
              <a:rPr lang="fr-FR" altLang="en-US" dirty="0" smtClean="0">
                <a:latin typeface="Arial" panose="020B0604020202020204" pitchFamily="34" charset="0"/>
              </a:rPr>
              <a:t>ce qu’est un plan d’action.</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a:t>
            </a:fld>
            <a:endParaRPr lang="fr-FR"/>
          </a:p>
        </p:txBody>
      </p:sp>
    </p:spTree>
    <p:extLst>
      <p:ext uri="{BB962C8B-B14F-4D97-AF65-F5344CB8AC3E}">
        <p14:creationId xmlns:p14="http://schemas.microsoft.com/office/powerpoint/2010/main" val="111251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A8863A-EBA5-44A0-A82B-9FB955CDB3C7}" type="slidenum">
              <a:rPr lang="fr-FR" altLang="fr-FR" smtClean="0"/>
              <a:pPr>
                <a:spcBef>
                  <a:spcPct val="0"/>
                </a:spcBef>
              </a:pPr>
              <a:t>10</a:t>
            </a:fld>
            <a:endParaRPr lang="fr-FR" altLang="fr-FR" smtClean="0"/>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Arial" panose="020B0604020202020204" pitchFamily="34" charset="0"/>
              </a:rPr>
              <a:t>Un exemple de solution.</a:t>
            </a:r>
          </a:p>
          <a:p>
            <a:pPr eaLnBrk="1" hangingPunct="1"/>
            <a:endParaRPr lang="fr-FR" altLang="fr-FR" smtClean="0">
              <a:latin typeface="Arial" panose="020B0604020202020204" pitchFamily="34" charset="0"/>
            </a:endParaRPr>
          </a:p>
          <a:p>
            <a:pPr eaLnBrk="1" hangingPunct="1"/>
            <a:r>
              <a:rPr lang="fr-FR" altLang="fr-FR" smtClean="0">
                <a:latin typeface="Arial" panose="020B0604020202020204" pitchFamily="34" charset="0"/>
              </a:rPr>
              <a:t>En plus ça permet d’avoir des nouvelles fraîches ! :-)</a:t>
            </a:r>
          </a:p>
        </p:txBody>
      </p:sp>
    </p:spTree>
    <p:extLst>
      <p:ext uri="{BB962C8B-B14F-4D97-AF65-F5344CB8AC3E}">
        <p14:creationId xmlns:p14="http://schemas.microsoft.com/office/powerpoint/2010/main" val="233507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C27FE2-6181-41D0-84B0-3B241885FC12}" type="slidenum">
              <a:rPr lang="fr-FR" altLang="fr-FR" smtClean="0"/>
              <a:pPr>
                <a:spcBef>
                  <a:spcPct val="0"/>
                </a:spcBef>
              </a:pPr>
              <a:t>11</a:t>
            </a:fld>
            <a:endParaRPr lang="fr-FR" altLang="fr-FR" smtClean="0"/>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fr-FR" altLang="fr-FR" sz="1000" dirty="0" smtClean="0">
                <a:latin typeface="Arial" panose="020B0604020202020204" pitchFamily="34" charset="0"/>
              </a:rPr>
              <a:t>Message clé : analyser les fonctions cachées des pratiques afin de pouvoir proposer des alternatives.</a:t>
            </a:r>
          </a:p>
          <a:p>
            <a:pPr eaLnBrk="1" hangingPunct="1">
              <a:lnSpc>
                <a:spcPct val="90000"/>
              </a:lnSpc>
            </a:pPr>
            <a:endParaRPr lang="fr-FR" altLang="fr-FR" sz="1000" dirty="0" smtClean="0">
              <a:latin typeface="Arial" panose="020B0604020202020204" pitchFamily="34" charset="0"/>
            </a:endParaRPr>
          </a:p>
          <a:p>
            <a:pPr eaLnBrk="1" hangingPunct="1">
              <a:lnSpc>
                <a:spcPct val="90000"/>
              </a:lnSpc>
            </a:pPr>
            <a:r>
              <a:rPr lang="fr-FR" altLang="fr-FR" sz="1000" dirty="0" smtClean="0">
                <a:latin typeface="Arial" panose="020B0604020202020204" pitchFamily="34" charset="0"/>
              </a:rPr>
              <a:t>L’une des difficultés à mettre en place des solutions alternatives (exemple: le vélo pour la voiture sur petits trajets) vient de ce que l’on n’analyse pas les fonctions cachées des pratiques que l’on veut changer ; si la solution alternative ne remplace pas les fonctions cachées des pratiques à remplacer, elle sera mal acceptée (exemple : la voiture peut être signe de rang social, outil de drague, etc. ce que n’est pas le vélo -&gt; le vélo ne sera donc pas bien accepté).</a:t>
            </a:r>
          </a:p>
          <a:p>
            <a:pPr eaLnBrk="1" hangingPunct="1">
              <a:lnSpc>
                <a:spcPct val="90000"/>
              </a:lnSpc>
            </a:pPr>
            <a:r>
              <a:rPr lang="fr-FR" altLang="fr-FR" sz="1000" dirty="0" smtClean="0">
                <a:latin typeface="Arial" panose="020B0604020202020204" pitchFamily="34" charset="0"/>
              </a:rPr>
              <a:t>De plus, analyser les fonctions cachées permet de concevoir de nouvelles solutions (qui prennent en compte ces fonctions).</a:t>
            </a:r>
          </a:p>
          <a:p>
            <a:pPr eaLnBrk="1" hangingPunct="1">
              <a:lnSpc>
                <a:spcPct val="90000"/>
              </a:lnSpc>
            </a:pPr>
            <a:endParaRPr lang="fr-FR" altLang="fr-FR" sz="1000" dirty="0" smtClean="0">
              <a:latin typeface="Arial" panose="020B0604020202020204" pitchFamily="34" charset="0"/>
            </a:endParaRPr>
          </a:p>
          <a:p>
            <a:pPr eaLnBrk="1" hangingPunct="1">
              <a:lnSpc>
                <a:spcPct val="90000"/>
              </a:lnSpc>
            </a:pPr>
            <a:r>
              <a:rPr lang="fr-FR" altLang="fr-FR" sz="1000" dirty="0" smtClean="0">
                <a:latin typeface="Arial" panose="020B0604020202020204" pitchFamily="34" charset="0"/>
              </a:rPr>
              <a:t>Fonctions cachées pour </a:t>
            </a:r>
            <a:r>
              <a:rPr lang="fr-FR" altLang="fr-FR" sz="1000" dirty="0" err="1" smtClean="0">
                <a:latin typeface="Arial" panose="020B0604020202020204" pitchFamily="34" charset="0"/>
              </a:rPr>
              <a:t>I-phone</a:t>
            </a:r>
            <a:r>
              <a:rPr lang="fr-FR" altLang="fr-FR" sz="1000" dirty="0" smtClean="0">
                <a:latin typeface="Arial" panose="020B0604020202020204" pitchFamily="34" charset="0"/>
              </a:rPr>
              <a:t> :</a:t>
            </a:r>
          </a:p>
          <a:p>
            <a:pPr eaLnBrk="1" hangingPunct="1">
              <a:lnSpc>
                <a:spcPct val="90000"/>
              </a:lnSpc>
              <a:buFontTx/>
              <a:buChar char="-"/>
            </a:pPr>
            <a:r>
              <a:rPr lang="fr-FR" altLang="fr-FR" sz="1000" dirty="0" smtClean="0">
                <a:latin typeface="Arial" panose="020B0604020202020204" pitchFamily="34" charset="0"/>
              </a:rPr>
              <a:t>Être comme les autres</a:t>
            </a:r>
          </a:p>
          <a:p>
            <a:pPr eaLnBrk="1" hangingPunct="1">
              <a:lnSpc>
                <a:spcPct val="90000"/>
              </a:lnSpc>
              <a:buFontTx/>
              <a:buChar char="-"/>
            </a:pPr>
            <a:endParaRPr lang="fr-FR" altLang="fr-FR" sz="1000" dirty="0" smtClean="0">
              <a:latin typeface="Arial" panose="020B0604020202020204" pitchFamily="34" charset="0"/>
            </a:endParaRPr>
          </a:p>
          <a:p>
            <a:pPr eaLnBrk="1" hangingPunct="1">
              <a:lnSpc>
                <a:spcPct val="90000"/>
              </a:lnSpc>
            </a:pPr>
            <a:r>
              <a:rPr lang="fr-FR" altLang="fr-FR" sz="1000" dirty="0" smtClean="0">
                <a:latin typeface="Arial" panose="020B0604020202020204" pitchFamily="34" charset="0"/>
              </a:rPr>
              <a:t>Fonctions cachées pour </a:t>
            </a:r>
            <a:r>
              <a:rPr lang="fr-FR" altLang="fr-FR" sz="1000" dirty="0" err="1" smtClean="0">
                <a:latin typeface="Arial" panose="020B0604020202020204" pitchFamily="34" charset="0"/>
              </a:rPr>
              <a:t>Mercedez</a:t>
            </a:r>
            <a:r>
              <a:rPr lang="fr-FR" altLang="fr-FR" sz="1000" dirty="0" smtClean="0">
                <a:latin typeface="Arial" panose="020B0604020202020204" pitchFamily="34" charset="0"/>
              </a:rPr>
              <a:t> :</a:t>
            </a:r>
          </a:p>
          <a:p>
            <a:pPr eaLnBrk="1" hangingPunct="1">
              <a:lnSpc>
                <a:spcPct val="90000"/>
              </a:lnSpc>
              <a:buFontTx/>
              <a:buChar char="-"/>
            </a:pPr>
            <a:r>
              <a:rPr lang="fr-FR" altLang="fr-FR" sz="1000" dirty="0" smtClean="0">
                <a:latin typeface="Arial" panose="020B0604020202020204" pitchFamily="34" charset="0"/>
              </a:rPr>
              <a:t>Rang social</a:t>
            </a:r>
          </a:p>
          <a:p>
            <a:pPr eaLnBrk="1" hangingPunct="1">
              <a:lnSpc>
                <a:spcPct val="90000"/>
              </a:lnSpc>
              <a:buFontTx/>
              <a:buChar char="-"/>
            </a:pPr>
            <a:r>
              <a:rPr lang="fr-FR" altLang="fr-FR" sz="1000" dirty="0" smtClean="0">
                <a:latin typeface="Arial" panose="020B0604020202020204" pitchFamily="34" charset="0"/>
              </a:rPr>
              <a:t>Confort lors du déplacement</a:t>
            </a:r>
          </a:p>
          <a:p>
            <a:pPr eaLnBrk="1" hangingPunct="1">
              <a:lnSpc>
                <a:spcPct val="90000"/>
              </a:lnSpc>
              <a:buFontTx/>
              <a:buChar char="-"/>
            </a:pPr>
            <a:r>
              <a:rPr lang="fr-FR" altLang="fr-FR" sz="1000" dirty="0" smtClean="0">
                <a:latin typeface="Arial" panose="020B0604020202020204" pitchFamily="34" charset="0"/>
              </a:rPr>
              <a:t>Plaisir de la conduite</a:t>
            </a:r>
          </a:p>
          <a:p>
            <a:pPr eaLnBrk="1" hangingPunct="1">
              <a:lnSpc>
                <a:spcPct val="90000"/>
              </a:lnSpc>
              <a:buFontTx/>
              <a:buChar char="-"/>
            </a:pPr>
            <a:endParaRPr lang="fr-FR" altLang="fr-FR" sz="1000" dirty="0" smtClean="0">
              <a:latin typeface="Arial" panose="020B0604020202020204" pitchFamily="34" charset="0"/>
            </a:endParaRPr>
          </a:p>
          <a:p>
            <a:pPr eaLnBrk="1" hangingPunct="1">
              <a:lnSpc>
                <a:spcPct val="90000"/>
              </a:lnSpc>
            </a:pPr>
            <a:r>
              <a:rPr lang="fr-FR" altLang="fr-FR" sz="1000" dirty="0" smtClean="0">
                <a:latin typeface="Arial" panose="020B0604020202020204" pitchFamily="34" charset="0"/>
              </a:rPr>
              <a:t>Fonction cachées des déplacement en avion de l’entreprise :</a:t>
            </a:r>
          </a:p>
          <a:p>
            <a:pPr eaLnBrk="1" hangingPunct="1">
              <a:lnSpc>
                <a:spcPct val="90000"/>
              </a:lnSpc>
            </a:pPr>
            <a:r>
              <a:rPr lang="fr-FR" altLang="fr-FR" sz="1000" dirty="0" smtClean="0">
                <a:latin typeface="Arial" panose="020B0604020202020204" pitchFamily="34" charset="0"/>
              </a:rPr>
              <a:t>-collecter des points miles qui serviront pour les vacances en familles (une des raisons pour laquelle la vidéoconférence n’a jamais pris)</a:t>
            </a:r>
          </a:p>
          <a:p>
            <a:pPr eaLnBrk="1" hangingPunct="1">
              <a:lnSpc>
                <a:spcPct val="90000"/>
              </a:lnSpc>
            </a:pPr>
            <a:endParaRPr lang="fr-FR" altLang="fr-FR" sz="1000" dirty="0" smtClean="0">
              <a:latin typeface="Arial" panose="020B0604020202020204" pitchFamily="34" charset="0"/>
            </a:endParaRPr>
          </a:p>
        </p:txBody>
      </p:sp>
    </p:spTree>
    <p:extLst>
      <p:ext uri="{BB962C8B-B14F-4D97-AF65-F5344CB8AC3E}">
        <p14:creationId xmlns:p14="http://schemas.microsoft.com/office/powerpoint/2010/main" val="422157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E9B9B8-404C-4B01-A417-969402EE3FB2}" type="slidenum">
              <a:rPr lang="fr-FR" altLang="fr-FR" smtClean="0"/>
              <a:pPr>
                <a:spcBef>
                  <a:spcPct val="0"/>
                </a:spcBef>
              </a:pPr>
              <a:t>12</a:t>
            </a:fld>
            <a:endParaRPr lang="fr-FR" altLang="fr-FR" smtClean="0"/>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Message clé : 2 types de solutions : technique ou comportementale, avec des intermédiaire</a:t>
            </a:r>
          </a:p>
          <a:p>
            <a:pPr eaLnBrk="1" hangingPunct="1"/>
            <a:endParaRPr lang="fr-FR" altLang="fr-FR" dirty="0" smtClean="0">
              <a:latin typeface="Arial" panose="020B0604020202020204" pitchFamily="34" charset="0"/>
            </a:endParaRPr>
          </a:p>
          <a:p>
            <a:pPr eaLnBrk="1" hangingPunct="1"/>
            <a:r>
              <a:rPr lang="fr-FR" altLang="fr-FR" dirty="0" smtClean="0">
                <a:latin typeface="Arial" panose="020B0604020202020204" pitchFamily="34" charset="0"/>
              </a:rPr>
              <a:t>Solution technique : la pratique reste exactement la même, seule la technologie (plus propre change). C’est généralement très acceptable (on change pas ses habitudes) mais ça coûte plus cher (de plus, souvent, la consommation du service rendu augmente et les économies ne sont pas si grandes : avec une voiture plus économe en carburant, on est tenté de faire plus de kilomètres qu’avant et l’économie de carburant n’est pas aussi grande qu’on pensait).</a:t>
            </a:r>
          </a:p>
          <a:p>
            <a:pPr eaLnBrk="1" hangingPunct="1"/>
            <a:endParaRPr lang="fr-FR" altLang="fr-FR" dirty="0" smtClean="0">
              <a:latin typeface="Arial" panose="020B0604020202020204" pitchFamily="34" charset="0"/>
            </a:endParaRPr>
          </a:p>
          <a:p>
            <a:pPr eaLnBrk="1" hangingPunct="1"/>
            <a:r>
              <a:rPr lang="fr-FR" altLang="fr-FR" dirty="0" smtClean="0">
                <a:latin typeface="Arial" panose="020B0604020202020204" pitchFamily="34" charset="0"/>
              </a:rPr>
              <a:t>Solution comportementale : on adapte ses pratiques pour avoir un meilleur impact sur l’environnement. C’est généralement moins acceptable mais c’est pas cher (et l’effet est garanti).</a:t>
            </a:r>
          </a:p>
        </p:txBody>
      </p:sp>
    </p:spTree>
    <p:extLst>
      <p:ext uri="{BB962C8B-B14F-4D97-AF65-F5344CB8AC3E}">
        <p14:creationId xmlns:p14="http://schemas.microsoft.com/office/powerpoint/2010/main" val="366687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E093F5-1753-4C00-B5F7-2D195B305323}" type="slidenum">
              <a:rPr lang="fr-FR" altLang="fr-FR" smtClean="0"/>
              <a:pPr>
                <a:spcBef>
                  <a:spcPct val="0"/>
                </a:spcBef>
              </a:pPr>
              <a:t>13</a:t>
            </a:fld>
            <a:endParaRPr lang="fr-FR" altLang="fr-FR" smtClean="0"/>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pPr>
            <a:r>
              <a:rPr lang="fr-FR" altLang="fr-FR" sz="1000" dirty="0" smtClean="0">
                <a:latin typeface="Arial" panose="020B0604020202020204" pitchFamily="34" charset="0"/>
              </a:rPr>
              <a:t>Message clé : 4 pistes pour analyser un problème et trouver des solutions.</a:t>
            </a:r>
          </a:p>
          <a:p>
            <a:pPr marL="228600" indent="-228600" eaLnBrk="1" hangingPunct="1">
              <a:lnSpc>
                <a:spcPct val="90000"/>
              </a:lnSpc>
            </a:pPr>
            <a:endParaRPr lang="fr-FR" altLang="fr-FR" sz="1000" dirty="0" smtClean="0">
              <a:latin typeface="Arial" panose="020B0604020202020204" pitchFamily="34" charset="0"/>
            </a:endParaRPr>
          </a:p>
          <a:p>
            <a:pPr marL="228600" indent="-228600" eaLnBrk="1" hangingPunct="1">
              <a:lnSpc>
                <a:spcPct val="90000"/>
              </a:lnSpc>
              <a:buFontTx/>
              <a:buAutoNum type="arabicPeriod"/>
            </a:pPr>
            <a:r>
              <a:rPr lang="fr-FR" altLang="fr-FR" sz="1000" dirty="0" smtClean="0">
                <a:latin typeface="Arial" panose="020B0604020202020204" pitchFamily="34" charset="0"/>
              </a:rPr>
              <a:t>Est-ce que ce que l’activité polluante est toujours utile ? Ne peut-on pas la supprimer dans certains cas ?</a:t>
            </a:r>
          </a:p>
          <a:p>
            <a:pPr marL="228600" indent="-228600" eaLnBrk="1" hangingPunct="1">
              <a:lnSpc>
                <a:spcPct val="90000"/>
              </a:lnSpc>
            </a:pPr>
            <a:r>
              <a:rPr lang="fr-FR" altLang="fr-FR" sz="1000" dirty="0" smtClean="0">
                <a:latin typeface="Arial" panose="020B0604020202020204" pitchFamily="34" charset="0"/>
              </a:rPr>
              <a:t>Des fois, on fait des choses qui en servent à rien et on peut s’en passer facilement en améliorant son impact.</a:t>
            </a:r>
          </a:p>
          <a:p>
            <a:pPr marL="228600" indent="-228600" eaLnBrk="1" hangingPunct="1">
              <a:lnSpc>
                <a:spcPct val="90000"/>
              </a:lnSpc>
            </a:pPr>
            <a:r>
              <a:rPr lang="fr-FR" altLang="fr-FR" sz="1000" dirty="0" smtClean="0">
                <a:latin typeface="Arial" panose="020B0604020202020204" pitchFamily="34" charset="0"/>
              </a:rPr>
              <a:t>Exemple : l’impression de papier n’est peut-être pas toujours utile (pour des documents peu importants)</a:t>
            </a:r>
          </a:p>
          <a:p>
            <a:pPr marL="228600" indent="-228600" eaLnBrk="1" hangingPunct="1">
              <a:lnSpc>
                <a:spcPct val="90000"/>
              </a:lnSpc>
            </a:pPr>
            <a:endParaRPr lang="fr-FR" altLang="fr-FR" sz="1000" dirty="0" smtClean="0">
              <a:latin typeface="Arial" panose="020B0604020202020204" pitchFamily="34" charset="0"/>
            </a:endParaRPr>
          </a:p>
          <a:p>
            <a:pPr marL="228600" indent="-228600" eaLnBrk="1" hangingPunct="1">
              <a:lnSpc>
                <a:spcPct val="90000"/>
              </a:lnSpc>
            </a:pPr>
            <a:r>
              <a:rPr lang="fr-FR" altLang="fr-FR" sz="1000" dirty="0" smtClean="0">
                <a:latin typeface="Arial" panose="020B0604020202020204" pitchFamily="34" charset="0"/>
              </a:rPr>
              <a:t>2. Puis-je changer la pratique ?</a:t>
            </a:r>
          </a:p>
          <a:p>
            <a:pPr marL="228600" indent="-228600" eaLnBrk="1" hangingPunct="1">
              <a:lnSpc>
                <a:spcPct val="90000"/>
              </a:lnSpc>
            </a:pPr>
            <a:r>
              <a:rPr lang="fr-FR" altLang="fr-FR" sz="1000" dirty="0" smtClean="0">
                <a:latin typeface="Arial" panose="020B0604020202020204" pitchFamily="34" charset="0"/>
              </a:rPr>
              <a:t>Des manière alternatives de faire ?</a:t>
            </a:r>
          </a:p>
          <a:p>
            <a:pPr marL="228600" indent="-228600" eaLnBrk="1" hangingPunct="1">
              <a:lnSpc>
                <a:spcPct val="90000"/>
              </a:lnSpc>
            </a:pPr>
            <a:r>
              <a:rPr lang="fr-FR" altLang="fr-FR" sz="1000" dirty="0" smtClean="0">
                <a:latin typeface="Arial" panose="020B0604020202020204" pitchFamily="34" charset="0"/>
              </a:rPr>
              <a:t>Exemple : au lieu d’imprimer le rapport, je le laisse sous format électronique, je l’envoie par mail (stocké sur plateforme,</a:t>
            </a:r>
            <a:r>
              <a:rPr lang="fr-FR" altLang="fr-FR" sz="1000" baseline="0" dirty="0" smtClean="0">
                <a:latin typeface="Arial" panose="020B0604020202020204" pitchFamily="34" charset="0"/>
              </a:rPr>
              <a:t> pas en pièce jointe) </a:t>
            </a:r>
            <a:r>
              <a:rPr lang="fr-FR" altLang="fr-FR" sz="1000" dirty="0" smtClean="0">
                <a:latin typeface="Arial" panose="020B0604020202020204" pitchFamily="34" charset="0"/>
              </a:rPr>
              <a:t>au lieu de l’envoyer par la poste.</a:t>
            </a:r>
          </a:p>
          <a:p>
            <a:pPr marL="228600" indent="-228600" eaLnBrk="1" hangingPunct="1">
              <a:lnSpc>
                <a:spcPct val="90000"/>
              </a:lnSpc>
            </a:pPr>
            <a:endParaRPr lang="fr-FR" altLang="fr-FR" sz="1000" dirty="0" smtClean="0">
              <a:latin typeface="Arial" panose="020B0604020202020204" pitchFamily="34" charset="0"/>
            </a:endParaRPr>
          </a:p>
          <a:p>
            <a:pPr marL="228600" indent="-228600" eaLnBrk="1" hangingPunct="1">
              <a:lnSpc>
                <a:spcPct val="90000"/>
              </a:lnSpc>
            </a:pPr>
            <a:r>
              <a:rPr lang="fr-FR" altLang="fr-FR" sz="1000" dirty="0" smtClean="0">
                <a:latin typeface="Arial" panose="020B0604020202020204" pitchFamily="34" charset="0"/>
              </a:rPr>
              <a:t>3. Peut-on améliorer l’efficience du processus ?</a:t>
            </a:r>
          </a:p>
          <a:p>
            <a:pPr marL="228600" indent="-228600" eaLnBrk="1" hangingPunct="1">
              <a:lnSpc>
                <a:spcPct val="90000"/>
              </a:lnSpc>
            </a:pPr>
            <a:r>
              <a:rPr lang="fr-FR" altLang="fr-FR" sz="1000" dirty="0" smtClean="0">
                <a:latin typeface="Arial" panose="020B0604020202020204" pitchFamily="34" charset="0"/>
              </a:rPr>
              <a:t>On fait la même chose, mais avec moins de ressources car on a trouvé une solution ingénieuse.</a:t>
            </a:r>
          </a:p>
          <a:p>
            <a:pPr marL="228600" indent="-228600" eaLnBrk="1" hangingPunct="1">
              <a:lnSpc>
                <a:spcPct val="90000"/>
              </a:lnSpc>
            </a:pPr>
            <a:r>
              <a:rPr lang="fr-FR" altLang="fr-FR" sz="1000" dirty="0" smtClean="0">
                <a:latin typeface="Arial" panose="020B0604020202020204" pitchFamily="34" charset="0"/>
              </a:rPr>
              <a:t>Exemple : recto verso</a:t>
            </a:r>
          </a:p>
          <a:p>
            <a:pPr marL="228600" indent="-228600" eaLnBrk="1" hangingPunct="1">
              <a:lnSpc>
                <a:spcPct val="90000"/>
              </a:lnSpc>
            </a:pPr>
            <a:endParaRPr lang="fr-FR" altLang="fr-FR" sz="1000" dirty="0" smtClean="0">
              <a:latin typeface="Arial" panose="020B0604020202020204" pitchFamily="34" charset="0"/>
            </a:endParaRPr>
          </a:p>
          <a:p>
            <a:pPr marL="228600" indent="-228600" eaLnBrk="1" hangingPunct="1">
              <a:lnSpc>
                <a:spcPct val="90000"/>
              </a:lnSpc>
            </a:pPr>
            <a:r>
              <a:rPr lang="fr-FR" altLang="fr-FR" sz="1000" dirty="0" smtClean="0">
                <a:latin typeface="Arial" panose="020B0604020202020204" pitchFamily="34" charset="0"/>
              </a:rPr>
              <a:t>4. On change la technologie </a:t>
            </a:r>
          </a:p>
          <a:p>
            <a:pPr marL="228600" indent="-228600" eaLnBrk="1" hangingPunct="1">
              <a:lnSpc>
                <a:spcPct val="90000"/>
              </a:lnSpc>
            </a:pPr>
            <a:r>
              <a:rPr lang="fr-FR" altLang="fr-FR" sz="1000" dirty="0" smtClean="0">
                <a:latin typeface="Arial" panose="020B0604020202020204" pitchFamily="34" charset="0"/>
              </a:rPr>
              <a:t>Pour être plus propre</a:t>
            </a:r>
          </a:p>
          <a:p>
            <a:pPr marL="228600" indent="-228600" eaLnBrk="1" hangingPunct="1">
              <a:lnSpc>
                <a:spcPct val="90000"/>
              </a:lnSpc>
            </a:pPr>
            <a:r>
              <a:rPr lang="fr-FR" altLang="fr-FR" sz="1000" dirty="0" smtClean="0">
                <a:latin typeface="Arial" panose="020B0604020202020204" pitchFamily="34" charset="0"/>
              </a:rPr>
              <a:t>Exemple : papier recyclé</a:t>
            </a:r>
          </a:p>
        </p:txBody>
      </p:sp>
    </p:spTree>
    <p:extLst>
      <p:ext uri="{BB962C8B-B14F-4D97-AF65-F5344CB8AC3E}">
        <p14:creationId xmlns:p14="http://schemas.microsoft.com/office/powerpoint/2010/main" val="3652833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0B63D6-FA69-41F4-95E1-1EF07149BAC0}" type="slidenum">
              <a:rPr lang="fr-FR" altLang="fr-FR" smtClean="0"/>
              <a:pPr>
                <a:spcBef>
                  <a:spcPct val="0"/>
                </a:spcBef>
              </a:pPr>
              <a:t>14</a:t>
            </a:fld>
            <a:endParaRPr lang="fr-FR" altLang="fr-FR" smtClean="0"/>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fr-FR" altLang="fr-FR" dirty="0" smtClean="0">
                <a:latin typeface="Arial" panose="020B0604020202020204" pitchFamily="34" charset="0"/>
              </a:rPr>
              <a:t>Exercice illustratif des solutions :</a:t>
            </a:r>
          </a:p>
          <a:p>
            <a:pPr eaLnBrk="1" hangingPunct="1">
              <a:lnSpc>
                <a:spcPct val="90000"/>
              </a:lnSpc>
              <a:buFontTx/>
              <a:buChar char="-"/>
            </a:pPr>
            <a:r>
              <a:rPr lang="fr-FR" altLang="fr-FR" dirty="0" smtClean="0">
                <a:latin typeface="Arial" panose="020B0604020202020204" pitchFamily="34" charset="0"/>
              </a:rPr>
              <a:t> Techniques/comportementales</a:t>
            </a:r>
          </a:p>
          <a:p>
            <a:pPr eaLnBrk="1" hangingPunct="1">
              <a:lnSpc>
                <a:spcPct val="90000"/>
              </a:lnSpc>
              <a:buFontTx/>
              <a:buChar char="-"/>
            </a:pPr>
            <a:r>
              <a:rPr lang="fr-FR" altLang="fr-FR" dirty="0" smtClean="0">
                <a:latin typeface="Arial" panose="020B0604020202020204" pitchFamily="34" charset="0"/>
              </a:rPr>
              <a:t> Spécifiques/globale</a:t>
            </a:r>
          </a:p>
          <a:p>
            <a:pPr eaLnBrk="1" hangingPunct="1">
              <a:lnSpc>
                <a:spcPct val="90000"/>
              </a:lnSpc>
              <a:buFontTx/>
              <a:buChar char="-"/>
            </a:pPr>
            <a:endParaRPr lang="fr-FR" altLang="fr-FR" dirty="0" smtClean="0">
              <a:latin typeface="Arial" panose="020B0604020202020204" pitchFamily="34" charset="0"/>
            </a:endParaRPr>
          </a:p>
          <a:p>
            <a:pPr eaLnBrk="1" hangingPunct="1">
              <a:lnSpc>
                <a:spcPct val="90000"/>
              </a:lnSpc>
            </a:pPr>
            <a:r>
              <a:rPr lang="fr-FR" altLang="fr-FR" dirty="0" smtClean="0">
                <a:latin typeface="Arial" panose="020B0604020202020204" pitchFamily="34" charset="0"/>
              </a:rPr>
              <a:t>Demande au public de choisir un problème (émissions du transport, de l’alimentation, de la chaudière, etc.), dessiner les 2 axes au tableau et demander au public de trouver des solutions dans les 4 quatre quartiers du tableau.</a:t>
            </a:r>
          </a:p>
          <a:p>
            <a:pPr eaLnBrk="1" hangingPunct="1">
              <a:lnSpc>
                <a:spcPct val="90000"/>
              </a:lnSpc>
            </a:pPr>
            <a:endParaRPr lang="fr-FR" altLang="fr-FR" dirty="0" smtClean="0">
              <a:latin typeface="Arial" panose="020B0604020202020204" pitchFamily="34" charset="0"/>
            </a:endParaRPr>
          </a:p>
          <a:p>
            <a:pPr eaLnBrk="1" hangingPunct="1">
              <a:lnSpc>
                <a:spcPct val="90000"/>
              </a:lnSpc>
            </a:pPr>
            <a:r>
              <a:rPr lang="fr-FR" altLang="fr-FR" dirty="0" smtClean="0">
                <a:latin typeface="Arial" panose="020B0604020202020204" pitchFamily="34" charset="0"/>
              </a:rPr>
              <a:t>Exemples pour le transport :</a:t>
            </a:r>
          </a:p>
          <a:p>
            <a:pPr eaLnBrk="1" hangingPunct="1">
              <a:lnSpc>
                <a:spcPct val="90000"/>
              </a:lnSpc>
              <a:buFontTx/>
              <a:buChar char="-"/>
            </a:pPr>
            <a:r>
              <a:rPr lang="fr-FR" altLang="fr-FR" dirty="0" smtClean="0">
                <a:latin typeface="Arial" panose="020B0604020202020204" pitchFamily="34" charset="0"/>
              </a:rPr>
              <a:t>Covoiturage : spécifique (se déplacer) et comportemental (pas de technologie nouvelle)</a:t>
            </a:r>
          </a:p>
          <a:p>
            <a:pPr eaLnBrk="1" hangingPunct="1">
              <a:lnSpc>
                <a:spcPct val="90000"/>
              </a:lnSpc>
              <a:buFontTx/>
              <a:buChar char="-"/>
            </a:pPr>
            <a:r>
              <a:rPr lang="fr-FR" altLang="fr-FR" dirty="0" smtClean="0">
                <a:latin typeface="Arial" panose="020B0604020202020204" pitchFamily="34" charset="0"/>
              </a:rPr>
              <a:t>Transport en commun : spécifique et comportemental, plus proche technique (on utilise un bus)</a:t>
            </a:r>
          </a:p>
          <a:p>
            <a:pPr eaLnBrk="1" hangingPunct="1">
              <a:lnSpc>
                <a:spcPct val="90000"/>
              </a:lnSpc>
              <a:buFontTx/>
              <a:buChar char="-"/>
            </a:pPr>
            <a:r>
              <a:rPr lang="fr-FR" altLang="fr-FR" dirty="0" smtClean="0">
                <a:latin typeface="Arial" panose="020B0604020202020204" pitchFamily="34" charset="0"/>
              </a:rPr>
              <a:t>Vélo : spécifique et technique/comportemental</a:t>
            </a:r>
          </a:p>
          <a:p>
            <a:pPr eaLnBrk="1" hangingPunct="1">
              <a:lnSpc>
                <a:spcPct val="90000"/>
              </a:lnSpc>
              <a:buFontTx/>
              <a:buChar char="-"/>
            </a:pPr>
            <a:r>
              <a:rPr lang="fr-FR" altLang="fr-FR" dirty="0" smtClean="0">
                <a:latin typeface="Arial" panose="020B0604020202020204" pitchFamily="34" charset="0"/>
              </a:rPr>
              <a:t>Voiture électrique : spécifique et technique (nouvelle technologie)</a:t>
            </a:r>
          </a:p>
          <a:p>
            <a:pPr eaLnBrk="1" hangingPunct="1">
              <a:lnSpc>
                <a:spcPct val="90000"/>
              </a:lnSpc>
              <a:buFontTx/>
              <a:buChar char="-"/>
            </a:pPr>
            <a:r>
              <a:rPr lang="fr-FR" altLang="fr-FR" dirty="0" smtClean="0">
                <a:latin typeface="Arial" panose="020B0604020202020204" pitchFamily="34" charset="0"/>
              </a:rPr>
              <a:t>Les mails : comportemental et plus global (communiquer)</a:t>
            </a:r>
          </a:p>
          <a:p>
            <a:pPr eaLnBrk="1" hangingPunct="1">
              <a:lnSpc>
                <a:spcPct val="90000"/>
              </a:lnSpc>
              <a:buFontTx/>
              <a:buChar char="-"/>
            </a:pPr>
            <a:r>
              <a:rPr lang="fr-FR" altLang="fr-FR" dirty="0" smtClean="0">
                <a:latin typeface="Arial" panose="020B0604020202020204" pitchFamily="34" charset="0"/>
              </a:rPr>
              <a:t>Déménager : comportemental et global (être proche)</a:t>
            </a:r>
          </a:p>
          <a:p>
            <a:pPr eaLnBrk="1" hangingPunct="1">
              <a:lnSpc>
                <a:spcPct val="90000"/>
              </a:lnSpc>
              <a:buFontTx/>
              <a:buChar char="-"/>
            </a:pPr>
            <a:r>
              <a:rPr lang="fr-FR" altLang="fr-FR" dirty="0" smtClean="0">
                <a:latin typeface="Arial" panose="020B0604020202020204" pitchFamily="34" charset="0"/>
              </a:rPr>
              <a:t>Refondre l’urbanisme : technique et global</a:t>
            </a:r>
          </a:p>
        </p:txBody>
      </p:sp>
    </p:spTree>
    <p:extLst>
      <p:ext uri="{BB962C8B-B14F-4D97-AF65-F5344CB8AC3E}">
        <p14:creationId xmlns:p14="http://schemas.microsoft.com/office/powerpoint/2010/main" val="3466212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751AD8-2B76-4696-9C55-C1A7B484C595}" type="slidenum">
              <a:rPr lang="fr-FR" altLang="fr-FR" smtClean="0"/>
              <a:pPr>
                <a:spcBef>
                  <a:spcPct val="0"/>
                </a:spcBef>
              </a:pPr>
              <a:t>16</a:t>
            </a:fld>
            <a:endParaRPr lang="fr-FR" altLang="fr-FR" smtClean="0"/>
          </a:p>
        </p:txBody>
      </p:sp>
      <p:sp>
        <p:nvSpPr>
          <p:cNvPr id="37891" name="Rectangle 2"/>
          <p:cNvSpPr>
            <a:spLocks noGrp="1" noRot="1" noChangeAspect="1" noChangeArrowheads="1" noTextEdit="1"/>
          </p:cNvSpPr>
          <p:nvPr>
            <p:ph type="sldImg"/>
          </p:nvPr>
        </p:nvSpPr>
        <p:spPr>
          <a:xfrm>
            <a:off x="381000" y="685800"/>
            <a:ext cx="6096000" cy="3429000"/>
          </a:xfrm>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fr-FR" smtClean="0">
              <a:latin typeface="Arial" panose="020B0604020202020204" pitchFamily="34" charset="0"/>
            </a:endParaRPr>
          </a:p>
        </p:txBody>
      </p:sp>
    </p:spTree>
    <p:extLst>
      <p:ext uri="{BB962C8B-B14F-4D97-AF65-F5344CB8AC3E}">
        <p14:creationId xmlns:p14="http://schemas.microsoft.com/office/powerpoint/2010/main" val="246626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041C43-C766-4FC2-A7F7-2427583F0B96}" type="slidenum">
              <a:rPr lang="fr-FR" altLang="fr-FR" smtClean="0"/>
              <a:pPr>
                <a:spcBef>
                  <a:spcPct val="0"/>
                </a:spcBef>
              </a:pPr>
              <a:t>17</a:t>
            </a:fld>
            <a:endParaRPr lang="fr-FR" altLang="fr-FR" smtClean="0"/>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Arial" panose="020B0604020202020204" pitchFamily="34" charset="0"/>
              </a:rPr>
              <a:t>Message clé : quelques pistes pour trouver des solutions</a:t>
            </a:r>
          </a:p>
        </p:txBody>
      </p:sp>
    </p:spTree>
    <p:extLst>
      <p:ext uri="{BB962C8B-B14F-4D97-AF65-F5344CB8AC3E}">
        <p14:creationId xmlns:p14="http://schemas.microsoft.com/office/powerpoint/2010/main" val="313160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4139F4-CD36-481D-BD7B-CEBB1EDB0F96}" type="slidenum">
              <a:rPr lang="fr-FR" altLang="fr-FR" smtClean="0"/>
              <a:pPr>
                <a:spcBef>
                  <a:spcPct val="0"/>
                </a:spcBef>
              </a:pPr>
              <a:t>18</a:t>
            </a:fld>
            <a:endParaRPr lang="fr-FR" altLang="fr-FR" smtClean="0"/>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Arial" panose="020B0604020202020204" pitchFamily="34" charset="0"/>
              </a:rPr>
              <a:t>Message clé : bien analyser les problèmes : quelques pistes</a:t>
            </a:r>
          </a:p>
        </p:txBody>
      </p:sp>
    </p:spTree>
    <p:extLst>
      <p:ext uri="{BB962C8B-B14F-4D97-AF65-F5344CB8AC3E}">
        <p14:creationId xmlns:p14="http://schemas.microsoft.com/office/powerpoint/2010/main" val="272894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1A7E94-FC73-4546-91C5-CF84850F0E56}" type="slidenum">
              <a:rPr lang="fr-FR" altLang="fr-FR" smtClean="0"/>
              <a:pPr>
                <a:spcBef>
                  <a:spcPct val="0"/>
                </a:spcBef>
              </a:pPr>
              <a:t>19</a:t>
            </a:fld>
            <a:endParaRPr lang="fr-FR" altLang="fr-FR" smtClean="0"/>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Des idées pour le chauffage :</a:t>
            </a:r>
          </a:p>
          <a:p>
            <a:pPr eaLnBrk="1" hangingPunct="1">
              <a:buFontTx/>
              <a:buChar char="-"/>
            </a:pPr>
            <a:r>
              <a:rPr lang="fr-FR" altLang="fr-FR" dirty="0" smtClean="0">
                <a:latin typeface="Arial" panose="020B0604020202020204" pitchFamily="34" charset="0"/>
              </a:rPr>
              <a:t>Baisser le thermostat (mais attention aux</a:t>
            </a:r>
            <a:r>
              <a:rPr lang="fr-FR" altLang="fr-FR" baseline="0" dirty="0" smtClean="0">
                <a:latin typeface="Arial" panose="020B0604020202020204" pitchFamily="34" charset="0"/>
              </a:rPr>
              <a:t> effets indésirables, </a:t>
            </a:r>
            <a:r>
              <a:rPr lang="fr-FR" altLang="fr-FR" baseline="0" dirty="0" err="1" smtClean="0">
                <a:latin typeface="Arial" panose="020B0604020202020204" pitchFamily="34" charset="0"/>
              </a:rPr>
              <a:t>cf</a:t>
            </a:r>
            <a:r>
              <a:rPr lang="fr-FR" altLang="fr-FR" baseline="0" dirty="0" smtClean="0">
                <a:latin typeface="Arial" panose="020B0604020202020204" pitchFamily="34" charset="0"/>
              </a:rPr>
              <a:t> précédemment !)</a:t>
            </a:r>
            <a:endParaRPr lang="fr-FR" altLang="fr-FR" dirty="0" smtClean="0">
              <a:latin typeface="Arial" panose="020B0604020202020204" pitchFamily="34" charset="0"/>
            </a:endParaRPr>
          </a:p>
          <a:p>
            <a:pPr eaLnBrk="1" hangingPunct="1">
              <a:buFontTx/>
              <a:buChar char="-"/>
            </a:pPr>
            <a:r>
              <a:rPr lang="fr-FR" altLang="fr-FR" dirty="0" smtClean="0">
                <a:latin typeface="Arial" panose="020B0604020202020204" pitchFamily="34" charset="0"/>
              </a:rPr>
              <a:t>Chauffer juste les endroits utiles : igloos de lecture chauffés</a:t>
            </a:r>
          </a:p>
          <a:p>
            <a:pPr eaLnBrk="1" hangingPunct="1">
              <a:buFontTx/>
              <a:buChar char="-"/>
            </a:pPr>
            <a:r>
              <a:rPr lang="fr-FR" altLang="fr-FR" dirty="0" smtClean="0">
                <a:latin typeface="Arial" panose="020B0604020202020204" pitchFamily="34" charset="0"/>
              </a:rPr>
              <a:t>Fermer les portes</a:t>
            </a:r>
          </a:p>
          <a:p>
            <a:pPr eaLnBrk="1" hangingPunct="1">
              <a:buFontTx/>
              <a:buChar char="-"/>
            </a:pPr>
            <a:r>
              <a:rPr lang="fr-FR" altLang="fr-FR" dirty="0" smtClean="0">
                <a:latin typeface="Arial" panose="020B0604020202020204" pitchFamily="34" charset="0"/>
              </a:rPr>
              <a:t>Se servir de la chaleur des serveurs pour réchauffer les autres pièces</a:t>
            </a:r>
          </a:p>
        </p:txBody>
      </p:sp>
    </p:spTree>
    <p:extLst>
      <p:ext uri="{BB962C8B-B14F-4D97-AF65-F5344CB8AC3E}">
        <p14:creationId xmlns:p14="http://schemas.microsoft.com/office/powerpoint/2010/main" val="1386583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4ECA10-D92C-4887-BF8F-7AC9C863F64C}" type="slidenum">
              <a:rPr lang="fr-FR" altLang="fr-FR" smtClean="0"/>
              <a:pPr>
                <a:spcBef>
                  <a:spcPct val="0"/>
                </a:spcBef>
              </a:pPr>
              <a:t>20</a:t>
            </a:fld>
            <a:endParaRPr lang="fr-FR" altLang="fr-FR" smtClean="0"/>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Arial" panose="020B0604020202020204" pitchFamily="34" charset="0"/>
              </a:rPr>
              <a:t>Des idées pour le chauffage :</a:t>
            </a:r>
          </a:p>
          <a:p>
            <a:pPr eaLnBrk="1" hangingPunct="1">
              <a:buFontTx/>
              <a:buChar char="-"/>
            </a:pPr>
            <a:r>
              <a:rPr lang="fr-FR" altLang="fr-FR" smtClean="0">
                <a:latin typeface="Arial" panose="020B0604020202020204" pitchFamily="34" charset="0"/>
              </a:rPr>
              <a:t>Isolation</a:t>
            </a:r>
          </a:p>
          <a:p>
            <a:pPr eaLnBrk="1" hangingPunct="1">
              <a:buFontTx/>
              <a:buChar char="-"/>
            </a:pPr>
            <a:r>
              <a:rPr lang="fr-FR" altLang="fr-FR" smtClean="0">
                <a:latin typeface="Arial" panose="020B0604020202020204" pitchFamily="34" charset="0"/>
              </a:rPr>
              <a:t>Pompe à chaleur</a:t>
            </a:r>
          </a:p>
          <a:p>
            <a:pPr eaLnBrk="1" hangingPunct="1">
              <a:buFontTx/>
              <a:buChar char="-"/>
            </a:pPr>
            <a:r>
              <a:rPr lang="fr-FR" altLang="fr-FR" smtClean="0">
                <a:latin typeface="Arial" panose="020B0604020202020204" pitchFamily="34" charset="0"/>
              </a:rPr>
              <a:t>Chauffage bois</a:t>
            </a:r>
          </a:p>
          <a:p>
            <a:pPr eaLnBrk="1" hangingPunct="1">
              <a:buFontTx/>
              <a:buChar char="-"/>
            </a:pPr>
            <a:r>
              <a:rPr lang="fr-FR" altLang="fr-FR" smtClean="0">
                <a:latin typeface="Arial" panose="020B0604020202020204" pitchFamily="34" charset="0"/>
              </a:rPr>
              <a:t>Chaudière plus performante</a:t>
            </a:r>
          </a:p>
        </p:txBody>
      </p:sp>
    </p:spTree>
    <p:extLst>
      <p:ext uri="{BB962C8B-B14F-4D97-AF65-F5344CB8AC3E}">
        <p14:creationId xmlns:p14="http://schemas.microsoft.com/office/powerpoint/2010/main" val="350274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C9DB80-3795-4AD1-A985-03C5C3B16258}" type="slidenum">
              <a:rPr lang="fr-FR" altLang="fr-FR" smtClean="0"/>
              <a:pPr>
                <a:spcBef>
                  <a:spcPct val="0"/>
                </a:spcBef>
              </a:pPr>
              <a:t>2</a:t>
            </a:fld>
            <a:endParaRPr lang="fr-FR" altLang="fr-FR" smtClean="0"/>
          </a:p>
        </p:txBody>
      </p:sp>
      <p:sp>
        <p:nvSpPr>
          <p:cNvPr id="10243" name="Rectangle 2"/>
          <p:cNvSpPr>
            <a:spLocks noGrp="1" noRot="1" noChangeAspect="1" noChangeArrowheads="1" noTextEdit="1"/>
          </p:cNvSpPr>
          <p:nvPr>
            <p:ph type="sldImg"/>
          </p:nvPr>
        </p:nvSpPr>
        <p:spPr>
          <a:xfrm>
            <a:off x="381000" y="685800"/>
            <a:ext cx="6096000" cy="3429000"/>
          </a:xfrm>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 </a:t>
            </a:r>
            <a:r>
              <a:rPr lang="fr-FR" altLang="fr-FR" i="1" dirty="0" smtClean="0">
                <a:latin typeface="Arial" panose="020B0604020202020204" pitchFamily="34" charset="0"/>
              </a:rPr>
              <a:t>« Un dessin vaut mieux qu’un long discours ». Le plan d’actions consiste à définir une liste d’objectifs et à évaluer pour chacun les moyens et ressources qu’on mettra en place.</a:t>
            </a:r>
          </a:p>
          <a:p>
            <a:pPr eaLnBrk="1" hangingPunct="1">
              <a:buFontTx/>
              <a:buChar char="•"/>
            </a:pPr>
            <a:r>
              <a:rPr lang="fr-FR" altLang="fr-FR" i="1" dirty="0" smtClean="0">
                <a:latin typeface="Arial" panose="020B0604020202020204" pitchFamily="34" charset="0"/>
              </a:rPr>
              <a:t>Pertinence : c’est le lien qui existe entre un objectif et les moyens associés qu’on définit. Si l’objectif est de « réduire de 10% les émissions de GES liées au transport », « demander aux personnes d’économiser l’eau » n’est pas pertinent mais « développer le covoiturage » ou « faire construire une ligne de tram » le sont.</a:t>
            </a:r>
          </a:p>
          <a:p>
            <a:pPr eaLnBrk="1" hangingPunct="1">
              <a:buFontTx/>
              <a:buChar char="•"/>
            </a:pPr>
            <a:r>
              <a:rPr lang="fr-FR" altLang="fr-FR" i="1" dirty="0" smtClean="0">
                <a:latin typeface="Arial" panose="020B0604020202020204" pitchFamily="34" charset="0"/>
              </a:rPr>
              <a:t>Efficacité : elle mesure l’atteinte ou non de l’objectif. Si à l’issue de la mise en place de l’action, j’ai réduit de 10% les émissions de GES liées au transport ou plus, j’ai été efficace.</a:t>
            </a:r>
          </a:p>
          <a:p>
            <a:pPr eaLnBrk="1" hangingPunct="1">
              <a:buFontTx/>
              <a:buChar char="•"/>
            </a:pPr>
            <a:r>
              <a:rPr lang="fr-FR" altLang="fr-FR" i="1" dirty="0" smtClean="0">
                <a:latin typeface="Arial" panose="020B0604020202020204" pitchFamily="34" charset="0"/>
              </a:rPr>
              <a:t>Efficience : c’est l’efficacité divisée par la « quantité de moyens employés ». « Développer le covoiturage » nécessitera très probablement beaucoup moins de moyens que « faire construire une ligne de tram », et aura ainsi une meilleure efficience alors que les 2 actions sont efficaces.</a:t>
            </a:r>
            <a:r>
              <a:rPr lang="fr-FR" altLang="fr-FR" dirty="0" smtClean="0">
                <a:latin typeface="Arial" panose="020B0604020202020204" pitchFamily="34" charset="0"/>
              </a:rPr>
              <a:t> »</a:t>
            </a:r>
          </a:p>
        </p:txBody>
      </p:sp>
    </p:spTree>
    <p:extLst>
      <p:ext uri="{BB962C8B-B14F-4D97-AF65-F5344CB8AC3E}">
        <p14:creationId xmlns:p14="http://schemas.microsoft.com/office/powerpoint/2010/main" val="2669140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81000" y="685800"/>
            <a:ext cx="6096000" cy="3429000"/>
          </a:xfrm>
          <a:ln/>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smtClean="0">
                <a:latin typeface="Arial" panose="020B0604020202020204" pitchFamily="34" charset="0"/>
              </a:rPr>
              <a:t>Remarque: ok mais est-ce une levier que des étudiants pourraient activer sur leur campus ? Il y a certes des universités qui utilisent la cogénération (université de New-York) ( https://building-microgrid.lbl.gov/new-york-university ), mais la voix des étudiants dans ce choix reste limitée.</a:t>
            </a: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001C95-C5D0-4F06-AB43-674C8091F967}" type="slidenum">
              <a:rPr lang="fr-FR" altLang="fr-FR" smtClean="0"/>
              <a:pPr/>
              <a:t>21</a:t>
            </a:fld>
            <a:endParaRPr lang="fr-FR" altLang="fr-FR" smtClean="0"/>
          </a:p>
        </p:txBody>
      </p:sp>
    </p:spTree>
    <p:extLst>
      <p:ext uri="{BB962C8B-B14F-4D97-AF65-F5344CB8AC3E}">
        <p14:creationId xmlns:p14="http://schemas.microsoft.com/office/powerpoint/2010/main" val="109768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660FAE-4FEC-4925-B0FD-C52D8DE8F01B}" type="slidenum">
              <a:rPr lang="fr-FR" altLang="fr-FR" smtClean="0"/>
              <a:pPr>
                <a:spcBef>
                  <a:spcPct val="0"/>
                </a:spcBef>
              </a:pPr>
              <a:t>22</a:t>
            </a:fld>
            <a:endParaRPr lang="fr-FR" altLang="fr-FR" smtClean="0"/>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Solutions pour l’électricité :</a:t>
            </a:r>
          </a:p>
          <a:p>
            <a:pPr eaLnBrk="1" hangingPunct="1">
              <a:buFontTx/>
              <a:buChar char="-"/>
            </a:pPr>
            <a:r>
              <a:rPr lang="fr-FR" altLang="fr-FR" dirty="0" smtClean="0">
                <a:latin typeface="Arial" panose="020B0604020202020204" pitchFamily="34" charset="0"/>
              </a:rPr>
              <a:t>Appareils économes (pompe à chaleur</a:t>
            </a:r>
            <a:r>
              <a:rPr lang="fr-FR" altLang="fr-FR" baseline="0" dirty="0" smtClean="0">
                <a:latin typeface="Arial" panose="020B0604020202020204" pitchFamily="34" charset="0"/>
              </a:rPr>
              <a:t> plutôt que chauffage à effet joule…)</a:t>
            </a:r>
            <a:endParaRPr lang="fr-FR" altLang="fr-FR" dirty="0" smtClean="0">
              <a:latin typeface="Arial" panose="020B0604020202020204" pitchFamily="34" charset="0"/>
            </a:endParaRPr>
          </a:p>
          <a:p>
            <a:pPr eaLnBrk="1" hangingPunct="1">
              <a:buFontTx/>
              <a:buChar char="-"/>
            </a:pPr>
            <a:r>
              <a:rPr lang="fr-FR" altLang="fr-FR" dirty="0" smtClean="0">
                <a:latin typeface="Arial" panose="020B0604020202020204" pitchFamily="34" charset="0"/>
              </a:rPr>
              <a:t>Éteindre les lumières (sobriété)</a:t>
            </a:r>
          </a:p>
          <a:p>
            <a:pPr eaLnBrk="1" hangingPunct="1">
              <a:buFontTx/>
              <a:buChar char="-"/>
            </a:pPr>
            <a:r>
              <a:rPr lang="fr-FR" altLang="fr-FR" dirty="0" smtClean="0">
                <a:latin typeface="Arial" panose="020B0604020202020204" pitchFamily="34" charset="0"/>
              </a:rPr>
              <a:t>Ampoules basse conso</a:t>
            </a:r>
          </a:p>
          <a:p>
            <a:pPr eaLnBrk="1" hangingPunct="1">
              <a:buFontTx/>
              <a:buChar char="-"/>
            </a:pPr>
            <a:r>
              <a:rPr lang="fr-FR" altLang="fr-FR" dirty="0" smtClean="0">
                <a:latin typeface="Arial" panose="020B0604020202020204" pitchFamily="34" charset="0"/>
              </a:rPr>
              <a:t>Photovoltaïque/éolien (en France,</a:t>
            </a:r>
            <a:r>
              <a:rPr lang="fr-FR" altLang="fr-FR" baseline="0" dirty="0" smtClean="0">
                <a:latin typeface="Arial" panose="020B0604020202020204" pitchFamily="34" charset="0"/>
              </a:rPr>
              <a:t> à discuter, niveau CO2…)</a:t>
            </a:r>
            <a:endParaRPr lang="fr-FR" altLang="fr-FR" dirty="0" smtClean="0">
              <a:latin typeface="Arial" panose="020B0604020202020204" pitchFamily="34" charset="0"/>
            </a:endParaRPr>
          </a:p>
        </p:txBody>
      </p:sp>
    </p:spTree>
    <p:extLst>
      <p:ext uri="{BB962C8B-B14F-4D97-AF65-F5344CB8AC3E}">
        <p14:creationId xmlns:p14="http://schemas.microsoft.com/office/powerpoint/2010/main" val="174930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smtClean="0">
                <a:latin typeface="Arial" panose="020B0604020202020204" pitchFamily="34" charset="0"/>
              </a:rPr>
              <a:t>Attention, El Hierro n’en</a:t>
            </a:r>
            <a:r>
              <a:rPr lang="fr-CA" altLang="en-US" baseline="0" dirty="0" smtClean="0">
                <a:latin typeface="Arial" panose="020B0604020202020204" pitchFamily="34" charset="0"/>
              </a:rPr>
              <a:t> est pas au 100% renouvelable. Une bonne partie est encore au générateur diesel</a:t>
            </a:r>
            <a:r>
              <a:rPr lang="fr-CA" altLang="en-US" dirty="0" smtClean="0">
                <a:latin typeface="Arial" panose="020B0604020202020204" pitchFamily="34" charset="0"/>
              </a:rPr>
              <a:t>… Voir les analyses de Roger Andrews </a:t>
            </a:r>
            <a:r>
              <a:rPr lang="fr-FR" altLang="fr-FR" dirty="0" smtClean="0">
                <a:latin typeface="Arial" panose="020B0604020202020204" pitchFamily="34" charset="0"/>
              </a:rPr>
              <a:t>à</a:t>
            </a:r>
            <a:r>
              <a:rPr lang="fr-CA" altLang="en-US" dirty="0" smtClean="0">
                <a:latin typeface="Arial" panose="020B0604020202020204" pitchFamily="34" charset="0"/>
              </a:rPr>
              <a:t> partir des données de </a:t>
            </a:r>
            <a:r>
              <a:rPr lang="es-ES" altLang="en-US" dirty="0" smtClean="0">
                <a:latin typeface="Arial" panose="020B0604020202020204" pitchFamily="34" charset="0"/>
                <a:hlinkClick r:id="rId3"/>
              </a:rPr>
              <a:t>Red Eléctrica de España (REE)</a:t>
            </a:r>
            <a:r>
              <a:rPr lang="en-US" altLang="en-US" dirty="0" smtClean="0">
                <a:latin typeface="Arial" panose="020B0604020202020204" pitchFamily="34" charset="0"/>
              </a:rPr>
              <a:t>  : http://euanmearns.com/tag/el-hierro/</a:t>
            </a:r>
          </a:p>
          <a:p>
            <a:endParaRPr lang="en-US" altLang="en-US" dirty="0" smtClean="0">
              <a:latin typeface="Arial" panose="020B0604020202020204" pitchFamily="34" charset="0"/>
            </a:endParaRPr>
          </a:p>
          <a:p>
            <a:r>
              <a:rPr lang="en-US" altLang="en-US" dirty="0" smtClean="0">
                <a:latin typeface="Arial" panose="020B0604020202020204" pitchFamily="34" charset="0"/>
              </a:rPr>
              <a:t>Source</a:t>
            </a:r>
            <a:r>
              <a:rPr lang="en-US" altLang="en-US" baseline="0" dirty="0" smtClean="0">
                <a:latin typeface="Arial" panose="020B0604020202020204" pitchFamily="34" charset="0"/>
              </a:rPr>
              <a:t> du </a:t>
            </a:r>
            <a:r>
              <a:rPr lang="en-US" altLang="en-US" baseline="0" dirty="0" err="1" smtClean="0">
                <a:latin typeface="Arial" panose="020B0604020202020204" pitchFamily="34" charset="0"/>
              </a:rPr>
              <a:t>graphique</a:t>
            </a:r>
            <a:r>
              <a:rPr lang="en-US" altLang="en-US" dirty="0" smtClean="0">
                <a:latin typeface="Arial" panose="020B0604020202020204" pitchFamily="34" charset="0"/>
              </a:rPr>
              <a:t>: https://demanda.ree.es/movil/canarias/el_hierro/total/2017-03-08</a:t>
            </a:r>
          </a:p>
          <a:p>
            <a:endParaRPr lang="en-US" altLang="en-US" dirty="0" smtClean="0">
              <a:latin typeface="Arial" panose="020B0604020202020204" pitchFamily="34" charset="0"/>
            </a:endParaRPr>
          </a:p>
          <a:p>
            <a:r>
              <a:rPr lang="en-US" altLang="en-US" dirty="0" err="1" smtClean="0">
                <a:latin typeface="Arial" panose="020B0604020202020204" pitchFamily="34" charset="0"/>
              </a:rPr>
              <a:t>Projet</a:t>
            </a:r>
            <a:r>
              <a:rPr lang="en-US" altLang="en-US" dirty="0" smtClean="0">
                <a:latin typeface="Arial" panose="020B0604020202020204" pitchFamily="34" charset="0"/>
              </a:rPr>
              <a:t> SEPMERI pour Guadeloupe et La </a:t>
            </a:r>
            <a:r>
              <a:rPr lang="en-US" altLang="en-US" dirty="0" err="1" smtClean="0">
                <a:latin typeface="Arial" panose="020B0604020202020204" pitchFamily="34" charset="0"/>
              </a:rPr>
              <a:t>Réunion</a:t>
            </a:r>
            <a:r>
              <a:rPr lang="en-US" altLang="en-US" dirty="0" smtClean="0">
                <a:latin typeface="Arial" panose="020B0604020202020204" pitchFamily="34" charset="0"/>
              </a:rPr>
              <a:t>: http://www.smartgrids-cre.fr/index.php?p=stockage-edf-sei</a:t>
            </a:r>
            <a:endParaRPr lang="en-CA" altLang="en-US" dirty="0" smtClean="0">
              <a:latin typeface="Arial" panose="020B0604020202020204" pitchFamily="34" charset="0"/>
            </a:endParaRP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FC2614-BC62-4EC0-AF45-88B19FC344C4}" type="slidenum">
              <a:rPr lang="fr-FR" altLang="fr-FR" smtClean="0"/>
              <a:pPr/>
              <a:t>23</a:t>
            </a:fld>
            <a:endParaRPr lang="fr-FR" altLang="fr-FR" smtClean="0"/>
          </a:p>
        </p:txBody>
      </p:sp>
    </p:spTree>
    <p:extLst>
      <p:ext uri="{BB962C8B-B14F-4D97-AF65-F5344CB8AC3E}">
        <p14:creationId xmlns:p14="http://schemas.microsoft.com/office/powerpoint/2010/main" val="346578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Plutot</a:t>
            </a:r>
            <a:r>
              <a:rPr lang="fr-FR" dirty="0" smtClean="0"/>
              <a:t> pour la culture générale…</a:t>
            </a:r>
            <a:endParaRPr lang="fr-FR" dirty="0"/>
          </a:p>
        </p:txBody>
      </p:sp>
      <p:sp>
        <p:nvSpPr>
          <p:cNvPr id="4" name="Espace réservé du numéro de diapositive 3"/>
          <p:cNvSpPr>
            <a:spLocks noGrp="1"/>
          </p:cNvSpPr>
          <p:nvPr>
            <p:ph type="sldNum" sz="quarter" idx="10"/>
          </p:nvPr>
        </p:nvSpPr>
        <p:spPr/>
        <p:txBody>
          <a:bodyPr/>
          <a:lstStyle/>
          <a:p>
            <a:pPr>
              <a:defRPr/>
            </a:pPr>
            <a:fld id="{055746B5-BD66-43B1-BAB8-BBADD0530D35}" type="slidenum">
              <a:rPr lang="fr-FR" altLang="fr-FR" smtClean="0"/>
              <a:pPr>
                <a:defRPr/>
              </a:pPr>
              <a:t>24</a:t>
            </a:fld>
            <a:endParaRPr lang="fr-FR" altLang="fr-FR"/>
          </a:p>
        </p:txBody>
      </p:sp>
    </p:spTree>
    <p:extLst>
      <p:ext uri="{BB962C8B-B14F-4D97-AF65-F5344CB8AC3E}">
        <p14:creationId xmlns:p14="http://schemas.microsoft.com/office/powerpoint/2010/main" val="2924106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27A45F-7792-46BE-B51F-113B79CED8CA}" type="slidenum">
              <a:rPr lang="fr-FR" altLang="fr-FR" smtClean="0"/>
              <a:pPr>
                <a:spcBef>
                  <a:spcPct val="0"/>
                </a:spcBef>
              </a:pPr>
              <a:t>25</a:t>
            </a:fld>
            <a:endParaRPr lang="fr-FR" altLang="fr-FR" smtClean="0"/>
          </a:p>
        </p:txBody>
      </p:sp>
      <p:sp>
        <p:nvSpPr>
          <p:cNvPr id="55299" name="Rectangle 2"/>
          <p:cNvSpPr>
            <a:spLocks noGrp="1" noRot="1" noChangeAspect="1" noChangeArrowheads="1" noTextEdit="1"/>
          </p:cNvSpPr>
          <p:nvPr>
            <p:ph type="sldImg"/>
          </p:nvPr>
        </p:nvSpPr>
        <p:spPr>
          <a:xfrm>
            <a:off x="381000" y="685800"/>
            <a:ext cx="6096000" cy="3429000"/>
          </a:xfrm>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Alternatives au transport aérien :</a:t>
            </a:r>
          </a:p>
          <a:p>
            <a:pPr eaLnBrk="1" hangingPunct="1"/>
            <a:r>
              <a:rPr lang="fr-FR" altLang="fr-FR" dirty="0" smtClean="0">
                <a:latin typeface="Arial" panose="020B0604020202020204" pitchFamily="34" charset="0"/>
              </a:rPr>
              <a:t>Train, bateau</a:t>
            </a:r>
          </a:p>
          <a:p>
            <a:pPr eaLnBrk="1" hangingPunct="1"/>
            <a:r>
              <a:rPr lang="fr-FR" altLang="fr-FR" dirty="0" smtClean="0">
                <a:latin typeface="Arial" panose="020B0604020202020204" pitchFamily="34" charset="0"/>
              </a:rPr>
              <a:t>Numérique:</a:t>
            </a:r>
            <a:r>
              <a:rPr lang="fr-FR" altLang="fr-FR" baseline="0" dirty="0" smtClean="0">
                <a:latin typeface="Arial" panose="020B0604020202020204" pitchFamily="34" charset="0"/>
              </a:rPr>
              <a:t> S</a:t>
            </a:r>
            <a:r>
              <a:rPr lang="fr-FR" altLang="fr-FR" dirty="0" smtClean="0">
                <a:latin typeface="Arial" panose="020B0604020202020204" pitchFamily="34" charset="0"/>
              </a:rPr>
              <a:t>kype, </a:t>
            </a:r>
            <a:r>
              <a:rPr lang="fr-FR" altLang="fr-FR" dirty="0" err="1" smtClean="0">
                <a:latin typeface="Arial" panose="020B0604020202020204" pitchFamily="34" charset="0"/>
              </a:rPr>
              <a:t>WebEx</a:t>
            </a:r>
            <a:r>
              <a:rPr lang="fr-FR" altLang="fr-FR" dirty="0" smtClean="0">
                <a:latin typeface="Arial" panose="020B0604020202020204" pitchFamily="34" charset="0"/>
              </a:rPr>
              <a:t>, …</a:t>
            </a:r>
          </a:p>
        </p:txBody>
      </p:sp>
    </p:spTree>
    <p:extLst>
      <p:ext uri="{BB962C8B-B14F-4D97-AF65-F5344CB8AC3E}">
        <p14:creationId xmlns:p14="http://schemas.microsoft.com/office/powerpoint/2010/main" val="372190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67E171-654C-45EC-B8AB-0B8B42A882EA}" type="slidenum">
              <a:rPr lang="fr-FR" altLang="fr-FR" smtClean="0"/>
              <a:pPr>
                <a:spcBef>
                  <a:spcPct val="0"/>
                </a:spcBef>
              </a:pPr>
              <a:t>26</a:t>
            </a:fld>
            <a:endParaRPr lang="fr-FR" altLang="fr-FR" smtClean="0"/>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Alternative à la voiture :</a:t>
            </a:r>
          </a:p>
          <a:p>
            <a:pPr eaLnBrk="1" hangingPunct="1"/>
            <a:r>
              <a:rPr lang="fr-FR" altLang="fr-FR" dirty="0" smtClean="0">
                <a:latin typeface="Arial" panose="020B0604020202020204" pitchFamily="34" charset="0"/>
              </a:rPr>
              <a:t>Vélo, bus, tram, trottinette, mobilité active (roller, trottinette, …). </a:t>
            </a:r>
          </a:p>
          <a:p>
            <a:pPr eaLnBrk="1" hangingPunct="1"/>
            <a:r>
              <a:rPr lang="fr-FR" altLang="fr-FR" dirty="0" smtClean="0">
                <a:latin typeface="Arial" panose="020B0604020202020204" pitchFamily="34" charset="0"/>
              </a:rPr>
              <a:t>Certains utilisent des « vélo cargo » en remplacement de la camionnette d’artisan, pour emmener les enfants à l’école, etc. </a:t>
            </a:r>
          </a:p>
          <a:p>
            <a:pPr eaLnBrk="1" hangingPunct="1"/>
            <a:r>
              <a:rPr lang="fr-FR" altLang="fr-FR" dirty="0" smtClean="0">
                <a:latin typeface="Arial" panose="020B0604020202020204" pitchFamily="34" charset="0"/>
              </a:rPr>
              <a:t>Vélo à plusieurs: voir « The </a:t>
            </a:r>
            <a:r>
              <a:rPr lang="fr-FR" altLang="fr-FR" dirty="0" err="1" smtClean="0">
                <a:latin typeface="Arial" panose="020B0604020202020204" pitchFamily="34" charset="0"/>
              </a:rPr>
              <a:t>rolling</a:t>
            </a:r>
            <a:r>
              <a:rPr lang="fr-FR" altLang="fr-FR" dirty="0" smtClean="0">
                <a:latin typeface="Arial" panose="020B0604020202020204" pitchFamily="34" charset="0"/>
              </a:rPr>
              <a:t> barrel » ( http://therollingbarrel.ca )</a:t>
            </a:r>
          </a:p>
        </p:txBody>
      </p:sp>
    </p:spTree>
    <p:extLst>
      <p:ext uri="{BB962C8B-B14F-4D97-AF65-F5344CB8AC3E}">
        <p14:creationId xmlns:p14="http://schemas.microsoft.com/office/powerpoint/2010/main" val="1352205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a:xfrm>
            <a:off x="381000" y="685800"/>
            <a:ext cx="6096000" cy="3429000"/>
          </a:xfrm>
          <a:ln/>
        </p:spPr>
      </p:sp>
      <p:sp>
        <p:nvSpPr>
          <p:cNvPr id="80899" name="Espace réservé des commentaires 2"/>
          <p:cNvSpPr>
            <a:spLocks noGrp="1"/>
          </p:cNvSpPr>
          <p:nvPr>
            <p:ph type="body" idx="1"/>
          </p:nvPr>
        </p:nvSpPr>
        <p:spPr/>
        <p:txBody>
          <a:bodyPr/>
          <a:lstStyle/>
          <a:p>
            <a:pPr>
              <a:defRPr/>
            </a:pPr>
            <a:r>
              <a:rPr lang="fr-FR" b="1" u="sng" dirty="0" smtClean="0"/>
              <a:t>Message clé</a:t>
            </a:r>
          </a:p>
          <a:p>
            <a:pPr marL="228578" indent="-228578">
              <a:buFontTx/>
              <a:buAutoNum type="arabicPeriod"/>
              <a:defRPr/>
            </a:pPr>
            <a:r>
              <a:rPr lang="fr-FR" b="1" dirty="0" smtClean="0"/>
              <a:t>Ce n’est pas un scoop, du moins émetteur au plus émetteur de GES des transports, on trouve le vélo, puis le train, puis le bus, puis le </a:t>
            </a:r>
            <a:r>
              <a:rPr lang="fr-FR" b="1" dirty="0" err="1" smtClean="0"/>
              <a:t>co-voiturage</a:t>
            </a:r>
            <a:r>
              <a:rPr lang="fr-FR" b="1" dirty="0" smtClean="0"/>
              <a:t> et en dernier l’avion.</a:t>
            </a:r>
          </a:p>
          <a:p>
            <a:pPr marL="228578" indent="-228578">
              <a:defRPr/>
            </a:pPr>
            <a:endParaRPr lang="fr-FR" dirty="0" smtClean="0"/>
          </a:p>
          <a:p>
            <a:pPr marL="228578" indent="-228578">
              <a:defRPr/>
            </a:pPr>
            <a:r>
              <a:rPr lang="fr-FR" b="1" u="sng" dirty="0" smtClean="0"/>
              <a:t>Explications</a:t>
            </a:r>
          </a:p>
          <a:p>
            <a:pPr>
              <a:defRPr/>
            </a:pPr>
            <a:r>
              <a:rPr lang="fr-FR" dirty="0" smtClean="0"/>
              <a:t>Sur ce graphe, chaque barre donne les émissions de GES en g équivalent CO2 par kilomètre parcouru et </a:t>
            </a:r>
            <a:r>
              <a:rPr lang="fr-FR" u="sng" dirty="0" smtClean="0"/>
              <a:t>par passager</a:t>
            </a:r>
            <a:r>
              <a:rPr lang="fr-FR" dirty="0" smtClean="0"/>
              <a:t> en moyenne en France (un taux de remplissage moyen est donc pris en compte, sauf pour la voiture). On trouve :</a:t>
            </a:r>
          </a:p>
          <a:p>
            <a:pPr marL="228578" indent="-228578">
              <a:buFontTx/>
              <a:buChar char="-"/>
              <a:defRPr/>
            </a:pPr>
            <a:r>
              <a:rPr lang="fr-FR" dirty="0" smtClean="0"/>
              <a:t>En bleu ciel : l’avion</a:t>
            </a:r>
          </a:p>
          <a:p>
            <a:pPr marL="228578" indent="-228578">
              <a:buFontTx/>
              <a:buChar char="-"/>
              <a:defRPr/>
            </a:pPr>
            <a:r>
              <a:rPr lang="fr-FR" dirty="0" smtClean="0"/>
              <a:t>En bleu marine : les bateaux</a:t>
            </a:r>
          </a:p>
          <a:p>
            <a:pPr marL="228578" indent="-228578">
              <a:buFontTx/>
              <a:buChar char="-"/>
              <a:defRPr/>
            </a:pPr>
            <a:r>
              <a:rPr lang="fr-FR" dirty="0" smtClean="0"/>
              <a:t>En gris : les voitures</a:t>
            </a:r>
          </a:p>
          <a:p>
            <a:pPr marL="228578" indent="-228578">
              <a:buFontTx/>
              <a:buChar char="-"/>
              <a:defRPr/>
            </a:pPr>
            <a:r>
              <a:rPr lang="fr-FR" dirty="0" smtClean="0"/>
              <a:t>En violet : les bus</a:t>
            </a:r>
          </a:p>
          <a:p>
            <a:pPr marL="228578" indent="-228578">
              <a:buFontTx/>
              <a:buChar char="-"/>
              <a:defRPr/>
            </a:pPr>
            <a:r>
              <a:rPr lang="fr-FR" dirty="0" smtClean="0"/>
              <a:t>En jaune : les trains</a:t>
            </a:r>
          </a:p>
          <a:p>
            <a:pPr marL="228578" indent="-228578">
              <a:buFontTx/>
              <a:buChar char="-"/>
              <a:defRPr/>
            </a:pPr>
            <a:r>
              <a:rPr lang="fr-FR" dirty="0" smtClean="0"/>
              <a:t>En vert : le vélo</a:t>
            </a:r>
          </a:p>
          <a:p>
            <a:pPr>
              <a:defRPr/>
            </a:pPr>
            <a:endParaRPr lang="fr-FR" dirty="0" smtClean="0"/>
          </a:p>
          <a:p>
            <a:pPr>
              <a:defRPr/>
            </a:pPr>
            <a:r>
              <a:rPr lang="fr-FR" dirty="0" smtClean="0"/>
              <a:t>Les moins émetteurs des transports sont les transports ferrés en commun pour 2 raisons :</a:t>
            </a:r>
          </a:p>
          <a:p>
            <a:pPr marL="211021" indent="-211021">
              <a:buFont typeface="+mj-lt"/>
              <a:buAutoNum type="arabicPeriod"/>
              <a:defRPr/>
            </a:pPr>
            <a:r>
              <a:rPr lang="fr-FR" dirty="0" smtClean="0"/>
              <a:t>Ils roulent à l’électricité qui, en France, du fait du nucléaire émet très peu de CO2</a:t>
            </a:r>
          </a:p>
          <a:p>
            <a:pPr marL="211021" indent="-211021">
              <a:buFont typeface="+mj-lt"/>
              <a:buAutoNum type="arabicPeriod"/>
              <a:defRPr/>
            </a:pPr>
            <a:r>
              <a:rPr lang="fr-FR" dirty="0" smtClean="0"/>
              <a:t>Ils prennent énormément de monde en moyenne (pensez aux heures de pointe durant lesquelles les gens sont debout les uns contre les autres)</a:t>
            </a:r>
          </a:p>
          <a:p>
            <a:pPr marL="211021" indent="-211021">
              <a:defRPr/>
            </a:pPr>
            <a:endParaRPr lang="fr-FR" dirty="0" smtClean="0"/>
          </a:p>
          <a:p>
            <a:pPr marL="211021" indent="-211021">
              <a:defRPr/>
            </a:pPr>
            <a:r>
              <a:rPr lang="fr-FR" dirty="0" smtClean="0"/>
              <a:t>Suit le vélo qui n’émet pas zéro CO2 pour 2 raisons :</a:t>
            </a:r>
          </a:p>
          <a:p>
            <a:pPr marL="211021" indent="-211021">
              <a:buFont typeface="+mj-lt"/>
              <a:buAutoNum type="arabicPeriod"/>
              <a:defRPr/>
            </a:pPr>
            <a:r>
              <a:rPr lang="fr-FR" dirty="0" smtClean="0"/>
              <a:t>Il faut bien fabriquer le vélo et remplacer de temps en temps des pièces</a:t>
            </a:r>
          </a:p>
          <a:p>
            <a:pPr marL="211021" indent="-211021">
              <a:buFont typeface="+mj-lt"/>
              <a:buAutoNum type="arabicPeriod"/>
              <a:defRPr/>
            </a:pPr>
            <a:r>
              <a:rPr lang="fr-FR" dirty="0" smtClean="0"/>
              <a:t>Le cycliste dépense de l’énergie et mange plus en conséquence. Or, comme on vient de le voir, l’alimentation émet du CO2 (à cause des engrais, de gazole dans les engins agricoles, du méthane des ruminants, etc.). Le résultat tient compte d’une alimentation moyenne européenne, mais on peut largement réduire ce chiffre comme on l’a vu diapo 32 en faisant attention à ce qu’on mange</a:t>
            </a:r>
          </a:p>
          <a:p>
            <a:pPr marL="211021" indent="-211021">
              <a:defRPr/>
            </a:pPr>
            <a:endParaRPr lang="fr-FR" dirty="0" smtClean="0"/>
          </a:p>
          <a:p>
            <a:pPr>
              <a:buFont typeface="+mj-lt"/>
              <a:buNone/>
              <a:defRPr/>
            </a:pPr>
            <a:r>
              <a:rPr lang="fr-FR" dirty="0" smtClean="0"/>
              <a:t>Une question qui revient très souvent : doit-on compter le CO2 émis par la respiration du cycliste ? Tu peux demander à la salle. La réponse est non, car ce CO2 provient de la dégradation des aliments qu’il a mangé, qui proviennent au départ d’une plante qui aura exactement captée cette même quantité de CO2 dans l’atmosphère par </a:t>
            </a:r>
            <a:r>
              <a:rPr lang="fr-FR" dirty="0" err="1" smtClean="0"/>
              <a:t>photo-synthèse</a:t>
            </a:r>
            <a:r>
              <a:rPr lang="fr-FR" dirty="0" smtClean="0"/>
              <a:t> pour se fabriquer. En d’autres termes, ce CO2 est inclus dans le cycle biologique du carbone et n’enrichit donc pas l’atmosphère en CO2. C’est d’ailleurs pour la même raison que les agro-carburants sont intéressants. En revanche, tout ce qui n’est pas dans le cycle naturel du carbone (engrais issus de l’industrie, gazole dans les engins agricoles, méthane des ruminants qui sans l’Homme n’auraient jamais été aussi nombreux, etc.) doit être compté (et c’est justement ça qui est compté pour l’alimentation).</a:t>
            </a:r>
          </a:p>
          <a:p>
            <a:pPr marL="211021" indent="-211021">
              <a:buFont typeface="+mj-lt"/>
              <a:buAutoNum type="arabicPeriod"/>
              <a:defRPr/>
            </a:pPr>
            <a:endParaRPr lang="fr-FR" dirty="0" smtClean="0"/>
          </a:p>
          <a:p>
            <a:pPr>
              <a:buFont typeface="+mj-lt"/>
              <a:buNone/>
              <a:defRPr/>
            </a:pPr>
            <a:r>
              <a:rPr lang="fr-FR" dirty="0" smtClean="0"/>
              <a:t>Viennent ensuite le train et les bus. Les émissions de GES par km et passager sont généralement d’autant plus basses que le moyen de transport est lent, s’arrête peu souvent et est rempli.</a:t>
            </a:r>
          </a:p>
          <a:p>
            <a:pPr marL="211021" indent="-211021">
              <a:defRPr/>
            </a:pPr>
            <a:endParaRPr lang="fr-FR" dirty="0" smtClean="0"/>
          </a:p>
          <a:p>
            <a:pPr>
              <a:buFont typeface="+mj-lt"/>
              <a:buNone/>
              <a:defRPr/>
            </a:pPr>
            <a:r>
              <a:rPr lang="fr-FR" dirty="0" smtClean="0"/>
              <a:t>Pour les émissions des voitures, l’émission est calculée par véhicule. Pour avoir l’émission par passager et se comparer aux autres modes, il faut donc diviser par le nombre de passagers, d’où tout l’intérêt de covoiturer. Ainsi, Paris-Marseille en voiture ou avion revient à peu près au même, mais on peut diviser par n les émissions de la voiture si l’on covoiture à n passagers, alors que dans ce graphique, l’avion est déjà « </a:t>
            </a:r>
            <a:r>
              <a:rPr lang="fr-FR" dirty="0" err="1" smtClean="0"/>
              <a:t>co-voituré</a:t>
            </a:r>
            <a:r>
              <a:rPr lang="fr-FR" dirty="0" smtClean="0"/>
              <a:t> ».</a:t>
            </a:r>
          </a:p>
          <a:p>
            <a:pPr>
              <a:buFont typeface="+mj-lt"/>
              <a:buNone/>
              <a:defRPr/>
            </a:pPr>
            <a:endParaRPr lang="fr-FR" dirty="0" smtClean="0"/>
          </a:p>
          <a:p>
            <a:pPr>
              <a:buFont typeface="+mj-lt"/>
              <a:buNone/>
              <a:defRPr/>
            </a:pPr>
            <a:r>
              <a:rPr lang="fr-FR" dirty="0" smtClean="0"/>
              <a:t>Concernant les avions enfin, pour avoir l’émission par passager de 2</a:t>
            </a:r>
            <a:r>
              <a:rPr lang="fr-FR" baseline="30000" dirty="0" smtClean="0"/>
              <a:t>nde</a:t>
            </a:r>
            <a:r>
              <a:rPr lang="fr-FR" dirty="0" smtClean="0"/>
              <a:t> classe, on prend les émissions de l’avion et on divise par le nombre de sièges de 2</a:t>
            </a:r>
            <a:r>
              <a:rPr lang="fr-FR" baseline="30000" dirty="0" smtClean="0"/>
              <a:t>nde</a:t>
            </a:r>
            <a:r>
              <a:rPr lang="fr-FR" dirty="0" smtClean="0"/>
              <a:t> classe qu’on aurait pu mettre dedans. Les sièges en classes affaires et 1</a:t>
            </a:r>
            <a:r>
              <a:rPr lang="fr-FR" baseline="30000" dirty="0" smtClean="0"/>
              <a:t>ère</a:t>
            </a:r>
            <a:r>
              <a:rPr lang="fr-FR" dirty="0" smtClean="0"/>
              <a:t> prenant x% plus de place que les sièges de 2</a:t>
            </a:r>
            <a:r>
              <a:rPr lang="fr-FR" baseline="30000" dirty="0" smtClean="0"/>
              <a:t>nde</a:t>
            </a:r>
            <a:r>
              <a:rPr lang="fr-FR" dirty="0" smtClean="0"/>
              <a:t> classe se voient ainsi attribuer une émission majorée de x%.</a:t>
            </a:r>
          </a:p>
          <a:p>
            <a:pPr>
              <a:buFont typeface="+mj-lt"/>
              <a:buNone/>
              <a:defRPr/>
            </a:pPr>
            <a:endParaRPr lang="fr-FR" dirty="0" smtClean="0"/>
          </a:p>
          <a:p>
            <a:pPr>
              <a:buFont typeface="+mj-lt"/>
              <a:buNone/>
              <a:defRPr/>
            </a:pPr>
            <a:r>
              <a:rPr lang="fr-FR" dirty="0" smtClean="0"/>
              <a:t>Concernant les 2 animations de la diapo : les émissions de l’avion viennent surtout des énormes distances parcourues. Un simple A/R Paris-New-York correspond à environ la même distance que ce qu’un automobiliste français roule en une année (12’700 km d’après l’INSEE). Or 12’700 km x 0,256 kg </a:t>
            </a:r>
            <a:r>
              <a:rPr lang="fr-FR" dirty="0" err="1" smtClean="0"/>
              <a:t>éq</a:t>
            </a:r>
            <a:r>
              <a:rPr lang="fr-FR" dirty="0" smtClean="0"/>
              <a:t>. CO2 / km = 3 251 kg </a:t>
            </a:r>
            <a:r>
              <a:rPr lang="fr-FR" dirty="0" err="1" smtClean="0"/>
              <a:t>éq</a:t>
            </a:r>
            <a:r>
              <a:rPr lang="fr-FR" dirty="0" smtClean="0"/>
              <a:t>. CO2, soit près de 2 fois le quota annuel autorisé par le facteur 4 de 1800 kg </a:t>
            </a:r>
            <a:r>
              <a:rPr lang="fr-FR" dirty="0" err="1" smtClean="0"/>
              <a:t>éq</a:t>
            </a:r>
            <a:r>
              <a:rPr lang="fr-FR" dirty="0" smtClean="0"/>
              <a:t>. CO2.</a:t>
            </a:r>
          </a:p>
          <a:p>
            <a:pPr>
              <a:defRPr/>
            </a:pPr>
            <a:endParaRPr lang="fr-FR" dirty="0" smtClean="0">
              <a:latin typeface="Times New Roman" pitchFamily="18" charset="0"/>
            </a:endParaRPr>
          </a:p>
          <a:p>
            <a:pPr>
              <a:defRPr/>
            </a:pPr>
            <a:r>
              <a:rPr lang="fr-FR" b="1" u="sng" dirty="0" smtClean="0">
                <a:latin typeface="Times New Roman" pitchFamily="18" charset="0"/>
              </a:rPr>
              <a:t>Précisions pour les curieux</a:t>
            </a:r>
          </a:p>
          <a:p>
            <a:pPr>
              <a:defRPr/>
            </a:pPr>
            <a:r>
              <a:rPr lang="fr-FR" dirty="0" smtClean="0">
                <a:latin typeface="Times New Roman" pitchFamily="18" charset="0"/>
              </a:rPr>
              <a:t>A multiplier par 2 pour avoir l’A/R :</a:t>
            </a:r>
          </a:p>
          <a:p>
            <a:pPr>
              <a:defRPr/>
            </a:pPr>
            <a:r>
              <a:rPr lang="fr-FR" dirty="0" smtClean="0">
                <a:latin typeface="Times New Roman" pitchFamily="18" charset="0"/>
              </a:rPr>
              <a:t>Paris – Les Seychelles = 7 840 km (http://www.abm.fr/voyager-en-avion-le-guide-du-passager/en-complement/distances-et-durees-de-vol.html)</a:t>
            </a:r>
          </a:p>
          <a:p>
            <a:pPr>
              <a:defRPr/>
            </a:pPr>
            <a:r>
              <a:rPr lang="fr-FR" dirty="0" smtClean="0">
                <a:latin typeface="Times New Roman" pitchFamily="18" charset="0"/>
              </a:rPr>
              <a:t>Paris – Singapour = 10 740 km (http://www.abm.fr/voyager-en-avion-le-guide-du-passager/en-complement/distances-et-durees-de-vol.html)</a:t>
            </a:r>
          </a:p>
          <a:p>
            <a:pPr>
              <a:defRPr/>
            </a:pPr>
            <a:endParaRPr lang="fr-FR" dirty="0" smtClean="0">
              <a:latin typeface="Times New Roman" pitchFamily="18" charset="0"/>
            </a:endParaRPr>
          </a:p>
          <a:p>
            <a:pPr>
              <a:defRPr/>
            </a:pPr>
            <a:r>
              <a:rPr lang="fr-FR" dirty="0" smtClean="0">
                <a:latin typeface="Times New Roman" pitchFamily="18" charset="0"/>
              </a:rPr>
              <a:t>Kilométrage moyen en voiture : http://www.insee.fr/fr/themes/tableau.asp?reg_id=0&amp;ref_id=NATTEF13629</a:t>
            </a:r>
          </a:p>
        </p:txBody>
      </p:sp>
      <p:sp>
        <p:nvSpPr>
          <p:cNvPr id="5939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722313" algn="l"/>
                <a:tab pos="1446213" algn="l"/>
                <a:tab pos="2170113" algn="l"/>
                <a:tab pos="2894013" algn="l"/>
              </a:tabLst>
              <a:defRPr sz="1200">
                <a:solidFill>
                  <a:schemeClr val="tx1"/>
                </a:solidFill>
                <a:latin typeface="Arial" panose="020B0604020202020204" pitchFamily="34" charset="0"/>
              </a:defRPr>
            </a:lvl1pPr>
            <a:lvl2pPr marL="742950" indent="-285750">
              <a:spcBef>
                <a:spcPct val="30000"/>
              </a:spcBef>
              <a:tabLst>
                <a:tab pos="722313" algn="l"/>
                <a:tab pos="1446213" algn="l"/>
                <a:tab pos="2170113" algn="l"/>
                <a:tab pos="2894013" algn="l"/>
              </a:tabLst>
              <a:defRPr sz="1200">
                <a:solidFill>
                  <a:schemeClr val="tx1"/>
                </a:solidFill>
                <a:latin typeface="Arial" panose="020B0604020202020204" pitchFamily="34" charset="0"/>
              </a:defRPr>
            </a:lvl2pPr>
            <a:lvl3pPr marL="1143000" indent="-228600">
              <a:spcBef>
                <a:spcPct val="30000"/>
              </a:spcBef>
              <a:tabLst>
                <a:tab pos="722313" algn="l"/>
                <a:tab pos="1446213" algn="l"/>
                <a:tab pos="2170113" algn="l"/>
                <a:tab pos="2894013" algn="l"/>
              </a:tabLst>
              <a:defRPr sz="1200">
                <a:solidFill>
                  <a:schemeClr val="tx1"/>
                </a:solidFill>
                <a:latin typeface="Arial" panose="020B0604020202020204" pitchFamily="34" charset="0"/>
              </a:defRPr>
            </a:lvl3pPr>
            <a:lvl4pPr marL="1600200" indent="-228600">
              <a:spcBef>
                <a:spcPct val="30000"/>
              </a:spcBef>
              <a:tabLst>
                <a:tab pos="722313" algn="l"/>
                <a:tab pos="1446213" algn="l"/>
                <a:tab pos="2170113" algn="l"/>
                <a:tab pos="2894013" algn="l"/>
              </a:tabLst>
              <a:defRPr sz="1200">
                <a:solidFill>
                  <a:schemeClr val="tx1"/>
                </a:solidFill>
                <a:latin typeface="Arial" panose="020B0604020202020204" pitchFamily="34" charset="0"/>
              </a:defRPr>
            </a:lvl4pPr>
            <a:lvl5pPr marL="2057400" indent="-228600">
              <a:spcBef>
                <a:spcPct val="30000"/>
              </a:spcBef>
              <a:tabLst>
                <a:tab pos="722313" algn="l"/>
                <a:tab pos="1446213" algn="l"/>
                <a:tab pos="2170113" algn="l"/>
                <a:tab pos="2894013"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9pPr>
          </a:lstStyle>
          <a:p>
            <a:pPr>
              <a:spcBef>
                <a:spcPct val="0"/>
              </a:spcBef>
            </a:pPr>
            <a:fld id="{C6ADF198-ECB8-4D74-95F4-1D632E029357}" type="slidenum">
              <a:rPr lang="fr-FR" altLang="fr-FR" smtClean="0">
                <a:latin typeface="Times New Roman" panose="02020603050405020304" pitchFamily="18" charset="0"/>
                <a:cs typeface="DejaVu Sans" panose="020B0603030804020204" pitchFamily="34" charset="0"/>
              </a:rPr>
              <a:pPr>
                <a:spcBef>
                  <a:spcPct val="0"/>
                </a:spcBef>
              </a:pPr>
              <a:t>27</a:t>
            </a:fld>
            <a:endParaRPr lang="fr-FR" altLang="fr-FR" smtClean="0">
              <a:latin typeface="Times New Roman" panose="02020603050405020304" pitchFamily="18" charset="0"/>
              <a:cs typeface="DejaVu Sans" panose="020B0603030804020204" pitchFamily="34" charset="0"/>
            </a:endParaRPr>
          </a:p>
        </p:txBody>
      </p:sp>
    </p:spTree>
    <p:extLst>
      <p:ext uri="{BB962C8B-B14F-4D97-AF65-F5344CB8AC3E}">
        <p14:creationId xmlns:p14="http://schemas.microsoft.com/office/powerpoint/2010/main" val="2656686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Quelques initiatives qui ont pour thème l’alimentation.</a:t>
            </a:r>
          </a:p>
          <a:p>
            <a:r>
              <a:rPr lang="fr-FR" dirty="0" smtClean="0"/>
              <a:t>Bio = moins d’intrants, moins de GES</a:t>
            </a:r>
          </a:p>
          <a:p>
            <a:r>
              <a:rPr lang="fr-FR" dirty="0" smtClean="0"/>
              <a:t>De saison = moins de</a:t>
            </a:r>
            <a:r>
              <a:rPr lang="fr-FR" baseline="0" dirty="0" smtClean="0"/>
              <a:t> transport</a:t>
            </a:r>
            <a:r>
              <a:rPr lang="fr-FR" dirty="0" smtClean="0"/>
              <a:t>, moins</a:t>
            </a:r>
            <a:r>
              <a:rPr lang="fr-FR" baseline="0" dirty="0" smtClean="0"/>
              <a:t> de serres chauffées, etc.</a:t>
            </a:r>
          </a:p>
          <a:p>
            <a:r>
              <a:rPr lang="fr-FR" baseline="0" dirty="0" smtClean="0"/>
              <a:t>Moins carné = moins de méthane, moins de surfaces cultivées (car il faut beaucoup de surface pour nourrir le bétail), ... U</a:t>
            </a:r>
            <a:r>
              <a:rPr lang="fr-FR" dirty="0" smtClean="0"/>
              <a:t>n bœuf devra manger dans les 5 kcal de céréales pour produire 1 kcal de viande, tout en produisant en plus du méthane.</a:t>
            </a:r>
            <a:endParaRPr lang="fr-FR" dirty="0"/>
          </a:p>
        </p:txBody>
      </p:sp>
      <p:sp>
        <p:nvSpPr>
          <p:cNvPr id="4" name="Espace réservé du numéro de diapositive 3"/>
          <p:cNvSpPr>
            <a:spLocks noGrp="1"/>
          </p:cNvSpPr>
          <p:nvPr>
            <p:ph type="sldNum" sz="quarter" idx="10"/>
          </p:nvPr>
        </p:nvSpPr>
        <p:spPr/>
        <p:txBody>
          <a:bodyPr/>
          <a:lstStyle/>
          <a:p>
            <a:pPr>
              <a:defRPr/>
            </a:pPr>
            <a:fld id="{055746B5-BD66-43B1-BAB8-BBADD0530D35}" type="slidenum">
              <a:rPr lang="fr-FR" altLang="fr-FR" smtClean="0"/>
              <a:pPr>
                <a:defRPr/>
              </a:pPr>
              <a:t>28</a:t>
            </a:fld>
            <a:endParaRPr lang="fr-FR" altLang="fr-FR"/>
          </a:p>
        </p:txBody>
      </p:sp>
    </p:spTree>
    <p:extLst>
      <p:ext uri="{BB962C8B-B14F-4D97-AF65-F5344CB8AC3E}">
        <p14:creationId xmlns:p14="http://schemas.microsoft.com/office/powerpoint/2010/main" val="96217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a:xfrm>
            <a:off x="381000" y="685800"/>
            <a:ext cx="6096000" cy="3429000"/>
          </a:xfrm>
          <a:ln/>
        </p:spPr>
      </p:sp>
      <p:sp>
        <p:nvSpPr>
          <p:cNvPr id="3" name="Espace réservé des commentaires 2"/>
          <p:cNvSpPr>
            <a:spLocks noGrp="1"/>
          </p:cNvSpPr>
          <p:nvPr>
            <p:ph type="body" idx="1"/>
          </p:nvPr>
        </p:nvSpPr>
        <p:spPr/>
        <p:txBody>
          <a:bodyPr/>
          <a:lstStyle/>
          <a:p>
            <a:pPr>
              <a:defRPr/>
            </a:pPr>
            <a:r>
              <a:rPr lang="fr-FR" b="1" u="sng" dirty="0" smtClean="0"/>
              <a:t>Message clé</a:t>
            </a:r>
          </a:p>
          <a:p>
            <a:pPr marL="228578" indent="-228578">
              <a:buFontTx/>
              <a:buAutoNum type="arabicPeriod"/>
              <a:defRPr/>
            </a:pPr>
            <a:r>
              <a:rPr lang="fr-FR" b="1" dirty="0" smtClean="0"/>
              <a:t>Ce n’est pas un scoop, le plus efficace pour réduire les émissions de GES de l’alimentation est de favoriser l’alimentation d’origine végétale par rapport à animale et manger bio, local et de saison.</a:t>
            </a:r>
          </a:p>
          <a:p>
            <a:pPr marL="228578" indent="-228578">
              <a:defRPr/>
            </a:pPr>
            <a:endParaRPr lang="fr-FR" dirty="0" smtClean="0"/>
          </a:p>
          <a:p>
            <a:pPr marL="228578" indent="-228578">
              <a:defRPr/>
            </a:pPr>
            <a:r>
              <a:rPr lang="fr-FR" b="1" u="sng" dirty="0" smtClean="0"/>
              <a:t>Explications</a:t>
            </a:r>
          </a:p>
          <a:p>
            <a:pPr>
              <a:defRPr/>
            </a:pPr>
            <a:r>
              <a:rPr lang="fr-FR" dirty="0" smtClean="0"/>
              <a:t>Sur ce graphe, chaque barre donne les émissions de GES en kg équivalent CO2 pour 1 kg de l’aliment concerné, avec à droite, l’équivalent en nombre en km parcourus en voiture pour la moyenne française des trajets domicile-travail (cette comparaison est chère aux journalistes). On trouve :</a:t>
            </a:r>
          </a:p>
          <a:p>
            <a:pPr marL="228578" indent="-228578">
              <a:buFontTx/>
              <a:buChar char="-"/>
              <a:defRPr/>
            </a:pPr>
            <a:r>
              <a:rPr lang="fr-FR" dirty="0" smtClean="0"/>
              <a:t>En rouge : les viandes</a:t>
            </a:r>
          </a:p>
          <a:p>
            <a:pPr marL="228578" indent="-228578">
              <a:buFontTx/>
              <a:buChar char="-"/>
              <a:defRPr/>
            </a:pPr>
            <a:r>
              <a:rPr lang="fr-FR" dirty="0" smtClean="0"/>
              <a:t>En bleu : les poissons</a:t>
            </a:r>
          </a:p>
          <a:p>
            <a:pPr marL="228578" indent="-228578">
              <a:buFontTx/>
              <a:buChar char="-"/>
              <a:defRPr/>
            </a:pPr>
            <a:r>
              <a:rPr lang="fr-FR" dirty="0" smtClean="0"/>
              <a:t>En gris : les laitages + les œufs</a:t>
            </a:r>
          </a:p>
          <a:p>
            <a:pPr marL="228578" indent="-228578">
              <a:buFontTx/>
              <a:buChar char="-"/>
              <a:defRPr/>
            </a:pPr>
            <a:r>
              <a:rPr lang="fr-FR" dirty="0" smtClean="0"/>
              <a:t>En vert : les fruits et légumes dont le pain (=farine=blé)</a:t>
            </a:r>
          </a:p>
          <a:p>
            <a:pPr>
              <a:defRPr/>
            </a:pPr>
            <a:endParaRPr lang="fr-FR" dirty="0" smtClean="0"/>
          </a:p>
          <a:p>
            <a:pPr>
              <a:defRPr/>
            </a:pPr>
            <a:r>
              <a:rPr lang="fr-FR" dirty="0" smtClean="0"/>
              <a:t>L’animation permet de visualiser la même chose mais en ramenant à la quantité d’énergie (en kcal = kilocalorie) contenue dans les aliments. Il faut en moyenne manger dans les 2000 kcal par jour. Les chiffres sont un ordre de grandeur, de la même manière qu’on ne saurait pas mettre un prix exact en euros pour chaque aliment. Le contenu GES comme le prix varient selon la nature exacte de l’aliment, le mode de production, de transport, de conditionnement, la distance parcourue, etc. Il ne faut pas donc apprendre les chiffres par cœur mais retenir que si l’on souhaite réduire les émissions de GES de son alimentation, il vaut mieux favoriser l’alimentation d’origine végétale par rapport à animale et manger bio, local et de saison. Et c’est souvent bon pour la santé aussi (cf. précisions pour les curieux).</a:t>
            </a:r>
          </a:p>
          <a:p>
            <a:pPr>
              <a:defRPr/>
            </a:pPr>
            <a:endParaRPr lang="fr-FR" dirty="0" smtClean="0"/>
          </a:p>
          <a:p>
            <a:pPr>
              <a:defRPr/>
            </a:pPr>
            <a:r>
              <a:rPr lang="fr-FR" dirty="0" smtClean="0"/>
              <a:t>Si tu penses qu’on mange jusqu’à avoir le ventre plein indépendamment de ce qu’on mange, alors mieux vaut présenter le premier graphique rapporté au kg.</a:t>
            </a:r>
          </a:p>
          <a:p>
            <a:pPr>
              <a:defRPr/>
            </a:pPr>
            <a:r>
              <a:rPr lang="fr-FR" dirty="0" smtClean="0"/>
              <a:t>Si tu penses qu’on contrôle ce qu’on mange pour atteindre une certaine quantité d’énergie (plutôt en mode « régime, je fais attention à ce que je mange »), alors mieux vaut présenter le second graphique rapporté à la kcal.</a:t>
            </a:r>
          </a:p>
          <a:p>
            <a:pPr>
              <a:defRPr/>
            </a:pPr>
            <a:r>
              <a:rPr lang="fr-FR" dirty="0" smtClean="0"/>
              <a:t>Inutile de présenter les 2 graphiques.</a:t>
            </a:r>
          </a:p>
          <a:p>
            <a:pPr>
              <a:defRPr/>
            </a:pPr>
            <a:endParaRPr lang="fr-FR" dirty="0" smtClean="0"/>
          </a:p>
          <a:p>
            <a:pPr>
              <a:defRPr/>
            </a:pPr>
            <a:r>
              <a:rPr lang="fr-FR" dirty="0" smtClean="0"/>
              <a:t>Petit point de méthode : ne dis pas que « tel aliment est très (plus) polluant (que tel autre) », c’est péjoratif et ça culpabilise. Il vaut mieux dire que « tel aliment est très (plus) émetteur de GES (que tel autre) ».</a:t>
            </a:r>
          </a:p>
          <a:p>
            <a:pPr>
              <a:defRPr/>
            </a:pPr>
            <a:endParaRPr lang="fr-FR" dirty="0" smtClean="0"/>
          </a:p>
          <a:p>
            <a:pPr>
              <a:defRPr/>
            </a:pPr>
            <a:r>
              <a:rPr lang="fr-FR" b="1" u="sng" dirty="0" smtClean="0"/>
              <a:t>Précisions pour les curieux</a:t>
            </a:r>
          </a:p>
          <a:p>
            <a:pPr>
              <a:defRPr/>
            </a:pPr>
            <a:r>
              <a:rPr lang="fr-FR" dirty="0" smtClean="0"/>
              <a:t>En premier lieu, l’alimentation doit nous apporter l’énergie dont nous avons besoin pour vivre, auquel cas, manger une kcal de bœuf ou de céréales ou de n’importe quoi revient au même. Or un bœuf devra manger dans les 5 kcal de céréales pour produire 1 kcal de viande, tout en produisant en plus du méthane (gaz 25 pire à masse équivalente que le CO2). Il vaut donc largement mieux manger des céréales que du bœuf, et de manière générale, largement mieux des produits végétaux qu’animaux.</a:t>
            </a:r>
          </a:p>
          <a:p>
            <a:pPr>
              <a:defRPr/>
            </a:pPr>
            <a:endParaRPr lang="fr-FR" dirty="0" smtClean="0"/>
          </a:p>
          <a:p>
            <a:pPr>
              <a:defRPr/>
            </a:pPr>
            <a:r>
              <a:rPr lang="fr-FR" dirty="0" smtClean="0"/>
              <a:t>En second lieu, l’alimentation doit nous apporter un certain nombre d’éléments, comme des vitamines, des protéines, des minéraux, etc., auquel cas la nature de l’aliment entre bien évidemment en jeu. Il vaudrait donc mieux de ce point de vue adopter une alimentation variée. D’après les nutritionnistes, la valeur de 0,8 g de protéines par kg de poids corporel est suffisant, soit 56g pour un adulte de 70 kg. On trouve des protéines dans la viande et le poisson (20% de son poids en moyenne), les œufs, les produits laitiers, les fruits à coques (noix, arachides, etc.), les graines et les légumineuses (fèves, haricots, lentilles, pois, soja), les céréales, le tofu (=lait de soja caillé), etc. Par ailleurs, la viande contient beaucoup d’acides gras saturés qui provoquent des problèmes de cholestérol et des maladies cardiovasculaires. Pour la santé, l’INPES recommande donc 100 à 150 g de viandes, poissons ou œufs par adulte et par jour avec du poisson au moins 2 fois par semaine car ce dernier est généralement moins gras que la viande (hors exception comme le saumon, le thon, le maquereau, le hareng ou la sardine) et son gras, insaturé, est moins nocif pour le taux de cholestérol.</a:t>
            </a:r>
          </a:p>
          <a:p>
            <a:pPr>
              <a:defRPr/>
            </a:pPr>
            <a:endParaRPr lang="fr-FR" dirty="0" smtClean="0"/>
          </a:p>
          <a:p>
            <a:pPr>
              <a:defRPr/>
            </a:pPr>
            <a:r>
              <a:rPr lang="fr-FR" dirty="0" smtClean="0"/>
              <a:t>Le contenu énergétique des aliments vient de www.les-calories.fr</a:t>
            </a:r>
          </a:p>
          <a:p>
            <a:pPr>
              <a:defRPr/>
            </a:pPr>
            <a:r>
              <a:rPr lang="fr-FR" dirty="0" smtClean="0"/>
              <a:t>Le contenu GES des aliments vient du guide des facteurs d’émissions de l’ADEME version 6.1</a:t>
            </a:r>
          </a:p>
        </p:txBody>
      </p:sp>
      <p:sp>
        <p:nvSpPr>
          <p:cNvPr id="6246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722313" algn="l"/>
                <a:tab pos="1446213" algn="l"/>
                <a:tab pos="2170113" algn="l"/>
                <a:tab pos="2894013" algn="l"/>
              </a:tabLst>
              <a:defRPr sz="1200">
                <a:solidFill>
                  <a:schemeClr val="tx1"/>
                </a:solidFill>
                <a:latin typeface="Arial" panose="020B0604020202020204" pitchFamily="34" charset="0"/>
              </a:defRPr>
            </a:lvl1pPr>
            <a:lvl2pPr marL="742950" indent="-285750">
              <a:spcBef>
                <a:spcPct val="30000"/>
              </a:spcBef>
              <a:tabLst>
                <a:tab pos="722313" algn="l"/>
                <a:tab pos="1446213" algn="l"/>
                <a:tab pos="2170113" algn="l"/>
                <a:tab pos="2894013" algn="l"/>
              </a:tabLst>
              <a:defRPr sz="1200">
                <a:solidFill>
                  <a:schemeClr val="tx1"/>
                </a:solidFill>
                <a:latin typeface="Arial" panose="020B0604020202020204" pitchFamily="34" charset="0"/>
              </a:defRPr>
            </a:lvl2pPr>
            <a:lvl3pPr marL="1143000" indent="-228600">
              <a:spcBef>
                <a:spcPct val="30000"/>
              </a:spcBef>
              <a:tabLst>
                <a:tab pos="722313" algn="l"/>
                <a:tab pos="1446213" algn="l"/>
                <a:tab pos="2170113" algn="l"/>
                <a:tab pos="2894013" algn="l"/>
              </a:tabLst>
              <a:defRPr sz="1200">
                <a:solidFill>
                  <a:schemeClr val="tx1"/>
                </a:solidFill>
                <a:latin typeface="Arial" panose="020B0604020202020204" pitchFamily="34" charset="0"/>
              </a:defRPr>
            </a:lvl3pPr>
            <a:lvl4pPr marL="1600200" indent="-228600">
              <a:spcBef>
                <a:spcPct val="30000"/>
              </a:spcBef>
              <a:tabLst>
                <a:tab pos="722313" algn="l"/>
                <a:tab pos="1446213" algn="l"/>
                <a:tab pos="2170113" algn="l"/>
                <a:tab pos="2894013" algn="l"/>
              </a:tabLst>
              <a:defRPr sz="1200">
                <a:solidFill>
                  <a:schemeClr val="tx1"/>
                </a:solidFill>
                <a:latin typeface="Arial" panose="020B0604020202020204" pitchFamily="34" charset="0"/>
              </a:defRPr>
            </a:lvl4pPr>
            <a:lvl5pPr marL="2057400" indent="-228600">
              <a:spcBef>
                <a:spcPct val="30000"/>
              </a:spcBef>
              <a:tabLst>
                <a:tab pos="722313" algn="l"/>
                <a:tab pos="1446213" algn="l"/>
                <a:tab pos="2170113" algn="l"/>
                <a:tab pos="2894013"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9pPr>
          </a:lstStyle>
          <a:p>
            <a:pPr>
              <a:spcBef>
                <a:spcPct val="0"/>
              </a:spcBef>
            </a:pPr>
            <a:fld id="{297099FA-BF12-49D9-8BC6-FFFBEDD46200}" type="slidenum">
              <a:rPr lang="fr-FR" altLang="fr-FR" smtClean="0">
                <a:latin typeface="Times New Roman" panose="02020603050405020304" pitchFamily="18" charset="0"/>
                <a:cs typeface="DejaVu Sans" panose="020B0603030804020204" pitchFamily="34" charset="0"/>
              </a:rPr>
              <a:pPr>
                <a:spcBef>
                  <a:spcPct val="0"/>
                </a:spcBef>
              </a:pPr>
              <a:t>29</a:t>
            </a:fld>
            <a:endParaRPr lang="fr-FR" altLang="fr-FR" smtClean="0">
              <a:latin typeface="Times New Roman" panose="02020603050405020304" pitchFamily="18" charset="0"/>
              <a:cs typeface="DejaVu Sans" panose="020B0603030804020204" pitchFamily="34" charset="0"/>
            </a:endParaRPr>
          </a:p>
        </p:txBody>
      </p:sp>
    </p:spTree>
    <p:extLst>
      <p:ext uri="{BB962C8B-B14F-4D97-AF65-F5344CB8AC3E}">
        <p14:creationId xmlns:p14="http://schemas.microsoft.com/office/powerpoint/2010/main" val="1708048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2313" algn="l"/>
                <a:tab pos="1446213" algn="l"/>
                <a:tab pos="2170113" algn="l"/>
                <a:tab pos="2894013" algn="l"/>
              </a:tabLst>
              <a:defRPr sz="1200">
                <a:solidFill>
                  <a:schemeClr val="tx1"/>
                </a:solidFill>
                <a:latin typeface="Arial" panose="020B0604020202020204" pitchFamily="34" charset="0"/>
              </a:defRPr>
            </a:lvl1pPr>
            <a:lvl2pPr marL="742950" indent="-285750">
              <a:spcBef>
                <a:spcPct val="30000"/>
              </a:spcBef>
              <a:tabLst>
                <a:tab pos="722313" algn="l"/>
                <a:tab pos="1446213" algn="l"/>
                <a:tab pos="2170113" algn="l"/>
                <a:tab pos="2894013" algn="l"/>
              </a:tabLst>
              <a:defRPr sz="1200">
                <a:solidFill>
                  <a:schemeClr val="tx1"/>
                </a:solidFill>
                <a:latin typeface="Arial" panose="020B0604020202020204" pitchFamily="34" charset="0"/>
              </a:defRPr>
            </a:lvl2pPr>
            <a:lvl3pPr marL="1143000" indent="-228600">
              <a:spcBef>
                <a:spcPct val="30000"/>
              </a:spcBef>
              <a:tabLst>
                <a:tab pos="722313" algn="l"/>
                <a:tab pos="1446213" algn="l"/>
                <a:tab pos="2170113" algn="l"/>
                <a:tab pos="2894013" algn="l"/>
              </a:tabLst>
              <a:defRPr sz="1200">
                <a:solidFill>
                  <a:schemeClr val="tx1"/>
                </a:solidFill>
                <a:latin typeface="Arial" panose="020B0604020202020204" pitchFamily="34" charset="0"/>
              </a:defRPr>
            </a:lvl3pPr>
            <a:lvl4pPr marL="1600200" indent="-228600">
              <a:spcBef>
                <a:spcPct val="30000"/>
              </a:spcBef>
              <a:tabLst>
                <a:tab pos="722313" algn="l"/>
                <a:tab pos="1446213" algn="l"/>
                <a:tab pos="2170113" algn="l"/>
                <a:tab pos="2894013" algn="l"/>
              </a:tabLst>
              <a:defRPr sz="1200">
                <a:solidFill>
                  <a:schemeClr val="tx1"/>
                </a:solidFill>
                <a:latin typeface="Arial" panose="020B0604020202020204" pitchFamily="34" charset="0"/>
              </a:defRPr>
            </a:lvl4pPr>
            <a:lvl5pPr marL="2057400" indent="-228600">
              <a:spcBef>
                <a:spcPct val="30000"/>
              </a:spcBef>
              <a:tabLst>
                <a:tab pos="722313" algn="l"/>
                <a:tab pos="1446213" algn="l"/>
                <a:tab pos="2170113" algn="l"/>
                <a:tab pos="2894013"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9pPr>
          </a:lstStyle>
          <a:p>
            <a:pPr>
              <a:spcBef>
                <a:spcPct val="0"/>
              </a:spcBef>
            </a:pPr>
            <a:fld id="{BF59204B-53E1-4E0D-A145-B95758F623A7}" type="slidenum">
              <a:rPr lang="fr-FR" altLang="fr-FR" smtClean="0">
                <a:latin typeface="Times New Roman" panose="02020603050405020304" pitchFamily="18" charset="0"/>
                <a:cs typeface="DejaVu Sans" panose="020B0603030804020204" pitchFamily="34" charset="0"/>
              </a:rPr>
              <a:pPr>
                <a:spcBef>
                  <a:spcPct val="0"/>
                </a:spcBef>
              </a:pPr>
              <a:t>30</a:t>
            </a:fld>
            <a:endParaRPr lang="fr-FR" altLang="fr-FR" smtClean="0">
              <a:latin typeface="Times New Roman" panose="02020603050405020304" pitchFamily="18" charset="0"/>
              <a:cs typeface="DejaVu Sans" panose="020B0603030804020204" pitchFamily="34" charset="0"/>
            </a:endParaRPr>
          </a:p>
        </p:txBody>
      </p:sp>
      <p:sp>
        <p:nvSpPr>
          <p:cNvPr id="65539"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81924" name="Text Box 2"/>
          <p:cNvSpPr>
            <a:spLocks noGrp="1" noChangeArrowheads="1"/>
          </p:cNvSpPr>
          <p:nvPr>
            <p:ph type="body" idx="1"/>
          </p:nvPr>
        </p:nvSpPr>
        <p:spPr>
          <a:xfrm>
            <a:off x="685800" y="4343400"/>
            <a:ext cx="5486400" cy="4859338"/>
          </a:xfrm>
        </p:spPr>
        <p:txBody>
          <a:bodyPr/>
          <a:lstStyle/>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b="1" u="sng" dirty="0" smtClean="0">
                <a:latin typeface="Arial" pitchFamily="34" charset="0"/>
              </a:rPr>
              <a:t>Message clé</a:t>
            </a:r>
          </a:p>
          <a:p>
            <a:pPr marL="211021" indent="-211021">
              <a:spcBef>
                <a:spcPts val="450"/>
              </a:spcBef>
              <a:buFont typeface="+mj-lt"/>
              <a:buAutoNum type="arabicPeriod"/>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b="1" dirty="0" smtClean="0">
                <a:latin typeface="Arial" pitchFamily="34" charset="0"/>
              </a:rPr>
              <a:t>Pour limiter les émissions de GES, il ne suffit pas d’éteindre la lumière et trier ses déchets.</a:t>
            </a:r>
          </a:p>
          <a:p>
            <a:pPr marL="211021" indent="-211021">
              <a:spcBef>
                <a:spcPts val="450"/>
              </a:spcBef>
              <a:buFont typeface="+mj-lt"/>
              <a:buAutoNum type="arabicPeriod"/>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b="1" dirty="0" smtClean="0">
                <a:latin typeface="Arial" pitchFamily="34" charset="0"/>
              </a:rPr>
              <a:t>La première chose à faire si l’on souhaite agir, c’est apprendre les ordres de grandeur.</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b="1"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b="1" u="sng" dirty="0" smtClean="0">
                <a:latin typeface="Arial" pitchFamily="34" charset="0"/>
              </a:rPr>
              <a:t>Explications</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Ce graphique présente les émissions de GES cumulées sur 1 an de différentes actions, avec en vert les émissions annuelles à ne pas dépasser si l’on souhaite respecter le facteur 4. Attention ! Il ne faut pas simplement faire des actions qui sont chacune en dessous du quota facteur 4, mais il faut que la somme de toutes leurs émissions soit en dessous du facteur 4.</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Les 3 premières barres concernent le logement. Si vous baissez d’1°C la température de ce 40 m² chauffé au gaz, vous économiserez 7% de votre facture et des émissions de GES associées, ce qui sera 6 fois plus efficace que de ne pas laisser cette ampoule basse consommation de 15 W brûler pendant un an non-stop (faire attention à ses lumières permet sûrement d’économiser moins qu’une lampe allumée en permanence). Il est donc très bien de faire attention à ses lumières, mais si vous voulez être vraiment efficaces, attaquez-vous au chauffage pour commencer !</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Les 3 barres suivantes comparent différents émissions de l’alimentation. En gros, on peut se gaver de fruits et légumes de saison, mais le bœuf risque de faire exploser le quota. Avec un facteur moyen du repas français à 3 kg. </a:t>
            </a:r>
            <a:r>
              <a:rPr lang="fr-FR" dirty="0" err="1" smtClean="0">
                <a:latin typeface="Arial" pitchFamily="34" charset="0"/>
              </a:rPr>
              <a:t>éq</a:t>
            </a:r>
            <a:r>
              <a:rPr lang="fr-FR" dirty="0" smtClean="0">
                <a:latin typeface="Arial" pitchFamily="34" charset="0"/>
              </a:rPr>
              <a:t> CO2 (source ADEME), l’alimentation explose à elle seule le quota, mais on a vu diapo 32 qu’on avait une marge de progression énorme.</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La barre suivante représente la fabrication d’un PC. On en a déjà parlé diapo 32 et le message est donc </a:t>
            </a:r>
            <a:r>
              <a:rPr lang="fr-FR" dirty="0" smtClean="0">
                <a:latin typeface="Times New Roman" pitchFamily="18" charset="0"/>
              </a:rPr>
              <a:t>d’essayer de renouveler le moins souvent possible tout ce qui est électronique; Faire durer, c’est la base du développement durable !</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Times New Roman" pitchFamily="18"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Times New Roman" pitchFamily="18" charset="0"/>
              </a:rPr>
              <a:t>Avec les seuls trajets domicile-travail du français moyen, on atteint presque le quota.</a:t>
            </a:r>
            <a:r>
              <a:rPr lang="fr-FR" dirty="0" smtClean="0">
                <a:latin typeface="Arial" pitchFamily="34" charset="0"/>
              </a:rPr>
              <a:t> Après « boire ou conduire, il faut choisir », « vivre (manger, se chauffer et tout le reste) ou conduire, il faut choisir » ^^</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Un A/R Paris-New-York en seconde classe explose à lui tout seul le quota et fait plus de 200 fois la 1</a:t>
            </a:r>
            <a:r>
              <a:rPr lang="fr-FR" baseline="30000" dirty="0" smtClean="0">
                <a:latin typeface="Arial" pitchFamily="34" charset="0"/>
              </a:rPr>
              <a:t>ère</a:t>
            </a:r>
            <a:r>
              <a:rPr lang="fr-FR" dirty="0" smtClean="0">
                <a:latin typeface="Arial" pitchFamily="34" charset="0"/>
              </a:rPr>
              <a:t> barre représentant les économies de GES à faire attention à ses lumières chez soi. Un tel vol devrait être amorti sur plusieurs années pour respecter le facteur 4 et pouvoir quand même manger et se chauffer un peu à côté. Ca fait réfléchir.</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b="1" u="sng" dirty="0" smtClean="0">
                <a:latin typeface="Arial" pitchFamily="34" charset="0"/>
              </a:rPr>
              <a:t>Précisions pour les curieux</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Laisser une ampoule basse consommation de 15 W (équivalente à une ancienne ampoule à incandescence de 70 W) allumée pendant 1 an = 131 kWh. A 84 g </a:t>
            </a:r>
            <a:r>
              <a:rPr lang="fr-FR" dirty="0" err="1" smtClean="0">
                <a:latin typeface="Arial" pitchFamily="34" charset="0"/>
              </a:rPr>
              <a:t>éq</a:t>
            </a:r>
            <a:r>
              <a:rPr lang="fr-FR" dirty="0" smtClean="0">
                <a:latin typeface="Arial" pitchFamily="34" charset="0"/>
              </a:rPr>
              <a:t>. CO2/kWh, ça fait 11 kg </a:t>
            </a:r>
            <a:r>
              <a:rPr lang="fr-FR" dirty="0" err="1" smtClean="0">
                <a:latin typeface="Arial" pitchFamily="34" charset="0"/>
              </a:rPr>
              <a:t>éq</a:t>
            </a:r>
            <a:r>
              <a:rPr lang="fr-FR" dirty="0" smtClean="0">
                <a:latin typeface="Arial" pitchFamily="34" charset="0"/>
              </a:rPr>
              <a:t>. CO2</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2 500 kWh d’électricité constitue une facture moyenne pour une personne n’ayant pas de chauffage électrique. 211 kg. </a:t>
            </a:r>
            <a:r>
              <a:rPr lang="fr-FR" dirty="0" err="1" smtClean="0">
                <a:latin typeface="Arial" pitchFamily="34" charset="0"/>
              </a:rPr>
              <a:t>éq</a:t>
            </a:r>
            <a:r>
              <a:rPr lang="fr-FR" dirty="0" smtClean="0">
                <a:latin typeface="Arial" pitchFamily="34" charset="0"/>
              </a:rPr>
              <a:t>. CO2</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Un logement de catégorie C est entre 91 et 150 kWh d’énergie primaire / an / m². Pour un 40 m² de 100 kWh d’énergie primaire / an / m², ça fait 4000 kWh de gaz (pour lequel énergie primaire et énergie finale se confondent) à 238 g </a:t>
            </a:r>
            <a:r>
              <a:rPr lang="fr-FR" dirty="0" err="1" smtClean="0">
                <a:latin typeface="Arial" pitchFamily="34" charset="0"/>
              </a:rPr>
              <a:t>éq</a:t>
            </a:r>
            <a:r>
              <a:rPr lang="fr-FR" dirty="0" smtClean="0">
                <a:latin typeface="Arial" pitchFamily="34" charset="0"/>
              </a:rPr>
              <a:t> CO2 / kWh, ça fait 953 kg </a:t>
            </a:r>
            <a:r>
              <a:rPr lang="fr-FR" dirty="0" err="1" smtClean="0">
                <a:latin typeface="Arial" pitchFamily="34" charset="0"/>
              </a:rPr>
              <a:t>éq</a:t>
            </a:r>
            <a:r>
              <a:rPr lang="fr-FR" dirty="0" smtClean="0">
                <a:latin typeface="Arial" pitchFamily="34" charset="0"/>
              </a:rPr>
              <a:t>. CO2</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Pour les fruits et légumes français de saison, 0,117 kg </a:t>
            </a:r>
            <a:r>
              <a:rPr lang="fr-FR" dirty="0" err="1" smtClean="0">
                <a:latin typeface="Arial" pitchFamily="34" charset="0"/>
              </a:rPr>
              <a:t>éq</a:t>
            </a:r>
            <a:r>
              <a:rPr lang="fr-FR" dirty="0" smtClean="0">
                <a:latin typeface="Arial" pitchFamily="34" charset="0"/>
              </a:rPr>
              <a:t>. CO2/kg, contre 26,9 kg </a:t>
            </a:r>
            <a:r>
              <a:rPr lang="fr-FR" dirty="0" err="1" smtClean="0">
                <a:latin typeface="Arial" pitchFamily="34" charset="0"/>
              </a:rPr>
              <a:t>éq</a:t>
            </a:r>
            <a:r>
              <a:rPr lang="fr-FR" dirty="0" smtClean="0">
                <a:latin typeface="Arial" pitchFamily="34" charset="0"/>
              </a:rPr>
              <a:t>. CO2/kg pour le bœuf (cf. Diapo 33).</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Fabrication d’un PC fixe : 1300 kg </a:t>
            </a:r>
            <a:r>
              <a:rPr lang="fr-FR" dirty="0" err="1" smtClean="0">
                <a:latin typeface="Arial" pitchFamily="34" charset="0"/>
              </a:rPr>
              <a:t>éq</a:t>
            </a:r>
            <a:r>
              <a:rPr lang="fr-FR" dirty="0" smtClean="0">
                <a:latin typeface="Arial" pitchFamily="34" charset="0"/>
              </a:rPr>
              <a:t>. CO2. Comme on l’a déjà dit, la fabrication de l’électronique, qui nécessite des métaux précieux pour lesquels on doit creuser beaucoup aux 4 coins du monde, est très émettrice.</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Times New Roman" pitchFamily="18" charset="0"/>
              </a:rPr>
              <a:t>La moyenne française des déplacements domicile-travail en voiture est de 30 km/jour ouvré. A 210 jours ouvrés dans l’année, ça fait 6 300 km/an  (source ADEME guide des FE v6.1). A 256 g </a:t>
            </a:r>
            <a:r>
              <a:rPr lang="fr-FR" dirty="0" err="1" smtClean="0">
                <a:latin typeface="Times New Roman" pitchFamily="18" charset="0"/>
              </a:rPr>
              <a:t>éq</a:t>
            </a:r>
            <a:r>
              <a:rPr lang="fr-FR" dirty="0" smtClean="0">
                <a:latin typeface="Times New Roman" pitchFamily="18" charset="0"/>
              </a:rPr>
              <a:t>. CO2/km en moyenne sur ce type de trajet, on trouve 1613 kg. </a:t>
            </a:r>
            <a:r>
              <a:rPr lang="fr-FR" dirty="0" err="1" smtClean="0">
                <a:latin typeface="Times New Roman" pitchFamily="18" charset="0"/>
              </a:rPr>
              <a:t>éq</a:t>
            </a:r>
            <a:r>
              <a:rPr lang="fr-FR" dirty="0" smtClean="0">
                <a:latin typeface="Times New Roman" pitchFamily="18" charset="0"/>
              </a:rPr>
              <a:t> CO2/an. On peut presque multiplier par deux pour atteindre les 12’700 km (mais il faut prendre en compte qu’on n’est pas toujours seul en voiture) parcourus par an par les Français (source INSEE) pour tous les usages.</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A/R Paris/New-York en seconde classe : 2 x 5840 km x 213 g </a:t>
            </a:r>
            <a:r>
              <a:rPr lang="fr-FR" dirty="0" err="1" smtClean="0">
                <a:latin typeface="Arial" pitchFamily="34" charset="0"/>
              </a:rPr>
              <a:t>éq</a:t>
            </a:r>
            <a:r>
              <a:rPr lang="fr-FR" dirty="0" smtClean="0">
                <a:latin typeface="Arial" pitchFamily="34" charset="0"/>
              </a:rPr>
              <a:t>. CO2/km = 2 484 kg </a:t>
            </a:r>
            <a:r>
              <a:rPr lang="fr-FR" dirty="0" err="1" smtClean="0">
                <a:latin typeface="Arial" pitchFamily="34" charset="0"/>
              </a:rPr>
              <a:t>éq</a:t>
            </a:r>
            <a:r>
              <a:rPr lang="fr-FR" dirty="0" smtClean="0">
                <a:latin typeface="Arial" pitchFamily="34" charset="0"/>
              </a:rPr>
              <a:t>. CO2.</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Limite « facteur 4 » : 1 800 kg </a:t>
            </a:r>
            <a:r>
              <a:rPr lang="fr-FR" dirty="0" err="1" smtClean="0">
                <a:latin typeface="Arial" pitchFamily="34" charset="0"/>
              </a:rPr>
              <a:t>éq</a:t>
            </a:r>
            <a:r>
              <a:rPr lang="fr-FR" dirty="0" smtClean="0">
                <a:latin typeface="Arial" pitchFamily="34" charset="0"/>
              </a:rPr>
              <a:t>. CO2/an/personne</a:t>
            </a:r>
          </a:p>
        </p:txBody>
      </p:sp>
      <p:sp>
        <p:nvSpPr>
          <p:cNvPr id="65541"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6" rIns="89991" bIns="46796" anchor="b"/>
          <a:lstStyle>
            <a:lvl1pPr>
              <a:spcBef>
                <a:spcPct val="30000"/>
              </a:spcBef>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1pPr>
            <a:lvl2pPr marL="742950" indent="-285750">
              <a:spcBef>
                <a:spcPct val="30000"/>
              </a:spcBef>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2pPr>
            <a:lvl3pPr marL="1143000" indent="-228600">
              <a:spcBef>
                <a:spcPct val="30000"/>
              </a:spcBef>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3pPr>
            <a:lvl4pPr marL="1600200" indent="-228600">
              <a:spcBef>
                <a:spcPct val="30000"/>
              </a:spcBef>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4pPr>
            <a:lvl5pPr marL="2057400" indent="-228600">
              <a:spcBef>
                <a:spcPct val="30000"/>
              </a:spcBef>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9pPr>
          </a:lstStyle>
          <a:p>
            <a:pPr algn="r" eaLnBrk="1" hangingPunct="1">
              <a:spcBef>
                <a:spcPct val="0"/>
              </a:spcBef>
            </a:pPr>
            <a:fld id="{014F413A-CF32-45C8-80C0-1B81EA510E41}" type="slidenum">
              <a:rPr lang="fr-FR" altLang="fr-FR">
                <a:solidFill>
                  <a:srgbClr val="000000"/>
                </a:solidFill>
              </a:rPr>
              <a:pPr algn="r" eaLnBrk="1" hangingPunct="1">
                <a:spcBef>
                  <a:spcPct val="0"/>
                </a:spcBef>
              </a:pPr>
              <a:t>30</a:t>
            </a:fld>
            <a:endParaRPr lang="fr-FR" altLang="fr-FR">
              <a:solidFill>
                <a:srgbClr val="000000"/>
              </a:solidFill>
            </a:endParaRPr>
          </a:p>
        </p:txBody>
      </p:sp>
    </p:spTree>
    <p:extLst>
      <p:ext uri="{BB962C8B-B14F-4D97-AF65-F5344CB8AC3E}">
        <p14:creationId xmlns:p14="http://schemas.microsoft.com/office/powerpoint/2010/main" val="299331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D0287F-D501-4285-8996-617BE82166D7}" type="slidenum">
              <a:rPr lang="fr-FR" altLang="fr-FR" smtClean="0"/>
              <a:pPr>
                <a:spcBef>
                  <a:spcPct val="0"/>
                </a:spcBef>
              </a:pPr>
              <a:t>3</a:t>
            </a:fld>
            <a:endParaRPr lang="fr-FR" altLang="fr-FR" smtClean="0"/>
          </a:p>
        </p:txBody>
      </p:sp>
      <p:sp>
        <p:nvSpPr>
          <p:cNvPr id="12291" name="Rectangle 2"/>
          <p:cNvSpPr>
            <a:spLocks noGrp="1" noRot="1" noChangeAspect="1" noChangeArrowheads="1" noTextEdit="1"/>
          </p:cNvSpPr>
          <p:nvPr>
            <p:ph type="sldImg"/>
          </p:nvPr>
        </p:nvSpPr>
        <p:spPr>
          <a:xfrm>
            <a:off x="381000" y="685800"/>
            <a:ext cx="6096000" cy="3429000"/>
          </a:xfrm>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t>Ne pas</a:t>
            </a:r>
            <a:r>
              <a:rPr lang="fr-FR" altLang="fr-FR" baseline="0" dirty="0" smtClean="0"/>
              <a:t> négliger l</a:t>
            </a:r>
            <a:r>
              <a:rPr lang="fr-FR" altLang="fr-FR" dirty="0" smtClean="0"/>
              <a:t>es actions moins efficaces mais très efficientes : peu de réduction de GES mais facile à mettre en place et donne de la motivation (soutien ultérieur des différents acteurs).</a:t>
            </a:r>
          </a:p>
          <a:p>
            <a:pPr eaLnBrk="1" hangingPunct="1"/>
            <a:endParaRPr lang="fr-FR" altLang="fr-FR" dirty="0" smtClean="0">
              <a:latin typeface="Arial" panose="020B0604020202020204" pitchFamily="34" charset="0"/>
            </a:endParaRPr>
          </a:p>
          <a:p>
            <a:pPr eaLnBrk="1" hangingPunct="1"/>
            <a:r>
              <a:rPr lang="fr-FR" altLang="fr-FR" dirty="0" smtClean="0">
                <a:latin typeface="Arial" panose="020B0604020202020204" pitchFamily="34" charset="0"/>
              </a:rPr>
              <a:t>Animation: on parle de l’IUT</a:t>
            </a:r>
            <a:r>
              <a:rPr lang="fr-FR" altLang="fr-FR" baseline="0" dirty="0" smtClean="0">
                <a:latin typeface="Arial" panose="020B0604020202020204" pitchFamily="34" charset="0"/>
              </a:rPr>
              <a:t> d’Epinal « vu hier » (mise à jour si formation sur 1 journée?)</a:t>
            </a:r>
            <a:endParaRPr lang="fr-FR" altLang="fr-FR" dirty="0" smtClean="0">
              <a:latin typeface="Arial" panose="020B0604020202020204" pitchFamily="34" charset="0"/>
            </a:endParaRPr>
          </a:p>
        </p:txBody>
      </p:sp>
    </p:spTree>
    <p:extLst>
      <p:ext uri="{BB962C8B-B14F-4D97-AF65-F5344CB8AC3E}">
        <p14:creationId xmlns:p14="http://schemas.microsoft.com/office/powerpoint/2010/main" val="2570060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2313" algn="l"/>
                <a:tab pos="1446213" algn="l"/>
                <a:tab pos="2170113" algn="l"/>
                <a:tab pos="2894013" algn="l"/>
              </a:tabLst>
              <a:defRPr sz="1200">
                <a:solidFill>
                  <a:schemeClr val="tx1"/>
                </a:solidFill>
                <a:latin typeface="Arial" panose="020B0604020202020204" pitchFamily="34" charset="0"/>
              </a:defRPr>
            </a:lvl1pPr>
            <a:lvl2pPr marL="742950" indent="-285750">
              <a:spcBef>
                <a:spcPct val="30000"/>
              </a:spcBef>
              <a:tabLst>
                <a:tab pos="722313" algn="l"/>
                <a:tab pos="1446213" algn="l"/>
                <a:tab pos="2170113" algn="l"/>
                <a:tab pos="2894013" algn="l"/>
              </a:tabLst>
              <a:defRPr sz="1200">
                <a:solidFill>
                  <a:schemeClr val="tx1"/>
                </a:solidFill>
                <a:latin typeface="Arial" panose="020B0604020202020204" pitchFamily="34" charset="0"/>
              </a:defRPr>
            </a:lvl2pPr>
            <a:lvl3pPr marL="1143000" indent="-228600">
              <a:spcBef>
                <a:spcPct val="30000"/>
              </a:spcBef>
              <a:tabLst>
                <a:tab pos="722313" algn="l"/>
                <a:tab pos="1446213" algn="l"/>
                <a:tab pos="2170113" algn="l"/>
                <a:tab pos="2894013" algn="l"/>
              </a:tabLst>
              <a:defRPr sz="1200">
                <a:solidFill>
                  <a:schemeClr val="tx1"/>
                </a:solidFill>
                <a:latin typeface="Arial" panose="020B0604020202020204" pitchFamily="34" charset="0"/>
              </a:defRPr>
            </a:lvl3pPr>
            <a:lvl4pPr marL="1600200" indent="-228600">
              <a:spcBef>
                <a:spcPct val="30000"/>
              </a:spcBef>
              <a:tabLst>
                <a:tab pos="722313" algn="l"/>
                <a:tab pos="1446213" algn="l"/>
                <a:tab pos="2170113" algn="l"/>
                <a:tab pos="2894013" algn="l"/>
              </a:tabLst>
              <a:defRPr sz="1200">
                <a:solidFill>
                  <a:schemeClr val="tx1"/>
                </a:solidFill>
                <a:latin typeface="Arial" panose="020B0604020202020204" pitchFamily="34" charset="0"/>
              </a:defRPr>
            </a:lvl4pPr>
            <a:lvl5pPr marL="2057400" indent="-228600">
              <a:spcBef>
                <a:spcPct val="30000"/>
              </a:spcBef>
              <a:tabLst>
                <a:tab pos="722313" algn="l"/>
                <a:tab pos="1446213" algn="l"/>
                <a:tab pos="2170113" algn="l"/>
                <a:tab pos="2894013"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2313" algn="l"/>
                <a:tab pos="1446213" algn="l"/>
                <a:tab pos="2170113" algn="l"/>
                <a:tab pos="2894013" algn="l"/>
              </a:tabLst>
              <a:defRPr sz="1200">
                <a:solidFill>
                  <a:schemeClr val="tx1"/>
                </a:solidFill>
                <a:latin typeface="Arial" panose="020B0604020202020204" pitchFamily="34" charset="0"/>
              </a:defRPr>
            </a:lvl9pPr>
          </a:lstStyle>
          <a:p>
            <a:pPr>
              <a:spcBef>
                <a:spcPct val="0"/>
              </a:spcBef>
            </a:pPr>
            <a:fld id="{06981F3D-08DB-4C8A-AC60-5AE9DCD30243}" type="slidenum">
              <a:rPr lang="fr-FR" altLang="fr-FR" smtClean="0">
                <a:latin typeface="Times New Roman" panose="02020603050405020304" pitchFamily="18" charset="0"/>
                <a:cs typeface="DejaVu Sans" panose="020B0603030804020204" pitchFamily="34" charset="0"/>
              </a:rPr>
              <a:pPr>
                <a:spcBef>
                  <a:spcPct val="0"/>
                </a:spcBef>
              </a:pPr>
              <a:t>31</a:t>
            </a:fld>
            <a:endParaRPr lang="fr-FR" altLang="fr-FR" smtClean="0">
              <a:latin typeface="Times New Roman" panose="02020603050405020304" pitchFamily="18" charset="0"/>
              <a:cs typeface="DejaVu Sans" panose="020B0603030804020204" pitchFamily="34" charset="0"/>
            </a:endParaRPr>
          </a:p>
        </p:txBody>
      </p:sp>
      <p:sp>
        <p:nvSpPr>
          <p:cNvPr id="67587"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81924" name="Text Box 2"/>
          <p:cNvSpPr>
            <a:spLocks noGrp="1" noChangeArrowheads="1"/>
          </p:cNvSpPr>
          <p:nvPr>
            <p:ph type="body" idx="1"/>
          </p:nvPr>
        </p:nvSpPr>
        <p:spPr>
          <a:xfrm>
            <a:off x="685800" y="4343400"/>
            <a:ext cx="5486400" cy="4859338"/>
          </a:xfrm>
        </p:spPr>
        <p:txBody>
          <a:bodyPr/>
          <a:lstStyle/>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b="1" u="sng" dirty="0" smtClean="0">
                <a:latin typeface="Arial" pitchFamily="34" charset="0"/>
              </a:rPr>
              <a:t>Message clé</a:t>
            </a:r>
          </a:p>
          <a:p>
            <a:pPr marL="211021" indent="-211021">
              <a:spcBef>
                <a:spcPts val="450"/>
              </a:spcBef>
              <a:buFont typeface="+mj-lt"/>
              <a:buAutoNum type="arabicPeriod"/>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b="1" dirty="0" smtClean="0">
                <a:latin typeface="Arial" pitchFamily="34" charset="0"/>
              </a:rPr>
              <a:t>Pour limiter les émissions de GES, il ne suffit pas d’éteindre la lumière et trier ses déchets.</a:t>
            </a:r>
          </a:p>
          <a:p>
            <a:pPr marL="211021" indent="-211021">
              <a:spcBef>
                <a:spcPts val="450"/>
              </a:spcBef>
              <a:buFont typeface="+mj-lt"/>
              <a:buAutoNum type="arabicPeriod"/>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b="1" dirty="0" smtClean="0">
                <a:latin typeface="Arial" pitchFamily="34" charset="0"/>
              </a:rPr>
              <a:t>La première chose à faire si l’on souhaite agir, c’est apprendre les ordres de grandeur.</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b="1"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b="1" u="sng" dirty="0" smtClean="0">
                <a:latin typeface="Arial" pitchFamily="34" charset="0"/>
              </a:rPr>
              <a:t>Explications</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Ce graphique présente les émissions de GES cumulées sur 1 an de différentes actions, avec en vert les émissions annuelles à ne pas dépasser si l’on souhaite respecter le facteur 4. Attention ! Il ne faut pas simplement faire des actions qui sont chacune en dessous du quota facteur 4, mais il faut que la somme de toutes leurs émissions soit en dessous du facteur 4.</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Les 3 premières barres concernent le logement. Si vous baissez d’1°C la température de ce 40 m² chauffé au gaz, vous économiserez 7% de votre facture et des émissions de GES associées, ce qui sera 6 fois plus efficace que de ne pas laisser cette ampoule basse consommation de 15 W brûler pendant un an non-stop (faire attention à ses lumières permet sûrement d’économiser moins qu’une lampe allumée en permanence). Il est donc très bien de faire attention à ses lumières, mais si vous voulez être vraiment efficaces, attaquez-vous au chauffage pour commencer !</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Les 3 barres suivantes comparent différents émissions de l’alimentation. En gros, on peut se gaver de fruits et légumes de saison, mais le bœuf risque de faire exploser le quota. Avec un facteur moyen du repas français à 3 kg. </a:t>
            </a:r>
            <a:r>
              <a:rPr lang="fr-FR" dirty="0" err="1" smtClean="0">
                <a:latin typeface="Arial" pitchFamily="34" charset="0"/>
              </a:rPr>
              <a:t>éq</a:t>
            </a:r>
            <a:r>
              <a:rPr lang="fr-FR" dirty="0" smtClean="0">
                <a:latin typeface="Arial" pitchFamily="34" charset="0"/>
              </a:rPr>
              <a:t> CO2 (source ADEME), l’alimentation explose à elle seule le quota, mais on a vu diapo 32 qu’on avait une marge de progression énorme.</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La barre suivante représente la fabrication d’un PC. On en a déjà parlé diapo 32 et le message est donc </a:t>
            </a:r>
            <a:r>
              <a:rPr lang="fr-FR" dirty="0" smtClean="0">
                <a:latin typeface="Times New Roman" pitchFamily="18" charset="0"/>
              </a:rPr>
              <a:t>d’essayer de renouveler le moins souvent possible tout ce qui est électronique; Faire durer, c’est la base du développement durable !</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Times New Roman" pitchFamily="18"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Times New Roman" pitchFamily="18" charset="0"/>
              </a:rPr>
              <a:t>Avec les seuls trajets domicile-travail du français moyen, on atteint presque le quota.</a:t>
            </a:r>
            <a:r>
              <a:rPr lang="fr-FR" dirty="0" smtClean="0">
                <a:latin typeface="Arial" pitchFamily="34" charset="0"/>
              </a:rPr>
              <a:t> Après « boire ou conduire, il faut choisir », « vivre (manger, se chauffer et tout le reste) ou conduire, il faut choisir » ^^</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Un A/R Paris-New-York en seconde classe explose à lui tout seul le quota et fait plus de 200 fois la 1</a:t>
            </a:r>
            <a:r>
              <a:rPr lang="fr-FR" baseline="30000" dirty="0" smtClean="0">
                <a:latin typeface="Arial" pitchFamily="34" charset="0"/>
              </a:rPr>
              <a:t>ère</a:t>
            </a:r>
            <a:r>
              <a:rPr lang="fr-FR" dirty="0" smtClean="0">
                <a:latin typeface="Arial" pitchFamily="34" charset="0"/>
              </a:rPr>
              <a:t> barre représentant les économies de GES à faire attention à ses lumières chez soi. Un tel vol devrait être amorti sur plusieurs années pour respecter le facteur 4 et pouvoir quand même manger et se chauffer un peu à côté. Ca fait réfléchir.</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b="1" u="sng" dirty="0" smtClean="0">
                <a:latin typeface="Arial" pitchFamily="34" charset="0"/>
              </a:rPr>
              <a:t>Précisions pour les curieux</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Laisser une ampoule basse consommation de 15 W (équivalente à une ancienne ampoule à incandescence de 70 W) allumée pendant 1 an = 131 kWh. A 84 g </a:t>
            </a:r>
            <a:r>
              <a:rPr lang="fr-FR" dirty="0" err="1" smtClean="0">
                <a:latin typeface="Arial" pitchFamily="34" charset="0"/>
              </a:rPr>
              <a:t>éq</a:t>
            </a:r>
            <a:r>
              <a:rPr lang="fr-FR" dirty="0" smtClean="0">
                <a:latin typeface="Arial" pitchFamily="34" charset="0"/>
              </a:rPr>
              <a:t>. CO2/kWh, ça fait 11 kg </a:t>
            </a:r>
            <a:r>
              <a:rPr lang="fr-FR" dirty="0" err="1" smtClean="0">
                <a:latin typeface="Arial" pitchFamily="34" charset="0"/>
              </a:rPr>
              <a:t>éq</a:t>
            </a:r>
            <a:r>
              <a:rPr lang="fr-FR" dirty="0" smtClean="0">
                <a:latin typeface="Arial" pitchFamily="34" charset="0"/>
              </a:rPr>
              <a:t>. CO2</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2 500 kWh d’électricité constitue une facture moyenne pour une personne n’ayant pas de chauffage électrique. 211 kg. </a:t>
            </a:r>
            <a:r>
              <a:rPr lang="fr-FR" dirty="0" err="1" smtClean="0">
                <a:latin typeface="Arial" pitchFamily="34" charset="0"/>
              </a:rPr>
              <a:t>éq</a:t>
            </a:r>
            <a:r>
              <a:rPr lang="fr-FR" dirty="0" smtClean="0">
                <a:latin typeface="Arial" pitchFamily="34" charset="0"/>
              </a:rPr>
              <a:t>. CO2</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Un logement de catégorie C est entre 91 et 150 kWh d’énergie primaire / an / m². Pour un 40 m² de 100 kWh d’énergie primaire / an / m², ça fait 4000 kWh de gaz (pour lequel énergie primaire et énergie finale se confondent) à 238 g </a:t>
            </a:r>
            <a:r>
              <a:rPr lang="fr-FR" dirty="0" err="1" smtClean="0">
                <a:latin typeface="Arial" pitchFamily="34" charset="0"/>
              </a:rPr>
              <a:t>éq</a:t>
            </a:r>
            <a:r>
              <a:rPr lang="fr-FR" dirty="0" smtClean="0">
                <a:latin typeface="Arial" pitchFamily="34" charset="0"/>
              </a:rPr>
              <a:t> CO2 / kWh, ça fait 953 kg </a:t>
            </a:r>
            <a:r>
              <a:rPr lang="fr-FR" dirty="0" err="1" smtClean="0">
                <a:latin typeface="Arial" pitchFamily="34" charset="0"/>
              </a:rPr>
              <a:t>éq</a:t>
            </a:r>
            <a:r>
              <a:rPr lang="fr-FR" dirty="0" smtClean="0">
                <a:latin typeface="Arial" pitchFamily="34" charset="0"/>
              </a:rPr>
              <a:t>. CO2</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Pour les fruits et légumes français de saison, 0,117 kg </a:t>
            </a:r>
            <a:r>
              <a:rPr lang="fr-FR" dirty="0" err="1" smtClean="0">
                <a:latin typeface="Arial" pitchFamily="34" charset="0"/>
              </a:rPr>
              <a:t>éq</a:t>
            </a:r>
            <a:r>
              <a:rPr lang="fr-FR" dirty="0" smtClean="0">
                <a:latin typeface="Arial" pitchFamily="34" charset="0"/>
              </a:rPr>
              <a:t>. CO2/kg, contre 26,9 kg </a:t>
            </a:r>
            <a:r>
              <a:rPr lang="fr-FR" dirty="0" err="1" smtClean="0">
                <a:latin typeface="Arial" pitchFamily="34" charset="0"/>
              </a:rPr>
              <a:t>éq</a:t>
            </a:r>
            <a:r>
              <a:rPr lang="fr-FR" dirty="0" smtClean="0">
                <a:latin typeface="Arial" pitchFamily="34" charset="0"/>
              </a:rPr>
              <a:t>. CO2/kg pour le bœuf (cf. Diapo 33).</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Fabrication d’un PC fixe : 1300 kg </a:t>
            </a:r>
            <a:r>
              <a:rPr lang="fr-FR" dirty="0" err="1" smtClean="0">
                <a:latin typeface="Arial" pitchFamily="34" charset="0"/>
              </a:rPr>
              <a:t>éq</a:t>
            </a:r>
            <a:r>
              <a:rPr lang="fr-FR" dirty="0" smtClean="0">
                <a:latin typeface="Arial" pitchFamily="34" charset="0"/>
              </a:rPr>
              <a:t>. CO2. Comme on l’a déjà dit, la fabrication de l’électronique, qui nécessite des métaux précieux pour lesquels on doit creuser beaucoup aux 4 coins du monde, est très émettrice.</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Times New Roman" pitchFamily="18" charset="0"/>
              </a:rPr>
              <a:t>La moyenne française des déplacements domicile-travail en voiture est de 30 km/jour ouvré. A 210 jours ouvrés dans l’année, ça fait 6 300 km/an  (source ADEME guide des FE v6.1). A 256 g </a:t>
            </a:r>
            <a:r>
              <a:rPr lang="fr-FR" dirty="0" err="1" smtClean="0">
                <a:latin typeface="Times New Roman" pitchFamily="18" charset="0"/>
              </a:rPr>
              <a:t>éq</a:t>
            </a:r>
            <a:r>
              <a:rPr lang="fr-FR" dirty="0" smtClean="0">
                <a:latin typeface="Times New Roman" pitchFamily="18" charset="0"/>
              </a:rPr>
              <a:t>. CO2/km en moyenne sur ce type de trajet, on trouve 1613 kg. </a:t>
            </a:r>
            <a:r>
              <a:rPr lang="fr-FR" dirty="0" err="1" smtClean="0">
                <a:latin typeface="Times New Roman" pitchFamily="18" charset="0"/>
              </a:rPr>
              <a:t>éq</a:t>
            </a:r>
            <a:r>
              <a:rPr lang="fr-FR" dirty="0" smtClean="0">
                <a:latin typeface="Times New Roman" pitchFamily="18" charset="0"/>
              </a:rPr>
              <a:t> CO2/an. On peut presque multiplier par deux pour atteindre les 12’700 km (mais il faut prendre en compte qu’on n’est pas toujours seul en voiture) parcourus par an par les Français (source INSEE) pour tous les usages.</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A/R Paris/New-York en seconde classe : 2 x 5840 km x 213 g </a:t>
            </a:r>
            <a:r>
              <a:rPr lang="fr-FR" dirty="0" err="1" smtClean="0">
                <a:latin typeface="Arial" pitchFamily="34" charset="0"/>
              </a:rPr>
              <a:t>éq</a:t>
            </a:r>
            <a:r>
              <a:rPr lang="fr-FR" dirty="0" smtClean="0">
                <a:latin typeface="Arial" pitchFamily="34" charset="0"/>
              </a:rPr>
              <a:t>. CO2/km = 2 484 kg </a:t>
            </a:r>
            <a:r>
              <a:rPr lang="fr-FR" dirty="0" err="1" smtClean="0">
                <a:latin typeface="Arial" pitchFamily="34" charset="0"/>
              </a:rPr>
              <a:t>éq</a:t>
            </a:r>
            <a:r>
              <a:rPr lang="fr-FR" dirty="0" smtClean="0">
                <a:latin typeface="Arial" pitchFamily="34" charset="0"/>
              </a:rPr>
              <a:t>. CO2.</a:t>
            </a: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endParaRPr lang="fr-FR" dirty="0" smtClean="0">
              <a:latin typeface="Arial" pitchFamily="34" charset="0"/>
            </a:endParaRPr>
          </a:p>
          <a:p>
            <a:pPr>
              <a:spcBef>
                <a:spcPts val="450"/>
              </a:spcBef>
              <a:tabLst>
                <a:tab pos="0" algn="l"/>
                <a:tab pos="912958" algn="l"/>
                <a:tab pos="1827381" algn="l"/>
                <a:tab pos="2741804" algn="l"/>
                <a:tab pos="3656226" algn="l"/>
                <a:tab pos="4570649" algn="l"/>
                <a:tab pos="5485072" algn="l"/>
                <a:tab pos="6399495" algn="l"/>
                <a:tab pos="7313918" algn="l"/>
                <a:tab pos="8228341" algn="l"/>
                <a:tab pos="9142764" algn="l"/>
                <a:tab pos="10057187" algn="l"/>
              </a:tabLst>
              <a:defRPr/>
            </a:pPr>
            <a:r>
              <a:rPr lang="fr-FR" dirty="0" smtClean="0">
                <a:latin typeface="Arial" pitchFamily="34" charset="0"/>
              </a:rPr>
              <a:t>Limite « facteur 4 » : 1 800 kg </a:t>
            </a:r>
            <a:r>
              <a:rPr lang="fr-FR" dirty="0" err="1" smtClean="0">
                <a:latin typeface="Arial" pitchFamily="34" charset="0"/>
              </a:rPr>
              <a:t>éq</a:t>
            </a:r>
            <a:r>
              <a:rPr lang="fr-FR" dirty="0" smtClean="0">
                <a:latin typeface="Arial" pitchFamily="34" charset="0"/>
              </a:rPr>
              <a:t>. CO2/an/personne</a:t>
            </a:r>
          </a:p>
        </p:txBody>
      </p:sp>
      <p:sp>
        <p:nvSpPr>
          <p:cNvPr id="67589"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6" rIns="89991" bIns="46796" anchor="b"/>
          <a:lstStyle>
            <a:lvl1pPr>
              <a:spcBef>
                <a:spcPct val="30000"/>
              </a:spcBef>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1pPr>
            <a:lvl2pPr marL="742950" indent="-285750">
              <a:spcBef>
                <a:spcPct val="30000"/>
              </a:spcBef>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2pPr>
            <a:lvl3pPr marL="1143000" indent="-228600">
              <a:spcBef>
                <a:spcPct val="30000"/>
              </a:spcBef>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3pPr>
            <a:lvl4pPr marL="1600200" indent="-228600">
              <a:spcBef>
                <a:spcPct val="30000"/>
              </a:spcBef>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4pPr>
            <a:lvl5pPr marL="2057400" indent="-228600">
              <a:spcBef>
                <a:spcPct val="30000"/>
              </a:spcBef>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sz="1200">
                <a:solidFill>
                  <a:schemeClr val="tx1"/>
                </a:solidFill>
                <a:latin typeface="Arial" panose="020B0604020202020204" pitchFamily="34" charset="0"/>
              </a:defRPr>
            </a:lvl9pPr>
          </a:lstStyle>
          <a:p>
            <a:pPr algn="r" eaLnBrk="1" hangingPunct="1">
              <a:spcBef>
                <a:spcPct val="0"/>
              </a:spcBef>
            </a:pPr>
            <a:fld id="{8305B0A6-A705-47B9-BE82-3CF2B1F94B0B}" type="slidenum">
              <a:rPr lang="fr-FR" altLang="fr-FR">
                <a:solidFill>
                  <a:srgbClr val="000000"/>
                </a:solidFill>
              </a:rPr>
              <a:pPr algn="r" eaLnBrk="1" hangingPunct="1">
                <a:spcBef>
                  <a:spcPct val="0"/>
                </a:spcBef>
              </a:pPr>
              <a:t>31</a:t>
            </a:fld>
            <a:endParaRPr lang="fr-FR" altLang="fr-FR">
              <a:solidFill>
                <a:srgbClr val="000000"/>
              </a:solidFill>
            </a:endParaRPr>
          </a:p>
        </p:txBody>
      </p:sp>
    </p:spTree>
    <p:extLst>
      <p:ext uri="{BB962C8B-B14F-4D97-AF65-F5344CB8AC3E}">
        <p14:creationId xmlns:p14="http://schemas.microsoft.com/office/powerpoint/2010/main" val="1757567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xfrm>
            <a:off x="381000" y="685800"/>
            <a:ext cx="6096000" cy="3429000"/>
          </a:xfrm>
          <a:ln/>
        </p:spPr>
      </p:sp>
      <p:sp>
        <p:nvSpPr>
          <p:cNvPr id="6963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smtClean="0">
                <a:latin typeface="Arial" panose="020B0604020202020204" pitchFamily="34" charset="0"/>
              </a:rPr>
              <a:t>NTIC partie hardware</a:t>
            </a:r>
          </a:p>
          <a:p>
            <a:r>
              <a:rPr lang="fr-FR" altLang="en-US" dirty="0" smtClean="0">
                <a:latin typeface="Arial" panose="020B0604020202020204" pitchFamily="34" charset="0"/>
              </a:rPr>
              <a:t>Les NTIC</a:t>
            </a:r>
            <a:r>
              <a:rPr lang="fr-FR" altLang="en-US" baseline="0" dirty="0" smtClean="0">
                <a:latin typeface="Arial" panose="020B0604020202020204" pitchFamily="34" charset="0"/>
              </a:rPr>
              <a:t> représentent une part de plus en plus importante de notre impact environnemental. La dématérialisation entraine avec elle un certain nombre de </a:t>
            </a:r>
            <a:r>
              <a:rPr lang="fr-FR" altLang="en-US" i="1" baseline="0" dirty="0" smtClean="0">
                <a:latin typeface="Arial" panose="020B0604020202020204" pitchFamily="34" charset="0"/>
              </a:rPr>
              <a:t>transferts d’impact</a:t>
            </a:r>
            <a:r>
              <a:rPr lang="fr-FR" altLang="en-US" baseline="0" dirty="0" smtClean="0">
                <a:latin typeface="Arial" panose="020B0604020202020204" pitchFamily="34" charset="0"/>
              </a:rPr>
              <a:t> !</a:t>
            </a:r>
            <a:endParaRPr lang="fr-FR" altLang="en-US" dirty="0" smtClean="0">
              <a:latin typeface="Arial" panose="020B0604020202020204" pitchFamily="34" charset="0"/>
            </a:endParaRPr>
          </a:p>
          <a:p>
            <a:endParaRPr lang="fr-FR" altLang="en-US" dirty="0" smtClean="0">
              <a:latin typeface="Arial" panose="020B0604020202020204" pitchFamily="34" charset="0"/>
            </a:endParaRPr>
          </a:p>
          <a:p>
            <a:r>
              <a:rPr lang="fr-FR" altLang="en-US" dirty="0" smtClean="0">
                <a:latin typeface="Arial" panose="020B0604020202020204" pitchFamily="34" charset="0"/>
              </a:rPr>
              <a:t>En haut,</a:t>
            </a:r>
            <a:r>
              <a:rPr lang="fr-FR" altLang="en-US" baseline="0" dirty="0" smtClean="0">
                <a:latin typeface="Arial" panose="020B0604020202020204" pitchFamily="34" charset="0"/>
              </a:rPr>
              <a:t> t</a:t>
            </a:r>
            <a:r>
              <a:rPr lang="fr-FR" altLang="en-US" dirty="0" smtClean="0">
                <a:latin typeface="Arial" panose="020B0604020202020204" pitchFamily="34" charset="0"/>
              </a:rPr>
              <a:t>éléphones</a:t>
            </a:r>
            <a:r>
              <a:rPr lang="fr-FR" altLang="en-US" dirty="0" smtClean="0">
                <a:latin typeface="Arial" panose="020B0604020202020204" pitchFamily="34" charset="0"/>
              </a:rPr>
              <a:t>: </a:t>
            </a:r>
            <a:r>
              <a:rPr lang="fr-FR" altLang="en-US" dirty="0" smtClean="0">
                <a:latin typeface="Arial" panose="020B0604020202020204" pitchFamily="34" charset="0"/>
              </a:rPr>
              <a:t>durée </a:t>
            </a:r>
            <a:r>
              <a:rPr lang="fr-FR" altLang="en-US" dirty="0" smtClean="0">
                <a:latin typeface="Arial" panose="020B0604020202020204" pitchFamily="34" charset="0"/>
              </a:rPr>
              <a:t>de vie environ 3 ans.</a:t>
            </a:r>
          </a:p>
          <a:p>
            <a:r>
              <a:rPr lang="fr-FR" altLang="en-US" baseline="0" dirty="0" smtClean="0">
                <a:latin typeface="Arial" panose="020B0604020202020204" pitchFamily="34" charset="0"/>
              </a:rPr>
              <a:t>On remarque que le </a:t>
            </a:r>
            <a:r>
              <a:rPr lang="fr-FR" altLang="en-US" b="1" baseline="0" dirty="0" err="1" smtClean="0">
                <a:latin typeface="Arial" panose="020B0604020202020204" pitchFamily="34" charset="0"/>
              </a:rPr>
              <a:t>Fairphone</a:t>
            </a:r>
            <a:r>
              <a:rPr lang="fr-FR" altLang="en-US" baseline="0" dirty="0" smtClean="0">
                <a:latin typeface="Arial" panose="020B0604020202020204" pitchFamily="34" charset="0"/>
              </a:rPr>
              <a:t>, produit émergeant qui mise sur une forte </a:t>
            </a:r>
            <a:r>
              <a:rPr lang="fr-FR" altLang="en-US" baseline="0" dirty="0" err="1" smtClean="0">
                <a:latin typeface="Arial" panose="020B0604020202020204" pitchFamily="34" charset="0"/>
              </a:rPr>
              <a:t>réparabilité</a:t>
            </a:r>
            <a:r>
              <a:rPr lang="fr-FR" altLang="en-US" baseline="0" dirty="0" smtClean="0">
                <a:latin typeface="Arial" panose="020B0604020202020204" pitchFamily="34" charset="0"/>
              </a:rPr>
              <a:t> et </a:t>
            </a:r>
            <a:r>
              <a:rPr lang="fr-FR" altLang="en-US" baseline="0" dirty="0" err="1" smtClean="0">
                <a:latin typeface="Arial" panose="020B0604020202020204" pitchFamily="34" charset="0"/>
              </a:rPr>
              <a:t>recyclabilité</a:t>
            </a:r>
            <a:r>
              <a:rPr lang="fr-FR" altLang="en-US" baseline="0" dirty="0" smtClean="0">
                <a:latin typeface="Arial" panose="020B0604020202020204" pitchFamily="34" charset="0"/>
              </a:rPr>
              <a:t>, prend la </a:t>
            </a:r>
            <a:r>
              <a:rPr lang="fr-FR" altLang="en-US" baseline="0" dirty="0" err="1" smtClean="0">
                <a:latin typeface="Arial" panose="020B0604020202020204" pitchFamily="34" charset="0"/>
              </a:rPr>
              <a:t>tete</a:t>
            </a:r>
            <a:r>
              <a:rPr lang="fr-FR" altLang="en-US" baseline="0" dirty="0" smtClean="0">
                <a:latin typeface="Arial" panose="020B0604020202020204" pitchFamily="34" charset="0"/>
              </a:rPr>
              <a:t> des produits durables. Mais selon Suckling &amp; Lee, le Nokia 105, bien plus </a:t>
            </a:r>
            <a:r>
              <a:rPr lang="fr-FR" altLang="en-US" baseline="0" dirty="0" err="1" smtClean="0">
                <a:latin typeface="Arial" panose="020B0604020202020204" pitchFamily="34" charset="0"/>
              </a:rPr>
              <a:t>low-tech</a:t>
            </a:r>
            <a:r>
              <a:rPr lang="fr-FR" altLang="en-US" baseline="0" dirty="0" smtClean="0">
                <a:latin typeface="Arial" panose="020B0604020202020204" pitchFamily="34" charset="0"/>
              </a:rPr>
              <a:t>, a l’impact environnemental le plus léger. L’iPhone, quant à lui, a un impact de pire en pire au fur et à mesure que les versions avancent.</a:t>
            </a:r>
          </a:p>
          <a:p>
            <a:r>
              <a:rPr lang="fr-FR" altLang="en-US" baseline="0" dirty="0" smtClean="0">
                <a:latin typeface="Arial" panose="020B0604020202020204" pitchFamily="34" charset="0"/>
              </a:rPr>
              <a:t>On peut </a:t>
            </a:r>
            <a:r>
              <a:rPr lang="fr-FR" altLang="en-US" baseline="0" dirty="0" smtClean="0">
                <a:latin typeface="Arial" panose="020B0604020202020204" pitchFamily="34" charset="0"/>
              </a:rPr>
              <a:t>préconiser de favoriser le matériel reconditionné pour les achats, venant d’entreprises comme </a:t>
            </a:r>
            <a:r>
              <a:rPr lang="fr-FR" altLang="en-US" b="1" baseline="0" dirty="0" err="1" smtClean="0">
                <a:latin typeface="Arial" panose="020B0604020202020204" pitchFamily="34" charset="0"/>
              </a:rPr>
              <a:t>Ecodair</a:t>
            </a:r>
            <a:r>
              <a:rPr lang="fr-FR" altLang="en-US" baseline="0" dirty="0" smtClean="0">
                <a:latin typeface="Arial" panose="020B0604020202020204" pitchFamily="34" charset="0"/>
              </a:rPr>
              <a:t>.</a:t>
            </a:r>
          </a:p>
          <a:p>
            <a:endParaRPr lang="fr-FR" altLang="en-US" dirty="0" smtClean="0">
              <a:latin typeface="Arial" panose="020B0604020202020204" pitchFamily="34" charset="0"/>
            </a:endParaRPr>
          </a:p>
          <a:p>
            <a:r>
              <a:rPr lang="fr-FR" altLang="en-US" dirty="0" smtClean="0">
                <a:latin typeface="Arial" panose="020B0604020202020204" pitchFamily="34" charset="0"/>
              </a:rPr>
              <a:t>Derrière</a:t>
            </a:r>
            <a:r>
              <a:rPr lang="fr-FR" altLang="en-US" baseline="0" dirty="0" smtClean="0">
                <a:latin typeface="Arial" panose="020B0604020202020204" pitchFamily="34" charset="0"/>
              </a:rPr>
              <a:t> la virtualité de l’internet, « </a:t>
            </a:r>
            <a:r>
              <a:rPr lang="fr-FR" sz="1200" b="0" i="0" kern="1200" dirty="0" smtClean="0">
                <a:solidFill>
                  <a:schemeClr val="tx1"/>
                </a:solidFill>
                <a:effectLst/>
                <a:latin typeface="Arial" charset="0"/>
                <a:ea typeface="+mn-ea"/>
                <a:cs typeface="+mn-cs"/>
              </a:rPr>
              <a:t>ce sont des millions, voire des milliards, de kilomètres de câbles sous-marins, fermes de serveurs, routeurs et autres systèmes très réels qui permettent le transfert, le stockage et le traitement de l’information. »</a:t>
            </a:r>
            <a:endParaRPr lang="fr-FR" altLang="en-US" dirty="0" smtClean="0">
              <a:latin typeface="Arial" panose="020B0604020202020204" pitchFamily="34" charset="0"/>
            </a:endParaRPr>
          </a:p>
          <a:p>
            <a:endParaRPr lang="fr-FR" altLang="en-US" baseline="0" dirty="0" smtClean="0">
              <a:latin typeface="Arial" panose="020B0604020202020204" pitchFamily="34" charset="0"/>
            </a:endParaRPr>
          </a:p>
          <a:p>
            <a:r>
              <a:rPr lang="fr-FR" altLang="en-US" baseline="0" dirty="0" smtClean="0">
                <a:latin typeface="Arial" panose="020B0604020202020204" pitchFamily="34" charset="0"/>
              </a:rPr>
              <a:t>2012 – 2017 : la consommation concerne de moins en moins les appareils eux </a:t>
            </a:r>
            <a:r>
              <a:rPr lang="fr-FR" altLang="en-US" baseline="0" dirty="0" err="1" smtClean="0">
                <a:latin typeface="Arial" panose="020B0604020202020204" pitchFamily="34" charset="0"/>
              </a:rPr>
              <a:t>meme</a:t>
            </a:r>
            <a:r>
              <a:rPr lang="fr-FR" altLang="en-US" baseline="0" dirty="0" smtClean="0">
                <a:latin typeface="Arial" panose="020B0604020202020204" pitchFamily="34" charset="0"/>
              </a:rPr>
              <a:t>, mais de plus en plus le « réseau », conso cachée qui n’est pas directement dans notre facture d’électricité (+ de 50% des conso !).</a:t>
            </a:r>
            <a:endParaRPr lang="fr-FR" altLang="en-US" baseline="0" dirty="0" smtClean="0">
              <a:latin typeface="Arial" panose="020B0604020202020204" pitchFamily="34" charset="0"/>
            </a:endParaRPr>
          </a:p>
          <a:p>
            <a:r>
              <a:rPr lang="fr-FR" altLang="en-US" baseline="0" dirty="0" smtClean="0">
                <a:latin typeface="Arial" panose="020B0604020202020204" pitchFamily="34" charset="0"/>
              </a:rPr>
              <a:t>Ce </a:t>
            </a:r>
            <a:r>
              <a:rPr lang="fr-FR" altLang="en-US" baseline="0" dirty="0" smtClean="0">
                <a:latin typeface="Arial" panose="020B0604020202020204" pitchFamily="34" charset="0"/>
              </a:rPr>
              <a:t>graphique </a:t>
            </a:r>
            <a:r>
              <a:rPr lang="fr-FR" altLang="en-US" baseline="0" dirty="0" smtClean="0">
                <a:latin typeface="Arial" panose="020B0604020202020204" pitchFamily="34" charset="0"/>
              </a:rPr>
              <a:t>ainsi que celui de </a:t>
            </a:r>
            <a:r>
              <a:rPr lang="fr-FR" altLang="en-US" baseline="0" dirty="0" smtClean="0">
                <a:latin typeface="Arial" panose="020B0604020202020204" pitchFamily="34" charset="0"/>
              </a:rPr>
              <a:t>J. Suckling &amp; J. Lee permet de faire la transition vers la partie « consommation des serveurs », planche suivante</a:t>
            </a:r>
            <a:r>
              <a:rPr lang="fr-FR" altLang="en-US" baseline="0" dirty="0" smtClean="0">
                <a:latin typeface="Arial" panose="020B0604020202020204" pitchFamily="34" charset="0"/>
              </a:rPr>
              <a:t>…</a:t>
            </a:r>
          </a:p>
          <a:p>
            <a:endParaRPr lang="fr-FR" sz="1200" b="0" i="0" kern="1200" dirty="0" smtClean="0">
              <a:solidFill>
                <a:schemeClr val="tx1"/>
              </a:solidFill>
              <a:effectLst/>
              <a:latin typeface="Arial" charset="0"/>
              <a:ea typeface="+mn-ea"/>
              <a:cs typeface="+mn-cs"/>
            </a:endParaRPr>
          </a:p>
          <a:p>
            <a:r>
              <a:rPr lang="fr-FR" sz="1200" b="0" i="0" kern="1200" dirty="0" smtClean="0">
                <a:solidFill>
                  <a:schemeClr val="tx1"/>
                </a:solidFill>
                <a:effectLst/>
                <a:latin typeface="Arial" charset="0"/>
                <a:ea typeface="+mn-ea"/>
                <a:cs typeface="+mn-cs"/>
              </a:rPr>
              <a:t>Pour les intéressés: Le Mouton </a:t>
            </a:r>
            <a:r>
              <a:rPr lang="fr-FR" sz="1200" b="0" i="0" kern="1200" dirty="0" smtClean="0">
                <a:solidFill>
                  <a:schemeClr val="tx1"/>
                </a:solidFill>
                <a:effectLst/>
                <a:latin typeface="Arial" charset="0"/>
                <a:ea typeface="+mn-ea"/>
                <a:cs typeface="+mn-cs"/>
              </a:rPr>
              <a:t>Numérique</a:t>
            </a:r>
          </a:p>
          <a:p>
            <a:r>
              <a:rPr lang="fr-FR" sz="1200" b="0" i="0" kern="1200" dirty="0" smtClean="0">
                <a:solidFill>
                  <a:schemeClr val="tx1"/>
                </a:solidFill>
                <a:effectLst/>
                <a:latin typeface="Arial" charset="0"/>
                <a:ea typeface="+mn-ea"/>
                <a:cs typeface="+mn-cs"/>
              </a:rPr>
              <a:t>Guide ton </a:t>
            </a:r>
            <a:r>
              <a:rPr lang="fr-FR" sz="1200" b="0" i="0" kern="1200" dirty="0" err="1" smtClean="0">
                <a:solidFill>
                  <a:schemeClr val="tx1"/>
                </a:solidFill>
                <a:effectLst/>
                <a:latin typeface="Arial" charset="0"/>
                <a:ea typeface="+mn-ea"/>
                <a:cs typeface="+mn-cs"/>
              </a:rPr>
              <a:t>Greener</a:t>
            </a:r>
            <a:r>
              <a:rPr lang="fr-FR" sz="1200" b="0" i="0" kern="1200" dirty="0" smtClean="0">
                <a:solidFill>
                  <a:schemeClr val="tx1"/>
                </a:solidFill>
                <a:effectLst/>
                <a:latin typeface="Arial" charset="0"/>
                <a:ea typeface="+mn-ea"/>
                <a:cs typeface="+mn-cs"/>
              </a:rPr>
              <a:t> Electronics, Greenpeace: http://www.greenpeace.org/international/en/campaigns/climate-change/cool-it/Campaign-analysis/Guide-to-Greener-Electronics/ </a:t>
            </a:r>
            <a:endParaRPr lang="fr-FR" sz="1200" b="0" i="0" kern="1200" dirty="0" smtClean="0">
              <a:solidFill>
                <a:schemeClr val="tx1"/>
              </a:solidFill>
              <a:effectLst/>
              <a:latin typeface="Arial" charset="0"/>
              <a:ea typeface="+mn-ea"/>
              <a:cs typeface="+mn-cs"/>
            </a:endParaRPr>
          </a:p>
          <a:p>
            <a:r>
              <a:rPr lang="fr-FR" altLang="en-US" sz="1200" b="0" i="0" kern="1200" dirty="0" smtClean="0">
                <a:solidFill>
                  <a:schemeClr val="tx1"/>
                </a:solidFill>
                <a:effectLst/>
                <a:latin typeface="Arial" charset="0"/>
                <a:ea typeface="+mn-ea"/>
                <a:cs typeface="+mn-cs"/>
              </a:rPr>
              <a:t>Etude « </a:t>
            </a:r>
            <a:r>
              <a:rPr lang="fr-FR" altLang="en-US" sz="1200" b="0" i="0" kern="1200" dirty="0" err="1" smtClean="0">
                <a:solidFill>
                  <a:schemeClr val="tx1"/>
                </a:solidFill>
                <a:effectLst/>
                <a:latin typeface="Arial" charset="0"/>
                <a:ea typeface="+mn-ea"/>
                <a:cs typeface="+mn-cs"/>
              </a:rPr>
              <a:t>Refefining</a:t>
            </a:r>
            <a:r>
              <a:rPr lang="fr-FR" altLang="en-US" sz="1200" b="0" i="0" kern="1200" baseline="0" dirty="0" smtClean="0">
                <a:solidFill>
                  <a:schemeClr val="tx1"/>
                </a:solidFill>
                <a:effectLst/>
                <a:latin typeface="Arial" charset="0"/>
                <a:ea typeface="+mn-ea"/>
                <a:cs typeface="+mn-cs"/>
              </a:rPr>
              <a:t> scope: the </a:t>
            </a:r>
            <a:r>
              <a:rPr lang="fr-FR" altLang="en-US" sz="1200" b="0" i="0" kern="1200" baseline="0" dirty="0" err="1" smtClean="0">
                <a:solidFill>
                  <a:schemeClr val="tx1"/>
                </a:solidFill>
                <a:effectLst/>
                <a:latin typeface="Arial" charset="0"/>
                <a:ea typeface="+mn-ea"/>
                <a:cs typeface="+mn-cs"/>
              </a:rPr>
              <a:t>true</a:t>
            </a:r>
            <a:r>
              <a:rPr lang="fr-FR" altLang="en-US" sz="1200" b="0" i="0" kern="1200" baseline="0" dirty="0" smtClean="0">
                <a:solidFill>
                  <a:schemeClr val="tx1"/>
                </a:solidFill>
                <a:effectLst/>
                <a:latin typeface="Arial" charset="0"/>
                <a:ea typeface="+mn-ea"/>
                <a:cs typeface="+mn-cs"/>
              </a:rPr>
              <a:t> </a:t>
            </a:r>
            <a:r>
              <a:rPr lang="fr-FR" altLang="en-US" sz="1200" b="0" i="0" kern="1200" baseline="0" dirty="0" err="1" smtClean="0">
                <a:solidFill>
                  <a:schemeClr val="tx1"/>
                </a:solidFill>
                <a:effectLst/>
                <a:latin typeface="Arial" charset="0"/>
                <a:ea typeface="+mn-ea"/>
                <a:cs typeface="+mn-cs"/>
              </a:rPr>
              <a:t>environmental</a:t>
            </a:r>
            <a:r>
              <a:rPr lang="fr-FR" altLang="en-US" sz="1200" b="0" i="0" kern="1200" baseline="0" dirty="0" smtClean="0">
                <a:solidFill>
                  <a:schemeClr val="tx1"/>
                </a:solidFill>
                <a:effectLst/>
                <a:latin typeface="Arial" charset="0"/>
                <a:ea typeface="+mn-ea"/>
                <a:cs typeface="+mn-cs"/>
              </a:rPr>
              <a:t> impact of smartphone » est dispo en Open Access sur le web, et aussi en </a:t>
            </a:r>
            <a:r>
              <a:rPr lang="fr-FR" altLang="en-US" sz="1200" b="0" i="0" kern="1200" baseline="0" dirty="0" err="1" smtClean="0">
                <a:solidFill>
                  <a:schemeClr val="tx1"/>
                </a:solidFill>
                <a:effectLst/>
                <a:latin typeface="Arial" charset="0"/>
                <a:ea typeface="+mn-ea"/>
                <a:cs typeface="+mn-cs"/>
              </a:rPr>
              <a:t>pdf</a:t>
            </a:r>
            <a:r>
              <a:rPr lang="fr-FR" altLang="en-US" sz="1200" b="0" i="0" kern="1200" baseline="0" dirty="0" smtClean="0">
                <a:solidFill>
                  <a:schemeClr val="tx1"/>
                </a:solidFill>
                <a:effectLst/>
                <a:latin typeface="Arial" charset="0"/>
                <a:ea typeface="+mn-ea"/>
                <a:cs typeface="+mn-cs"/>
              </a:rPr>
              <a:t> dans le kit</a:t>
            </a:r>
            <a:r>
              <a:rPr lang="fr-FR" altLang="en-US" sz="1200" b="0" i="0" kern="1200" baseline="0" dirty="0" smtClean="0">
                <a:solidFill>
                  <a:schemeClr val="tx1"/>
                </a:solidFill>
                <a:effectLst/>
                <a:latin typeface="Arial" charset="0"/>
                <a:ea typeface="+mn-ea"/>
                <a:cs typeface="+mn-cs"/>
              </a:rPr>
              <a:t>.</a:t>
            </a:r>
          </a:p>
          <a:p>
            <a:r>
              <a:rPr lang="fr-FR" altLang="en-US" sz="1200" b="0" i="0" kern="1200" baseline="0" dirty="0" smtClean="0">
                <a:solidFill>
                  <a:schemeClr val="tx1"/>
                </a:solidFill>
                <a:effectLst/>
                <a:latin typeface="Arial" charset="0"/>
                <a:ea typeface="+mn-ea"/>
                <a:cs typeface="+mn-cs"/>
              </a:rPr>
              <a:t>Graphiques camembert 2012/2017: rapport « </a:t>
            </a:r>
            <a:r>
              <a:rPr lang="fr-FR" altLang="en-US" sz="1200" b="0" i="0" kern="1200" baseline="0" dirty="0" err="1" smtClean="0">
                <a:solidFill>
                  <a:schemeClr val="tx1"/>
                </a:solidFill>
                <a:effectLst/>
                <a:latin typeface="Arial" charset="0"/>
                <a:ea typeface="+mn-ea"/>
                <a:cs typeface="+mn-cs"/>
              </a:rPr>
              <a:t>Clicking</a:t>
            </a:r>
            <a:r>
              <a:rPr lang="fr-FR" altLang="en-US" sz="1200" b="0" i="0" kern="1200" baseline="0" dirty="0" smtClean="0">
                <a:solidFill>
                  <a:schemeClr val="tx1"/>
                </a:solidFill>
                <a:effectLst/>
                <a:latin typeface="Arial" charset="0"/>
                <a:ea typeface="+mn-ea"/>
                <a:cs typeface="+mn-cs"/>
              </a:rPr>
              <a:t> green », Greenpeace, 2017. Tiré lui-même de « </a:t>
            </a:r>
            <a:r>
              <a:rPr lang="en-US" altLang="en-US" sz="1200" b="0" i="0" kern="1200" baseline="0" dirty="0" smtClean="0">
                <a:solidFill>
                  <a:schemeClr val="tx1"/>
                </a:solidFill>
                <a:effectLst/>
                <a:latin typeface="Arial" charset="0"/>
                <a:ea typeface="+mn-ea"/>
                <a:cs typeface="+mn-cs"/>
              </a:rPr>
              <a:t>Emerging Trends in Electricity Consumption for Consumer ICT”, Peter Corcoran and Andres </a:t>
            </a:r>
            <a:r>
              <a:rPr lang="en-US" altLang="en-US" sz="1200" b="0" i="0" kern="1200" baseline="0" dirty="0" err="1" smtClean="0">
                <a:solidFill>
                  <a:schemeClr val="tx1"/>
                </a:solidFill>
                <a:effectLst/>
                <a:latin typeface="Arial" charset="0"/>
                <a:ea typeface="+mn-ea"/>
                <a:cs typeface="+mn-cs"/>
              </a:rPr>
              <a:t>Andrae</a:t>
            </a:r>
            <a:r>
              <a:rPr lang="en-US" altLang="en-US" sz="1200" b="0" i="0" kern="1200" baseline="0" dirty="0" smtClean="0">
                <a:solidFill>
                  <a:schemeClr val="tx1"/>
                </a:solidFill>
                <a:effectLst/>
                <a:latin typeface="Arial" charset="0"/>
                <a:ea typeface="+mn-ea"/>
                <a:cs typeface="+mn-cs"/>
              </a:rPr>
              <a:t>.</a:t>
            </a:r>
            <a:endParaRPr lang="fr-FR" altLang="en-US" sz="1200" b="0" i="0" kern="1200" baseline="0" dirty="0" smtClean="0">
              <a:solidFill>
                <a:schemeClr val="tx1"/>
              </a:solidFill>
              <a:effectLst/>
              <a:latin typeface="Arial" charset="0"/>
              <a:ea typeface="+mn-ea"/>
              <a:cs typeface="+mn-cs"/>
            </a:endParaRPr>
          </a:p>
          <a:p>
            <a:endParaRPr lang="fr-FR" altLang="en-US" dirty="0" smtClean="0">
              <a:latin typeface="Arial" panose="020B0604020202020204" pitchFamily="34" charset="0"/>
            </a:endParaRPr>
          </a:p>
        </p:txBody>
      </p:sp>
      <p:sp>
        <p:nvSpPr>
          <p:cNvPr id="6963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BC9E28-4AA7-4034-9290-216C578CD7CB}" type="slidenum">
              <a:rPr lang="fr-FR" altLang="fr-FR" smtClean="0"/>
              <a:pPr>
                <a:spcBef>
                  <a:spcPct val="0"/>
                </a:spcBef>
              </a:pPr>
              <a:t>32</a:t>
            </a:fld>
            <a:endParaRPr lang="fr-FR" altLang="fr-FR" smtClean="0"/>
          </a:p>
        </p:txBody>
      </p:sp>
    </p:spTree>
    <p:extLst>
      <p:ext uri="{BB962C8B-B14F-4D97-AF65-F5344CB8AC3E}">
        <p14:creationId xmlns:p14="http://schemas.microsoft.com/office/powerpoint/2010/main" val="2160573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xfrm>
            <a:off x="381000" y="685800"/>
            <a:ext cx="6096000" cy="3429000"/>
          </a:xfrm>
          <a:ln/>
        </p:spPr>
      </p:sp>
      <p:sp>
        <p:nvSpPr>
          <p:cNvPr id="6963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smtClean="0">
                <a:latin typeface="Arial" panose="020B0604020202020204" pitchFamily="34" charset="0"/>
              </a:rPr>
              <a:t>NTIC partie consommation électrique serveurs + internet</a:t>
            </a:r>
          </a:p>
          <a:p>
            <a:r>
              <a:rPr lang="fr-FR" altLang="en-US" dirty="0" smtClean="0">
                <a:latin typeface="Arial" panose="020B0604020202020204" pitchFamily="34" charset="0"/>
              </a:rPr>
              <a:t>Les NTIC</a:t>
            </a:r>
            <a:r>
              <a:rPr lang="fr-FR" altLang="en-US" baseline="0" dirty="0" smtClean="0">
                <a:latin typeface="Arial" panose="020B0604020202020204" pitchFamily="34" charset="0"/>
              </a:rPr>
              <a:t> représentent une part de plus en plus importante de notre impact environnemental. La dématérialisation entraine avec elle un certain nombre de </a:t>
            </a:r>
            <a:r>
              <a:rPr lang="fr-FR" altLang="en-US" i="1" baseline="0" dirty="0" smtClean="0">
                <a:latin typeface="Arial" panose="020B0604020202020204" pitchFamily="34" charset="0"/>
              </a:rPr>
              <a:t>transferts d’impact</a:t>
            </a:r>
            <a:r>
              <a:rPr lang="fr-FR" altLang="en-US" baseline="0" dirty="0" smtClean="0">
                <a:latin typeface="Arial" panose="020B0604020202020204" pitchFamily="34" charset="0"/>
              </a:rPr>
              <a:t> ! </a:t>
            </a:r>
            <a:endParaRPr lang="fr-FR" altLang="en-US" dirty="0" smtClean="0">
              <a:latin typeface="Arial" panose="020B0604020202020204" pitchFamily="34" charset="0"/>
            </a:endParaRPr>
          </a:p>
          <a:p>
            <a:endParaRPr lang="fr-FR" altLang="en-US" dirty="0" smtClean="0">
              <a:latin typeface="Arial" panose="020B0604020202020204" pitchFamily="34" charset="0"/>
            </a:endParaRPr>
          </a:p>
          <a:p>
            <a:r>
              <a:rPr lang="fr-FR" altLang="en-US" dirty="0" err="1" smtClean="0">
                <a:latin typeface="Arial" panose="020B0604020202020204" pitchFamily="34" charset="0"/>
              </a:rPr>
              <a:t>Newmanity</a:t>
            </a:r>
            <a:r>
              <a:rPr lang="fr-FR" altLang="en-US" dirty="0" smtClean="0">
                <a:latin typeface="Arial" panose="020B0604020202020204" pitchFamily="34" charset="0"/>
              </a:rPr>
              <a:t> </a:t>
            </a:r>
            <a:r>
              <a:rPr lang="fr-FR" altLang="en-US" dirty="0" smtClean="0">
                <a:latin typeface="Arial" panose="020B0604020202020204" pitchFamily="34" charset="0"/>
              </a:rPr>
              <a:t>a fait une campagne qui</a:t>
            </a:r>
            <a:r>
              <a:rPr lang="fr-FR" altLang="en-US" baseline="0" dirty="0" smtClean="0">
                <a:latin typeface="Arial" panose="020B0604020202020204" pitchFamily="34" charset="0"/>
              </a:rPr>
              <a:t> sensibilise sur l’impact des email stockés, que l’on oublie de supprimer.</a:t>
            </a:r>
          </a:p>
          <a:p>
            <a:r>
              <a:rPr lang="fr-FR" altLang="en-US" baseline="0" dirty="0" smtClean="0">
                <a:latin typeface="Arial" panose="020B0604020202020204" pitchFamily="34" charset="0"/>
              </a:rPr>
              <a:t>On peut par utiliser Cleanfox.io pour faire du ménage dans les newsletter, et utiliser un filtre sur Thunderbird pour trier les messages les plus lourds et les supprimer en premier.</a:t>
            </a:r>
          </a:p>
          <a:p>
            <a:endParaRPr lang="fr-FR" altLang="en-US" baseline="0" dirty="0" smtClean="0">
              <a:latin typeface="Arial" panose="020B0604020202020204" pitchFamily="34" charset="0"/>
            </a:endParaRPr>
          </a:p>
          <a:p>
            <a:r>
              <a:rPr lang="fr-FR" altLang="en-US" baseline="0" dirty="0" smtClean="0">
                <a:latin typeface="Arial" panose="020B0604020202020204" pitchFamily="34" charset="0"/>
              </a:rPr>
              <a:t>Université Lyon 3: installation de chaudière numérique (</a:t>
            </a:r>
            <a:r>
              <a:rPr lang="fr-FR" altLang="en-US" baseline="0" dirty="0" err="1" smtClean="0">
                <a:latin typeface="Arial" panose="020B0604020202020204" pitchFamily="34" charset="0"/>
              </a:rPr>
              <a:t>Stimergy</a:t>
            </a:r>
            <a:r>
              <a:rPr lang="fr-FR" altLang="en-US" baseline="0" dirty="0" smtClean="0">
                <a:latin typeface="Arial" panose="020B0604020202020204" pitchFamily="34" charset="0"/>
              </a:rPr>
              <a:t>) qui récupère la chaleur du Data Center et réduire les besoin de refroidissement du data center.</a:t>
            </a:r>
          </a:p>
          <a:p>
            <a:endParaRPr lang="fr-FR" altLang="en-US" baseline="0" dirty="0" smtClean="0">
              <a:latin typeface="Arial" panose="020B0604020202020204" pitchFamily="34" charset="0"/>
            </a:endParaRPr>
          </a:p>
          <a:p>
            <a:r>
              <a:rPr lang="fr-FR" sz="1200" b="0" i="0" kern="1200" dirty="0" smtClean="0">
                <a:solidFill>
                  <a:schemeClr val="tx1"/>
                </a:solidFill>
                <a:effectLst/>
                <a:latin typeface="Arial" charset="0"/>
                <a:ea typeface="+mn-ea"/>
                <a:cs typeface="+mn-cs"/>
              </a:rPr>
              <a:t>Chiffres dans article: https://tempsreel.nouvelobs.com/les-internets/20150930.OBS6808/les-videos-de-chat-polluent-plus-que-les-avions.html </a:t>
            </a:r>
          </a:p>
          <a:p>
            <a:r>
              <a:rPr lang="fr-FR" sz="1200" b="0" i="0" kern="1200" dirty="0" smtClean="0">
                <a:solidFill>
                  <a:schemeClr val="tx1"/>
                </a:solidFill>
                <a:effectLst/>
                <a:latin typeface="Arial" charset="0"/>
                <a:ea typeface="+mn-ea"/>
                <a:cs typeface="+mn-cs"/>
              </a:rPr>
              <a:t>Voir</a:t>
            </a:r>
            <a:r>
              <a:rPr lang="fr-FR" sz="1200" b="0" i="0" kern="1200" baseline="0" dirty="0" smtClean="0">
                <a:solidFill>
                  <a:schemeClr val="tx1"/>
                </a:solidFill>
                <a:effectLst/>
                <a:latin typeface="Arial" charset="0"/>
                <a:ea typeface="+mn-ea"/>
                <a:cs typeface="+mn-cs"/>
              </a:rPr>
              <a:t> aussi (source du 7%) : https://www.franceculture.fr/conferences/internet-va-t-il-tuer-lenvironnement?</a:t>
            </a:r>
            <a:endParaRPr lang="fr-FR" sz="1200" b="0" i="0" kern="1200" dirty="0" smtClean="0">
              <a:solidFill>
                <a:schemeClr val="tx1"/>
              </a:solidFill>
              <a:effectLst/>
              <a:latin typeface="Arial" charset="0"/>
              <a:ea typeface="+mn-ea"/>
              <a:cs typeface="+mn-cs"/>
            </a:endParaRPr>
          </a:p>
          <a:p>
            <a:endParaRPr lang="fr-FR" sz="1200" b="0" i="0" kern="1200" dirty="0" smtClean="0">
              <a:solidFill>
                <a:schemeClr val="tx1"/>
              </a:solidFill>
              <a:effectLst/>
              <a:latin typeface="Arial" charset="0"/>
              <a:ea typeface="+mn-ea"/>
              <a:cs typeface="+mn-cs"/>
            </a:endParaRPr>
          </a:p>
          <a:p>
            <a:r>
              <a:rPr lang="fr-FR" sz="1200" b="0" i="0" kern="1200" dirty="0" smtClean="0">
                <a:solidFill>
                  <a:schemeClr val="tx1"/>
                </a:solidFill>
                <a:effectLst/>
                <a:latin typeface="Arial" charset="0"/>
                <a:ea typeface="+mn-ea"/>
                <a:cs typeface="+mn-cs"/>
              </a:rPr>
              <a:t>Pour les intéressés: Le Mouton Numérique</a:t>
            </a:r>
          </a:p>
          <a:p>
            <a:r>
              <a:rPr lang="fr-FR" altLang="en-US" sz="1200" b="0" i="0" kern="1200" dirty="0" smtClean="0">
                <a:solidFill>
                  <a:schemeClr val="tx1"/>
                </a:solidFill>
                <a:effectLst/>
                <a:latin typeface="Arial" charset="0"/>
                <a:ea typeface="+mn-ea"/>
                <a:cs typeface="+mn-cs"/>
              </a:rPr>
              <a:t>Etude « </a:t>
            </a:r>
            <a:r>
              <a:rPr lang="fr-FR" altLang="en-US" sz="1200" b="0" i="0" kern="1200" dirty="0" err="1" smtClean="0">
                <a:solidFill>
                  <a:schemeClr val="tx1"/>
                </a:solidFill>
                <a:effectLst/>
                <a:latin typeface="Arial" charset="0"/>
                <a:ea typeface="+mn-ea"/>
                <a:cs typeface="+mn-cs"/>
              </a:rPr>
              <a:t>Refefining</a:t>
            </a:r>
            <a:r>
              <a:rPr lang="fr-FR" altLang="en-US" sz="1200" b="0" i="0" kern="1200" baseline="0" dirty="0" smtClean="0">
                <a:solidFill>
                  <a:schemeClr val="tx1"/>
                </a:solidFill>
                <a:effectLst/>
                <a:latin typeface="Arial" charset="0"/>
                <a:ea typeface="+mn-ea"/>
                <a:cs typeface="+mn-cs"/>
              </a:rPr>
              <a:t> scope: the </a:t>
            </a:r>
            <a:r>
              <a:rPr lang="fr-FR" altLang="en-US" sz="1200" b="0" i="0" kern="1200" baseline="0" dirty="0" err="1" smtClean="0">
                <a:solidFill>
                  <a:schemeClr val="tx1"/>
                </a:solidFill>
                <a:effectLst/>
                <a:latin typeface="Arial" charset="0"/>
                <a:ea typeface="+mn-ea"/>
                <a:cs typeface="+mn-cs"/>
              </a:rPr>
              <a:t>true</a:t>
            </a:r>
            <a:r>
              <a:rPr lang="fr-FR" altLang="en-US" sz="1200" b="0" i="0" kern="1200" baseline="0" dirty="0" smtClean="0">
                <a:solidFill>
                  <a:schemeClr val="tx1"/>
                </a:solidFill>
                <a:effectLst/>
                <a:latin typeface="Arial" charset="0"/>
                <a:ea typeface="+mn-ea"/>
                <a:cs typeface="+mn-cs"/>
              </a:rPr>
              <a:t> </a:t>
            </a:r>
            <a:r>
              <a:rPr lang="fr-FR" altLang="en-US" sz="1200" b="0" i="0" kern="1200" baseline="0" dirty="0" err="1" smtClean="0">
                <a:solidFill>
                  <a:schemeClr val="tx1"/>
                </a:solidFill>
                <a:effectLst/>
                <a:latin typeface="Arial" charset="0"/>
                <a:ea typeface="+mn-ea"/>
                <a:cs typeface="+mn-cs"/>
              </a:rPr>
              <a:t>environmental</a:t>
            </a:r>
            <a:r>
              <a:rPr lang="fr-FR" altLang="en-US" sz="1200" b="0" i="0" kern="1200" baseline="0" dirty="0" smtClean="0">
                <a:solidFill>
                  <a:schemeClr val="tx1"/>
                </a:solidFill>
                <a:effectLst/>
                <a:latin typeface="Arial" charset="0"/>
                <a:ea typeface="+mn-ea"/>
                <a:cs typeface="+mn-cs"/>
              </a:rPr>
              <a:t> impact of smartphone » est dispo en Open Access sur le web, et aussi en </a:t>
            </a:r>
            <a:r>
              <a:rPr lang="fr-FR" altLang="en-US" sz="1200" b="0" i="0" kern="1200" baseline="0" dirty="0" err="1" smtClean="0">
                <a:solidFill>
                  <a:schemeClr val="tx1"/>
                </a:solidFill>
                <a:effectLst/>
                <a:latin typeface="Arial" charset="0"/>
                <a:ea typeface="+mn-ea"/>
                <a:cs typeface="+mn-cs"/>
              </a:rPr>
              <a:t>pdf</a:t>
            </a:r>
            <a:r>
              <a:rPr lang="fr-FR" altLang="en-US" sz="1200" b="0" i="0" kern="1200" baseline="0" dirty="0" smtClean="0">
                <a:solidFill>
                  <a:schemeClr val="tx1"/>
                </a:solidFill>
                <a:effectLst/>
                <a:latin typeface="Arial" charset="0"/>
                <a:ea typeface="+mn-ea"/>
                <a:cs typeface="+mn-cs"/>
              </a:rPr>
              <a:t> dans le kit.</a:t>
            </a:r>
            <a:endParaRPr lang="fr-FR" altLang="en-US" dirty="0" smtClean="0">
              <a:latin typeface="Arial" panose="020B0604020202020204" pitchFamily="34" charset="0"/>
            </a:endParaRPr>
          </a:p>
        </p:txBody>
      </p:sp>
      <p:sp>
        <p:nvSpPr>
          <p:cNvPr id="6963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BC9E28-4AA7-4034-9290-216C578CD7CB}" type="slidenum">
              <a:rPr lang="fr-FR" altLang="fr-FR" smtClean="0"/>
              <a:pPr>
                <a:spcBef>
                  <a:spcPct val="0"/>
                </a:spcBef>
              </a:pPr>
              <a:t>33</a:t>
            </a:fld>
            <a:endParaRPr lang="fr-FR" altLang="fr-FR" smtClean="0"/>
          </a:p>
        </p:txBody>
      </p:sp>
    </p:spTree>
    <p:extLst>
      <p:ext uri="{BB962C8B-B14F-4D97-AF65-F5344CB8AC3E}">
        <p14:creationId xmlns:p14="http://schemas.microsoft.com/office/powerpoint/2010/main" val="4276974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381000" y="685800"/>
            <a:ext cx="6096000" cy="3429000"/>
          </a:xfrm>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b="0" i="0" kern="1200" dirty="0" smtClean="0">
                <a:solidFill>
                  <a:schemeClr val="tx1"/>
                </a:solidFill>
                <a:effectLst/>
                <a:latin typeface="Arial" charset="0"/>
                <a:ea typeface="+mn-ea"/>
                <a:cs typeface="+mn-cs"/>
              </a:rPr>
              <a:t>Depuis début 2016, les restaurants qui produisent plus de 10 tonnes de </a:t>
            </a:r>
            <a:r>
              <a:rPr lang="fr-FR" sz="1200" b="0" i="0" kern="1200" dirty="0" err="1" smtClean="0">
                <a:solidFill>
                  <a:schemeClr val="tx1"/>
                </a:solidFill>
                <a:effectLst/>
                <a:latin typeface="Arial" charset="0"/>
                <a:ea typeface="+mn-ea"/>
                <a:cs typeface="+mn-cs"/>
              </a:rPr>
              <a:t>biodéchets</a:t>
            </a:r>
            <a:r>
              <a:rPr lang="fr-FR" sz="1200" b="0" i="0" kern="1200" dirty="0" smtClean="0">
                <a:solidFill>
                  <a:schemeClr val="tx1"/>
                </a:solidFill>
                <a:effectLst/>
                <a:latin typeface="Arial" charset="0"/>
                <a:ea typeface="+mn-ea"/>
                <a:cs typeface="+mn-cs"/>
              </a:rPr>
              <a:t> par an ont désormais l’obligation de valoriser leurs restes alimentaires. 10 tonnes de déchets alimentaires, c’est ce que produit un restaurant qui sert plus de 150 couverts par jour. Les CROUS sont concernés !</a:t>
            </a:r>
          </a:p>
          <a:p>
            <a:r>
              <a:rPr lang="fr-FR" sz="1200" b="0" i="0" kern="1200" dirty="0" smtClean="0">
                <a:solidFill>
                  <a:schemeClr val="tx1"/>
                </a:solidFill>
                <a:effectLst/>
                <a:latin typeface="Arial" charset="0"/>
                <a:ea typeface="+mn-ea"/>
                <a:cs typeface="+mn-cs"/>
              </a:rPr>
              <a:t>La sanction en cas de non-respect de la loi est sévère : 75 000 € d’amende et jusqu’à 2 ans d’emprisonnement</a:t>
            </a:r>
            <a:r>
              <a:rPr lang="fr-FR" sz="1200" b="1" i="0" kern="1200" dirty="0" smtClean="0">
                <a:solidFill>
                  <a:schemeClr val="tx1"/>
                </a:solidFill>
                <a:effectLst/>
                <a:latin typeface="Arial" charset="0"/>
                <a:ea typeface="+mn-ea"/>
                <a:cs typeface="+mn-cs"/>
              </a:rPr>
              <a:t> </a:t>
            </a:r>
            <a:r>
              <a:rPr lang="fr-FR" sz="1200" b="0" i="0" kern="1200" dirty="0" smtClean="0">
                <a:solidFill>
                  <a:schemeClr val="tx1"/>
                </a:solidFill>
                <a:effectLst/>
                <a:latin typeface="Arial" charset="0"/>
                <a:ea typeface="+mn-ea"/>
                <a:cs typeface="+mn-cs"/>
              </a:rPr>
              <a:t>d'après </a:t>
            </a:r>
            <a:r>
              <a:rPr lang="fr-FR" sz="1200" b="0" i="0" u="none" strike="noStrike" kern="1200" dirty="0" smtClean="0">
                <a:solidFill>
                  <a:schemeClr val="tx1"/>
                </a:solidFill>
                <a:effectLst/>
                <a:latin typeface="Arial" charset="0"/>
                <a:ea typeface="+mn-ea"/>
                <a:cs typeface="+mn-cs"/>
                <a:hlinkClick r:id="rId3"/>
              </a:rPr>
              <a:t>l'article L541-46 </a:t>
            </a:r>
            <a:r>
              <a:rPr lang="fr-FR" sz="1200" b="0" i="0" kern="1200" dirty="0" smtClean="0">
                <a:solidFill>
                  <a:schemeClr val="tx1"/>
                </a:solidFill>
                <a:effectLst/>
                <a:latin typeface="Arial" charset="0"/>
                <a:ea typeface="+mn-ea"/>
                <a:cs typeface="+mn-cs"/>
              </a:rPr>
              <a:t>du code de l'environnement.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b="0" i="0" kern="1200" dirty="0" smtClean="0">
                <a:solidFill>
                  <a:schemeClr val="tx1"/>
                </a:solidFill>
                <a:effectLst/>
                <a:latin typeface="Arial" charset="0"/>
                <a:ea typeface="+mn-ea"/>
                <a:cs typeface="+mn-cs"/>
              </a:rPr>
              <a:t>Voir Guide de l’UMIH pour lutter contre le gaspillage dans son restaurant.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b="0" i="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b="0" i="0" kern="1200" dirty="0" smtClean="0">
                <a:solidFill>
                  <a:schemeClr val="tx1"/>
                </a:solidFill>
                <a:effectLst/>
                <a:latin typeface="Arial" charset="0"/>
                <a:ea typeface="+mn-ea"/>
                <a:cs typeface="+mn-cs"/>
              </a:rPr>
              <a:t>Voir aussi le guide</a:t>
            </a:r>
            <a:r>
              <a:rPr lang="fr-FR" sz="1200" b="0" i="0" kern="1200" baseline="0" dirty="0" smtClean="0">
                <a:solidFill>
                  <a:schemeClr val="tx1"/>
                </a:solidFill>
                <a:effectLst/>
                <a:latin typeface="Arial" charset="0"/>
                <a:ea typeface="+mn-ea"/>
                <a:cs typeface="+mn-cs"/>
              </a:rPr>
              <a:t> Campus </a:t>
            </a:r>
            <a:r>
              <a:rPr lang="fr-FR" sz="1200" b="0" i="0" kern="1200" baseline="0" dirty="0" err="1" smtClean="0">
                <a:solidFill>
                  <a:schemeClr val="tx1"/>
                </a:solidFill>
                <a:effectLst/>
                <a:latin typeface="Arial" charset="0"/>
                <a:ea typeface="+mn-ea"/>
                <a:cs typeface="+mn-cs"/>
              </a:rPr>
              <a:t>Zero</a:t>
            </a:r>
            <a:r>
              <a:rPr lang="fr-FR" sz="1200" b="0" i="0" kern="1200" baseline="0" dirty="0" smtClean="0">
                <a:solidFill>
                  <a:schemeClr val="tx1"/>
                </a:solidFill>
                <a:effectLst/>
                <a:latin typeface="Arial" charset="0"/>
                <a:ea typeface="+mn-ea"/>
                <a:cs typeface="+mn-cs"/>
              </a:rPr>
              <a:t> </a:t>
            </a:r>
            <a:r>
              <a:rPr lang="fr-FR" sz="1200" b="0" i="0" kern="1200" baseline="0" dirty="0" err="1" smtClean="0">
                <a:solidFill>
                  <a:schemeClr val="tx1"/>
                </a:solidFill>
                <a:effectLst/>
                <a:latin typeface="Arial" charset="0"/>
                <a:ea typeface="+mn-ea"/>
                <a:cs typeface="+mn-cs"/>
              </a:rPr>
              <a:t>Dechet</a:t>
            </a:r>
            <a:r>
              <a:rPr lang="fr-FR" sz="1200" b="0" i="0" kern="1200" baseline="0" dirty="0" smtClean="0">
                <a:solidFill>
                  <a:schemeClr val="tx1"/>
                </a:solidFill>
                <a:effectLst/>
                <a:latin typeface="Arial" charset="0"/>
                <a:ea typeface="+mn-ea"/>
                <a:cs typeface="+mn-cs"/>
              </a:rPr>
              <a:t> réalisé avec le REFEDD et </a:t>
            </a:r>
            <a:r>
              <a:rPr lang="fr-FR" sz="1200" b="0" i="0" kern="1200" baseline="0" dirty="0" err="1" smtClean="0">
                <a:solidFill>
                  <a:schemeClr val="tx1"/>
                </a:solidFill>
                <a:effectLst/>
                <a:latin typeface="Arial" charset="0"/>
                <a:ea typeface="+mn-ea"/>
                <a:cs typeface="+mn-cs"/>
              </a:rPr>
              <a:t>Zero</a:t>
            </a:r>
            <a:r>
              <a:rPr lang="fr-FR" sz="1200" b="0" i="0" kern="1200" baseline="0" dirty="0" smtClean="0">
                <a:solidFill>
                  <a:schemeClr val="tx1"/>
                </a:solidFill>
                <a:effectLst/>
                <a:latin typeface="Arial" charset="0"/>
                <a:ea typeface="+mn-ea"/>
                <a:cs typeface="+mn-cs"/>
              </a:rPr>
              <a:t> </a:t>
            </a:r>
            <a:r>
              <a:rPr lang="fr-FR" sz="1200" b="0" i="0" kern="1200" baseline="0" dirty="0" err="1" smtClean="0">
                <a:solidFill>
                  <a:schemeClr val="tx1"/>
                </a:solidFill>
                <a:effectLst/>
                <a:latin typeface="Arial" charset="0"/>
                <a:ea typeface="+mn-ea"/>
                <a:cs typeface="+mn-cs"/>
              </a:rPr>
              <a:t>Waste</a:t>
            </a:r>
            <a:r>
              <a:rPr lang="fr-FR" sz="1200" b="0" i="0" kern="1200" baseline="0" dirty="0" smtClean="0">
                <a:solidFill>
                  <a:schemeClr val="tx1"/>
                </a:solidFill>
                <a:effectLst/>
                <a:latin typeface="Arial" charset="0"/>
                <a:ea typeface="+mn-ea"/>
                <a:cs typeface="+mn-cs"/>
              </a:rPr>
              <a:t> France.</a:t>
            </a:r>
            <a:endParaRPr lang="fr-FR" sz="1200" b="0" i="0" kern="1200" dirty="0" smtClean="0">
              <a:solidFill>
                <a:schemeClr val="tx1"/>
              </a:solidFill>
              <a:effectLst/>
              <a:latin typeface="Arial" charset="0"/>
              <a:ea typeface="+mn-ea"/>
              <a:cs typeface="+mn-cs"/>
            </a:endParaRPr>
          </a:p>
          <a:p>
            <a:endParaRPr lang="en-CA" altLang="en-US" dirty="0" smtClean="0">
              <a:latin typeface="Arial" panose="020B0604020202020204" pitchFamily="34" charset="0"/>
            </a:endParaRPr>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4300F6-17F3-47E4-9062-6D3ADF951D5B}" type="slidenum">
              <a:rPr lang="fr-FR" altLang="fr-FR" smtClean="0"/>
              <a:pPr/>
              <a:t>34</a:t>
            </a:fld>
            <a:endParaRPr lang="fr-FR" altLang="fr-FR" smtClean="0"/>
          </a:p>
        </p:txBody>
      </p:sp>
    </p:spTree>
    <p:extLst>
      <p:ext uri="{BB962C8B-B14F-4D97-AF65-F5344CB8AC3E}">
        <p14:creationId xmlns:p14="http://schemas.microsoft.com/office/powerpoint/2010/main" val="161113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381000" y="685800"/>
            <a:ext cx="6096000" cy="3429000"/>
          </a:xfrm>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noProof="0" dirty="0" smtClean="0">
                <a:latin typeface="Arial" panose="020B0604020202020204" pitchFamily="34" charset="0"/>
              </a:rPr>
              <a:t>Impact</a:t>
            </a:r>
            <a:r>
              <a:rPr lang="fr-FR" altLang="en-US" baseline="0" noProof="0" dirty="0" smtClean="0">
                <a:latin typeface="Arial" panose="020B0604020202020204" pitchFamily="34" charset="0"/>
              </a:rPr>
              <a:t> des universités : l’activité principale des universités est la formation, comment prendre en compte l’impact </a:t>
            </a:r>
            <a:r>
              <a:rPr lang="fr-FR" altLang="en-US" i="1" baseline="0" noProof="0" dirty="0" smtClean="0">
                <a:latin typeface="Arial" panose="020B0604020202020204" pitchFamily="34" charset="0"/>
              </a:rPr>
              <a:t>aval</a:t>
            </a:r>
            <a:r>
              <a:rPr lang="fr-FR" altLang="en-US" baseline="0" noProof="0" dirty="0" smtClean="0">
                <a:latin typeface="Arial" panose="020B0604020202020204" pitchFamily="34" charset="0"/>
              </a:rPr>
              <a:t> de l’éducation ? (comme l’impact de l’architecte via les bâtiments qu’il conçoit)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baseline="0" noProof="0" dirty="0" smtClean="0">
                <a:latin typeface="Arial" panose="020B0604020202020204" pitchFamily="34" charset="0"/>
              </a:rPr>
              <a:t>Voir le concept de </a:t>
            </a:r>
            <a:r>
              <a:rPr lang="fr-FR" altLang="en-US" baseline="0" noProof="0" dirty="0" err="1" smtClean="0">
                <a:latin typeface="Arial" panose="020B0604020202020204" pitchFamily="34" charset="0"/>
              </a:rPr>
              <a:t>Carbon</a:t>
            </a:r>
            <a:r>
              <a:rPr lang="fr-FR" altLang="en-US" baseline="0" noProof="0" dirty="0" smtClean="0">
                <a:latin typeface="Arial" panose="020B0604020202020204" pitchFamily="34" charset="0"/>
              </a:rPr>
              <a:t> </a:t>
            </a:r>
            <a:r>
              <a:rPr lang="fr-FR" altLang="en-US" baseline="0" noProof="0" dirty="0" err="1" smtClean="0">
                <a:latin typeface="Arial" panose="020B0604020202020204" pitchFamily="34" charset="0"/>
              </a:rPr>
              <a:t>Brainprint</a:t>
            </a:r>
            <a:r>
              <a:rPr lang="fr-FR" altLang="en-US" baseline="0" noProof="0" dirty="0" smtClean="0">
                <a:latin typeface="Arial" panose="020B0604020202020204" pitchFamily="34" charset="0"/>
              </a:rPr>
              <a:t> (</a:t>
            </a:r>
            <a:r>
              <a:rPr lang="en-GB" sz="1200" kern="1200" dirty="0" smtClean="0">
                <a:solidFill>
                  <a:schemeClr val="tx1"/>
                </a:solidFill>
                <a:latin typeface="Arial" charset="0"/>
                <a:ea typeface="+mn-ea"/>
                <a:cs typeface="+mn-cs"/>
                <a:hlinkClick r:id="rId3"/>
              </a:rPr>
              <a:t>https://carbonbrainprint.wordpress.com</a:t>
            </a:r>
            <a:r>
              <a:rPr lang="en-GB" sz="1200" i="1" kern="1200" dirty="0" smtClean="0">
                <a:solidFill>
                  <a:schemeClr val="tx1"/>
                </a:solidFill>
                <a:latin typeface="Arial" charset="0"/>
                <a:ea typeface="+mn-ea"/>
                <a:cs typeface="+mn-cs"/>
                <a:hlinkClick r:id="rId3"/>
              </a:rPr>
              <a:t>/</a:t>
            </a:r>
            <a:r>
              <a:rPr lang="en-GB" sz="1200" i="1" kern="1200" dirty="0" smtClean="0">
                <a:solidFill>
                  <a:schemeClr val="tx1"/>
                </a:solidFill>
                <a:latin typeface="Arial" charset="0"/>
                <a:ea typeface="+mn-ea"/>
                <a:cs typeface="+mn-cs"/>
              </a:rPr>
              <a:t> </a:t>
            </a:r>
            <a:r>
              <a:rPr lang="fr-FR" altLang="en-US" baseline="0" noProof="0" dirty="0" smtClean="0">
                <a:latin typeface="Arial" panose="020B0604020202020204" pitchFamily="34" charset="0"/>
              </a:rPr>
              <a:t>), la déclaration de Talloires </a:t>
            </a:r>
            <a:r>
              <a:rPr lang="fr-FR" sz="1200" b="0" dirty="0" smtClean="0">
                <a:solidFill>
                  <a:srgbClr val="006E97"/>
                </a:solidFill>
              </a:rPr>
              <a:t>(1990)</a:t>
            </a:r>
            <a:r>
              <a:rPr lang="fr-FR" sz="1200" b="1" dirty="0" smtClean="0">
                <a:solidFill>
                  <a:srgbClr val="006E97"/>
                </a:solidFill>
              </a:rPr>
              <a:t> </a:t>
            </a:r>
            <a:r>
              <a:rPr lang="fr-FR" altLang="en-US" baseline="0" noProof="0" dirty="0" smtClean="0">
                <a:latin typeface="Arial" panose="020B0604020202020204" pitchFamily="34" charset="0"/>
              </a:rPr>
              <a:t>ou encore les publications de Tom Green ( http://viableeconomics.com/ ) : « </a:t>
            </a:r>
            <a:r>
              <a:rPr lang="fr-FR" altLang="en-US" baseline="0" noProof="0" dirty="0" err="1" smtClean="0">
                <a:latin typeface="Arial" panose="020B0604020202020204" pitchFamily="34" charset="0"/>
              </a:rPr>
              <a:t>Teaching</a:t>
            </a:r>
            <a:r>
              <a:rPr lang="fr-FR" altLang="en-US" baseline="0" noProof="0" dirty="0" smtClean="0">
                <a:latin typeface="Arial" panose="020B0604020202020204" pitchFamily="34" charset="0"/>
              </a:rPr>
              <a:t> (un)</a:t>
            </a:r>
            <a:r>
              <a:rPr lang="fr-FR" altLang="en-US" baseline="0" noProof="0" dirty="0" err="1" smtClean="0">
                <a:latin typeface="Arial" panose="020B0604020202020204" pitchFamily="34" charset="0"/>
              </a:rPr>
              <a:t>sustainability</a:t>
            </a:r>
            <a:r>
              <a:rPr lang="fr-FR" altLang="en-US" baseline="0" noProof="0" dirty="0" smtClean="0">
                <a:latin typeface="Arial" panose="020B0604020202020204" pitchFamily="34" charset="0"/>
              </a:rPr>
              <a:t> ? </a:t>
            </a:r>
            <a:r>
              <a:rPr lang="fr-FR" altLang="en-US" baseline="0" noProof="0" dirty="0" err="1" smtClean="0">
                <a:latin typeface="Arial" panose="020B0604020202020204" pitchFamily="34" charset="0"/>
              </a:rPr>
              <a:t>University</a:t>
            </a:r>
            <a:r>
              <a:rPr lang="fr-FR" altLang="en-US" baseline="0" noProof="0" dirty="0" smtClean="0">
                <a:latin typeface="Arial" panose="020B0604020202020204" pitchFamily="34" charset="0"/>
              </a:rPr>
              <a:t> </a:t>
            </a:r>
            <a:r>
              <a:rPr lang="fr-FR" altLang="en-US" baseline="0" noProof="0" dirty="0" err="1" smtClean="0">
                <a:latin typeface="Arial" panose="020B0604020202020204" pitchFamily="34" charset="0"/>
              </a:rPr>
              <a:t>sustainability</a:t>
            </a:r>
            <a:r>
              <a:rPr lang="fr-FR" altLang="en-US" baseline="0" noProof="0" dirty="0" smtClean="0">
                <a:latin typeface="Arial" panose="020B0604020202020204" pitchFamily="34" charset="0"/>
              </a:rPr>
              <a:t> </a:t>
            </a:r>
            <a:r>
              <a:rPr lang="fr-FR" altLang="en-US" baseline="0" noProof="0" dirty="0" err="1" smtClean="0">
                <a:latin typeface="Arial" panose="020B0604020202020204" pitchFamily="34" charset="0"/>
              </a:rPr>
              <a:t>commitments</a:t>
            </a:r>
            <a:r>
              <a:rPr lang="fr-FR" altLang="en-US" baseline="0" noProof="0" dirty="0" smtClean="0">
                <a:latin typeface="Arial" panose="020B0604020202020204" pitchFamily="34" charset="0"/>
              </a:rPr>
              <a:t> and </a:t>
            </a:r>
            <a:r>
              <a:rPr lang="fr-FR" altLang="en-US" baseline="0" noProof="0" dirty="0" err="1" smtClean="0">
                <a:latin typeface="Arial" panose="020B0604020202020204" pitchFamily="34" charset="0"/>
              </a:rPr>
              <a:t>student</a:t>
            </a:r>
            <a:r>
              <a:rPr lang="fr-FR" altLang="en-US" baseline="0" noProof="0" dirty="0" smtClean="0">
                <a:latin typeface="Arial" panose="020B0604020202020204" pitchFamily="34" charset="0"/>
              </a:rPr>
              <a:t> </a:t>
            </a:r>
            <a:r>
              <a:rPr lang="fr-FR" altLang="en-US" baseline="0" noProof="0" dirty="0" err="1" smtClean="0">
                <a:latin typeface="Arial" panose="020B0604020202020204" pitchFamily="34" charset="0"/>
              </a:rPr>
              <a:t>experiences</a:t>
            </a:r>
            <a:r>
              <a:rPr lang="fr-FR" altLang="en-US" baseline="0" noProof="0" dirty="0" smtClean="0">
                <a:latin typeface="Arial" panose="020B0604020202020204" pitchFamily="34" charset="0"/>
              </a:rPr>
              <a:t> of </a:t>
            </a:r>
            <a:r>
              <a:rPr lang="fr-FR" altLang="en-US" baseline="0" noProof="0" dirty="0" err="1" smtClean="0">
                <a:latin typeface="Arial" panose="020B0604020202020204" pitchFamily="34" charset="0"/>
              </a:rPr>
              <a:t>introductory</a:t>
            </a:r>
            <a:r>
              <a:rPr lang="fr-FR" altLang="en-US" baseline="0" noProof="0" dirty="0" smtClean="0">
                <a:latin typeface="Arial" panose="020B0604020202020204" pitchFamily="34" charset="0"/>
              </a:rPr>
              <a:t> </a:t>
            </a:r>
            <a:r>
              <a:rPr lang="fr-FR" altLang="en-US" baseline="0" noProof="0" dirty="0" err="1" smtClean="0">
                <a:latin typeface="Arial" panose="020B0604020202020204" pitchFamily="34" charset="0"/>
              </a:rPr>
              <a:t>economics</a:t>
            </a:r>
            <a:r>
              <a:rPr lang="fr-FR" altLang="en-US" baseline="0" noProof="0" dirty="0" smtClean="0">
                <a:latin typeface="Arial" panose="020B0604020202020204" pitchFamily="34" charset="0"/>
              </a:rPr>
              <a:t> », </a:t>
            </a:r>
            <a:r>
              <a:rPr lang="fr-FR" altLang="en-US" baseline="0" noProof="0" dirty="0" err="1" smtClean="0">
                <a:latin typeface="Arial" panose="020B0604020202020204" pitchFamily="34" charset="0"/>
              </a:rPr>
              <a:t>Ecologicql</a:t>
            </a:r>
            <a:r>
              <a:rPr lang="fr-FR" altLang="en-US" baseline="0" noProof="0" dirty="0" smtClean="0">
                <a:latin typeface="Arial" panose="020B0604020202020204" pitchFamily="34" charset="0"/>
              </a:rPr>
              <a:t> </a:t>
            </a:r>
            <a:r>
              <a:rPr lang="fr-FR" altLang="en-US" baseline="0" noProof="0" dirty="0" err="1" smtClean="0">
                <a:latin typeface="Arial" panose="020B0604020202020204" pitchFamily="34" charset="0"/>
              </a:rPr>
              <a:t>Economics</a:t>
            </a:r>
            <a:r>
              <a:rPr lang="fr-FR" altLang="en-US" baseline="0" noProof="0" dirty="0" smtClean="0">
                <a:latin typeface="Arial" panose="020B0604020202020204" pitchFamily="34" charset="0"/>
              </a:rPr>
              <a:t>, vol. 94, pp. 135-142 </a:t>
            </a:r>
          </a:p>
          <a:p>
            <a:r>
              <a:rPr lang="fr-FR" altLang="en-US" baseline="0" noProof="0" dirty="0" smtClean="0">
                <a:latin typeface="Arial" panose="020B0604020202020204" pitchFamily="34" charset="0"/>
              </a:rPr>
              <a:t>On enseigne encore à certains étudiants en économie que plus les gens consomment, plus ils sont heureux et mieux la société / l’économie se porte. On enseigne aussi que plus on consomme d’énergie, plus un pays est riche, sans se poser la question de la durabilité de ce phénomène ni de sa non-linéarité.</a:t>
            </a:r>
          </a:p>
          <a:p>
            <a:endParaRPr lang="fr-FR" altLang="en-US" baseline="0" noProof="0" dirty="0" smtClean="0">
              <a:latin typeface="Arial" panose="020B0604020202020204" pitchFamily="34" charset="0"/>
            </a:endParaRPr>
          </a:p>
          <a:p>
            <a:r>
              <a:rPr lang="fr-FR" altLang="en-US" baseline="0" noProof="0" dirty="0" smtClean="0">
                <a:latin typeface="Arial" panose="020B0604020202020204" pitchFamily="34" charset="0"/>
              </a:rPr>
              <a:t>Récemment, le mouvement </a:t>
            </a:r>
            <a:r>
              <a:rPr lang="fr-FR" altLang="en-US" baseline="0" noProof="0" dirty="0" err="1" smtClean="0">
                <a:latin typeface="Arial" panose="020B0604020202020204" pitchFamily="34" charset="0"/>
              </a:rPr>
              <a:t>Divest</a:t>
            </a:r>
            <a:r>
              <a:rPr lang="fr-FR" altLang="en-US" baseline="0" noProof="0" dirty="0" smtClean="0">
                <a:latin typeface="Arial" panose="020B0604020202020204" pitchFamily="34" charset="0"/>
              </a:rPr>
              <a:t> interroge l’investissement des universités.</a:t>
            </a:r>
            <a:endParaRPr lang="fr-FR" altLang="en-US" noProof="0" dirty="0" smtClean="0">
              <a:latin typeface="Arial" panose="020B0604020202020204" pitchFamily="34" charset="0"/>
            </a:endParaRPr>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4300F6-17F3-47E4-9062-6D3ADF951D5B}" type="slidenum">
              <a:rPr lang="fr-FR" altLang="fr-FR" smtClean="0"/>
              <a:pPr/>
              <a:t>35</a:t>
            </a:fld>
            <a:endParaRPr lang="fr-FR" altLang="fr-FR" smtClean="0"/>
          </a:p>
        </p:txBody>
      </p:sp>
    </p:spTree>
    <p:extLst>
      <p:ext uri="{BB962C8B-B14F-4D97-AF65-F5344CB8AC3E}">
        <p14:creationId xmlns:p14="http://schemas.microsoft.com/office/powerpoint/2010/main" val="3936108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3E6743-746D-4543-8BBE-A66FE102B799}" type="slidenum">
              <a:rPr lang="fr-FR" altLang="fr-FR" smtClean="0"/>
              <a:pPr>
                <a:spcBef>
                  <a:spcPct val="0"/>
                </a:spcBef>
              </a:pPr>
              <a:t>37</a:t>
            </a:fld>
            <a:endParaRPr lang="fr-FR" altLang="fr-FR" smtClean="0"/>
          </a:p>
        </p:txBody>
      </p:sp>
      <p:sp>
        <p:nvSpPr>
          <p:cNvPr id="74755" name="Rectangle 2"/>
          <p:cNvSpPr>
            <a:spLocks noGrp="1" noRot="1" noChangeAspect="1" noChangeArrowheads="1" noTextEdit="1"/>
          </p:cNvSpPr>
          <p:nvPr>
            <p:ph type="sldImg"/>
          </p:nvPr>
        </p:nvSpPr>
        <p:spPr>
          <a:xfrm>
            <a:off x="381000" y="685800"/>
            <a:ext cx="6096000" cy="3429000"/>
          </a:xfrm>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fr-FR" altLang="fr-FR" noProof="0" dirty="0" smtClean="0">
                <a:latin typeface="Arial" panose="020B0604020202020204" pitchFamily="34" charset="0"/>
              </a:rPr>
              <a:t>Magnifique image qui illustre parfaitement</a:t>
            </a:r>
            <a:r>
              <a:rPr lang="fr-FR" altLang="fr-FR" baseline="0" noProof="0" dirty="0" smtClean="0">
                <a:latin typeface="Arial" panose="020B0604020202020204" pitchFamily="34" charset="0"/>
              </a:rPr>
              <a:t> le bien être animal.</a:t>
            </a:r>
          </a:p>
          <a:p>
            <a:pPr marL="228600" indent="-228600" eaLnBrk="1" hangingPunct="1"/>
            <a:endParaRPr lang="fr-FR" altLang="fr-FR" baseline="0" noProof="0" dirty="0" smtClean="0">
              <a:latin typeface="Arial" panose="020B0604020202020204" pitchFamily="34" charset="0"/>
            </a:endParaRPr>
          </a:p>
          <a:p>
            <a:pPr marL="228600" indent="-228600" eaLnBrk="1" hangingPunct="1"/>
            <a:r>
              <a:rPr lang="fr-FR" altLang="fr-FR" baseline="0" noProof="0" dirty="0" smtClean="0">
                <a:latin typeface="Arial" panose="020B0604020202020204" pitchFamily="34" charset="0"/>
              </a:rPr>
              <a:t>« Diagramme radar » pour les curieux</a:t>
            </a:r>
            <a:endParaRPr lang="fr-FR" altLang="fr-FR" noProof="0" dirty="0" smtClean="0">
              <a:latin typeface="Arial" panose="020B0604020202020204" pitchFamily="34" charset="0"/>
            </a:endParaRPr>
          </a:p>
        </p:txBody>
      </p:sp>
    </p:spTree>
    <p:extLst>
      <p:ext uri="{BB962C8B-B14F-4D97-AF65-F5344CB8AC3E}">
        <p14:creationId xmlns:p14="http://schemas.microsoft.com/office/powerpoint/2010/main" val="30749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6D6A24-92D6-425F-A959-310716DF2565}" type="slidenum">
              <a:rPr lang="fr-FR" altLang="fr-FR" smtClean="0"/>
              <a:pPr>
                <a:spcBef>
                  <a:spcPct val="0"/>
                </a:spcBef>
              </a:pPr>
              <a:t>38</a:t>
            </a:fld>
            <a:endParaRPr lang="fr-FR" altLang="fr-FR" smtClean="0"/>
          </a:p>
        </p:txBody>
      </p:sp>
      <p:sp>
        <p:nvSpPr>
          <p:cNvPr id="76803" name="Rectangle 2"/>
          <p:cNvSpPr>
            <a:spLocks noGrp="1" noRot="1" noChangeAspect="1" noChangeArrowheads="1" noTextEdit="1"/>
          </p:cNvSpPr>
          <p:nvPr>
            <p:ph type="sldImg"/>
          </p:nvPr>
        </p:nvSpPr>
        <p:spPr>
          <a:xfrm>
            <a:off x="381000" y="685800"/>
            <a:ext cx="6096000" cy="3429000"/>
          </a:xfrm>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Arial" panose="020B0604020202020204" pitchFamily="34" charset="0"/>
              </a:rPr>
              <a:t>Message clé : d’autres critères que le carbone, prenons les en compte</a:t>
            </a:r>
          </a:p>
          <a:p>
            <a:pPr eaLnBrk="1" hangingPunct="1"/>
            <a:r>
              <a:rPr lang="fr-FR" altLang="fr-FR" smtClean="0">
                <a:latin typeface="Arial" panose="020B0604020202020204" pitchFamily="34" charset="0"/>
              </a:rPr>
              <a:t>(on les voit dans les slides suivantes)</a:t>
            </a:r>
          </a:p>
        </p:txBody>
      </p:sp>
    </p:spTree>
    <p:extLst>
      <p:ext uri="{BB962C8B-B14F-4D97-AF65-F5344CB8AC3E}">
        <p14:creationId xmlns:p14="http://schemas.microsoft.com/office/powerpoint/2010/main" val="603493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452737-A2FE-4C52-A59D-CCC96734A5E6}" type="slidenum">
              <a:rPr lang="fr-FR" altLang="fr-FR" smtClean="0"/>
              <a:pPr>
                <a:spcBef>
                  <a:spcPct val="0"/>
                </a:spcBef>
              </a:pPr>
              <a:t>39</a:t>
            </a:fld>
            <a:endParaRPr lang="fr-FR" altLang="fr-FR" smtClean="0"/>
          </a:p>
        </p:txBody>
      </p:sp>
      <p:sp>
        <p:nvSpPr>
          <p:cNvPr id="78851" name="Rectangle 2"/>
          <p:cNvSpPr>
            <a:spLocks noGrp="1" noRot="1" noChangeAspect="1" noChangeArrowheads="1" noTextEdit="1"/>
          </p:cNvSpPr>
          <p:nvPr>
            <p:ph type="sldImg"/>
          </p:nvPr>
        </p:nvSpPr>
        <p:spPr>
          <a:xfrm>
            <a:off x="381000" y="685800"/>
            <a:ext cx="6096000" cy="3429000"/>
          </a:xfrm>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i="0" dirty="0" smtClean="0">
                <a:latin typeface="Arial" panose="020B0604020202020204" pitchFamily="34" charset="0"/>
              </a:rPr>
              <a:t>A-t-on les moyens de rendre le changement proposé acceptable par les décideurs ?  S’appuyer sur des chiffres (neutres) assortis d’hypothèses claires pour véhiculer les concepts de dématérialisation est par exemple plus acceptable pour une direction que les incantations idéologiques. Un décideur ne prendra jamais des décisions complexes et risquées. C’est à vous de lui créer un marche pied pour franchir la marche. La tache a-t-elle déjà été réalisée ? Les différentes étapes pour la mettre en œuvre sont-elles connues, ou bien est-ce le flou intégral ? Une action innovante est ainsi en général plus délicate à vendre. Par contre, si vous réutilisez des actions faites ailleurs et que vous identifiez bien les séquences pour la mettre en œuvre (planning, étapes), vous aurez moins de mal à convaincre le décideur.</a:t>
            </a:r>
          </a:p>
          <a:p>
            <a:pPr eaLnBrk="1" hangingPunct="1"/>
            <a:endParaRPr lang="fr-FR" altLang="fr-FR" i="0" dirty="0" smtClean="0">
              <a:latin typeface="Arial" panose="020B0604020202020204" pitchFamily="34" charset="0"/>
            </a:endParaRPr>
          </a:p>
          <a:p>
            <a:pPr eaLnBrk="1" hangingPunct="1"/>
            <a:r>
              <a:rPr lang="fr-FR" altLang="fr-FR" i="0" dirty="0" smtClean="0">
                <a:latin typeface="Arial" panose="020B0604020202020204" pitchFamily="34" charset="0"/>
              </a:rPr>
              <a:t>Faire accepter votre solution par les futurs utilisateurs fera l’objet du </a:t>
            </a:r>
            <a:r>
              <a:rPr lang="fr-FR" altLang="fr-FR" i="0" dirty="0" smtClean="0">
                <a:latin typeface="Arial" panose="020B0604020202020204" pitchFamily="34" charset="0"/>
                <a:sym typeface="Wingdings" panose="05000000000000000000" pitchFamily="2" charset="2"/>
              </a:rPr>
              <a:t>chapitre « conduite du changement » de la présentation suivante « Phase Opérationnelle »</a:t>
            </a:r>
            <a:r>
              <a:rPr lang="fr-FR" altLang="fr-FR" i="0" dirty="0" smtClean="0">
                <a:latin typeface="Arial" panose="020B0604020202020204" pitchFamily="34" charset="0"/>
              </a:rPr>
              <a:t>. Pour le moment, l’acceptabilité pourra être évaluée via les critères qui conditionnent le choix des utilisateurs dans le domaine lié à la solution (exercice de clôture du chapitre 2)</a:t>
            </a:r>
          </a:p>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792205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A10147-F804-49A6-BF3A-B4077F8F9242}" type="slidenum">
              <a:rPr lang="fr-FR" altLang="fr-FR" smtClean="0"/>
              <a:pPr>
                <a:spcBef>
                  <a:spcPct val="0"/>
                </a:spcBef>
              </a:pPr>
              <a:t>40</a:t>
            </a:fld>
            <a:endParaRPr lang="fr-FR" altLang="fr-FR" smtClean="0"/>
          </a:p>
        </p:txBody>
      </p:sp>
      <p:sp>
        <p:nvSpPr>
          <p:cNvPr id="80899" name="Rectangle 2"/>
          <p:cNvSpPr>
            <a:spLocks noGrp="1" noRot="1" noChangeAspect="1" noChangeArrowheads="1" noTextEdit="1"/>
          </p:cNvSpPr>
          <p:nvPr>
            <p:ph type="sldImg"/>
          </p:nvPr>
        </p:nvSpPr>
        <p:spPr>
          <a:xfrm>
            <a:off x="381000" y="685800"/>
            <a:ext cx="6096000" cy="3429000"/>
          </a:xfrm>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Critère 2 : visibilité</a:t>
            </a:r>
          </a:p>
          <a:p>
            <a:pPr eaLnBrk="1" hangingPunct="1"/>
            <a:r>
              <a:rPr lang="fr-FR" altLang="fr-FR" dirty="0" smtClean="0">
                <a:latin typeface="Arial" panose="020B0604020202020204" pitchFamily="34" charset="0"/>
              </a:rPr>
              <a:t>Un action visible sera plus entraînante !</a:t>
            </a:r>
          </a:p>
          <a:p>
            <a:pPr eaLnBrk="1" hangingPunct="1"/>
            <a:r>
              <a:rPr lang="fr-FR" altLang="fr-FR" dirty="0" smtClean="0">
                <a:latin typeface="Arial" panose="020B0604020202020204" pitchFamily="34" charset="0"/>
              </a:rPr>
              <a:t>« Faire de la </a:t>
            </a:r>
            <a:r>
              <a:rPr lang="fr-FR" altLang="fr-FR" dirty="0" err="1" smtClean="0">
                <a:latin typeface="Arial" panose="020B0604020202020204" pitchFamily="34" charset="0"/>
              </a:rPr>
              <a:t>comm</a:t>
            </a:r>
            <a:r>
              <a:rPr lang="fr-FR" altLang="fr-FR" dirty="0" smtClean="0">
                <a:latin typeface="Arial" panose="020B0604020202020204" pitchFamily="34" charset="0"/>
              </a:rPr>
              <a:t>’ » est parfois connoté péjorativement, mais au contraire c’est essentiel.</a:t>
            </a:r>
          </a:p>
        </p:txBody>
      </p:sp>
    </p:spTree>
    <p:extLst>
      <p:ext uri="{BB962C8B-B14F-4D97-AF65-F5344CB8AC3E}">
        <p14:creationId xmlns:p14="http://schemas.microsoft.com/office/powerpoint/2010/main" val="2086495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DB93FC-9322-4752-96CE-72E4017C72AA}" type="slidenum">
              <a:rPr lang="fr-FR" altLang="fr-FR" smtClean="0"/>
              <a:pPr>
                <a:spcBef>
                  <a:spcPct val="0"/>
                </a:spcBef>
              </a:pPr>
              <a:t>41</a:t>
            </a:fld>
            <a:endParaRPr lang="fr-FR" altLang="fr-FR" smtClean="0"/>
          </a:p>
        </p:txBody>
      </p:sp>
      <p:sp>
        <p:nvSpPr>
          <p:cNvPr id="82947" name="Rectangle 25"/>
          <p:cNvSpPr txBox="1">
            <a:spLocks noGrp="1" noChangeArrowheads="1"/>
          </p:cNvSpPr>
          <p:nvPr/>
        </p:nvSpPr>
        <p:spPr bwMode="auto">
          <a:xfrm>
            <a:off x="3883025" y="8685213"/>
            <a:ext cx="29511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1pPr>
            <a:lvl2pPr marL="742950" indent="-28575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2pPr>
            <a:lvl3pPr marL="1143000" indent="-22860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3pPr>
            <a:lvl4pPr marL="1600200" indent="-22860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4pPr>
            <a:lvl5pPr marL="2057400" indent="-22860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5pPr>
            <a:lvl6pPr marL="25146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6pPr>
            <a:lvl7pPr marL="29718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7pPr>
            <a:lvl8pPr marL="34290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8pPr>
            <a:lvl9pPr marL="38862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9pPr>
          </a:lstStyle>
          <a:p>
            <a:pPr algn="r" eaLnBrk="1">
              <a:spcBef>
                <a:spcPct val="0"/>
              </a:spcBef>
            </a:pPr>
            <a:fld id="{FEDC9705-80C2-40E5-8A08-7A7EACB0EA2A}" type="slidenum">
              <a:rPr lang="fr-FR" altLang="fr-FR" sz="1100">
                <a:solidFill>
                  <a:srgbClr val="000000"/>
                </a:solidFill>
                <a:latin typeface="Times New Roman" panose="02020603050405020304" pitchFamily="18" charset="0"/>
              </a:rPr>
              <a:pPr algn="r" eaLnBrk="1">
                <a:spcBef>
                  <a:spcPct val="0"/>
                </a:spcBef>
              </a:pPr>
              <a:t>41</a:t>
            </a:fld>
            <a:endParaRPr lang="fr-FR" altLang="fr-FR" sz="1100">
              <a:solidFill>
                <a:srgbClr val="000000"/>
              </a:solidFill>
              <a:latin typeface="Times New Roman" panose="02020603050405020304" pitchFamily="18" charset="0"/>
            </a:endParaRPr>
          </a:p>
        </p:txBody>
      </p:sp>
      <p:sp>
        <p:nvSpPr>
          <p:cNvPr id="82948" name="Rectangle 1"/>
          <p:cNvSpPr>
            <a:spLocks noGrp="1" noRot="1" noChangeAspect="1" noChangeArrowheads="1" noTextEdit="1"/>
          </p:cNvSpPr>
          <p:nvPr>
            <p:ph type="sldImg"/>
          </p:nvPr>
        </p:nvSpPr>
        <p:spPr>
          <a:xfrm>
            <a:off x="392113" y="695325"/>
            <a:ext cx="6046787" cy="3402013"/>
          </a:xfrm>
          <a:ln/>
        </p:spPr>
      </p:sp>
      <p:sp>
        <p:nvSpPr>
          <p:cNvPr id="82949" name="Text Box 2"/>
          <p:cNvSpPr>
            <a:spLocks noGrp="1" noChangeArrowheads="1"/>
          </p:cNvSpPr>
          <p:nvPr>
            <p:ph type="body" idx="1"/>
          </p:nvPr>
        </p:nvSpPr>
        <p:spPr>
          <a:xfrm>
            <a:off x="685800" y="4343400"/>
            <a:ext cx="5459413"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49263"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noProof="0" dirty="0" smtClean="0">
                <a:latin typeface="Arial" panose="020B0604020202020204" pitchFamily="34" charset="0"/>
              </a:rPr>
              <a:t>3</a:t>
            </a:r>
            <a:r>
              <a:rPr lang="fr-FR" altLang="fr-FR" sz="1800" baseline="30000" noProof="0" dirty="0" smtClean="0">
                <a:latin typeface="Arial" panose="020B0604020202020204" pitchFamily="34" charset="0"/>
              </a:rPr>
              <a:t>e</a:t>
            </a:r>
            <a:r>
              <a:rPr lang="fr-FR" altLang="fr-FR" sz="1800" noProof="0" dirty="0" smtClean="0">
                <a:latin typeface="Arial" panose="020B0604020202020204" pitchFamily="34" charset="0"/>
              </a:rPr>
              <a:t> critère : investissement : est-ce que ça coûte cher au lancement (ce qui peut être un obstacle)</a:t>
            </a:r>
          </a:p>
          <a:p>
            <a:pPr defTabSz="449263"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noProof="0" dirty="0" smtClean="0">
                <a:latin typeface="Arial" panose="020B0604020202020204" pitchFamily="34" charset="0"/>
              </a:rPr>
              <a:t>4</a:t>
            </a:r>
            <a:r>
              <a:rPr lang="fr-FR" altLang="fr-FR" sz="1800" baseline="30000" noProof="0" dirty="0" smtClean="0">
                <a:latin typeface="Arial" panose="020B0604020202020204" pitchFamily="34" charset="0"/>
              </a:rPr>
              <a:t>e</a:t>
            </a:r>
            <a:r>
              <a:rPr lang="fr-FR" altLang="fr-FR" sz="1800" noProof="0" dirty="0" smtClean="0">
                <a:latin typeface="Arial" panose="020B0604020202020204" pitchFamily="34" charset="0"/>
              </a:rPr>
              <a:t> critère : coût global : coût sur la durée de vie du projet (qui peut être par contre beaucoup plus faible voire faire économiser de l’argent ! (comparer au rendement financier d’un livret A !)</a:t>
            </a:r>
          </a:p>
        </p:txBody>
      </p:sp>
    </p:spTree>
    <p:extLst>
      <p:ext uri="{BB962C8B-B14F-4D97-AF65-F5344CB8AC3E}">
        <p14:creationId xmlns:p14="http://schemas.microsoft.com/office/powerpoint/2010/main" val="35511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8A1A11-284E-4740-9B8A-BB277EB3E9D7}" type="slidenum">
              <a:rPr lang="fr-FR" altLang="fr-FR" smtClean="0"/>
              <a:pPr>
                <a:spcBef>
                  <a:spcPct val="0"/>
                </a:spcBef>
              </a:pPr>
              <a:t>4</a:t>
            </a:fld>
            <a:endParaRPr lang="fr-FR" altLang="fr-FR" smtClean="0"/>
          </a:p>
        </p:txBody>
      </p:sp>
      <p:sp>
        <p:nvSpPr>
          <p:cNvPr id="14339" name="Rectangle 2"/>
          <p:cNvSpPr>
            <a:spLocks noGrp="1" noRot="1" noChangeAspect="1" noChangeArrowheads="1" noTextEdit="1"/>
          </p:cNvSpPr>
          <p:nvPr>
            <p:ph type="sldImg"/>
          </p:nvPr>
        </p:nvSpPr>
        <p:spPr>
          <a:xfrm>
            <a:off x="381000" y="685800"/>
            <a:ext cx="6096000" cy="3429000"/>
          </a:xfrm>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On revient sur le planning général.</a:t>
            </a:r>
          </a:p>
          <a:p>
            <a:pPr eaLnBrk="1" hangingPunct="1"/>
            <a:r>
              <a:rPr lang="fr-FR" altLang="fr-FR" dirty="0" smtClean="0">
                <a:latin typeface="Arial" panose="020B0604020202020204" pitchFamily="34" charset="0"/>
              </a:rPr>
              <a:t>La phase plan d’action consiste à définir des solutions.</a:t>
            </a:r>
          </a:p>
          <a:p>
            <a:pPr eaLnBrk="1" hangingPunct="1"/>
            <a:r>
              <a:rPr lang="fr-FR" altLang="fr-FR" dirty="0" smtClean="0">
                <a:latin typeface="Arial" panose="020B0604020202020204" pitchFamily="34" charset="0"/>
              </a:rPr>
              <a:t>Pour cela, il faut :</a:t>
            </a:r>
          </a:p>
          <a:p>
            <a:pPr eaLnBrk="1" hangingPunct="1">
              <a:buFontTx/>
              <a:buChar char="-"/>
            </a:pPr>
            <a:r>
              <a:rPr lang="fr-FR" altLang="fr-FR" dirty="0" smtClean="0">
                <a:latin typeface="Arial" panose="020B0604020202020204" pitchFamily="34" charset="0"/>
              </a:rPr>
              <a:t>Trouver des idées d’actions (recherche de solution)</a:t>
            </a:r>
          </a:p>
          <a:p>
            <a:pPr eaLnBrk="1" hangingPunct="1">
              <a:buFontTx/>
              <a:buChar char="-"/>
            </a:pPr>
            <a:r>
              <a:rPr lang="fr-FR" altLang="fr-FR" dirty="0" smtClean="0">
                <a:latin typeface="Arial" panose="020B0604020202020204" pitchFamily="34" charset="0"/>
              </a:rPr>
              <a:t>Choisir celles sur lesquelles on se concentre (par analyse multicritères)</a:t>
            </a:r>
          </a:p>
          <a:p>
            <a:pPr eaLnBrk="1" hangingPunct="1">
              <a:buFontTx/>
              <a:buChar char="-"/>
            </a:pPr>
            <a:r>
              <a:rPr lang="fr-FR" altLang="fr-FR" dirty="0" smtClean="0">
                <a:latin typeface="Arial" panose="020B0604020202020204" pitchFamily="34" charset="0"/>
              </a:rPr>
              <a:t>Monter un projet complet pour la solution (création plan d’action)</a:t>
            </a:r>
          </a:p>
          <a:p>
            <a:pPr eaLnBrk="1" hangingPunct="1">
              <a:buFontTx/>
              <a:buChar char="-"/>
            </a:pPr>
            <a:r>
              <a:rPr lang="fr-FR" altLang="fr-FR" dirty="0" smtClean="0">
                <a:latin typeface="Arial" panose="020B0604020202020204" pitchFamily="34" charset="0"/>
              </a:rPr>
              <a:t>Le présenter à la direction</a:t>
            </a:r>
          </a:p>
          <a:p>
            <a:pPr eaLnBrk="1" hangingPunct="1">
              <a:buFontTx/>
              <a:buChar char="-"/>
            </a:pPr>
            <a:endParaRPr lang="fr-FR" altLang="fr-FR" dirty="0" smtClean="0">
              <a:latin typeface="Arial" panose="020B0604020202020204" pitchFamily="34" charset="0"/>
            </a:endParaRPr>
          </a:p>
          <a:p>
            <a:pPr eaLnBrk="1" hangingPunct="1">
              <a:buFontTx/>
              <a:buNone/>
            </a:pPr>
            <a:r>
              <a:rPr lang="fr-FR" altLang="fr-FR" dirty="0" smtClean="0">
                <a:latin typeface="Arial" panose="020B0604020202020204" pitchFamily="34" charset="0"/>
              </a:rPr>
              <a:t>Ce planning est dispo dans les fichiers</a:t>
            </a:r>
          </a:p>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2233919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4D2F3A-C4B5-4C27-BDB3-FCAC75D952B8}" type="slidenum">
              <a:rPr lang="fr-FR" altLang="fr-FR" smtClean="0"/>
              <a:pPr>
                <a:spcBef>
                  <a:spcPct val="0"/>
                </a:spcBef>
              </a:pPr>
              <a:t>42</a:t>
            </a:fld>
            <a:endParaRPr lang="fr-FR" altLang="fr-FR" smtClean="0"/>
          </a:p>
        </p:txBody>
      </p:sp>
      <p:sp>
        <p:nvSpPr>
          <p:cNvPr id="84995" name="Rectangle 25"/>
          <p:cNvSpPr txBox="1">
            <a:spLocks noGrp="1" noChangeArrowheads="1"/>
          </p:cNvSpPr>
          <p:nvPr/>
        </p:nvSpPr>
        <p:spPr bwMode="auto">
          <a:xfrm>
            <a:off x="3883025" y="8685213"/>
            <a:ext cx="29511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1pPr>
            <a:lvl2pPr marL="742950" indent="-28575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2pPr>
            <a:lvl3pPr marL="1143000" indent="-22860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3pPr>
            <a:lvl4pPr marL="1600200" indent="-22860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4pPr>
            <a:lvl5pPr marL="2057400" indent="-22860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5pPr>
            <a:lvl6pPr marL="25146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6pPr>
            <a:lvl7pPr marL="29718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7pPr>
            <a:lvl8pPr marL="34290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8pPr>
            <a:lvl9pPr marL="38862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9pPr>
          </a:lstStyle>
          <a:p>
            <a:pPr algn="r" eaLnBrk="1">
              <a:spcBef>
                <a:spcPct val="0"/>
              </a:spcBef>
            </a:pPr>
            <a:fld id="{A8DE4004-0DF8-48B0-89E4-92BD05774DE2}" type="slidenum">
              <a:rPr lang="fr-FR" altLang="fr-FR" sz="1100">
                <a:solidFill>
                  <a:srgbClr val="000000"/>
                </a:solidFill>
                <a:latin typeface="Times New Roman" panose="02020603050405020304" pitchFamily="18" charset="0"/>
              </a:rPr>
              <a:pPr algn="r" eaLnBrk="1">
                <a:spcBef>
                  <a:spcPct val="0"/>
                </a:spcBef>
              </a:pPr>
              <a:t>42</a:t>
            </a:fld>
            <a:endParaRPr lang="fr-FR" altLang="fr-FR" sz="1100">
              <a:solidFill>
                <a:srgbClr val="000000"/>
              </a:solidFill>
              <a:latin typeface="Times New Roman" panose="02020603050405020304" pitchFamily="18" charset="0"/>
            </a:endParaRPr>
          </a:p>
        </p:txBody>
      </p:sp>
      <p:sp>
        <p:nvSpPr>
          <p:cNvPr id="84996" name="Rectangle 1"/>
          <p:cNvSpPr>
            <a:spLocks noGrp="1" noRot="1" noChangeAspect="1" noChangeArrowheads="1" noTextEdit="1"/>
          </p:cNvSpPr>
          <p:nvPr>
            <p:ph type="sldImg"/>
          </p:nvPr>
        </p:nvSpPr>
        <p:spPr>
          <a:xfrm>
            <a:off x="392113" y="695325"/>
            <a:ext cx="6046787" cy="3402013"/>
          </a:xfrm>
          <a:ln/>
        </p:spPr>
      </p:sp>
      <p:sp>
        <p:nvSpPr>
          <p:cNvPr id="84997" name="Text Box 2"/>
          <p:cNvSpPr>
            <a:spLocks noGrp="1" noChangeArrowheads="1"/>
          </p:cNvSpPr>
          <p:nvPr>
            <p:ph type="body" idx="1"/>
          </p:nvPr>
        </p:nvSpPr>
        <p:spPr>
          <a:xfrm>
            <a:off x="685800" y="4343400"/>
            <a:ext cx="5459413"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49263"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dirty="0" smtClean="0">
                <a:latin typeface="Arial" panose="020B0604020202020204" pitchFamily="34" charset="0"/>
              </a:rPr>
              <a:t>Viabilité économique</a:t>
            </a:r>
          </a:p>
          <a:p>
            <a:pPr defTabSz="449263"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dirty="0" smtClean="0">
                <a:latin typeface="Arial" panose="020B0604020202020204" pitchFamily="34" charset="0"/>
              </a:rPr>
              <a:t>Réalisme des hypothèses pour les projets d'investissement, capacité d'autofinancement, étude de retour sur investissement.</a:t>
            </a:r>
          </a:p>
          <a:p>
            <a:pPr defTabSz="449263"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dirty="0" smtClean="0">
              <a:latin typeface="Arial" panose="020B0604020202020204" pitchFamily="34" charset="0"/>
            </a:endParaRPr>
          </a:p>
          <a:p>
            <a:pPr defTabSz="449263"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dirty="0" smtClean="0">
                <a:latin typeface="Arial" panose="020B0604020202020204" pitchFamily="34" charset="0"/>
              </a:rPr>
              <a:t>Note de mise a jour:</a:t>
            </a:r>
          </a:p>
          <a:p>
            <a:pPr defTabSz="449263"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dirty="0" smtClean="0">
                <a:latin typeface="Arial" panose="020B0604020202020204" pitchFamily="34" charset="0"/>
              </a:rPr>
              <a:t>LED 15 000 a 25 000 heures</a:t>
            </a:r>
          </a:p>
          <a:p>
            <a:pPr defTabSz="449263"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dirty="0" smtClean="0">
                <a:latin typeface="Arial" panose="020B0604020202020204" pitchFamily="34" charset="0"/>
              </a:rPr>
              <a:t>Moins de 6 € : https://www.francelampes.com/e27-led-standard-135w-100w-2700k-827-230v-philips-z-168806.html?language=fr</a:t>
            </a:r>
          </a:p>
          <a:p>
            <a:pPr defTabSz="449263"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800" dirty="0" smtClean="0">
                <a:latin typeface="Arial" panose="020B0604020202020204" pitchFamily="34" charset="0"/>
              </a:rPr>
              <a:t>Le corrige a été mis a jour.</a:t>
            </a:r>
          </a:p>
          <a:p>
            <a:pPr defTabSz="449263" eaLnBrk="1" hangingPunct="1">
              <a:spcBef>
                <a:spcPts val="6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dirty="0" smtClean="0">
              <a:latin typeface="Arial" panose="020B0604020202020204" pitchFamily="34" charset="0"/>
            </a:endParaRPr>
          </a:p>
        </p:txBody>
      </p:sp>
    </p:spTree>
    <p:extLst>
      <p:ext uri="{BB962C8B-B14F-4D97-AF65-F5344CB8AC3E}">
        <p14:creationId xmlns:p14="http://schemas.microsoft.com/office/powerpoint/2010/main" val="3187936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Mise à jour: Clarifier « GM et Ford »</a:t>
            </a:r>
          </a:p>
          <a:p>
            <a:endParaRPr lang="fr-FR"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sz="1200" dirty="0" smtClean="0">
                <a:latin typeface="Arial" panose="020B0604020202020204" pitchFamily="34" charset="0"/>
              </a:rPr>
              <a:t>Dans</a:t>
            </a:r>
            <a:r>
              <a:rPr lang="fr-FR" altLang="fr-FR" sz="1200" baseline="0" dirty="0" smtClean="0">
                <a:latin typeface="Arial" panose="020B0604020202020204" pitchFamily="34" charset="0"/>
              </a:rPr>
              <a:t> </a:t>
            </a:r>
            <a:r>
              <a:rPr lang="fr-FR" altLang="fr-FR" sz="1200" dirty="0" smtClean="0">
                <a:latin typeface="Arial" panose="020B0604020202020204" pitchFamily="34" charset="0"/>
              </a:rPr>
              <a:t>les cas de gros investissements</a:t>
            </a:r>
            <a:r>
              <a:rPr lang="fr-FR" altLang="fr-FR" sz="1200" baseline="0" dirty="0" smtClean="0">
                <a:latin typeface="Arial" panose="020B0604020202020204" pitchFamily="34" charset="0"/>
              </a:rPr>
              <a:t> (isolation), c’est un capital qui n’est pas dépensé et on peut alors parler de « rendement financier » de l’investissement (// livret A) : </a:t>
            </a:r>
            <a:r>
              <a:rPr lang="fr-FR" sz="1000" b="0" i="0" u="sng" strike="noStrike" kern="1200" dirty="0" smtClean="0">
                <a:solidFill>
                  <a:schemeClr val="tx1"/>
                </a:solidFill>
                <a:effectLst/>
                <a:latin typeface="Arial" charset="0"/>
                <a:ea typeface="+mn-ea"/>
                <a:cs typeface="+mn-cs"/>
                <a:hlinkClick r:id="rId3"/>
              </a:rPr>
              <a:t>https://youtu.be/WfBAQ8G88J8?t=41m57s</a:t>
            </a:r>
            <a:endParaRPr lang="fr-FR" sz="1000" b="0" i="0" u="sng" strike="noStrike"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altLang="fr-FR" sz="1000" b="0" i="0" u="none" strike="noStrike"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sz="1000" b="0" i="0" u="none" strike="noStrike" kern="1200" dirty="0" smtClean="0">
                <a:solidFill>
                  <a:schemeClr val="tx1"/>
                </a:solidFill>
                <a:effectLst/>
                <a:latin typeface="Arial" charset="0"/>
                <a:ea typeface="+mn-ea"/>
                <a:cs typeface="+mn-cs"/>
              </a:rPr>
              <a:t>A</a:t>
            </a:r>
            <a:r>
              <a:rPr lang="fr-FR" altLang="fr-FR" sz="1000" b="0" i="0" u="none" strike="noStrike" kern="1200" baseline="0" dirty="0" smtClean="0">
                <a:solidFill>
                  <a:schemeClr val="tx1"/>
                </a:solidFill>
                <a:effectLst/>
                <a:latin typeface="Arial" charset="0"/>
                <a:ea typeface="+mn-ea"/>
                <a:cs typeface="+mn-cs"/>
              </a:rPr>
              <a:t> ajouter: exo calcul de rendement financier ?</a:t>
            </a:r>
            <a:endParaRPr lang="fr-FR" altLang="fr-FR" sz="1000" b="0" i="0" u="none" strike="noStrike" kern="1200" dirty="0" smtClean="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055746B5-BD66-43B1-BAB8-BBADD0530D35}" type="slidenum">
              <a:rPr lang="fr-FR" altLang="fr-FR" smtClean="0"/>
              <a:pPr>
                <a:defRPr/>
              </a:pPr>
              <a:t>43</a:t>
            </a:fld>
            <a:endParaRPr lang="fr-FR" altLang="fr-FR"/>
          </a:p>
        </p:txBody>
      </p:sp>
    </p:spTree>
    <p:extLst>
      <p:ext uri="{BB962C8B-B14F-4D97-AF65-F5344CB8AC3E}">
        <p14:creationId xmlns:p14="http://schemas.microsoft.com/office/powerpoint/2010/main" val="1880535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E2FB44-42B7-4154-8C84-3F0083922ABB}" type="slidenum">
              <a:rPr lang="fr-FR" altLang="fr-FR" smtClean="0"/>
              <a:pPr>
                <a:spcBef>
                  <a:spcPct val="0"/>
                </a:spcBef>
              </a:pPr>
              <a:t>44</a:t>
            </a:fld>
            <a:endParaRPr lang="fr-FR" altLang="fr-FR" smtClean="0"/>
          </a:p>
        </p:txBody>
      </p:sp>
      <p:sp>
        <p:nvSpPr>
          <p:cNvPr id="88067" name="Rectangle 2"/>
          <p:cNvSpPr>
            <a:spLocks noGrp="1" noRot="1" noChangeAspect="1" noChangeArrowheads="1" noTextEdit="1"/>
          </p:cNvSpPr>
          <p:nvPr>
            <p:ph type="sldImg"/>
          </p:nvPr>
        </p:nvSpPr>
        <p:spPr>
          <a:xfrm>
            <a:off x="381000" y="685800"/>
            <a:ext cx="6096000" cy="3429000"/>
          </a:xfrm>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dirty="0" smtClean="0">
                <a:solidFill>
                  <a:srgbClr val="262626"/>
                </a:solidFill>
                <a:latin typeface="Arial" panose="020B0604020202020204" pitchFamily="34" charset="0"/>
              </a:rPr>
              <a:t>Retour sur investissement pour l’équipe : est-ce que ça apporte quelque chose à l’équipe et à ses membres ? (élément de motivation)</a:t>
            </a:r>
          </a:p>
          <a:p>
            <a:pPr eaLnBrk="1" hangingPunct="1"/>
            <a:endParaRPr lang="fr-CA" altLang="fr-FR" dirty="0" smtClean="0">
              <a:solidFill>
                <a:srgbClr val="262626"/>
              </a:solidFill>
              <a:latin typeface="Arial" panose="020B0604020202020204" pitchFamily="34" charset="0"/>
            </a:endParaRPr>
          </a:p>
          <a:p>
            <a:pPr eaLnBrk="1" hangingPunct="1"/>
            <a:r>
              <a:rPr lang="fr-CA" altLang="fr-FR" dirty="0" smtClean="0">
                <a:solidFill>
                  <a:srgbClr val="262626"/>
                </a:solidFill>
                <a:latin typeface="Arial" panose="020B0604020202020204" pitchFamily="34" charset="0"/>
              </a:rPr>
              <a:t>Est-ce que l’équipe a des chances de « voir » l’idée se réaliser ? (objectif r</a:t>
            </a:r>
            <a:r>
              <a:rPr lang="fr-CA" altLang="fr-FR" dirty="0" smtClean="0">
                <a:latin typeface="Arial" panose="020B0604020202020204" pitchFamily="34" charset="0"/>
              </a:rPr>
              <a:t>é</a:t>
            </a:r>
            <a:r>
              <a:rPr lang="fr-CA" altLang="fr-FR" dirty="0" smtClean="0">
                <a:solidFill>
                  <a:srgbClr val="262626"/>
                </a:solidFill>
                <a:latin typeface="Arial" panose="020B0604020202020204" pitchFamily="34" charset="0"/>
              </a:rPr>
              <a:t>aliste dans le temps où vous restez sur le campus) </a:t>
            </a:r>
          </a:p>
          <a:p>
            <a:pPr eaLnBrk="1" hangingPunct="1"/>
            <a:r>
              <a:rPr lang="fr-CA" altLang="fr-FR" dirty="0" smtClean="0">
                <a:solidFill>
                  <a:srgbClr val="262626"/>
                </a:solidFill>
                <a:latin typeface="Arial" panose="020B0604020202020204" pitchFamily="34" charset="0"/>
              </a:rPr>
              <a:t>Est-ce que cet aspect est important pour vous ?</a:t>
            </a:r>
          </a:p>
        </p:txBody>
      </p:sp>
    </p:spTree>
    <p:extLst>
      <p:ext uri="{BB962C8B-B14F-4D97-AF65-F5344CB8AC3E}">
        <p14:creationId xmlns:p14="http://schemas.microsoft.com/office/powerpoint/2010/main" val="715284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EF8633-E73C-4172-B3FD-50B4A91E10A4}" type="slidenum">
              <a:rPr lang="fr-FR" altLang="fr-FR" smtClean="0"/>
              <a:pPr>
                <a:spcBef>
                  <a:spcPct val="0"/>
                </a:spcBef>
              </a:pPr>
              <a:t>45</a:t>
            </a:fld>
            <a:endParaRPr lang="fr-FR" altLang="fr-FR" smtClean="0"/>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i="1" dirty="0" smtClean="0">
                <a:latin typeface="Arial" panose="020B0604020202020204" pitchFamily="34" charset="0"/>
              </a:rPr>
              <a:t>« Baisser de 1°C la température permet de réduire en moyenne de 7% sa consommation (et donc sa facture aussi), ce qui économiserait 4 t </a:t>
            </a:r>
            <a:r>
              <a:rPr lang="fr-FR" altLang="fr-FR" i="1" dirty="0" err="1" smtClean="0">
                <a:latin typeface="Arial" panose="020B0604020202020204" pitchFamily="34" charset="0"/>
              </a:rPr>
              <a:t>éq</a:t>
            </a:r>
            <a:r>
              <a:rPr lang="fr-FR" altLang="fr-FR" i="1" dirty="0" smtClean="0">
                <a:latin typeface="Arial" panose="020B0604020202020204" pitchFamily="34" charset="0"/>
              </a:rPr>
              <a:t>-C/an à l’IUT d’Epinal. La totalité de l’électricité représente 6 t </a:t>
            </a:r>
            <a:r>
              <a:rPr lang="fr-FR" altLang="fr-FR" i="1" dirty="0" err="1" smtClean="0">
                <a:latin typeface="Arial" panose="020B0604020202020204" pitchFamily="34" charset="0"/>
              </a:rPr>
              <a:t>éq</a:t>
            </a:r>
            <a:r>
              <a:rPr lang="fr-FR" altLang="fr-FR" i="1" dirty="0" smtClean="0">
                <a:latin typeface="Arial" panose="020B0604020202020204" pitchFamily="34" charset="0"/>
              </a:rPr>
              <a:t>-C/an. Reste à savoir combien on gagne éteignant les appareils non utilisés…</a:t>
            </a:r>
          </a:p>
          <a:p>
            <a:pPr eaLnBrk="1" hangingPunct="1"/>
            <a:endParaRPr lang="fr-FR" altLang="fr-FR" i="1" dirty="0" smtClean="0">
              <a:latin typeface="Arial" panose="020B0604020202020204" pitchFamily="34" charset="0"/>
            </a:endParaRPr>
          </a:p>
          <a:p>
            <a:pPr eaLnBrk="1" hangingPunct="1"/>
            <a:r>
              <a:rPr lang="fr-FR" altLang="fr-FR" i="1" dirty="0" smtClean="0">
                <a:latin typeface="Arial" panose="020B0604020202020204" pitchFamily="34" charset="0"/>
              </a:rPr>
              <a:t>Paris-Prague aller-retour = 2 x 885 km = 1770. FE de l’avion – FE du train = 71 – 10 = 61 g </a:t>
            </a:r>
            <a:r>
              <a:rPr lang="fr-FR" altLang="fr-FR" i="1" dirty="0" err="1" smtClean="0">
                <a:latin typeface="Arial" panose="020B0604020202020204" pitchFamily="34" charset="0"/>
              </a:rPr>
              <a:t>éqC</a:t>
            </a:r>
            <a:r>
              <a:rPr lang="fr-FR" altLang="fr-FR" i="1" dirty="0" smtClean="0">
                <a:latin typeface="Arial" panose="020B0604020202020204" pitchFamily="34" charset="0"/>
              </a:rPr>
              <a:t>/</a:t>
            </a:r>
            <a:r>
              <a:rPr lang="fr-FR" altLang="fr-FR" i="1" dirty="0" err="1" smtClean="0">
                <a:latin typeface="Arial" panose="020B0604020202020204" pitchFamily="34" charset="0"/>
              </a:rPr>
              <a:t>km.passager</a:t>
            </a:r>
            <a:r>
              <a:rPr lang="fr-FR" altLang="fr-FR" i="1" dirty="0" smtClean="0">
                <a:latin typeface="Arial" panose="020B0604020202020204" pitchFamily="34" charset="0"/>
              </a:rPr>
              <a:t>. Pour 20 personnes, on économise un peu plus de 2 t </a:t>
            </a:r>
            <a:r>
              <a:rPr lang="fr-FR" altLang="fr-FR" i="1" dirty="0" err="1" smtClean="0">
                <a:latin typeface="Arial" panose="020B0604020202020204" pitchFamily="34" charset="0"/>
              </a:rPr>
              <a:t>éq</a:t>
            </a:r>
            <a:r>
              <a:rPr lang="fr-FR" altLang="fr-FR" i="1" dirty="0" smtClean="0">
                <a:latin typeface="Arial" panose="020B0604020202020204" pitchFamily="34" charset="0"/>
              </a:rPr>
              <a:t>-C, alors que tout le plastique représente moins de 200 kg </a:t>
            </a:r>
            <a:r>
              <a:rPr lang="fr-FR" altLang="fr-FR" i="1" dirty="0" err="1" smtClean="0">
                <a:latin typeface="Arial" panose="020B0604020202020204" pitchFamily="34" charset="0"/>
              </a:rPr>
              <a:t>éq</a:t>
            </a:r>
            <a:r>
              <a:rPr lang="fr-FR" altLang="fr-FR" i="1" dirty="0" smtClean="0">
                <a:latin typeface="Arial" panose="020B0604020202020204" pitchFamily="34" charset="0"/>
              </a:rPr>
              <a:t>-C/an, soit un facteur 10 en faveur d’un changement ponctuel de mode de transport, et pour seulement 20 personnes.</a:t>
            </a:r>
          </a:p>
          <a:p>
            <a:pPr eaLnBrk="1" hangingPunct="1"/>
            <a:endParaRPr lang="fr-FR" altLang="fr-FR" i="1" dirty="0" smtClean="0">
              <a:latin typeface="Arial" panose="020B0604020202020204" pitchFamily="34" charset="0"/>
            </a:endParaRPr>
          </a:p>
          <a:p>
            <a:pPr eaLnBrk="1" hangingPunct="1"/>
            <a:r>
              <a:rPr lang="fr-FR" altLang="fr-FR" i="1" dirty="0" smtClean="0">
                <a:latin typeface="Arial" panose="020B0604020202020204" pitchFamily="34" charset="0"/>
              </a:rPr>
              <a:t>N’oubliez pas qu’il existe aussi un retour sur investissement carbone. Par exemple, isoler les bâtiments va engendrer des travaux et donc de nouvelles émissions de GES. Cependant, ce surcoût carbone va être compensé par la réduction des émissions de GES liées au chauffage. Pensez à calculer l’investissement, le coût global et le temps de retour sur investissement carbone. L’outil Bilan Carbone® Campus vous procure l’essentiel des données pour. »</a:t>
            </a:r>
          </a:p>
          <a:p>
            <a:pPr eaLnBrk="1" hangingPunct="1"/>
            <a:endParaRPr lang="fr-FR" altLang="fr-FR" i="1" dirty="0" smtClean="0">
              <a:latin typeface="Arial" panose="020B0604020202020204" pitchFamily="34" charset="0"/>
            </a:endParaRPr>
          </a:p>
          <a:p>
            <a:pPr eaLnBrk="1" hangingPunct="1"/>
            <a:r>
              <a:rPr lang="fr-FR" altLang="fr-FR" b="1" i="0" dirty="0" smtClean="0">
                <a:latin typeface="Arial" panose="020B0604020202020204" pitchFamily="34" charset="0"/>
              </a:rPr>
              <a:t>Cependant:</a:t>
            </a:r>
            <a:r>
              <a:rPr lang="fr-FR" altLang="fr-FR" i="1" dirty="0" smtClean="0">
                <a:latin typeface="Arial" panose="020B0604020202020204" pitchFamily="34" charset="0"/>
              </a:rPr>
              <a:t> </a:t>
            </a:r>
            <a:r>
              <a:rPr lang="fr-FR" altLang="fr-FR" i="0" dirty="0" smtClean="0">
                <a:latin typeface="Arial" charset="0"/>
              </a:rPr>
              <a:t>n</a:t>
            </a:r>
            <a:r>
              <a:rPr lang="fr-FR" altLang="fr-FR" dirty="0" smtClean="0"/>
              <a:t>e pas</a:t>
            </a:r>
            <a:r>
              <a:rPr lang="fr-FR" altLang="fr-FR" baseline="0" dirty="0" smtClean="0"/>
              <a:t> négliger l</a:t>
            </a:r>
            <a:r>
              <a:rPr lang="fr-FR" altLang="fr-FR" dirty="0" smtClean="0"/>
              <a:t>es actions moins efficaces mais très efficientes : peu de réduction de GES mais facile à mettre en place et donne de la motivation (soutien ultérieur des différents acteurs).</a:t>
            </a:r>
          </a:p>
          <a:p>
            <a:pPr eaLnBrk="1" hangingPunct="1"/>
            <a:endParaRPr lang="fr-FR" altLang="fr-FR" dirty="0" smtClean="0">
              <a:latin typeface="Arial" panose="020B0604020202020204" pitchFamily="34" charset="0"/>
            </a:endParaRPr>
          </a:p>
          <a:p>
            <a:pPr eaLnBrk="1" hangingPunct="1"/>
            <a:endParaRPr lang="fr-FR" altLang="fr-FR" i="1" dirty="0" smtClean="0">
              <a:latin typeface="Arial" panose="020B0604020202020204" pitchFamily="34" charset="0"/>
            </a:endParaRPr>
          </a:p>
        </p:txBody>
      </p:sp>
    </p:spTree>
    <p:extLst>
      <p:ext uri="{BB962C8B-B14F-4D97-AF65-F5344CB8AC3E}">
        <p14:creationId xmlns:p14="http://schemas.microsoft.com/office/powerpoint/2010/main" val="209599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6D2051-07FE-4CC2-8F7B-53F7480CBBA0}" type="slidenum">
              <a:rPr lang="fr-FR" altLang="fr-FR" smtClean="0"/>
              <a:pPr>
                <a:spcBef>
                  <a:spcPct val="0"/>
                </a:spcBef>
              </a:pPr>
              <a:t>46</a:t>
            </a:fld>
            <a:endParaRPr lang="fr-FR" altLang="fr-FR" smtClean="0"/>
          </a:p>
        </p:txBody>
      </p:sp>
      <p:sp>
        <p:nvSpPr>
          <p:cNvPr id="92163" name="Rectangle 23"/>
          <p:cNvSpPr txBox="1">
            <a:spLocks noGrp="1" noChangeArrowheads="1"/>
          </p:cNvSpPr>
          <p:nvPr/>
        </p:nvSpPr>
        <p:spPr bwMode="auto">
          <a:xfrm>
            <a:off x="3883025" y="8685213"/>
            <a:ext cx="29511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1pPr>
            <a:lvl2pPr marL="742950" indent="-28575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2pPr>
            <a:lvl3pPr marL="1143000" indent="-22860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3pPr>
            <a:lvl4pPr marL="1600200" indent="-22860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4pPr>
            <a:lvl5pPr marL="2057400" indent="-22860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5pPr>
            <a:lvl6pPr marL="25146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6pPr>
            <a:lvl7pPr marL="29718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7pPr>
            <a:lvl8pPr marL="34290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8pPr>
            <a:lvl9pPr marL="38862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9pPr>
          </a:lstStyle>
          <a:p>
            <a:pPr algn="r" eaLnBrk="1">
              <a:spcBef>
                <a:spcPct val="0"/>
              </a:spcBef>
            </a:pPr>
            <a:fld id="{2B96A20B-CA57-4F15-934C-56453CA9141E}" type="slidenum">
              <a:rPr lang="fr-FR" altLang="fr-FR" sz="1100">
                <a:solidFill>
                  <a:srgbClr val="000000"/>
                </a:solidFill>
                <a:latin typeface="Times New Roman" panose="02020603050405020304" pitchFamily="18" charset="0"/>
              </a:rPr>
              <a:pPr algn="r" eaLnBrk="1">
                <a:spcBef>
                  <a:spcPct val="0"/>
                </a:spcBef>
              </a:pPr>
              <a:t>46</a:t>
            </a:fld>
            <a:endParaRPr lang="fr-FR" altLang="fr-FR" sz="1100">
              <a:solidFill>
                <a:srgbClr val="000000"/>
              </a:solidFill>
              <a:latin typeface="Times New Roman" panose="02020603050405020304" pitchFamily="18" charset="0"/>
            </a:endParaRPr>
          </a:p>
        </p:txBody>
      </p:sp>
      <p:sp>
        <p:nvSpPr>
          <p:cNvPr id="92164" name="Text Box 1"/>
          <p:cNvSpPr txBox="1">
            <a:spLocks noChangeArrowheads="1"/>
          </p:cNvSpPr>
          <p:nvPr/>
        </p:nvSpPr>
        <p:spPr bwMode="auto">
          <a:xfrm>
            <a:off x="3883025" y="8685213"/>
            <a:ext cx="29511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393700">
              <a:spcBef>
                <a:spcPct val="30000"/>
              </a:spcBef>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1pPr>
            <a:lvl2pPr marL="742950" indent="-285750" defTabSz="393700">
              <a:spcBef>
                <a:spcPct val="30000"/>
              </a:spcBef>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2pPr>
            <a:lvl3pPr marL="1143000" indent="-228600" defTabSz="393700">
              <a:spcBef>
                <a:spcPct val="30000"/>
              </a:spcBef>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3pPr>
            <a:lvl4pPr marL="1600200" indent="-228600" defTabSz="393700">
              <a:spcBef>
                <a:spcPct val="30000"/>
              </a:spcBef>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4pPr>
            <a:lvl5pPr marL="2057400" indent="-228600" defTabSz="393700">
              <a:spcBef>
                <a:spcPct val="30000"/>
              </a:spcBef>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5pPr>
            <a:lvl6pPr marL="2514600" indent="-228600" defTabSz="393700" eaLnBrk="0" fontAlgn="base" hangingPunct="0">
              <a:spcBef>
                <a:spcPct val="3000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6pPr>
            <a:lvl7pPr marL="2971800" indent="-228600" defTabSz="393700" eaLnBrk="0" fontAlgn="base" hangingPunct="0">
              <a:spcBef>
                <a:spcPct val="3000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7pPr>
            <a:lvl8pPr marL="3429000" indent="-228600" defTabSz="393700" eaLnBrk="0" fontAlgn="base" hangingPunct="0">
              <a:spcBef>
                <a:spcPct val="3000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8pPr>
            <a:lvl9pPr marL="3886200" indent="-228600" defTabSz="393700" eaLnBrk="0" fontAlgn="base" hangingPunct="0">
              <a:spcBef>
                <a:spcPct val="3000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9pPr>
          </a:lstStyle>
          <a:p>
            <a:pPr algn="r" eaLnBrk="1">
              <a:spcBef>
                <a:spcPct val="0"/>
              </a:spcBef>
            </a:pPr>
            <a:fld id="{303AACEC-AC47-4860-B126-1721532ABF35}" type="slidenum">
              <a:rPr lang="fr-FR" altLang="fr-FR" sz="1100">
                <a:solidFill>
                  <a:srgbClr val="000000"/>
                </a:solidFill>
                <a:latin typeface="Times New Roman" panose="02020603050405020304" pitchFamily="18" charset="0"/>
              </a:rPr>
              <a:pPr algn="r" eaLnBrk="1">
                <a:spcBef>
                  <a:spcPct val="0"/>
                </a:spcBef>
              </a:pPr>
              <a:t>46</a:t>
            </a:fld>
            <a:endParaRPr lang="fr-FR" altLang="fr-FR" sz="1100">
              <a:solidFill>
                <a:srgbClr val="000000"/>
              </a:solidFill>
              <a:latin typeface="Times New Roman" panose="02020603050405020304" pitchFamily="18" charset="0"/>
            </a:endParaRPr>
          </a:p>
        </p:txBody>
      </p:sp>
      <p:sp>
        <p:nvSpPr>
          <p:cNvPr id="92165" name="Rectangle 2"/>
          <p:cNvSpPr>
            <a:spLocks noGrp="1" noRot="1" noChangeAspect="1" noChangeArrowheads="1" noTextEdit="1"/>
          </p:cNvSpPr>
          <p:nvPr>
            <p:ph type="sldImg"/>
          </p:nvPr>
        </p:nvSpPr>
        <p:spPr>
          <a:xfrm>
            <a:off x="388938" y="695325"/>
            <a:ext cx="6056312" cy="3406775"/>
          </a:xfrm>
          <a:ln/>
        </p:spPr>
      </p:sp>
      <p:sp>
        <p:nvSpPr>
          <p:cNvPr id="92166" name="Rectangle 3"/>
          <p:cNvSpPr>
            <a:spLocks noGrp="1" noChangeArrowheads="1"/>
          </p:cNvSpPr>
          <p:nvPr>
            <p:ph type="body" idx="1"/>
          </p:nvPr>
        </p:nvSpPr>
        <p:spPr>
          <a:xfrm>
            <a:off x="685800" y="4343400"/>
            <a:ext cx="5462588" cy="409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r>
              <a:rPr lang="fr-FR" altLang="fr-FR" dirty="0" smtClean="0">
                <a:latin typeface="Arial" panose="020B0604020202020204" pitchFamily="34" charset="0"/>
              </a:rPr>
              <a:t>- absence d’autres effets néfastes (ou à l’inverse présence d’autres effets positifs) : </a:t>
            </a:r>
            <a:br>
              <a:rPr lang="fr-FR" altLang="fr-FR" dirty="0" smtClean="0">
                <a:latin typeface="Arial" panose="020B0604020202020204" pitchFamily="34" charset="0"/>
              </a:rPr>
            </a:br>
            <a:r>
              <a:rPr lang="fr-FR" altLang="fr-FR" dirty="0" smtClean="0">
                <a:latin typeface="Arial" panose="020B0604020202020204" pitchFamily="34" charset="0"/>
              </a:rPr>
              <a:t>A l’inverse, d’autres effets positifs générés pourront être un critère motivant le choix d’une action par rapport à une autre. Par exemple, la mise en place d’une AMAP en partenariat avec des agriculteurs locaux permet de réduire les impacts environnementaux liés à l’agriculture aux alentours du Campus, d’améliorer le climat social par la création d’échanges entre les personnels et les étudiants et de faire des économies financières pour le producteur et le consommateur (pas d’intermédiaires, pas de pertes). Trouver des synergies avec d’autres axes du développement durable que l’axe principal retenu dans votre projet permet d’engager des partenariats avec d’autres associations (ou parties-prenantes) du Campus et développer un projet multicritère de long terme.</a:t>
            </a:r>
          </a:p>
          <a:p>
            <a:pPr eaLnBrk="1" hangingPunct="1"/>
            <a:r>
              <a:rPr lang="fr-FR" altLang="fr-FR" dirty="0" smtClean="0">
                <a:latin typeface="Arial" panose="020B0604020202020204" pitchFamily="34" charset="0"/>
              </a:rPr>
              <a:t/>
            </a:r>
            <a:br>
              <a:rPr lang="fr-FR" altLang="fr-FR" dirty="0" smtClean="0">
                <a:latin typeface="Arial" panose="020B0604020202020204" pitchFamily="34" charset="0"/>
              </a:rPr>
            </a:br>
            <a:r>
              <a:rPr lang="fr-FR" altLang="fr-FR" dirty="0" smtClean="0">
                <a:latin typeface="Arial" panose="020B0604020202020204" pitchFamily="34" charset="0"/>
              </a:rPr>
              <a:t>Prendre le vélo est moins polluant et en plus favorise la santé physique. Un effet négatif : la pollution atmosphérique aux fines particules est néfaste pour la santé (mais pas sur que les automobilistes</a:t>
            </a:r>
            <a:r>
              <a:rPr lang="fr-FR" altLang="fr-FR" baseline="0" dirty="0" smtClean="0">
                <a:latin typeface="Arial" panose="020B0604020202020204" pitchFamily="34" charset="0"/>
              </a:rPr>
              <a:t> dans les bouchons en respirent moins que les vélos).</a:t>
            </a:r>
            <a:endParaRPr lang="fr-FR" altLang="fr-FR" dirty="0" smtClean="0">
              <a:latin typeface="Arial" panose="020B0604020202020204" pitchFamily="34" charset="0"/>
            </a:endParaRPr>
          </a:p>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445032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EC9D3E-21E3-4775-967D-32464B7E9807}" type="slidenum">
              <a:rPr lang="fr-FR" altLang="fr-FR" smtClean="0"/>
              <a:pPr>
                <a:spcBef>
                  <a:spcPct val="0"/>
                </a:spcBef>
              </a:pPr>
              <a:t>47</a:t>
            </a:fld>
            <a:endParaRPr lang="fr-FR" altLang="fr-FR" smtClean="0"/>
          </a:p>
        </p:txBody>
      </p:sp>
      <p:sp>
        <p:nvSpPr>
          <p:cNvPr id="94211" name="Rectangle 23"/>
          <p:cNvSpPr txBox="1">
            <a:spLocks noGrp="1" noChangeArrowheads="1"/>
          </p:cNvSpPr>
          <p:nvPr/>
        </p:nvSpPr>
        <p:spPr bwMode="auto">
          <a:xfrm>
            <a:off x="3883025" y="8685213"/>
            <a:ext cx="29511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1pPr>
            <a:lvl2pPr marL="742950" indent="-28575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2pPr>
            <a:lvl3pPr marL="1143000" indent="-22860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3pPr>
            <a:lvl4pPr marL="1600200" indent="-22860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4pPr>
            <a:lvl5pPr marL="2057400" indent="-228600" defTabSz="393700">
              <a:spcBef>
                <a:spcPct val="30000"/>
              </a:spcBef>
              <a:tabLst>
                <a:tab pos="635000" algn="l"/>
                <a:tab pos="1270000" algn="l"/>
                <a:tab pos="1903413" algn="l"/>
                <a:tab pos="2538413" algn="l"/>
              </a:tabLst>
              <a:defRPr sz="1200">
                <a:solidFill>
                  <a:schemeClr val="tx1"/>
                </a:solidFill>
                <a:latin typeface="Arial" panose="020B0604020202020204" pitchFamily="34" charset="0"/>
              </a:defRPr>
            </a:lvl5pPr>
            <a:lvl6pPr marL="25146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6pPr>
            <a:lvl7pPr marL="29718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7pPr>
            <a:lvl8pPr marL="34290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8pPr>
            <a:lvl9pPr marL="3886200" indent="-228600" defTabSz="393700" eaLnBrk="0" fontAlgn="base" hangingPunct="0">
              <a:spcBef>
                <a:spcPct val="30000"/>
              </a:spcBef>
              <a:spcAft>
                <a:spcPct val="0"/>
              </a:spcAft>
              <a:tabLst>
                <a:tab pos="635000" algn="l"/>
                <a:tab pos="1270000" algn="l"/>
                <a:tab pos="1903413" algn="l"/>
                <a:tab pos="2538413" algn="l"/>
              </a:tabLst>
              <a:defRPr sz="1200">
                <a:solidFill>
                  <a:schemeClr val="tx1"/>
                </a:solidFill>
                <a:latin typeface="Arial" panose="020B0604020202020204" pitchFamily="34" charset="0"/>
              </a:defRPr>
            </a:lvl9pPr>
          </a:lstStyle>
          <a:p>
            <a:pPr algn="r" eaLnBrk="1">
              <a:spcBef>
                <a:spcPct val="0"/>
              </a:spcBef>
            </a:pPr>
            <a:fld id="{9F295F22-AA67-4C20-A2A5-90FDA55F4192}" type="slidenum">
              <a:rPr lang="fr-FR" altLang="fr-FR" sz="1100">
                <a:solidFill>
                  <a:srgbClr val="000000"/>
                </a:solidFill>
                <a:latin typeface="Times New Roman" panose="02020603050405020304" pitchFamily="18" charset="0"/>
              </a:rPr>
              <a:pPr algn="r" eaLnBrk="1">
                <a:spcBef>
                  <a:spcPct val="0"/>
                </a:spcBef>
              </a:pPr>
              <a:t>47</a:t>
            </a:fld>
            <a:endParaRPr lang="fr-FR" altLang="fr-FR" sz="1100">
              <a:solidFill>
                <a:srgbClr val="000000"/>
              </a:solidFill>
              <a:latin typeface="Times New Roman" panose="02020603050405020304" pitchFamily="18" charset="0"/>
            </a:endParaRPr>
          </a:p>
        </p:txBody>
      </p:sp>
      <p:sp>
        <p:nvSpPr>
          <p:cNvPr id="94212" name="Text Box 1"/>
          <p:cNvSpPr txBox="1">
            <a:spLocks noChangeArrowheads="1"/>
          </p:cNvSpPr>
          <p:nvPr/>
        </p:nvSpPr>
        <p:spPr bwMode="auto">
          <a:xfrm>
            <a:off x="3883025" y="8685213"/>
            <a:ext cx="29511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393700">
              <a:spcBef>
                <a:spcPct val="30000"/>
              </a:spcBef>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1pPr>
            <a:lvl2pPr marL="742950" indent="-285750" defTabSz="393700">
              <a:spcBef>
                <a:spcPct val="30000"/>
              </a:spcBef>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2pPr>
            <a:lvl3pPr marL="1143000" indent="-228600" defTabSz="393700">
              <a:spcBef>
                <a:spcPct val="30000"/>
              </a:spcBef>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3pPr>
            <a:lvl4pPr marL="1600200" indent="-228600" defTabSz="393700">
              <a:spcBef>
                <a:spcPct val="30000"/>
              </a:spcBef>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4pPr>
            <a:lvl5pPr marL="2057400" indent="-228600" defTabSz="393700">
              <a:spcBef>
                <a:spcPct val="30000"/>
              </a:spcBef>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5pPr>
            <a:lvl6pPr marL="2514600" indent="-228600" defTabSz="393700" eaLnBrk="0" fontAlgn="base" hangingPunct="0">
              <a:spcBef>
                <a:spcPct val="3000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6pPr>
            <a:lvl7pPr marL="2971800" indent="-228600" defTabSz="393700" eaLnBrk="0" fontAlgn="base" hangingPunct="0">
              <a:spcBef>
                <a:spcPct val="3000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7pPr>
            <a:lvl8pPr marL="3429000" indent="-228600" defTabSz="393700" eaLnBrk="0" fontAlgn="base" hangingPunct="0">
              <a:spcBef>
                <a:spcPct val="3000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8pPr>
            <a:lvl9pPr marL="3886200" indent="-228600" defTabSz="393700" eaLnBrk="0" fontAlgn="base" hangingPunct="0">
              <a:spcBef>
                <a:spcPct val="3000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sz="1200">
                <a:solidFill>
                  <a:schemeClr val="tx1"/>
                </a:solidFill>
                <a:latin typeface="Arial" panose="020B0604020202020204" pitchFamily="34" charset="0"/>
              </a:defRPr>
            </a:lvl9pPr>
          </a:lstStyle>
          <a:p>
            <a:pPr algn="r" eaLnBrk="1">
              <a:spcBef>
                <a:spcPct val="0"/>
              </a:spcBef>
            </a:pPr>
            <a:fld id="{BDC4AB22-694E-4310-9E5F-8C98200A1ED7}" type="slidenum">
              <a:rPr lang="fr-FR" altLang="fr-FR" sz="1100">
                <a:solidFill>
                  <a:srgbClr val="000000"/>
                </a:solidFill>
                <a:latin typeface="Times New Roman" panose="02020603050405020304" pitchFamily="18" charset="0"/>
              </a:rPr>
              <a:pPr algn="r" eaLnBrk="1">
                <a:spcBef>
                  <a:spcPct val="0"/>
                </a:spcBef>
              </a:pPr>
              <a:t>47</a:t>
            </a:fld>
            <a:endParaRPr lang="fr-FR" altLang="fr-FR" sz="1100">
              <a:solidFill>
                <a:srgbClr val="000000"/>
              </a:solidFill>
              <a:latin typeface="Times New Roman" panose="02020603050405020304" pitchFamily="18" charset="0"/>
            </a:endParaRPr>
          </a:p>
        </p:txBody>
      </p:sp>
      <p:sp>
        <p:nvSpPr>
          <p:cNvPr id="94213" name="Rectangle 2"/>
          <p:cNvSpPr>
            <a:spLocks noGrp="1" noRot="1" noChangeAspect="1" noChangeArrowheads="1" noTextEdit="1"/>
          </p:cNvSpPr>
          <p:nvPr>
            <p:ph type="sldImg"/>
          </p:nvPr>
        </p:nvSpPr>
        <p:spPr>
          <a:xfrm>
            <a:off x="388938" y="695325"/>
            <a:ext cx="6056312" cy="3406775"/>
          </a:xfrm>
          <a:ln/>
        </p:spPr>
      </p:sp>
      <p:sp>
        <p:nvSpPr>
          <p:cNvPr id="94214" name="Rectangle 3"/>
          <p:cNvSpPr>
            <a:spLocks noGrp="1" noChangeArrowheads="1"/>
          </p:cNvSpPr>
          <p:nvPr>
            <p:ph type="body" idx="1"/>
          </p:nvPr>
        </p:nvSpPr>
        <p:spPr>
          <a:xfrm>
            <a:off x="685800" y="4343400"/>
            <a:ext cx="5462588" cy="409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r>
              <a:rPr lang="fr-FR" altLang="fr-FR" smtClean="0">
                <a:latin typeface="Arial" panose="020B0604020202020204" pitchFamily="34" charset="0"/>
              </a:rPr>
              <a:t>- absence d’autres effets néfastes (ou à l’inverse présence d’autres effets positifs) : </a:t>
            </a:r>
            <a:br>
              <a:rPr lang="fr-FR" altLang="fr-FR" smtClean="0">
                <a:latin typeface="Arial" panose="020B0604020202020204" pitchFamily="34" charset="0"/>
              </a:rPr>
            </a:br>
            <a:r>
              <a:rPr lang="fr-FR" altLang="fr-FR" smtClean="0">
                <a:latin typeface="Arial" panose="020B0604020202020204" pitchFamily="34" charset="0"/>
              </a:rPr>
              <a:t>A l’inverse, d’autres effets positifs générés pourront être un critère motivant le choix d’une action par rapport à une autre. Par exemple, la mise en place d’une AMAP en partenariat avec des agriculteurs locaux permet de réduire les impacts environnementaux liés à l’agriculture aux alentours du Campus, d’améliorer le climat social par la création d’échanges entre les personnels et les étudiants et de faire des économies financières pour le producteur et le consommateur (pas d’intermédiaires, pas de pertes). Trouver des synergies avec d’autres axes du développement durable que l’axe principal retenu dans votre projet permet d’engager des partenariats avec d’autres associations (ou parties-prenantes) du Campus et développer un projet multicritère de long terme.</a:t>
            </a:r>
          </a:p>
          <a:p>
            <a:pPr eaLnBrk="1" hangingPunct="1"/>
            <a:r>
              <a:rPr lang="fr-FR" altLang="fr-FR" smtClean="0">
                <a:latin typeface="Arial" panose="020B0604020202020204" pitchFamily="34" charset="0"/>
              </a:rPr>
              <a:t/>
            </a:r>
            <a:br>
              <a:rPr lang="fr-FR" altLang="fr-FR" smtClean="0">
                <a:latin typeface="Arial" panose="020B0604020202020204" pitchFamily="34" charset="0"/>
              </a:rPr>
            </a:br>
            <a:r>
              <a:rPr lang="fr-FR" altLang="fr-FR" smtClean="0">
                <a:latin typeface="Arial" panose="020B0604020202020204" pitchFamily="34" charset="0"/>
              </a:rPr>
              <a:t>prendre le vélo est moins polluant et en plus favorise la santé physique. Un effet négatif : la pollution atmosphérique aux fines particules est néfaste pour la santé</a:t>
            </a:r>
          </a:p>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77353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050413-9B1A-4FF9-8F74-7E026FE1356D}" type="slidenum">
              <a:rPr lang="fr-FR" altLang="fr-FR" smtClean="0"/>
              <a:pPr>
                <a:spcBef>
                  <a:spcPct val="0"/>
                </a:spcBef>
              </a:pPr>
              <a:t>5</a:t>
            </a:fld>
            <a:endParaRPr lang="fr-FR" altLang="fr-FR" smtClean="0"/>
          </a:p>
        </p:txBody>
      </p:sp>
      <p:sp>
        <p:nvSpPr>
          <p:cNvPr id="16387" name="Rectangle 2"/>
          <p:cNvSpPr>
            <a:spLocks noGrp="1" noRot="1" noChangeAspect="1" noChangeArrowheads="1" noTextEdit="1"/>
          </p:cNvSpPr>
          <p:nvPr>
            <p:ph type="sldImg"/>
          </p:nvPr>
        </p:nvSpPr>
        <p:spPr>
          <a:xfrm>
            <a:off x="381000" y="685800"/>
            <a:ext cx="6096000" cy="3429000"/>
          </a:xfrm>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Arial" panose="020B0604020202020204" pitchFamily="34" charset="0"/>
              </a:rPr>
              <a:t>Message clé : des objectifs positifs et on reste multicritère.</a:t>
            </a:r>
          </a:p>
          <a:p>
            <a:pPr eaLnBrk="1" hangingPunct="1"/>
            <a:endParaRPr lang="fr-FR" altLang="fr-FR" smtClean="0">
              <a:latin typeface="Arial" panose="020B0604020202020204" pitchFamily="34" charset="0"/>
            </a:endParaRPr>
          </a:p>
          <a:p>
            <a:pPr eaLnBrk="1" hangingPunct="1"/>
            <a:r>
              <a:rPr lang="fr-FR" altLang="fr-FR" smtClean="0">
                <a:latin typeface="Arial" panose="020B0604020202020204" pitchFamily="34" charset="0"/>
              </a:rPr>
              <a:t>Plusieurs types d’objectifs :</a:t>
            </a:r>
          </a:p>
          <a:p>
            <a:pPr eaLnBrk="1" hangingPunct="1">
              <a:buFontTx/>
              <a:buChar char="-"/>
            </a:pPr>
            <a:r>
              <a:rPr lang="fr-FR" altLang="fr-FR" smtClean="0">
                <a:latin typeface="Arial" panose="020B0604020202020204" pitchFamily="34" charset="0"/>
              </a:rPr>
              <a:t>Qui se préoccupent seulement de carbone ou qui prennent en compte d’autres aspects (multicritère : eaux, biodiversité, aspects sociaux, etc.)</a:t>
            </a:r>
          </a:p>
          <a:p>
            <a:pPr eaLnBrk="1" hangingPunct="1">
              <a:buFontTx/>
              <a:buChar char="-"/>
            </a:pPr>
            <a:r>
              <a:rPr lang="fr-FR" altLang="fr-FR" smtClean="0">
                <a:latin typeface="Arial" panose="020B0604020202020204" pitchFamily="34" charset="0"/>
              </a:rPr>
              <a:t>Formulés de manière positive (avoir plus de vélo, être plus résilient aux énergies fossiles) ou négative (avoir moins de voiture, consommer moins, etc.)</a:t>
            </a:r>
          </a:p>
          <a:p>
            <a:pPr eaLnBrk="1" hangingPunct="1"/>
            <a:r>
              <a:rPr lang="fr-FR" altLang="fr-FR" smtClean="0">
                <a:latin typeface="Arial" panose="020B0604020202020204" pitchFamily="34" charset="0"/>
              </a:rPr>
              <a:t>Nous préconisons de formuler des objectifs positifs (toujours plus entraînant pour tout le monde) et multicritères (pas que le carbone dans la vie).</a:t>
            </a:r>
          </a:p>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62755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2285CF-9BD2-4EBF-A0FC-78D99F1596A4}" type="slidenum">
              <a:rPr lang="fr-FR" altLang="fr-FR" smtClean="0"/>
              <a:pPr>
                <a:spcBef>
                  <a:spcPct val="0"/>
                </a:spcBef>
              </a:pPr>
              <a:t>6</a:t>
            </a:fld>
            <a:endParaRPr lang="fr-FR" altLang="fr-FR" smtClean="0"/>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fr-FR" smtClean="0">
                <a:latin typeface="Arial" panose="020B0604020202020204" pitchFamily="34" charset="0"/>
              </a:rPr>
              <a:t>Un problème sans solution est un problème mal posé (Albert Einstein).</a:t>
            </a:r>
          </a:p>
          <a:p>
            <a:pPr marL="228600" indent="-228600" eaLnBrk="1" hangingPunct="1"/>
            <a:endParaRPr lang="en-US" altLang="fr-FR" smtClean="0">
              <a:latin typeface="Arial" panose="020B0604020202020204" pitchFamily="34" charset="0"/>
            </a:endParaRPr>
          </a:p>
        </p:txBody>
      </p:sp>
    </p:spTree>
    <p:extLst>
      <p:ext uri="{BB962C8B-B14F-4D97-AF65-F5344CB8AC3E}">
        <p14:creationId xmlns:p14="http://schemas.microsoft.com/office/powerpoint/2010/main" val="53798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E89920-893E-4350-8418-CAC90E3B417D}" type="slidenum">
              <a:rPr lang="fr-FR" altLang="fr-FR" smtClean="0"/>
              <a:pPr>
                <a:spcBef>
                  <a:spcPct val="0"/>
                </a:spcBef>
              </a:pPr>
              <a:t>7</a:t>
            </a:fld>
            <a:endParaRPr lang="fr-FR" altLang="fr-FR" smtClean="0"/>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Arial" panose="020B0604020202020204" pitchFamily="34" charset="0"/>
              </a:rPr>
              <a:t>Message clé : les solutions d’hier sont les problèmes d’aujourd’hui.</a:t>
            </a:r>
          </a:p>
          <a:p>
            <a:pPr eaLnBrk="1" hangingPunct="1"/>
            <a:r>
              <a:rPr lang="fr-FR" altLang="fr-FR" smtClean="0">
                <a:latin typeface="Arial" panose="020B0604020202020204" pitchFamily="34" charset="0"/>
              </a:rPr>
              <a:t>Se rendre compte qu’un pratique qui nous paraît mauvaise aujourd’hui a eu une bonne raison à un moment d’être mise en place et cette bonne raison peut expliquer une partie de la résistance au changement.</a:t>
            </a:r>
          </a:p>
        </p:txBody>
      </p:sp>
    </p:spTree>
    <p:extLst>
      <p:ext uri="{BB962C8B-B14F-4D97-AF65-F5344CB8AC3E}">
        <p14:creationId xmlns:p14="http://schemas.microsoft.com/office/powerpoint/2010/main" val="236315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740C9D-934C-4254-AD95-C49EC7699A5E}" type="slidenum">
              <a:rPr lang="fr-FR" altLang="fr-FR" smtClean="0"/>
              <a:pPr>
                <a:spcBef>
                  <a:spcPct val="0"/>
                </a:spcBef>
              </a:pPr>
              <a:t>8</a:t>
            </a:fld>
            <a:endParaRPr lang="fr-FR" altLang="fr-FR" smtClean="0"/>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Toute solution génère de nouveaux problèmes… </a:t>
            </a:r>
            <a:r>
              <a:rPr lang="fr-FR" altLang="fr-FR" dirty="0" smtClean="0">
                <a:latin typeface="Arial" panose="020B0604020202020204" pitchFamily="34" charset="0"/>
                <a:sym typeface="Wingdings" panose="05000000000000000000" pitchFamily="2" charset="2"/>
              </a:rPr>
              <a:t></a:t>
            </a:r>
            <a:endParaRPr lang="fr-FR" altLang="fr-FR" dirty="0" smtClean="0">
              <a:latin typeface="Arial" panose="020B0604020202020204" pitchFamily="34" charset="0"/>
            </a:endParaRPr>
          </a:p>
          <a:p>
            <a:pPr eaLnBrk="1" hangingPunct="1"/>
            <a:endParaRPr lang="fr-FR" altLang="fr-FR" dirty="0" smtClean="0">
              <a:latin typeface="Arial" panose="020B0604020202020204" pitchFamily="34" charset="0"/>
            </a:endParaRPr>
          </a:p>
          <a:p>
            <a:pPr eaLnBrk="1" hangingPunct="1"/>
            <a:r>
              <a:rPr lang="fr-FR" altLang="fr-FR" dirty="0" smtClean="0">
                <a:latin typeface="Arial" panose="020B0604020202020204" pitchFamily="34" charset="0"/>
              </a:rPr>
              <a:t>… Mais tout problème contient ses propres éléments de résolution </a:t>
            </a:r>
            <a:r>
              <a:rPr lang="fr-FR" altLang="fr-FR" dirty="0" smtClean="0">
                <a:latin typeface="Arial" panose="020B0604020202020204" pitchFamily="34" charset="0"/>
                <a:sym typeface="Wingdings" panose="05000000000000000000" pitchFamily="2" charset="2"/>
              </a:rPr>
              <a:t></a:t>
            </a:r>
            <a:endParaRPr lang="fr-FR" altLang="fr-FR" dirty="0" smtClean="0">
              <a:latin typeface="Arial" panose="020B0604020202020204" pitchFamily="34" charset="0"/>
            </a:endParaRPr>
          </a:p>
          <a:p>
            <a:pPr eaLnBrk="1" hangingPunct="1"/>
            <a:endParaRPr lang="fr-FR" altLang="fr-FR" dirty="0" smtClean="0">
              <a:latin typeface="Arial" panose="020B0604020202020204" pitchFamily="34" charset="0"/>
            </a:endParaRPr>
          </a:p>
          <a:p>
            <a:pPr eaLnBrk="1" hangingPunct="1"/>
            <a:r>
              <a:rPr lang="fr-FR" altLang="fr-FR" dirty="0" smtClean="0">
                <a:latin typeface="Arial" panose="020B0604020202020204" pitchFamily="34" charset="0"/>
              </a:rPr>
              <a:t>Au final, ne pas porter de jugement, mais chercher à comprendre et à anticiper</a:t>
            </a:r>
          </a:p>
          <a:p>
            <a:pPr eaLnBrk="1" hangingPunct="1"/>
            <a:endParaRPr lang="fr-FR" altLang="fr-FR" dirty="0" smtClean="0">
              <a:latin typeface="Arial" panose="020B0604020202020204" pitchFamily="34" charset="0"/>
            </a:endParaRPr>
          </a:p>
          <a:p>
            <a:pPr eaLnBrk="1" hangingPunct="1"/>
            <a:r>
              <a:rPr lang="fr-FR" altLang="fr-FR" dirty="0" smtClean="0">
                <a:latin typeface="Arial" panose="020B0604020202020204" pitchFamily="34" charset="0"/>
              </a:rPr>
              <a:t>Voir les problèmes comme des opportunités d’améliorations !</a:t>
            </a:r>
          </a:p>
          <a:p>
            <a:pPr eaLnBrk="1" hangingPunct="1"/>
            <a:endParaRPr lang="fr-FR" altLang="fr-FR" dirty="0" smtClean="0">
              <a:latin typeface="Arial" panose="020B0604020202020204" pitchFamily="34" charset="0"/>
            </a:endParaRPr>
          </a:p>
        </p:txBody>
      </p:sp>
    </p:spTree>
    <p:extLst>
      <p:ext uri="{BB962C8B-B14F-4D97-AF65-F5344CB8AC3E}">
        <p14:creationId xmlns:p14="http://schemas.microsoft.com/office/powerpoint/2010/main" val="1131369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E4BCF2-A0F3-40CC-9661-B3109E195D09}" type="slidenum">
              <a:rPr lang="fr-FR" altLang="fr-FR" smtClean="0"/>
              <a:pPr>
                <a:spcBef>
                  <a:spcPct val="0"/>
                </a:spcBef>
              </a:pPr>
              <a:t>9</a:t>
            </a:fld>
            <a:endParaRPr lang="fr-FR" altLang="fr-FR" smtClean="0"/>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latin typeface="Arial" panose="020B0604020202020204" pitchFamily="34" charset="0"/>
              </a:rPr>
              <a:t>Un exemple : comment une solution génère des effets négatifs…</a:t>
            </a:r>
          </a:p>
        </p:txBody>
      </p:sp>
    </p:spTree>
    <p:extLst>
      <p:ext uri="{BB962C8B-B14F-4D97-AF65-F5344CB8AC3E}">
        <p14:creationId xmlns:p14="http://schemas.microsoft.com/office/powerpoint/2010/main" val="1320042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Titre">
    <p:spTree>
      <p:nvGrpSpPr>
        <p:cNvPr id="1" name=""/>
        <p:cNvGrpSpPr/>
        <p:nvPr/>
      </p:nvGrpSpPr>
      <p:grpSpPr>
        <a:xfrm>
          <a:off x="0" y="0"/>
          <a:ext cx="0" cy="0"/>
          <a:chOff x="0" y="0"/>
          <a:chExt cx="0" cy="0"/>
        </a:xfrm>
      </p:grpSpPr>
      <p:sp>
        <p:nvSpPr>
          <p:cNvPr id="5" name="Rectangle 4"/>
          <p:cNvSpPr/>
          <p:nvPr/>
        </p:nvSpPr>
        <p:spPr>
          <a:xfrm>
            <a:off x="0" y="6092828"/>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0" y="3"/>
            <a:ext cx="12192000" cy="2003425"/>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rot="2700000">
            <a:off x="6704809" y="1577183"/>
            <a:ext cx="636587" cy="850900"/>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pic>
        <p:nvPicPr>
          <p:cNvPr id="8" name="Image 12" descr="Logo AC Blanc.png"/>
          <p:cNvPicPr>
            <a:picLocks noChangeAspect="1"/>
          </p:cNvPicPr>
          <p:nvPr/>
        </p:nvPicPr>
        <p:blipFill>
          <a:blip r:embed="rId2" cstate="print"/>
          <a:srcRect/>
          <a:stretch>
            <a:fillRect/>
          </a:stretch>
        </p:blipFill>
        <p:spPr bwMode="auto">
          <a:xfrm>
            <a:off x="328086" y="258764"/>
            <a:ext cx="3823700" cy="1393825"/>
          </a:xfrm>
          <a:prstGeom prst="rect">
            <a:avLst/>
          </a:prstGeom>
          <a:noFill/>
          <a:ln w="9525">
            <a:noFill/>
            <a:miter lim="800000"/>
            <a:headEnd/>
            <a:tailEnd/>
          </a:ln>
        </p:spPr>
      </p:pic>
      <p:sp>
        <p:nvSpPr>
          <p:cNvPr id="2" name="Titre 1"/>
          <p:cNvSpPr>
            <a:spLocks noGrp="1"/>
          </p:cNvSpPr>
          <p:nvPr>
            <p:ph type="ctrTitle"/>
          </p:nvPr>
        </p:nvSpPr>
        <p:spPr>
          <a:xfrm>
            <a:off x="431372" y="2492899"/>
            <a:ext cx="9985109" cy="1470025"/>
          </a:xfrm>
          <a:prstGeom prst="rect">
            <a:avLst/>
          </a:prstGeom>
        </p:spPr>
        <p:txBody>
          <a:bodyPr/>
          <a:lstStyle>
            <a:lvl1pPr marL="0" algn="l" defTabSz="342900" rtl="0" eaLnBrk="1" latinLnBrk="0" hangingPunct="1">
              <a:defRPr lang="fr-FR" sz="3300" b="1" kern="1200" dirty="0" smtClean="0">
                <a:solidFill>
                  <a:srgbClr val="F6AB38"/>
                </a:solidFill>
                <a:latin typeface="Century Gothic" pitchFamily="34" charset="0"/>
                <a:ea typeface="+mn-ea"/>
                <a:cs typeface="Century Gothic"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431371" y="4005064"/>
            <a:ext cx="7200800" cy="1126976"/>
          </a:xfrm>
          <a:prstGeom prst="rect">
            <a:avLst/>
          </a:prstGeom>
        </p:spPr>
        <p:txBody>
          <a:bodyPr>
            <a:normAutofit/>
          </a:bodyPr>
          <a:lstStyle>
            <a:lvl1pPr marL="0" indent="0" algn="l" defTabSz="342900" rtl="0" eaLnBrk="1" latinLnBrk="0" hangingPunct="1">
              <a:buNone/>
              <a:defRPr lang="fr-FR" sz="2625" b="1" kern="1200" dirty="0" smtClean="0">
                <a:solidFill>
                  <a:srgbClr val="085160"/>
                </a:solidFill>
                <a:latin typeface="Century Gothic" pitchFamily="34" charset="0"/>
                <a:ea typeface="+mn-ea"/>
                <a:cs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fr-FR" dirty="0"/>
          </a:p>
        </p:txBody>
      </p:sp>
      <p:sp>
        <p:nvSpPr>
          <p:cNvPr id="21" name="Espace réservé du texte 20"/>
          <p:cNvSpPr>
            <a:spLocks noGrp="1"/>
          </p:cNvSpPr>
          <p:nvPr>
            <p:ph type="body" sz="quarter" idx="10"/>
          </p:nvPr>
        </p:nvSpPr>
        <p:spPr>
          <a:xfrm>
            <a:off x="527383" y="5634040"/>
            <a:ext cx="6816757" cy="675283"/>
          </a:xfrm>
          <a:prstGeom prst="rect">
            <a:avLst/>
          </a:prstGeom>
        </p:spPr>
        <p:txBody>
          <a:bodyPr>
            <a:normAutofit/>
          </a:bodyPr>
          <a:lstStyle>
            <a:lvl1pPr>
              <a:buNone/>
              <a:defRPr lang="fr-FR" sz="1800" b="1" kern="1200" dirty="0" smtClean="0">
                <a:solidFill>
                  <a:schemeClr val="tx1"/>
                </a:solidFill>
                <a:latin typeface="Century Gothic" pitchFamily="34" charset="0"/>
                <a:ea typeface="+mn-ea"/>
                <a:cs typeface="Century Gothic" pitchFamily="34" charset="0"/>
              </a:defRPr>
            </a:lvl1pPr>
          </a:lstStyle>
          <a:p>
            <a:pPr lvl="0"/>
            <a:r>
              <a:rPr lang="fr-FR" smtClean="0"/>
              <a:t>Modifiez les styles du texte du masque</a:t>
            </a:r>
          </a:p>
        </p:txBody>
      </p:sp>
    </p:spTree>
    <p:extLst>
      <p:ext uri="{BB962C8B-B14F-4D97-AF65-F5344CB8AC3E}">
        <p14:creationId xmlns:p14="http://schemas.microsoft.com/office/powerpoint/2010/main" val="4203559712"/>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51586" y="0"/>
            <a:ext cx="9505983" cy="980728"/>
          </a:xfrm>
          <a:prstGeom prst="rect">
            <a:avLst/>
          </a:prstGeom>
        </p:spPr>
        <p:txBody>
          <a:bodyPr>
            <a:normAutofit/>
          </a:bodyPr>
          <a:lstStyle>
            <a:lvl1pPr algn="r">
              <a:defRPr sz="2100" cap="none"/>
            </a:lvl1pPr>
          </a:lstStyle>
          <a:p>
            <a:r>
              <a:rPr lang="fr-FR" dirty="0" smtClean="0"/>
              <a:t>Cliquez pour modifier le style du titre</a:t>
            </a:r>
            <a:endParaRPr lang="fr-FR" dirty="0"/>
          </a:p>
        </p:txBody>
      </p:sp>
    </p:spTree>
    <p:extLst>
      <p:ext uri="{BB962C8B-B14F-4D97-AF65-F5344CB8AC3E}">
        <p14:creationId xmlns:p14="http://schemas.microsoft.com/office/powerpoint/2010/main" val="18743881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 name="Image 8" descr="1-Logo AC.png"/>
          <p:cNvPicPr>
            <a:picLocks noChangeAspect="1"/>
          </p:cNvPicPr>
          <p:nvPr/>
        </p:nvPicPr>
        <p:blipFill>
          <a:blip r:embed="rId2" cstate="print"/>
          <a:srcRect/>
          <a:stretch>
            <a:fillRect/>
          </a:stretch>
        </p:blipFill>
        <p:spPr bwMode="auto">
          <a:xfrm>
            <a:off x="191344" y="263861"/>
            <a:ext cx="1656183" cy="553263"/>
          </a:xfrm>
          <a:prstGeom prst="rect">
            <a:avLst/>
          </a:prstGeom>
          <a:noFill/>
          <a:ln w="9525">
            <a:noFill/>
            <a:miter lim="800000"/>
            <a:headEnd/>
            <a:tailEnd/>
          </a:ln>
        </p:spPr>
      </p:pic>
      <p:pic>
        <p:nvPicPr>
          <p:cNvPr id="3" name="Image 8" descr="1-Logo AC.png"/>
          <p:cNvPicPr>
            <a:picLocks noChangeAspect="1"/>
          </p:cNvPicPr>
          <p:nvPr/>
        </p:nvPicPr>
        <p:blipFill>
          <a:blip r:embed="rId2" cstate="print"/>
          <a:srcRect/>
          <a:stretch>
            <a:fillRect/>
          </a:stretch>
        </p:blipFill>
        <p:spPr bwMode="auto">
          <a:xfrm>
            <a:off x="191346" y="263863"/>
            <a:ext cx="1656183" cy="553263"/>
          </a:xfrm>
          <a:prstGeom prst="rect">
            <a:avLst/>
          </a:prstGeom>
          <a:noFill/>
          <a:ln w="9525">
            <a:noFill/>
            <a:miter lim="800000"/>
            <a:headEnd/>
            <a:tailEnd/>
          </a:ln>
        </p:spPr>
      </p:pic>
    </p:spTree>
    <p:extLst>
      <p:ext uri="{BB962C8B-B14F-4D97-AF65-F5344CB8AC3E}">
        <p14:creationId xmlns:p14="http://schemas.microsoft.com/office/powerpoint/2010/main" val="38181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91545" y="0"/>
            <a:ext cx="8136904" cy="980728"/>
          </a:xfrm>
          <a:prstGeom prst="rect">
            <a:avLst/>
          </a:prstGeom>
        </p:spPr>
        <p:txBody>
          <a:bodyPr>
            <a:normAutofit/>
          </a:bodyPr>
          <a:lstStyle>
            <a:lvl1pPr algn="ctr">
              <a:defRPr sz="2400" cap="none"/>
            </a:lvl1pPr>
          </a:lstStyle>
          <a:p>
            <a:r>
              <a:rPr lang="fr-FR" dirty="0" smtClean="0"/>
              <a:t>Cliquez et modifiez le titre</a:t>
            </a:r>
            <a:endParaRPr lang="en-US" dirty="0"/>
          </a:p>
        </p:txBody>
      </p:sp>
      <p:sp>
        <p:nvSpPr>
          <p:cNvPr id="3" name="Content Placeholder 2"/>
          <p:cNvSpPr>
            <a:spLocks noGrp="1"/>
          </p:cNvSpPr>
          <p:nvPr>
            <p:ph idx="1"/>
          </p:nvPr>
        </p:nvSpPr>
        <p:spPr>
          <a:xfrm>
            <a:off x="609600" y="1268760"/>
            <a:ext cx="10972800" cy="4857403"/>
          </a:xfrm>
          <a:prstGeom prst="rect">
            <a:avLst/>
          </a:prstGeom>
        </p:spPr>
        <p:txBody>
          <a:bodyPr/>
          <a:lstStyle>
            <a:lvl1pPr>
              <a:defRPr>
                <a:latin typeface="Century Gothic" pitchFamily="34" charset="0"/>
              </a:defRPr>
            </a:lvl1pPr>
            <a:lvl2pPr>
              <a:defRPr lang="fr-FR" sz="2400" b="0" kern="1200" dirty="0" smtClean="0">
                <a:solidFill>
                  <a:schemeClr val="tx1"/>
                </a:solidFill>
                <a:latin typeface="Century Gothic" pitchFamily="34" charset="0"/>
                <a:ea typeface="+mn-ea"/>
                <a:cs typeface="+mn-cs"/>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35891942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51585" y="0"/>
            <a:ext cx="9505983" cy="980728"/>
          </a:xfrm>
          <a:prstGeom prst="rect">
            <a:avLst/>
          </a:prstGeom>
        </p:spPr>
        <p:txBody>
          <a:bodyPr>
            <a:normAutofit/>
          </a:bodyPr>
          <a:lstStyle>
            <a:lvl1pPr algn="r">
              <a:defRPr sz="2800" cap="none"/>
            </a:lvl1pPr>
          </a:lstStyle>
          <a:p>
            <a:r>
              <a:rPr lang="fr-FR" dirty="0" smtClean="0"/>
              <a:t>Cliquez pour modifier le style du titre</a:t>
            </a:r>
            <a:endParaRPr lang="fr-FR" dirty="0"/>
          </a:p>
        </p:txBody>
      </p:sp>
    </p:spTree>
    <p:extLst>
      <p:ext uri="{BB962C8B-B14F-4D97-AF65-F5344CB8AC3E}">
        <p14:creationId xmlns:p14="http://schemas.microsoft.com/office/powerpoint/2010/main" val="33152506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6"/>
          <p:cNvSpPr>
            <a:spLocks noGrp="1" noChangeArrowheads="1"/>
          </p:cNvSpPr>
          <p:nvPr>
            <p:ph type="dt" sz="half" idx="10"/>
          </p:nvPr>
        </p:nvSpPr>
        <p:spPr>
          <a:xfrm>
            <a:off x="239184" y="6597650"/>
            <a:ext cx="1439333" cy="260350"/>
          </a:xfrm>
          <a:prstGeom prst="rect">
            <a:avLst/>
          </a:prstGeom>
        </p:spPr>
        <p:txBody>
          <a:bodyPr/>
          <a:lstStyle>
            <a:lvl1pPr eaLnBrk="1" hangingPunct="1">
              <a:defRPr>
                <a:latin typeface="Arial" charset="0"/>
              </a:defRPr>
            </a:lvl1pPr>
          </a:lstStyle>
          <a:p>
            <a:pPr>
              <a:defRPr/>
            </a:pPr>
            <a:r>
              <a:rPr lang="fr-FR"/>
              <a:t>03/02/2012</a:t>
            </a:r>
          </a:p>
        </p:txBody>
      </p:sp>
      <p:sp>
        <p:nvSpPr>
          <p:cNvPr id="5" name="Rectangle 7"/>
          <p:cNvSpPr>
            <a:spLocks noGrp="1" noChangeArrowheads="1"/>
          </p:cNvSpPr>
          <p:nvPr>
            <p:ph type="ftr" sz="quarter" idx="11"/>
          </p:nvPr>
        </p:nvSpPr>
        <p:spPr>
          <a:xfrm>
            <a:off x="1871133" y="6453188"/>
            <a:ext cx="8544984" cy="404812"/>
          </a:xfrm>
          <a:prstGeom prst="rect">
            <a:avLst/>
          </a:prstGeom>
        </p:spPr>
        <p:txBody>
          <a:bodyPr/>
          <a:lstStyle>
            <a:lvl1pPr>
              <a:defRPr/>
            </a:lvl1pPr>
          </a:lstStyle>
          <a:p>
            <a:pPr>
              <a:defRPr/>
            </a:pPr>
            <a:r>
              <a:rPr lang="fr-FR" altLang="fr-FR" smtClean="0"/>
              <a:t>Projet Carbone Campus - IV Plan d'actions - www.avenirclimatique.org</a:t>
            </a:r>
            <a:endParaRPr lang="fr-FR" altLang="fr-FR"/>
          </a:p>
        </p:txBody>
      </p:sp>
      <p:sp>
        <p:nvSpPr>
          <p:cNvPr id="6" name="Rectangle 8"/>
          <p:cNvSpPr>
            <a:spLocks noGrp="1" noChangeArrowheads="1"/>
          </p:cNvSpPr>
          <p:nvPr>
            <p:ph type="sldNum" sz="quarter" idx="12"/>
          </p:nvPr>
        </p:nvSpPr>
        <p:spPr/>
        <p:txBody>
          <a:bodyPr/>
          <a:lstStyle>
            <a:lvl1pPr>
              <a:defRPr/>
            </a:lvl1pPr>
          </a:lstStyle>
          <a:p>
            <a:pPr>
              <a:defRPr/>
            </a:pPr>
            <a:fld id="{14F278BA-026B-49E9-ADB1-0726EF529C00}" type="slidenum">
              <a:rPr lang="fr-FR" altLang="fr-FR" smtClean="0"/>
              <a:pPr>
                <a:defRPr/>
              </a:pPr>
              <a:t>‹N°›</a:t>
            </a:fld>
            <a:r>
              <a:rPr lang="fr-FR" altLang="fr-FR" smtClean="0"/>
              <a:t>/46</a:t>
            </a:r>
            <a:endParaRPr lang="fr-FR" altLang="fr-FR"/>
          </a:p>
        </p:txBody>
      </p:sp>
      <p:sp>
        <p:nvSpPr>
          <p:cNvPr id="7" name="Rectangle 2"/>
          <p:cNvSpPr>
            <a:spLocks noChangeArrowheads="1"/>
          </p:cNvSpPr>
          <p:nvPr userDrawn="1"/>
        </p:nvSpPr>
        <p:spPr bwMode="auto">
          <a:xfrm>
            <a:off x="0" y="6453188"/>
            <a:ext cx="12192000" cy="404812"/>
          </a:xfrm>
          <a:prstGeom prst="rect">
            <a:avLst/>
          </a:prstGeom>
          <a:solidFill>
            <a:srgbClr val="F7912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mtClean="0"/>
          </a:p>
        </p:txBody>
      </p:sp>
    </p:spTree>
    <p:extLst>
      <p:ext uri="{BB962C8B-B14F-4D97-AF65-F5344CB8AC3E}">
        <p14:creationId xmlns:p14="http://schemas.microsoft.com/office/powerpoint/2010/main" val="38556535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5307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positive Titre">
    <p:spTree>
      <p:nvGrpSpPr>
        <p:cNvPr id="1" name=""/>
        <p:cNvGrpSpPr/>
        <p:nvPr/>
      </p:nvGrpSpPr>
      <p:grpSpPr>
        <a:xfrm>
          <a:off x="0" y="0"/>
          <a:ext cx="0" cy="0"/>
          <a:chOff x="0" y="0"/>
          <a:chExt cx="0" cy="0"/>
        </a:xfrm>
      </p:grpSpPr>
      <p:sp>
        <p:nvSpPr>
          <p:cNvPr id="5" name="Rectangle 4"/>
          <p:cNvSpPr/>
          <p:nvPr/>
        </p:nvSpPr>
        <p:spPr>
          <a:xfrm>
            <a:off x="0" y="6092826"/>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0" y="1"/>
            <a:ext cx="12192000" cy="2003425"/>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rot="2700000">
            <a:off x="6704808" y="1577182"/>
            <a:ext cx="636587" cy="850900"/>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pic>
        <p:nvPicPr>
          <p:cNvPr id="8" name="Image 12" descr="Logo AC Blanc.png"/>
          <p:cNvPicPr>
            <a:picLocks noChangeAspect="1"/>
          </p:cNvPicPr>
          <p:nvPr/>
        </p:nvPicPr>
        <p:blipFill>
          <a:blip r:embed="rId2" cstate="print"/>
          <a:srcRect/>
          <a:stretch>
            <a:fillRect/>
          </a:stretch>
        </p:blipFill>
        <p:spPr bwMode="auto">
          <a:xfrm>
            <a:off x="328085" y="258764"/>
            <a:ext cx="3823700" cy="1393825"/>
          </a:xfrm>
          <a:prstGeom prst="rect">
            <a:avLst/>
          </a:prstGeom>
          <a:noFill/>
          <a:ln w="9525">
            <a:noFill/>
            <a:miter lim="800000"/>
            <a:headEnd/>
            <a:tailEnd/>
          </a:ln>
        </p:spPr>
      </p:pic>
      <p:sp>
        <p:nvSpPr>
          <p:cNvPr id="2" name="Titre 1"/>
          <p:cNvSpPr>
            <a:spLocks noGrp="1"/>
          </p:cNvSpPr>
          <p:nvPr>
            <p:ph type="ctrTitle"/>
          </p:nvPr>
        </p:nvSpPr>
        <p:spPr>
          <a:xfrm>
            <a:off x="431371" y="2492897"/>
            <a:ext cx="9985109" cy="1470025"/>
          </a:xfrm>
          <a:prstGeom prst="rect">
            <a:avLst/>
          </a:prstGeom>
        </p:spPr>
        <p:txBody>
          <a:bodyPr/>
          <a:lstStyle>
            <a:lvl1pPr marL="0" algn="l" defTabSz="457200" rtl="0" eaLnBrk="1" latinLnBrk="0" hangingPunct="1">
              <a:defRPr lang="fr-FR" sz="4400" b="1" kern="1200" dirty="0" smtClean="0">
                <a:solidFill>
                  <a:srgbClr val="F6AB38"/>
                </a:solidFill>
                <a:latin typeface="Century Gothic" pitchFamily="34" charset="0"/>
                <a:ea typeface="+mn-ea"/>
                <a:cs typeface="Century Gothic"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431371" y="4005064"/>
            <a:ext cx="7200800" cy="1126976"/>
          </a:xfrm>
          <a:prstGeom prst="rect">
            <a:avLst/>
          </a:prstGeom>
        </p:spPr>
        <p:txBody>
          <a:bodyPr>
            <a:normAutofit/>
          </a:bodyPr>
          <a:lstStyle>
            <a:lvl1pPr marL="0" indent="0" algn="l" defTabSz="457200" rtl="0" eaLnBrk="1" latinLnBrk="0" hangingPunct="1">
              <a:buNone/>
              <a:defRPr lang="fr-FR" sz="3500" b="1" kern="1200" dirty="0" smtClean="0">
                <a:solidFill>
                  <a:srgbClr val="085160"/>
                </a:solidFill>
                <a:latin typeface="Century Gothic" pitchFamily="34" charset="0"/>
                <a:ea typeface="+mn-ea"/>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21" name="Espace réservé du texte 20"/>
          <p:cNvSpPr>
            <a:spLocks noGrp="1"/>
          </p:cNvSpPr>
          <p:nvPr>
            <p:ph type="body" sz="quarter" idx="10"/>
          </p:nvPr>
        </p:nvSpPr>
        <p:spPr>
          <a:xfrm>
            <a:off x="527382" y="5634038"/>
            <a:ext cx="6816757" cy="675283"/>
          </a:xfrm>
          <a:prstGeom prst="rect">
            <a:avLst/>
          </a:prstGeom>
        </p:spPr>
        <p:txBody>
          <a:bodyPr>
            <a:normAutofit/>
          </a:bodyPr>
          <a:lstStyle>
            <a:lvl1pPr>
              <a:buNone/>
              <a:defRPr lang="fr-FR" sz="2400" b="1" kern="1200" dirty="0" smtClean="0">
                <a:solidFill>
                  <a:schemeClr val="tx1"/>
                </a:solidFill>
                <a:latin typeface="Century Gothic" pitchFamily="34" charset="0"/>
                <a:ea typeface="+mn-ea"/>
                <a:cs typeface="Century Gothic" pitchFamily="34" charset="0"/>
              </a:defRPr>
            </a:lvl1pPr>
          </a:lstStyle>
          <a:p>
            <a:pPr lvl="0"/>
            <a:r>
              <a:rPr lang="fr-FR" smtClean="0"/>
              <a:t>Modifiez les styles du texte du masque</a:t>
            </a:r>
          </a:p>
        </p:txBody>
      </p:sp>
    </p:spTree>
    <p:extLst>
      <p:ext uri="{BB962C8B-B14F-4D97-AF65-F5344CB8AC3E}">
        <p14:creationId xmlns:p14="http://schemas.microsoft.com/office/powerpoint/2010/main" val="2731679827"/>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7548" y="0"/>
            <a:ext cx="8028892" cy="980728"/>
          </a:xfrm>
          <a:prstGeom prst="rect">
            <a:avLst/>
          </a:prstGeom>
        </p:spPr>
        <p:txBody>
          <a:bodyPr anchor="ctr">
            <a:normAutofit/>
          </a:bodyPr>
          <a:lstStyle>
            <a:lvl1pPr algn="l">
              <a:defRPr sz="2400" cap="none"/>
            </a:lvl1pPr>
          </a:lstStyle>
          <a:p>
            <a:r>
              <a:rPr lang="fr-FR" dirty="0" smtClean="0"/>
              <a:t>Cliquez et modifiez le titre</a:t>
            </a:r>
            <a:endParaRPr lang="en-US" dirty="0"/>
          </a:p>
        </p:txBody>
      </p:sp>
      <p:sp>
        <p:nvSpPr>
          <p:cNvPr id="3" name="Content Placeholder 2"/>
          <p:cNvSpPr>
            <a:spLocks noGrp="1"/>
          </p:cNvSpPr>
          <p:nvPr>
            <p:ph idx="1"/>
          </p:nvPr>
        </p:nvSpPr>
        <p:spPr>
          <a:xfrm>
            <a:off x="609600" y="1268760"/>
            <a:ext cx="10972800" cy="4857403"/>
          </a:xfrm>
          <a:prstGeom prst="rect">
            <a:avLst/>
          </a:prstGeom>
        </p:spPr>
        <p:txBody>
          <a:bodyPr/>
          <a:lstStyle>
            <a:lvl1pPr>
              <a:defRPr>
                <a:latin typeface="Century Gothic" pitchFamily="34" charset="0"/>
              </a:defRPr>
            </a:lvl1pPr>
            <a:lvl2pPr>
              <a:defRPr lang="fr-FR" sz="2400" b="0" kern="1200" dirty="0" smtClean="0">
                <a:solidFill>
                  <a:schemeClr val="tx1"/>
                </a:solidFill>
                <a:latin typeface="Century Gothic" pitchFamily="34" charset="0"/>
                <a:ea typeface="+mn-ea"/>
                <a:cs typeface="+mn-cs"/>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19745325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ait à mettre en ava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3" name="Espace réservé du texte 2"/>
          <p:cNvSpPr>
            <a:spLocks noGrp="1"/>
          </p:cNvSpPr>
          <p:nvPr>
            <p:ph type="body" idx="1" hasCustomPrompt="1"/>
          </p:nvPr>
        </p:nvSpPr>
        <p:spPr>
          <a:xfrm>
            <a:off x="0" y="2492897"/>
            <a:ext cx="10363200" cy="1500187"/>
          </a:xfrm>
          <a:prstGeom prst="rect">
            <a:avLst/>
          </a:prstGeom>
          <a:solidFill>
            <a:schemeClr val="bg1"/>
          </a:solidFill>
          <a:ln>
            <a:noFill/>
          </a:ln>
        </p:spPr>
        <p:txBody>
          <a:bodyPr lIns="216000" anchor="ctr">
            <a:normAutofit/>
          </a:bodyPr>
          <a:lstStyle>
            <a:lvl1pPr marL="0" indent="0" algn="l" defTabSz="457200" rtl="0" eaLnBrk="1" latinLnBrk="0" hangingPunct="1">
              <a:buNone/>
              <a:defRPr lang="fr-FR" sz="4000" b="1" kern="1200" cap="none" baseline="0" dirty="0" smtClean="0">
                <a:solidFill>
                  <a:srgbClr val="1B687F"/>
                </a:solidFill>
                <a:latin typeface="Century Gothic" pitchFamily="34" charset="0"/>
                <a:ea typeface="+mn-ea"/>
                <a:cs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3463484174"/>
      </p:ext>
    </p:extLst>
  </p:cSld>
  <p:clrMapOvr>
    <a:masterClrMapping/>
  </p:clrMapOvr>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51585" y="0"/>
            <a:ext cx="9505983" cy="980728"/>
          </a:xfrm>
          <a:prstGeom prst="rect">
            <a:avLst/>
          </a:prstGeom>
        </p:spPr>
        <p:txBody>
          <a:bodyPr>
            <a:normAutofit/>
          </a:bodyPr>
          <a:lstStyle>
            <a:lvl1pPr algn="r">
              <a:defRPr sz="2800" cap="none"/>
            </a:lvl1pPr>
          </a:lstStyle>
          <a:p>
            <a:r>
              <a:rPr lang="fr-FR" dirty="0" smtClean="0"/>
              <a:t>Cliquez pour modifier le style du titre</a:t>
            </a:r>
            <a:endParaRPr lang="fr-FR" dirty="0"/>
          </a:p>
        </p:txBody>
      </p:sp>
    </p:spTree>
    <p:extLst>
      <p:ext uri="{BB962C8B-B14F-4D97-AF65-F5344CB8AC3E}">
        <p14:creationId xmlns:p14="http://schemas.microsoft.com/office/powerpoint/2010/main" val="17802893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7549" y="0"/>
            <a:ext cx="8028892" cy="980728"/>
          </a:xfrm>
          <a:prstGeom prst="rect">
            <a:avLst/>
          </a:prstGeom>
        </p:spPr>
        <p:txBody>
          <a:bodyPr anchor="ctr">
            <a:normAutofit/>
          </a:bodyPr>
          <a:lstStyle>
            <a:lvl1pPr algn="l">
              <a:defRPr sz="2400" cap="none"/>
            </a:lvl1pPr>
          </a:lstStyle>
          <a:p>
            <a:r>
              <a:rPr lang="fr-FR" dirty="0" smtClean="0"/>
              <a:t>Cliquez et modifiez le titre</a:t>
            </a:r>
            <a:endParaRPr lang="en-US" dirty="0"/>
          </a:p>
        </p:txBody>
      </p:sp>
      <p:sp>
        <p:nvSpPr>
          <p:cNvPr id="3" name="Content Placeholder 2"/>
          <p:cNvSpPr>
            <a:spLocks noGrp="1"/>
          </p:cNvSpPr>
          <p:nvPr>
            <p:ph idx="1"/>
          </p:nvPr>
        </p:nvSpPr>
        <p:spPr>
          <a:xfrm>
            <a:off x="609600" y="1268760"/>
            <a:ext cx="10972800" cy="4857403"/>
          </a:xfrm>
          <a:prstGeom prst="rect">
            <a:avLst/>
          </a:prstGeom>
        </p:spPr>
        <p:txBody>
          <a:bodyPr/>
          <a:lstStyle>
            <a:lvl1pPr>
              <a:defRPr>
                <a:latin typeface="Century Gothic" pitchFamily="34" charset="0"/>
              </a:defRPr>
            </a:lvl1pPr>
            <a:lvl2pPr>
              <a:defRPr lang="fr-FR" sz="1800" b="0" kern="1200" dirty="0" smtClean="0">
                <a:solidFill>
                  <a:schemeClr val="tx1"/>
                </a:solidFill>
                <a:latin typeface="Century Gothic" pitchFamily="34" charset="0"/>
                <a:ea typeface="+mn-ea"/>
                <a:cs typeface="+mn-cs"/>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9654553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443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2" name="Image 8" descr="1-Logo AC.png"/>
          <p:cNvPicPr>
            <a:picLocks noChangeAspect="1"/>
          </p:cNvPicPr>
          <p:nvPr userDrawn="1"/>
        </p:nvPicPr>
        <p:blipFill>
          <a:blip r:embed="rId2" cstate="print"/>
          <a:srcRect/>
          <a:stretch>
            <a:fillRect/>
          </a:stretch>
        </p:blipFill>
        <p:spPr bwMode="auto">
          <a:xfrm>
            <a:off x="191346" y="263863"/>
            <a:ext cx="1656183" cy="553263"/>
          </a:xfrm>
          <a:prstGeom prst="rect">
            <a:avLst/>
          </a:prstGeom>
          <a:noFill/>
          <a:ln w="9525">
            <a:noFill/>
            <a:miter lim="800000"/>
            <a:headEnd/>
            <a:tailEnd/>
          </a:ln>
        </p:spPr>
      </p:pic>
    </p:spTree>
    <p:extLst>
      <p:ext uri="{BB962C8B-B14F-4D97-AF65-F5344CB8AC3E}">
        <p14:creationId xmlns:p14="http://schemas.microsoft.com/office/powerpoint/2010/main" val="2616291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6"/>
          <p:cNvSpPr>
            <a:spLocks noGrp="1" noChangeArrowheads="1"/>
          </p:cNvSpPr>
          <p:nvPr>
            <p:ph type="dt" sz="half" idx="10"/>
          </p:nvPr>
        </p:nvSpPr>
        <p:spPr>
          <a:xfrm>
            <a:off x="239184" y="6597650"/>
            <a:ext cx="1439333" cy="260350"/>
          </a:xfrm>
          <a:prstGeom prst="rect">
            <a:avLst/>
          </a:prstGeom>
        </p:spPr>
        <p:txBody>
          <a:bodyPr/>
          <a:lstStyle>
            <a:lvl1pPr eaLnBrk="1" hangingPunct="1">
              <a:defRPr>
                <a:latin typeface="Arial" charset="0"/>
              </a:defRPr>
            </a:lvl1pPr>
          </a:lstStyle>
          <a:p>
            <a:pPr>
              <a:defRPr/>
            </a:pPr>
            <a:r>
              <a:rPr lang="fr-FR"/>
              <a:t>03/02/2012</a:t>
            </a:r>
          </a:p>
        </p:txBody>
      </p:sp>
      <p:sp>
        <p:nvSpPr>
          <p:cNvPr id="5" name="Rectangle 7"/>
          <p:cNvSpPr>
            <a:spLocks noGrp="1" noChangeArrowheads="1"/>
          </p:cNvSpPr>
          <p:nvPr>
            <p:ph type="ftr" sz="quarter" idx="11"/>
          </p:nvPr>
        </p:nvSpPr>
        <p:spPr>
          <a:xfrm>
            <a:off x="1871133" y="6453188"/>
            <a:ext cx="8544984" cy="404812"/>
          </a:xfrm>
          <a:prstGeom prst="rect">
            <a:avLst/>
          </a:prstGeom>
        </p:spPr>
        <p:txBody>
          <a:bodyPr/>
          <a:lstStyle>
            <a:lvl1pPr>
              <a:defRPr/>
            </a:lvl1pPr>
          </a:lstStyle>
          <a:p>
            <a:pPr>
              <a:defRPr/>
            </a:pPr>
            <a:r>
              <a:rPr lang="fr-FR"/>
              <a:t>Projet Carbone Campus - III Phase préparatoire - www.avenirclimatique.org</a:t>
            </a:r>
          </a:p>
        </p:txBody>
      </p:sp>
      <p:sp>
        <p:nvSpPr>
          <p:cNvPr id="6" name="Rectangle 8"/>
          <p:cNvSpPr>
            <a:spLocks noGrp="1" noChangeArrowheads="1"/>
          </p:cNvSpPr>
          <p:nvPr>
            <p:ph type="sldNum" sz="quarter" idx="12"/>
          </p:nvPr>
        </p:nvSpPr>
        <p:spPr/>
        <p:txBody>
          <a:bodyPr/>
          <a:lstStyle>
            <a:lvl1pPr>
              <a:defRPr/>
            </a:lvl1pPr>
          </a:lstStyle>
          <a:p>
            <a:pPr>
              <a:defRPr/>
            </a:pPr>
            <a:fld id="{0BA82618-78EA-43FD-98A6-0757C4842D47}" type="slidenum">
              <a:rPr lang="fr-FR" altLang="en-US"/>
              <a:pPr>
                <a:defRPr/>
              </a:pPr>
              <a:t>‹N°›</a:t>
            </a:fld>
            <a:r>
              <a:rPr lang="fr-FR" altLang="en-US"/>
              <a:t>/56</a:t>
            </a:r>
          </a:p>
        </p:txBody>
      </p:sp>
    </p:spTree>
    <p:extLst>
      <p:ext uri="{BB962C8B-B14F-4D97-AF65-F5344CB8AC3E}">
        <p14:creationId xmlns:p14="http://schemas.microsoft.com/office/powerpoint/2010/main" val="4273938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Titre">
    <p:spTree>
      <p:nvGrpSpPr>
        <p:cNvPr id="1" name=""/>
        <p:cNvGrpSpPr/>
        <p:nvPr/>
      </p:nvGrpSpPr>
      <p:grpSpPr>
        <a:xfrm>
          <a:off x="0" y="0"/>
          <a:ext cx="0" cy="0"/>
          <a:chOff x="0" y="0"/>
          <a:chExt cx="0" cy="0"/>
        </a:xfrm>
      </p:grpSpPr>
      <p:sp>
        <p:nvSpPr>
          <p:cNvPr id="5" name="Rectangle 4"/>
          <p:cNvSpPr/>
          <p:nvPr userDrawn="1"/>
        </p:nvSpPr>
        <p:spPr>
          <a:xfrm>
            <a:off x="0" y="6092826"/>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userDrawn="1"/>
        </p:nvSpPr>
        <p:spPr>
          <a:xfrm>
            <a:off x="0" y="1"/>
            <a:ext cx="12192000" cy="2003425"/>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userDrawn="1"/>
        </p:nvSpPr>
        <p:spPr>
          <a:xfrm rot="2700000">
            <a:off x="6704808" y="1577182"/>
            <a:ext cx="636587" cy="850900"/>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pic>
        <p:nvPicPr>
          <p:cNvPr id="8" name="Image 12" descr="Logo AC Blanc.png"/>
          <p:cNvPicPr>
            <a:picLocks noChangeAspect="1"/>
          </p:cNvPicPr>
          <p:nvPr userDrawn="1"/>
        </p:nvPicPr>
        <p:blipFill>
          <a:blip r:embed="rId2" cstate="print"/>
          <a:srcRect/>
          <a:stretch>
            <a:fillRect/>
          </a:stretch>
        </p:blipFill>
        <p:spPr bwMode="auto">
          <a:xfrm>
            <a:off x="328085" y="258764"/>
            <a:ext cx="3823700" cy="1393825"/>
          </a:xfrm>
          <a:prstGeom prst="rect">
            <a:avLst/>
          </a:prstGeom>
          <a:noFill/>
          <a:ln w="9525">
            <a:noFill/>
            <a:miter lim="800000"/>
            <a:headEnd/>
            <a:tailEnd/>
          </a:ln>
        </p:spPr>
      </p:pic>
      <p:sp>
        <p:nvSpPr>
          <p:cNvPr id="2" name="Titre 1"/>
          <p:cNvSpPr>
            <a:spLocks noGrp="1"/>
          </p:cNvSpPr>
          <p:nvPr>
            <p:ph type="ctrTitle"/>
          </p:nvPr>
        </p:nvSpPr>
        <p:spPr>
          <a:xfrm>
            <a:off x="431371" y="2492897"/>
            <a:ext cx="9985109" cy="1470025"/>
          </a:xfrm>
          <a:prstGeom prst="rect">
            <a:avLst/>
          </a:prstGeom>
        </p:spPr>
        <p:txBody>
          <a:bodyPr/>
          <a:lstStyle>
            <a:lvl1pPr marL="0" algn="l" defTabSz="457200" rtl="0" eaLnBrk="1" latinLnBrk="0" hangingPunct="1">
              <a:defRPr lang="fr-FR" sz="4400" b="1" kern="1200" dirty="0" smtClean="0">
                <a:solidFill>
                  <a:srgbClr val="F6AB38"/>
                </a:solidFill>
                <a:latin typeface="Century Gothic" pitchFamily="34" charset="0"/>
                <a:ea typeface="+mn-ea"/>
                <a:cs typeface="Century Gothic"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431371" y="4005064"/>
            <a:ext cx="7200800" cy="1126976"/>
          </a:xfrm>
          <a:prstGeom prst="rect">
            <a:avLst/>
          </a:prstGeom>
        </p:spPr>
        <p:txBody>
          <a:bodyPr>
            <a:normAutofit/>
          </a:bodyPr>
          <a:lstStyle>
            <a:lvl1pPr marL="0" indent="0" algn="l" defTabSz="457200" rtl="0" eaLnBrk="1" latinLnBrk="0" hangingPunct="1">
              <a:buNone/>
              <a:defRPr lang="fr-FR" sz="3500" b="1" kern="1200" dirty="0" smtClean="0">
                <a:solidFill>
                  <a:srgbClr val="085160"/>
                </a:solidFill>
                <a:latin typeface="Century Gothic" pitchFamily="34" charset="0"/>
                <a:ea typeface="+mn-ea"/>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21" name="Espace réservé du texte 20"/>
          <p:cNvSpPr>
            <a:spLocks noGrp="1"/>
          </p:cNvSpPr>
          <p:nvPr>
            <p:ph type="body" sz="quarter" idx="10"/>
          </p:nvPr>
        </p:nvSpPr>
        <p:spPr>
          <a:xfrm>
            <a:off x="527382" y="5634038"/>
            <a:ext cx="6816757" cy="675283"/>
          </a:xfrm>
          <a:prstGeom prst="rect">
            <a:avLst/>
          </a:prstGeom>
        </p:spPr>
        <p:txBody>
          <a:bodyPr>
            <a:normAutofit/>
          </a:bodyPr>
          <a:lstStyle>
            <a:lvl1pPr>
              <a:buNone/>
              <a:defRPr lang="fr-FR" sz="2400" b="1" kern="1200" dirty="0" smtClean="0">
                <a:solidFill>
                  <a:schemeClr val="tx1"/>
                </a:solidFill>
                <a:latin typeface="Century Gothic" pitchFamily="34" charset="0"/>
                <a:ea typeface="+mn-ea"/>
                <a:cs typeface="Century Gothic" pitchFamily="34" charset="0"/>
              </a:defRPr>
            </a:lvl1pPr>
          </a:lstStyle>
          <a:p>
            <a:pPr lvl="0"/>
            <a:r>
              <a:rPr lang="fr-FR" smtClean="0"/>
              <a:t>Modifiez les styles du texte du masque</a:t>
            </a:r>
          </a:p>
        </p:txBody>
      </p:sp>
    </p:spTree>
    <p:extLst>
      <p:ext uri="{BB962C8B-B14F-4D97-AF65-F5344CB8AC3E}">
        <p14:creationId xmlns:p14="http://schemas.microsoft.com/office/powerpoint/2010/main" val="18094587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7548" y="0"/>
            <a:ext cx="8028892" cy="980728"/>
          </a:xfrm>
          <a:prstGeom prst="rect">
            <a:avLst/>
          </a:prstGeom>
        </p:spPr>
        <p:txBody>
          <a:bodyPr anchor="ctr">
            <a:normAutofit/>
          </a:bodyPr>
          <a:lstStyle>
            <a:lvl1pPr algn="l">
              <a:defRPr sz="2400" cap="none"/>
            </a:lvl1pPr>
          </a:lstStyle>
          <a:p>
            <a:r>
              <a:rPr lang="fr-FR" dirty="0" smtClean="0"/>
              <a:t>Cliquez et modifiez le titre</a:t>
            </a:r>
            <a:endParaRPr lang="en-US" dirty="0"/>
          </a:p>
        </p:txBody>
      </p:sp>
      <p:sp>
        <p:nvSpPr>
          <p:cNvPr id="3" name="Content Placeholder 2"/>
          <p:cNvSpPr>
            <a:spLocks noGrp="1"/>
          </p:cNvSpPr>
          <p:nvPr>
            <p:ph idx="1"/>
          </p:nvPr>
        </p:nvSpPr>
        <p:spPr>
          <a:xfrm>
            <a:off x="609600" y="1268760"/>
            <a:ext cx="10972800" cy="4857403"/>
          </a:xfrm>
          <a:prstGeom prst="rect">
            <a:avLst/>
          </a:prstGeom>
        </p:spPr>
        <p:txBody>
          <a:bodyPr/>
          <a:lstStyle>
            <a:lvl1pPr>
              <a:defRPr>
                <a:latin typeface="Century Gothic" pitchFamily="34" charset="0"/>
              </a:defRPr>
            </a:lvl1pPr>
            <a:lvl2pPr>
              <a:defRPr lang="fr-FR" sz="2400" b="0" kern="1200" dirty="0" smtClean="0">
                <a:solidFill>
                  <a:schemeClr val="tx1"/>
                </a:solidFill>
                <a:latin typeface="Century Gothic" pitchFamily="34" charset="0"/>
                <a:ea typeface="+mn-ea"/>
                <a:cs typeface="+mn-cs"/>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0742896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ait à mettre en ava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3" name="Espace réservé du texte 2"/>
          <p:cNvSpPr>
            <a:spLocks noGrp="1"/>
          </p:cNvSpPr>
          <p:nvPr>
            <p:ph type="body" idx="1" hasCustomPrompt="1"/>
          </p:nvPr>
        </p:nvSpPr>
        <p:spPr>
          <a:xfrm>
            <a:off x="0" y="2492897"/>
            <a:ext cx="10363200" cy="1500187"/>
          </a:xfrm>
          <a:prstGeom prst="rect">
            <a:avLst/>
          </a:prstGeom>
          <a:solidFill>
            <a:schemeClr val="bg1"/>
          </a:solidFill>
          <a:ln>
            <a:noFill/>
          </a:ln>
        </p:spPr>
        <p:txBody>
          <a:bodyPr lIns="216000" anchor="ctr">
            <a:normAutofit/>
          </a:bodyPr>
          <a:lstStyle>
            <a:lvl1pPr marL="0" indent="0" algn="l" defTabSz="457200" rtl="0" eaLnBrk="1" latinLnBrk="0" hangingPunct="1">
              <a:buNone/>
              <a:defRPr lang="fr-FR" sz="4000" b="1" kern="1200" cap="none" baseline="0" dirty="0" smtClean="0">
                <a:solidFill>
                  <a:srgbClr val="1B687F"/>
                </a:solidFill>
                <a:latin typeface="Century Gothic" pitchFamily="34" charset="0"/>
                <a:ea typeface="+mn-ea"/>
                <a:cs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317416492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51585" y="0"/>
            <a:ext cx="9505983" cy="980728"/>
          </a:xfrm>
          <a:prstGeom prst="rect">
            <a:avLst/>
          </a:prstGeom>
        </p:spPr>
        <p:txBody>
          <a:bodyPr>
            <a:normAutofit/>
          </a:bodyPr>
          <a:lstStyle>
            <a:lvl1pPr algn="r">
              <a:defRPr sz="2800" cap="none"/>
            </a:lvl1pPr>
          </a:lstStyle>
          <a:p>
            <a:r>
              <a:rPr lang="fr-FR" dirty="0" smtClean="0"/>
              <a:t>Cliquez pour modifier le style du titre</a:t>
            </a:r>
            <a:endParaRPr lang="fr-FR" dirty="0"/>
          </a:p>
        </p:txBody>
      </p:sp>
    </p:spTree>
    <p:extLst>
      <p:ext uri="{BB962C8B-B14F-4D97-AF65-F5344CB8AC3E}">
        <p14:creationId xmlns:p14="http://schemas.microsoft.com/office/powerpoint/2010/main" val="295984391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89730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32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ait à mettre en ava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3" name="Espace réservé du texte 2"/>
          <p:cNvSpPr>
            <a:spLocks noGrp="1"/>
          </p:cNvSpPr>
          <p:nvPr>
            <p:ph type="body" idx="1" hasCustomPrompt="1"/>
          </p:nvPr>
        </p:nvSpPr>
        <p:spPr>
          <a:xfrm>
            <a:off x="0" y="2492899"/>
            <a:ext cx="10363200" cy="1500187"/>
          </a:xfrm>
          <a:prstGeom prst="rect">
            <a:avLst/>
          </a:prstGeom>
          <a:solidFill>
            <a:schemeClr val="bg1"/>
          </a:solidFill>
          <a:ln>
            <a:noFill/>
          </a:ln>
        </p:spPr>
        <p:txBody>
          <a:bodyPr lIns="216000" anchor="ctr">
            <a:normAutofit/>
          </a:bodyPr>
          <a:lstStyle>
            <a:lvl1pPr marL="0" indent="0" algn="l" defTabSz="342900" rtl="0" eaLnBrk="1" latinLnBrk="0" hangingPunct="1">
              <a:buNone/>
              <a:defRPr lang="fr-FR" sz="3000" b="1" kern="1200" cap="none" baseline="0" dirty="0" smtClean="0">
                <a:solidFill>
                  <a:srgbClr val="1B687F"/>
                </a:solidFill>
                <a:latin typeface="Century Gothic" pitchFamily="34" charset="0"/>
                <a:ea typeface="+mn-ea"/>
                <a:cs typeface="Century Gothic"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3265206230"/>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51586" y="0"/>
            <a:ext cx="9505983" cy="980728"/>
          </a:xfrm>
          <a:prstGeom prst="rect">
            <a:avLst/>
          </a:prstGeom>
        </p:spPr>
        <p:txBody>
          <a:bodyPr>
            <a:normAutofit/>
          </a:bodyPr>
          <a:lstStyle>
            <a:lvl1pPr algn="r">
              <a:defRPr sz="2100" cap="none"/>
            </a:lvl1pPr>
          </a:lstStyle>
          <a:p>
            <a:r>
              <a:rPr lang="fr-FR" dirty="0" smtClean="0"/>
              <a:t>Cliquez pour modifier le style du titre</a:t>
            </a:r>
            <a:endParaRPr lang="fr-FR" dirty="0"/>
          </a:p>
        </p:txBody>
      </p:sp>
    </p:spTree>
    <p:extLst>
      <p:ext uri="{BB962C8B-B14F-4D97-AF65-F5344CB8AC3E}">
        <p14:creationId xmlns:p14="http://schemas.microsoft.com/office/powerpoint/2010/main" val="36198869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2052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8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6453188"/>
            <a:ext cx="12192000" cy="404812"/>
          </a:xfrm>
          <a:prstGeom prst="rect">
            <a:avLst/>
          </a:prstGeom>
          <a:solidFill>
            <a:srgbClr val="F7912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mtClean="0"/>
          </a:p>
        </p:txBody>
      </p:sp>
      <p:sp>
        <p:nvSpPr>
          <p:cNvPr id="3076" name="Rectangle 4"/>
          <p:cNvSpPr>
            <a:spLocks noGrp="1" noChangeArrowheads="1"/>
          </p:cNvSpPr>
          <p:nvPr>
            <p:ph type="ctrTitle"/>
          </p:nvPr>
        </p:nvSpPr>
        <p:spPr>
          <a:xfrm>
            <a:off x="914400" y="2130426"/>
            <a:ext cx="10363200" cy="1470025"/>
          </a:xfrm>
          <a:prstGeom prst="rect">
            <a:avLst/>
          </a:prstGeom>
        </p:spPr>
        <p:txBody>
          <a:bodyPr/>
          <a:lstStyle>
            <a:lvl1pPr algn="ctr">
              <a:defRPr sz="2800"/>
            </a:lvl1pPr>
          </a:lstStyle>
          <a:p>
            <a:pPr lvl="0"/>
            <a:r>
              <a:rPr lang="fr-FR" altLang="fr-FR" noProof="0" smtClean="0"/>
              <a:t>Cliquez pour modifier le style du titre</a:t>
            </a:r>
          </a:p>
        </p:txBody>
      </p:sp>
      <p:sp>
        <p:nvSpPr>
          <p:cNvPr id="3077" name="Rectangle 5"/>
          <p:cNvSpPr>
            <a:spLocks noGrp="1" noChangeArrowheads="1"/>
          </p:cNvSpPr>
          <p:nvPr>
            <p:ph type="subTitle" idx="1"/>
          </p:nvPr>
        </p:nvSpPr>
        <p:spPr>
          <a:xfrm>
            <a:off x="239185" y="4652964"/>
            <a:ext cx="11713633" cy="1944687"/>
          </a:xfrm>
          <a:prstGeom prst="rect">
            <a:avLst/>
          </a:prstGeom>
        </p:spPr>
        <p:txBody>
          <a:bodyPr/>
          <a:lstStyle>
            <a:lvl1pPr marL="0" indent="0" algn="ctr">
              <a:buFont typeface="Wingdings" pitchFamily="2" charset="2"/>
              <a:buNone/>
              <a:defRPr sz="2800" b="1"/>
            </a:lvl1pPr>
          </a:lstStyle>
          <a:p>
            <a:pPr lvl="0"/>
            <a:r>
              <a:rPr lang="fr-FR" altLang="fr-FR" noProof="0" smtClean="0"/>
              <a:t>Cliquez pour modifier le style des sous-titres du masque</a:t>
            </a:r>
          </a:p>
        </p:txBody>
      </p:sp>
      <p:sp>
        <p:nvSpPr>
          <p:cNvPr id="5" name="Rectangle 7"/>
          <p:cNvSpPr>
            <a:spLocks noGrp="1" noChangeArrowheads="1"/>
          </p:cNvSpPr>
          <p:nvPr>
            <p:ph type="ftr" sz="quarter" idx="10"/>
          </p:nvPr>
        </p:nvSpPr>
        <p:spPr>
          <a:xfrm>
            <a:off x="1871133" y="6516688"/>
            <a:ext cx="8544984" cy="260350"/>
          </a:xfrm>
          <a:prstGeom prst="rect">
            <a:avLst/>
          </a:prstGeom>
        </p:spPr>
        <p:txBody>
          <a:bodyPr/>
          <a:lstStyle>
            <a:lvl1pPr>
              <a:defRPr/>
            </a:lvl1pPr>
          </a:lstStyle>
          <a:p>
            <a:pPr>
              <a:defRPr/>
            </a:pPr>
            <a:r>
              <a:rPr lang="fr-FR" altLang="fr-FR"/>
              <a:t>Projet Carbone Campus - IV Plan d'actions - www.avenirclimatique.org</a:t>
            </a:r>
          </a:p>
        </p:txBody>
      </p:sp>
      <p:sp>
        <p:nvSpPr>
          <p:cNvPr id="6" name="Rectangle 8"/>
          <p:cNvSpPr>
            <a:spLocks noGrp="1" noChangeArrowheads="1"/>
          </p:cNvSpPr>
          <p:nvPr>
            <p:ph type="sldNum" sz="quarter" idx="11"/>
          </p:nvPr>
        </p:nvSpPr>
        <p:spPr/>
        <p:txBody>
          <a:bodyPr/>
          <a:lstStyle>
            <a:lvl1pPr>
              <a:defRPr/>
            </a:lvl1pPr>
          </a:lstStyle>
          <a:p>
            <a:pPr>
              <a:defRPr/>
            </a:pPr>
            <a:fld id="{14F278BA-026B-49E9-ADB1-0726EF529C00}" type="slidenum">
              <a:rPr lang="fr-FR" altLang="fr-FR"/>
              <a:pPr>
                <a:defRPr/>
              </a:pPr>
              <a:t>‹N°›</a:t>
            </a:fld>
            <a:r>
              <a:rPr lang="fr-FR" altLang="fr-FR"/>
              <a:t>/46</a:t>
            </a:r>
          </a:p>
        </p:txBody>
      </p:sp>
    </p:spTree>
    <p:extLst>
      <p:ext uri="{BB962C8B-B14F-4D97-AF65-F5344CB8AC3E}">
        <p14:creationId xmlns:p14="http://schemas.microsoft.com/office/powerpoint/2010/main" val="412284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Image 8" descr="1-Logo AC.png"/>
          <p:cNvPicPr>
            <a:picLocks noChangeAspect="1"/>
          </p:cNvPicPr>
          <p:nvPr userDrawn="1"/>
        </p:nvPicPr>
        <p:blipFill>
          <a:blip r:embed="rId2" cstate="print"/>
          <a:srcRect/>
          <a:stretch>
            <a:fillRect/>
          </a:stretch>
        </p:blipFill>
        <p:spPr bwMode="auto">
          <a:xfrm>
            <a:off x="191346" y="263863"/>
            <a:ext cx="1656183" cy="553263"/>
          </a:xfrm>
          <a:prstGeom prst="rect">
            <a:avLst/>
          </a:prstGeom>
          <a:noFill/>
          <a:ln w="9525">
            <a:noFill/>
            <a:miter lim="800000"/>
            <a:headEnd/>
            <a:tailEnd/>
          </a:ln>
        </p:spPr>
      </p:pic>
    </p:spTree>
    <p:extLst>
      <p:ext uri="{BB962C8B-B14F-4D97-AF65-F5344CB8AC3E}">
        <p14:creationId xmlns:p14="http://schemas.microsoft.com/office/powerpoint/2010/main" val="368687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91545" y="0"/>
            <a:ext cx="8136904" cy="980728"/>
          </a:xfrm>
          <a:prstGeom prst="rect">
            <a:avLst/>
          </a:prstGeom>
        </p:spPr>
        <p:txBody>
          <a:bodyPr>
            <a:normAutofit/>
          </a:bodyPr>
          <a:lstStyle>
            <a:lvl1pPr algn="ctr">
              <a:defRPr sz="1800" cap="none"/>
            </a:lvl1pPr>
          </a:lstStyle>
          <a:p>
            <a:r>
              <a:rPr lang="fr-FR" dirty="0" smtClean="0"/>
              <a:t>Cliquez et modifiez le titre</a:t>
            </a:r>
            <a:endParaRPr lang="en-US" dirty="0"/>
          </a:p>
        </p:txBody>
      </p:sp>
      <p:sp>
        <p:nvSpPr>
          <p:cNvPr id="3" name="Content Placeholder 2"/>
          <p:cNvSpPr>
            <a:spLocks noGrp="1"/>
          </p:cNvSpPr>
          <p:nvPr>
            <p:ph idx="1"/>
          </p:nvPr>
        </p:nvSpPr>
        <p:spPr>
          <a:xfrm>
            <a:off x="609600" y="1268760"/>
            <a:ext cx="10972800" cy="4857403"/>
          </a:xfrm>
          <a:prstGeom prst="rect">
            <a:avLst/>
          </a:prstGeom>
        </p:spPr>
        <p:txBody>
          <a:bodyPr/>
          <a:lstStyle>
            <a:lvl1pPr>
              <a:defRPr>
                <a:latin typeface="Century Gothic" pitchFamily="34" charset="0"/>
              </a:defRPr>
            </a:lvl1pPr>
            <a:lvl2pPr>
              <a:defRPr lang="fr-FR" sz="1800" b="0" kern="1200" dirty="0" smtClean="0">
                <a:solidFill>
                  <a:schemeClr val="tx1"/>
                </a:solidFill>
                <a:latin typeface="Century Gothic" pitchFamily="34" charset="0"/>
                <a:ea typeface="+mn-ea"/>
                <a:cs typeface="+mn-cs"/>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5353835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00788"/>
            <a:ext cx="12192000" cy="557212"/>
          </a:xfrm>
          <a:prstGeom prst="rect">
            <a:avLst/>
          </a:prstGeom>
          <a:solidFill>
            <a:srgbClr val="F6AB38"/>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pic>
        <p:nvPicPr>
          <p:cNvPr id="1033" name="Image 8" descr="1-Logo AC.png"/>
          <p:cNvPicPr>
            <a:picLocks noChangeAspect="1"/>
          </p:cNvPicPr>
          <p:nvPr/>
        </p:nvPicPr>
        <p:blipFill>
          <a:blip r:embed="rId9" cstate="print"/>
          <a:srcRect/>
          <a:stretch>
            <a:fillRect/>
          </a:stretch>
        </p:blipFill>
        <p:spPr bwMode="auto">
          <a:xfrm>
            <a:off x="187113" y="230975"/>
            <a:ext cx="1656183" cy="553263"/>
          </a:xfrm>
          <a:prstGeom prst="rect">
            <a:avLst/>
          </a:prstGeom>
          <a:noFill/>
          <a:ln w="9525">
            <a:noFill/>
            <a:miter lim="800000"/>
            <a:headEnd/>
            <a:tailEnd/>
          </a:ln>
        </p:spPr>
      </p:pic>
      <p:sp>
        <p:nvSpPr>
          <p:cNvPr id="10" name="Espace réservé du numéro de diapositive 5"/>
          <p:cNvSpPr>
            <a:spLocks noGrp="1"/>
          </p:cNvSpPr>
          <p:nvPr>
            <p:ph type="sldNum" sz="quarter" idx="4"/>
          </p:nvPr>
        </p:nvSpPr>
        <p:spPr>
          <a:xfrm>
            <a:off x="11280576" y="6381331"/>
            <a:ext cx="864096" cy="365125"/>
          </a:xfrm>
          <a:prstGeom prst="rect">
            <a:avLst/>
          </a:prstGeom>
        </p:spPr>
        <p:txBody>
          <a:bodyPr/>
          <a:lstStyle>
            <a:lvl1pPr>
              <a:defRPr b="1">
                <a:solidFill>
                  <a:schemeClr val="bg1"/>
                </a:solidFill>
              </a:defRPr>
            </a:lvl1pPr>
          </a:lstStyle>
          <a:p>
            <a:fld id="{0FEB9A1C-DEF1-40EB-8462-B05EACD76166}" type="slidenum">
              <a:rPr lang="fr-FR" smtClean="0"/>
              <a:t>‹N°›</a:t>
            </a:fld>
            <a:endParaRPr lang="fr-FR"/>
          </a:p>
        </p:txBody>
      </p:sp>
    </p:spTree>
    <p:extLst>
      <p:ext uri="{BB962C8B-B14F-4D97-AF65-F5344CB8AC3E}">
        <p14:creationId xmlns:p14="http://schemas.microsoft.com/office/powerpoint/2010/main" val="272820475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Lst>
  <p:timing>
    <p:tnLst>
      <p:par>
        <p:cTn id="1" dur="indefinite" restart="never" nodeType="tmRoot"/>
      </p:par>
    </p:tnLst>
  </p:timing>
  <p:hf sldNum="0" hdr="0" ftr="0" dt="0"/>
  <p:txStyles>
    <p:titleStyle>
      <a:lvl1pPr algn="l" defTabSz="342900" rtl="0" eaLnBrk="1" fontAlgn="base" hangingPunct="1">
        <a:spcBef>
          <a:spcPct val="0"/>
        </a:spcBef>
        <a:spcAft>
          <a:spcPct val="0"/>
        </a:spcAft>
        <a:defRPr lang="fr-FR" sz="2400" b="1" kern="1200" cap="all" dirty="0">
          <a:solidFill>
            <a:srgbClr val="085160"/>
          </a:solidFill>
          <a:latin typeface="Century Gothic" pitchFamily="34" charset="0"/>
          <a:ea typeface="+mn-ea"/>
          <a:cs typeface="+mj-cs"/>
        </a:defRPr>
      </a:lvl1pPr>
      <a:lvl2pPr algn="l" defTabSz="342900" rtl="0" eaLnBrk="1" fontAlgn="base" hangingPunct="1">
        <a:spcBef>
          <a:spcPct val="0"/>
        </a:spcBef>
        <a:spcAft>
          <a:spcPct val="0"/>
        </a:spcAft>
        <a:defRPr sz="2400" b="1">
          <a:solidFill>
            <a:srgbClr val="085160"/>
          </a:solidFill>
          <a:latin typeface="Champagne &amp; Limousines"/>
        </a:defRPr>
      </a:lvl2pPr>
      <a:lvl3pPr algn="l" defTabSz="342900" rtl="0" eaLnBrk="1" fontAlgn="base" hangingPunct="1">
        <a:spcBef>
          <a:spcPct val="0"/>
        </a:spcBef>
        <a:spcAft>
          <a:spcPct val="0"/>
        </a:spcAft>
        <a:defRPr sz="2400" b="1">
          <a:solidFill>
            <a:srgbClr val="085160"/>
          </a:solidFill>
          <a:latin typeface="Champagne &amp; Limousines"/>
        </a:defRPr>
      </a:lvl3pPr>
      <a:lvl4pPr algn="l" defTabSz="342900" rtl="0" eaLnBrk="1" fontAlgn="base" hangingPunct="1">
        <a:spcBef>
          <a:spcPct val="0"/>
        </a:spcBef>
        <a:spcAft>
          <a:spcPct val="0"/>
        </a:spcAft>
        <a:defRPr sz="2400" b="1">
          <a:solidFill>
            <a:srgbClr val="085160"/>
          </a:solidFill>
          <a:latin typeface="Champagne &amp; Limousines"/>
        </a:defRPr>
      </a:lvl4pPr>
      <a:lvl5pPr algn="l" defTabSz="342900" rtl="0" eaLnBrk="1" fontAlgn="base" hangingPunct="1">
        <a:spcBef>
          <a:spcPct val="0"/>
        </a:spcBef>
        <a:spcAft>
          <a:spcPct val="0"/>
        </a:spcAft>
        <a:defRPr sz="2400" b="1">
          <a:solidFill>
            <a:srgbClr val="085160"/>
          </a:solidFill>
          <a:latin typeface="Champagne &amp; Limousines"/>
        </a:defRPr>
      </a:lvl5pPr>
      <a:lvl6pPr marL="342900" algn="l" defTabSz="342900" rtl="0" eaLnBrk="1" fontAlgn="base" hangingPunct="1">
        <a:spcBef>
          <a:spcPct val="0"/>
        </a:spcBef>
        <a:spcAft>
          <a:spcPct val="0"/>
        </a:spcAft>
        <a:defRPr sz="2400" b="1">
          <a:solidFill>
            <a:srgbClr val="085160"/>
          </a:solidFill>
          <a:latin typeface="Champagne &amp; Limousines"/>
        </a:defRPr>
      </a:lvl6pPr>
      <a:lvl7pPr marL="685800" algn="l" defTabSz="342900" rtl="0" eaLnBrk="1" fontAlgn="base" hangingPunct="1">
        <a:spcBef>
          <a:spcPct val="0"/>
        </a:spcBef>
        <a:spcAft>
          <a:spcPct val="0"/>
        </a:spcAft>
        <a:defRPr sz="2400" b="1">
          <a:solidFill>
            <a:srgbClr val="085160"/>
          </a:solidFill>
          <a:latin typeface="Champagne &amp; Limousines"/>
        </a:defRPr>
      </a:lvl7pPr>
      <a:lvl8pPr marL="1028700" algn="l" defTabSz="342900" rtl="0" eaLnBrk="1" fontAlgn="base" hangingPunct="1">
        <a:spcBef>
          <a:spcPct val="0"/>
        </a:spcBef>
        <a:spcAft>
          <a:spcPct val="0"/>
        </a:spcAft>
        <a:defRPr sz="2400" b="1">
          <a:solidFill>
            <a:srgbClr val="085160"/>
          </a:solidFill>
          <a:latin typeface="Champagne &amp; Limousines"/>
        </a:defRPr>
      </a:lvl8pPr>
      <a:lvl9pPr marL="1371600" algn="l" defTabSz="342900" rtl="0" eaLnBrk="1" fontAlgn="base" hangingPunct="1">
        <a:spcBef>
          <a:spcPct val="0"/>
        </a:spcBef>
        <a:spcAft>
          <a:spcPct val="0"/>
        </a:spcAft>
        <a:defRPr sz="2400" b="1">
          <a:solidFill>
            <a:srgbClr val="085160"/>
          </a:solidFill>
          <a:latin typeface="Champagne &amp; Limousines"/>
        </a:defRPr>
      </a:lvl9pPr>
    </p:titleStyle>
    <p:bodyStyle>
      <a:lvl1pPr indent="-257175" algn="l" defTabSz="342900" rtl="0" eaLnBrk="1" fontAlgn="base" hangingPunct="1">
        <a:spcBef>
          <a:spcPct val="20000"/>
        </a:spcBef>
        <a:spcAft>
          <a:spcPct val="0"/>
        </a:spcAft>
        <a:buClr>
          <a:srgbClr val="F79124"/>
        </a:buClr>
        <a:buFont typeface="Arial" pitchFamily="34" charset="0"/>
        <a:buNone/>
        <a:defRPr lang="fr-FR" sz="1800" b="1" kern="1200" cap="none" baseline="0" dirty="0" smtClean="0">
          <a:solidFill>
            <a:srgbClr val="085160"/>
          </a:solidFill>
          <a:latin typeface="Century Gothic" pitchFamily="34" charset="0"/>
          <a:ea typeface="+mn-ea"/>
          <a:cs typeface="+mn-cs"/>
        </a:defRPr>
      </a:lvl1pPr>
      <a:lvl2pPr marL="557213" indent="-214313" algn="l" rtl="0" eaLnBrk="1" fontAlgn="base" hangingPunct="1">
        <a:spcBef>
          <a:spcPct val="20000"/>
        </a:spcBef>
        <a:spcAft>
          <a:spcPct val="0"/>
        </a:spcAft>
        <a:buFont typeface="Arial" pitchFamily="34" charset="0"/>
        <a:buChar char="•"/>
        <a:defRPr lang="fr-FR" sz="1500" b="0" kern="1200" dirty="0" smtClean="0">
          <a:solidFill>
            <a:schemeClr val="tx1"/>
          </a:solidFill>
          <a:latin typeface="Century Gothic" pitchFamily="34" charset="0"/>
          <a:ea typeface="+mn-ea"/>
          <a:cs typeface="+mn-cs"/>
        </a:defRPr>
      </a:lvl2pPr>
      <a:lvl3pPr marL="857250" indent="-171450" algn="l" rtl="0" eaLnBrk="1" fontAlgn="base" hangingPunct="1">
        <a:spcBef>
          <a:spcPct val="20000"/>
        </a:spcBef>
        <a:spcAft>
          <a:spcPct val="0"/>
        </a:spcAft>
        <a:buFont typeface="Arial" pitchFamily="34" charset="0"/>
        <a:buChar char="•"/>
        <a:defRPr sz="1500" kern="1200">
          <a:solidFill>
            <a:schemeClr val="tx1"/>
          </a:solidFill>
          <a:latin typeface="Century Gothic" pitchFamily="34" charset="0"/>
          <a:ea typeface="+mn-ea"/>
          <a:cs typeface="+mn-cs"/>
        </a:defRPr>
      </a:lvl3pPr>
      <a:lvl4pPr marL="1200150" indent="-171450" algn="l" rtl="0" eaLnBrk="1" fontAlgn="base" hangingPunct="1">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1543050" indent="-171450" algn="l" rtl="0" eaLnBrk="1" fontAlgn="base" hangingPunct="1">
        <a:spcBef>
          <a:spcPct val="20000"/>
        </a:spcBef>
        <a:spcAft>
          <a:spcPct val="0"/>
        </a:spcAft>
        <a:buFont typeface="Arial" pitchFamily="34" charset="0"/>
        <a:buChar char="•"/>
        <a:defRPr lang="fr-FR" sz="1200" b="0" kern="1200" dirty="0" smtClean="0">
          <a:solidFill>
            <a:schemeClr val="tx1"/>
          </a:solidFill>
          <a:latin typeface="Century Gothic"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EB9A1C-DEF1-40EB-8462-B05EACD76166}" type="slidenum">
              <a:rPr lang="fr-FR" smtClean="0"/>
              <a:t>‹N°›</a:t>
            </a:fld>
            <a:endParaRPr lang="fr-FR"/>
          </a:p>
        </p:txBody>
      </p:sp>
      <p:sp>
        <p:nvSpPr>
          <p:cNvPr id="7" name="Espace réservé du texte 7"/>
          <p:cNvSpPr txBox="1">
            <a:spLocks/>
          </p:cNvSpPr>
          <p:nvPr/>
        </p:nvSpPr>
        <p:spPr>
          <a:xfrm>
            <a:off x="0" y="6654869"/>
            <a:ext cx="12192000" cy="234866"/>
          </a:xfrm>
          <a:prstGeom prst="rect">
            <a:avLst/>
          </a:prstGeom>
          <a:solidFill>
            <a:srgbClr val="F6AB38"/>
          </a:solidFill>
          <a:ln>
            <a:noFill/>
          </a:ln>
        </p:spPr>
        <p:txBody>
          <a:bodyPr vert="horz" lIns="0" tIns="0" rIns="0" bIns="0" rtlCol="0" anchor="ctr">
            <a:normAutofit lnSpcReduction="10000"/>
          </a:bodyPr>
          <a:lstStyle>
            <a:lvl1pPr marL="0" indent="0" algn="l" defTabSz="457200" rtl="0" eaLnBrk="1" latinLnBrk="0" hangingPunct="1">
              <a:lnSpc>
                <a:spcPct val="90000"/>
              </a:lnSpc>
              <a:spcBef>
                <a:spcPts val="1000"/>
              </a:spcBef>
              <a:buFont typeface="Arial" panose="020B0604020202020204" pitchFamily="34" charset="0"/>
              <a:buNone/>
              <a:defRPr lang="fr-FR" sz="4000" b="1" kern="1200" cap="all" baseline="0" dirty="0" smtClean="0">
                <a:solidFill>
                  <a:srgbClr val="1B687F"/>
                </a:solidFill>
                <a:latin typeface="Century Gothic" pitchFamily="34" charset="0"/>
                <a:ea typeface="+mn-ea"/>
                <a:cs typeface="Century Gothic"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fr-FR" sz="1800" cap="none" dirty="0">
              <a:solidFill>
                <a:schemeClr val="bg1"/>
              </a:solidFill>
            </a:endParaRPr>
          </a:p>
        </p:txBody>
      </p:sp>
    </p:spTree>
    <p:extLst>
      <p:ext uri="{BB962C8B-B14F-4D97-AF65-F5344CB8AC3E}">
        <p14:creationId xmlns:p14="http://schemas.microsoft.com/office/powerpoint/2010/main" val="166399639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B9A1C-DEF1-40EB-8462-B05EACD76166}" type="slidenum">
              <a:rPr lang="fr-FR" smtClean="0"/>
              <a:t>‹N°›</a:t>
            </a:fld>
            <a:endParaRPr lang="fr-FR"/>
          </a:p>
        </p:txBody>
      </p:sp>
      <p:sp>
        <p:nvSpPr>
          <p:cNvPr id="7" name="Espace réservé du texte 7"/>
          <p:cNvSpPr txBox="1">
            <a:spLocks/>
          </p:cNvSpPr>
          <p:nvPr/>
        </p:nvSpPr>
        <p:spPr>
          <a:xfrm>
            <a:off x="0" y="6654869"/>
            <a:ext cx="12192000" cy="234866"/>
          </a:xfrm>
          <a:prstGeom prst="rect">
            <a:avLst/>
          </a:prstGeom>
          <a:solidFill>
            <a:srgbClr val="F6AB38"/>
          </a:solidFill>
          <a:ln>
            <a:noFill/>
          </a:ln>
        </p:spPr>
        <p:txBody>
          <a:bodyPr vert="horz" lIns="0" tIns="0" rIns="0" bIns="0" rtlCol="0" anchor="ctr">
            <a:normAutofit fontScale="85000" lnSpcReduction="20000"/>
          </a:bodyPr>
          <a:lstStyle>
            <a:lvl1pPr marL="0" indent="0" algn="l" defTabSz="457200" rtl="0" eaLnBrk="1" latinLnBrk="0" hangingPunct="1">
              <a:lnSpc>
                <a:spcPct val="90000"/>
              </a:lnSpc>
              <a:spcBef>
                <a:spcPts val="1000"/>
              </a:spcBef>
              <a:buFont typeface="Arial" panose="020B0604020202020204" pitchFamily="34" charset="0"/>
              <a:buNone/>
              <a:defRPr lang="fr-FR" sz="4000" b="1" kern="1200" cap="all" baseline="0" dirty="0" smtClean="0">
                <a:solidFill>
                  <a:srgbClr val="1B687F"/>
                </a:solidFill>
                <a:latin typeface="Century Gothic" pitchFamily="34" charset="0"/>
                <a:ea typeface="+mn-ea"/>
                <a:cs typeface="Century Gothic"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fr-FR" sz="2400" cap="none" dirty="0">
              <a:solidFill>
                <a:schemeClr val="bg1"/>
              </a:solidFill>
            </a:endParaRPr>
          </a:p>
        </p:txBody>
      </p:sp>
    </p:spTree>
    <p:extLst>
      <p:ext uri="{BB962C8B-B14F-4D97-AF65-F5344CB8AC3E}">
        <p14:creationId xmlns:p14="http://schemas.microsoft.com/office/powerpoint/2010/main" val="373572114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00788"/>
            <a:ext cx="12192000" cy="557212"/>
          </a:xfrm>
          <a:prstGeom prst="rect">
            <a:avLst/>
          </a:prstGeom>
          <a:solidFill>
            <a:srgbClr val="F6AB38"/>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pic>
        <p:nvPicPr>
          <p:cNvPr id="1033" name="Image 8" descr="1-Logo AC.png"/>
          <p:cNvPicPr>
            <a:picLocks noChangeAspect="1"/>
          </p:cNvPicPr>
          <p:nvPr/>
        </p:nvPicPr>
        <p:blipFill>
          <a:blip r:embed="rId9" cstate="print"/>
          <a:srcRect/>
          <a:stretch>
            <a:fillRect/>
          </a:stretch>
        </p:blipFill>
        <p:spPr bwMode="auto">
          <a:xfrm>
            <a:off x="187111" y="230973"/>
            <a:ext cx="1656183" cy="553263"/>
          </a:xfrm>
          <a:prstGeom prst="rect">
            <a:avLst/>
          </a:prstGeom>
          <a:noFill/>
          <a:ln w="9525">
            <a:noFill/>
            <a:miter lim="800000"/>
            <a:headEnd/>
            <a:tailEnd/>
          </a:ln>
        </p:spPr>
      </p:pic>
      <p:sp>
        <p:nvSpPr>
          <p:cNvPr id="10" name="Espace réservé du numéro de diapositive 5"/>
          <p:cNvSpPr>
            <a:spLocks noGrp="1"/>
          </p:cNvSpPr>
          <p:nvPr>
            <p:ph type="sldNum" sz="quarter" idx="4"/>
          </p:nvPr>
        </p:nvSpPr>
        <p:spPr>
          <a:xfrm>
            <a:off x="11280576" y="6381329"/>
            <a:ext cx="864096" cy="365125"/>
          </a:xfrm>
          <a:prstGeom prst="rect">
            <a:avLst/>
          </a:prstGeom>
        </p:spPr>
        <p:txBody>
          <a:bodyPr/>
          <a:lstStyle>
            <a:lvl1pPr>
              <a:defRPr b="1">
                <a:solidFill>
                  <a:schemeClr val="bg1"/>
                </a:solidFill>
              </a:defRPr>
            </a:lvl1pPr>
          </a:lstStyle>
          <a:p>
            <a:fld id="{0FEB9A1C-DEF1-40EB-8462-B05EACD76166}" type="slidenum">
              <a:rPr lang="fr-FR" smtClean="0"/>
              <a:t>‹N°›</a:t>
            </a:fld>
            <a:endParaRPr lang="fr-FR"/>
          </a:p>
        </p:txBody>
      </p:sp>
    </p:spTree>
    <p:extLst>
      <p:ext uri="{BB962C8B-B14F-4D97-AF65-F5344CB8AC3E}">
        <p14:creationId xmlns:p14="http://schemas.microsoft.com/office/powerpoint/2010/main" val="105702504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Lst>
  <p:timing>
    <p:tnLst>
      <p:par>
        <p:cTn id="1" dur="indefinite" restart="never" nodeType="tmRoot"/>
      </p:par>
    </p:tnLst>
  </p:timing>
  <p:hf sldNum="0" hdr="0" ftr="0" dt="0"/>
  <p:txStyles>
    <p:titleStyle>
      <a:lvl1pPr algn="l" defTabSz="457200" rtl="0" eaLnBrk="1" fontAlgn="base" hangingPunct="1">
        <a:spcBef>
          <a:spcPct val="0"/>
        </a:spcBef>
        <a:spcAft>
          <a:spcPct val="0"/>
        </a:spcAft>
        <a:defRPr lang="fr-FR" sz="3200" b="1" kern="1200" cap="all" dirty="0">
          <a:solidFill>
            <a:srgbClr val="085160"/>
          </a:solidFill>
          <a:latin typeface="Century Gothic" pitchFamily="34" charset="0"/>
          <a:ea typeface="+mn-ea"/>
          <a:cs typeface="+mj-cs"/>
        </a:defRPr>
      </a:lvl1pPr>
      <a:lvl2pPr algn="l" defTabSz="457200" rtl="0" eaLnBrk="1" fontAlgn="base" hangingPunct="1">
        <a:spcBef>
          <a:spcPct val="0"/>
        </a:spcBef>
        <a:spcAft>
          <a:spcPct val="0"/>
        </a:spcAft>
        <a:defRPr sz="3200" b="1">
          <a:solidFill>
            <a:srgbClr val="085160"/>
          </a:solidFill>
          <a:latin typeface="Champagne &amp; Limousines"/>
        </a:defRPr>
      </a:lvl2pPr>
      <a:lvl3pPr algn="l" defTabSz="457200" rtl="0" eaLnBrk="1" fontAlgn="base" hangingPunct="1">
        <a:spcBef>
          <a:spcPct val="0"/>
        </a:spcBef>
        <a:spcAft>
          <a:spcPct val="0"/>
        </a:spcAft>
        <a:defRPr sz="3200" b="1">
          <a:solidFill>
            <a:srgbClr val="085160"/>
          </a:solidFill>
          <a:latin typeface="Champagne &amp; Limousines"/>
        </a:defRPr>
      </a:lvl3pPr>
      <a:lvl4pPr algn="l" defTabSz="457200" rtl="0" eaLnBrk="1" fontAlgn="base" hangingPunct="1">
        <a:spcBef>
          <a:spcPct val="0"/>
        </a:spcBef>
        <a:spcAft>
          <a:spcPct val="0"/>
        </a:spcAft>
        <a:defRPr sz="3200" b="1">
          <a:solidFill>
            <a:srgbClr val="085160"/>
          </a:solidFill>
          <a:latin typeface="Champagne &amp; Limousines"/>
        </a:defRPr>
      </a:lvl4pPr>
      <a:lvl5pPr algn="l" defTabSz="457200" rtl="0" eaLnBrk="1" fontAlgn="base" hangingPunct="1">
        <a:spcBef>
          <a:spcPct val="0"/>
        </a:spcBef>
        <a:spcAft>
          <a:spcPct val="0"/>
        </a:spcAft>
        <a:defRPr sz="3200" b="1">
          <a:solidFill>
            <a:srgbClr val="085160"/>
          </a:solidFill>
          <a:latin typeface="Champagne &amp; Limousines"/>
        </a:defRPr>
      </a:lvl5pPr>
      <a:lvl6pPr marL="457200" algn="l" defTabSz="457200" rtl="0" eaLnBrk="1" fontAlgn="base" hangingPunct="1">
        <a:spcBef>
          <a:spcPct val="0"/>
        </a:spcBef>
        <a:spcAft>
          <a:spcPct val="0"/>
        </a:spcAft>
        <a:defRPr sz="3200" b="1">
          <a:solidFill>
            <a:srgbClr val="085160"/>
          </a:solidFill>
          <a:latin typeface="Champagne &amp; Limousines"/>
        </a:defRPr>
      </a:lvl6pPr>
      <a:lvl7pPr marL="914400" algn="l" defTabSz="457200" rtl="0" eaLnBrk="1" fontAlgn="base" hangingPunct="1">
        <a:spcBef>
          <a:spcPct val="0"/>
        </a:spcBef>
        <a:spcAft>
          <a:spcPct val="0"/>
        </a:spcAft>
        <a:defRPr sz="3200" b="1">
          <a:solidFill>
            <a:srgbClr val="085160"/>
          </a:solidFill>
          <a:latin typeface="Champagne &amp; Limousines"/>
        </a:defRPr>
      </a:lvl7pPr>
      <a:lvl8pPr marL="1371600" algn="l" defTabSz="457200" rtl="0" eaLnBrk="1" fontAlgn="base" hangingPunct="1">
        <a:spcBef>
          <a:spcPct val="0"/>
        </a:spcBef>
        <a:spcAft>
          <a:spcPct val="0"/>
        </a:spcAft>
        <a:defRPr sz="3200" b="1">
          <a:solidFill>
            <a:srgbClr val="085160"/>
          </a:solidFill>
          <a:latin typeface="Champagne &amp; Limousines"/>
        </a:defRPr>
      </a:lvl8pPr>
      <a:lvl9pPr marL="1828800" algn="l" defTabSz="457200" rtl="0" eaLnBrk="1" fontAlgn="base" hangingPunct="1">
        <a:spcBef>
          <a:spcPct val="0"/>
        </a:spcBef>
        <a:spcAft>
          <a:spcPct val="0"/>
        </a:spcAft>
        <a:defRPr sz="3200" b="1">
          <a:solidFill>
            <a:srgbClr val="085160"/>
          </a:solidFill>
          <a:latin typeface="Champagne &amp; Limousines"/>
        </a:defRPr>
      </a:lvl9pPr>
    </p:titleStyle>
    <p:bodyStyle>
      <a:lvl1pPr indent="-342900" algn="l" defTabSz="457200" rtl="0" eaLnBrk="1" fontAlgn="base" hangingPunct="1">
        <a:spcBef>
          <a:spcPct val="20000"/>
        </a:spcBef>
        <a:spcAft>
          <a:spcPct val="0"/>
        </a:spcAft>
        <a:buClr>
          <a:srgbClr val="F79124"/>
        </a:buClr>
        <a:buFont typeface="Arial" pitchFamily="34" charset="0"/>
        <a:buNone/>
        <a:defRPr lang="fr-FR" sz="2400" b="1" kern="1200" cap="none" baseline="0" dirty="0" smtClean="0">
          <a:solidFill>
            <a:srgbClr val="085160"/>
          </a:solidFill>
          <a:latin typeface="Century Gothic"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lang="fr-FR" sz="2000" b="0" kern="1200" dirty="0" smtClean="0">
          <a:solidFill>
            <a:schemeClr val="tx1"/>
          </a:solidFill>
          <a:latin typeface="Century Gothic"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lang="fr-FR" sz="1600" b="0" kern="1200" dirty="0" smtClean="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00788"/>
            <a:ext cx="12192000" cy="557212"/>
          </a:xfrm>
          <a:prstGeom prst="rect">
            <a:avLst/>
          </a:prstGeom>
          <a:solidFill>
            <a:srgbClr val="F6AB38"/>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pic>
        <p:nvPicPr>
          <p:cNvPr id="1033" name="Image 8" descr="1-Logo AC.png"/>
          <p:cNvPicPr>
            <a:picLocks noChangeAspect="1"/>
          </p:cNvPicPr>
          <p:nvPr/>
        </p:nvPicPr>
        <p:blipFill>
          <a:blip r:embed="rId8" cstate="print"/>
          <a:srcRect/>
          <a:stretch>
            <a:fillRect/>
          </a:stretch>
        </p:blipFill>
        <p:spPr bwMode="auto">
          <a:xfrm>
            <a:off x="187111" y="230973"/>
            <a:ext cx="1656183" cy="553263"/>
          </a:xfrm>
          <a:prstGeom prst="rect">
            <a:avLst/>
          </a:prstGeom>
          <a:noFill/>
          <a:ln w="9525">
            <a:noFill/>
            <a:miter lim="800000"/>
            <a:headEnd/>
            <a:tailEnd/>
          </a:ln>
        </p:spPr>
      </p:pic>
      <p:sp>
        <p:nvSpPr>
          <p:cNvPr id="10" name="Espace réservé du numéro de diapositive 5"/>
          <p:cNvSpPr>
            <a:spLocks noGrp="1"/>
          </p:cNvSpPr>
          <p:nvPr>
            <p:ph type="sldNum" sz="quarter" idx="4"/>
          </p:nvPr>
        </p:nvSpPr>
        <p:spPr>
          <a:xfrm>
            <a:off x="11280576" y="6381329"/>
            <a:ext cx="864096" cy="365125"/>
          </a:xfrm>
          <a:prstGeom prst="rect">
            <a:avLst/>
          </a:prstGeom>
        </p:spPr>
        <p:txBody>
          <a:bodyPr/>
          <a:lstStyle>
            <a:lvl1pPr>
              <a:defRPr b="1">
                <a:solidFill>
                  <a:schemeClr val="bg1"/>
                </a:solidFill>
              </a:defRPr>
            </a:lvl1pPr>
          </a:lstStyle>
          <a:p>
            <a:pPr>
              <a:defRPr/>
            </a:pPr>
            <a:fld id="{977A11F6-3D0F-4813-9A73-318DF2A72F01}" type="slidenum">
              <a:rPr lang="en-US" smtClean="0"/>
              <a:pPr>
                <a:defRPr/>
              </a:pPr>
              <a:t>‹N°›</a:t>
            </a:fld>
            <a:endParaRPr lang="en-US" dirty="0"/>
          </a:p>
        </p:txBody>
      </p:sp>
    </p:spTree>
    <p:extLst>
      <p:ext uri="{BB962C8B-B14F-4D97-AF65-F5344CB8AC3E}">
        <p14:creationId xmlns:p14="http://schemas.microsoft.com/office/powerpoint/2010/main" val="73605782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Lst>
  <p:timing>
    <p:tnLst>
      <p:par>
        <p:cTn id="1" dur="indefinite" restart="never" nodeType="tmRoot"/>
      </p:par>
    </p:tnLst>
  </p:timing>
  <p:hf sldNum="0" hdr="0" ftr="0" dt="0"/>
  <p:txStyles>
    <p:titleStyle>
      <a:lvl1pPr algn="l" defTabSz="457200" rtl="0" eaLnBrk="1" fontAlgn="base" hangingPunct="1">
        <a:spcBef>
          <a:spcPct val="0"/>
        </a:spcBef>
        <a:spcAft>
          <a:spcPct val="0"/>
        </a:spcAft>
        <a:defRPr lang="fr-FR" sz="3200" b="1" kern="1200" cap="all" dirty="0">
          <a:solidFill>
            <a:srgbClr val="085160"/>
          </a:solidFill>
          <a:latin typeface="Century Gothic" pitchFamily="34" charset="0"/>
          <a:ea typeface="+mn-ea"/>
          <a:cs typeface="+mj-cs"/>
        </a:defRPr>
      </a:lvl1pPr>
      <a:lvl2pPr algn="l" defTabSz="457200" rtl="0" eaLnBrk="1" fontAlgn="base" hangingPunct="1">
        <a:spcBef>
          <a:spcPct val="0"/>
        </a:spcBef>
        <a:spcAft>
          <a:spcPct val="0"/>
        </a:spcAft>
        <a:defRPr sz="3200" b="1">
          <a:solidFill>
            <a:srgbClr val="085160"/>
          </a:solidFill>
          <a:latin typeface="Champagne &amp; Limousines"/>
        </a:defRPr>
      </a:lvl2pPr>
      <a:lvl3pPr algn="l" defTabSz="457200" rtl="0" eaLnBrk="1" fontAlgn="base" hangingPunct="1">
        <a:spcBef>
          <a:spcPct val="0"/>
        </a:spcBef>
        <a:spcAft>
          <a:spcPct val="0"/>
        </a:spcAft>
        <a:defRPr sz="3200" b="1">
          <a:solidFill>
            <a:srgbClr val="085160"/>
          </a:solidFill>
          <a:latin typeface="Champagne &amp; Limousines"/>
        </a:defRPr>
      </a:lvl3pPr>
      <a:lvl4pPr algn="l" defTabSz="457200" rtl="0" eaLnBrk="1" fontAlgn="base" hangingPunct="1">
        <a:spcBef>
          <a:spcPct val="0"/>
        </a:spcBef>
        <a:spcAft>
          <a:spcPct val="0"/>
        </a:spcAft>
        <a:defRPr sz="3200" b="1">
          <a:solidFill>
            <a:srgbClr val="085160"/>
          </a:solidFill>
          <a:latin typeface="Champagne &amp; Limousines"/>
        </a:defRPr>
      </a:lvl4pPr>
      <a:lvl5pPr algn="l" defTabSz="457200" rtl="0" eaLnBrk="1" fontAlgn="base" hangingPunct="1">
        <a:spcBef>
          <a:spcPct val="0"/>
        </a:spcBef>
        <a:spcAft>
          <a:spcPct val="0"/>
        </a:spcAft>
        <a:defRPr sz="3200" b="1">
          <a:solidFill>
            <a:srgbClr val="085160"/>
          </a:solidFill>
          <a:latin typeface="Champagne &amp; Limousines"/>
        </a:defRPr>
      </a:lvl5pPr>
      <a:lvl6pPr marL="457200" algn="l" defTabSz="457200" rtl="0" eaLnBrk="1" fontAlgn="base" hangingPunct="1">
        <a:spcBef>
          <a:spcPct val="0"/>
        </a:spcBef>
        <a:spcAft>
          <a:spcPct val="0"/>
        </a:spcAft>
        <a:defRPr sz="3200" b="1">
          <a:solidFill>
            <a:srgbClr val="085160"/>
          </a:solidFill>
          <a:latin typeface="Champagne &amp; Limousines"/>
        </a:defRPr>
      </a:lvl6pPr>
      <a:lvl7pPr marL="914400" algn="l" defTabSz="457200" rtl="0" eaLnBrk="1" fontAlgn="base" hangingPunct="1">
        <a:spcBef>
          <a:spcPct val="0"/>
        </a:spcBef>
        <a:spcAft>
          <a:spcPct val="0"/>
        </a:spcAft>
        <a:defRPr sz="3200" b="1">
          <a:solidFill>
            <a:srgbClr val="085160"/>
          </a:solidFill>
          <a:latin typeface="Champagne &amp; Limousines"/>
        </a:defRPr>
      </a:lvl7pPr>
      <a:lvl8pPr marL="1371600" algn="l" defTabSz="457200" rtl="0" eaLnBrk="1" fontAlgn="base" hangingPunct="1">
        <a:spcBef>
          <a:spcPct val="0"/>
        </a:spcBef>
        <a:spcAft>
          <a:spcPct val="0"/>
        </a:spcAft>
        <a:defRPr sz="3200" b="1">
          <a:solidFill>
            <a:srgbClr val="085160"/>
          </a:solidFill>
          <a:latin typeface="Champagne &amp; Limousines"/>
        </a:defRPr>
      </a:lvl8pPr>
      <a:lvl9pPr marL="1828800" algn="l" defTabSz="457200" rtl="0" eaLnBrk="1" fontAlgn="base" hangingPunct="1">
        <a:spcBef>
          <a:spcPct val="0"/>
        </a:spcBef>
        <a:spcAft>
          <a:spcPct val="0"/>
        </a:spcAft>
        <a:defRPr sz="3200" b="1">
          <a:solidFill>
            <a:srgbClr val="085160"/>
          </a:solidFill>
          <a:latin typeface="Champagne &amp; Limousines"/>
        </a:defRPr>
      </a:lvl9pPr>
    </p:titleStyle>
    <p:bodyStyle>
      <a:lvl1pPr indent="-342900" algn="l" defTabSz="457200" rtl="0" eaLnBrk="1" fontAlgn="base" hangingPunct="1">
        <a:spcBef>
          <a:spcPct val="20000"/>
        </a:spcBef>
        <a:spcAft>
          <a:spcPct val="0"/>
        </a:spcAft>
        <a:buClr>
          <a:srgbClr val="F79124"/>
        </a:buClr>
        <a:buFont typeface="Arial" pitchFamily="34" charset="0"/>
        <a:buNone/>
        <a:defRPr lang="fr-FR" sz="2400" b="1" kern="1200" cap="none" baseline="0" dirty="0" smtClean="0">
          <a:solidFill>
            <a:srgbClr val="085160"/>
          </a:solidFill>
          <a:latin typeface="Century Gothic"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lang="fr-FR" sz="2000" b="0" kern="1200" dirty="0" smtClean="0">
          <a:solidFill>
            <a:schemeClr val="tx1"/>
          </a:solidFill>
          <a:latin typeface="Century Gothic" pitchFamily="34" charset="0"/>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eaLnBrk="1" fontAlgn="base" hangingPunct="1">
        <a:spcBef>
          <a:spcPct val="20000"/>
        </a:spcBef>
        <a:spcAft>
          <a:spcPct val="0"/>
        </a:spcAft>
        <a:buFont typeface="Arial" pitchFamily="34" charset="0"/>
        <a:buChar char="•"/>
        <a:defRPr lang="fr-FR" sz="1600" b="0" kern="1200" dirty="0" smtClean="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8.wmf"/><Relationship Id="rId4" Type="http://schemas.openxmlformats.org/officeDocument/2006/relationships/oleObject" Target="../embeddings/Feuille_Microsoft_Excel_97-20031.xls"/></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gif"/></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png"/><Relationship Id="rId7" Type="http://schemas.openxmlformats.org/officeDocument/2006/relationships/image" Target="../media/image8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wmf"/><Relationship Id="rId4" Type="http://schemas.openxmlformats.org/officeDocument/2006/relationships/image" Target="../media/image81.jpeg"/><Relationship Id="rId9"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1.wmf"/><Relationship Id="rId5" Type="http://schemas.openxmlformats.org/officeDocument/2006/relationships/image" Target="../media/image90.jpeg"/><Relationship Id="rId4" Type="http://schemas.openxmlformats.org/officeDocument/2006/relationships/image" Target="../media/image89.wmf"/></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png"/><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3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jpeg"/><Relationship Id="rId7" Type="http://schemas.openxmlformats.org/officeDocument/2006/relationships/image" Target="../media/image10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jpeg"/><Relationship Id="rId4" Type="http://schemas.openxmlformats.org/officeDocument/2006/relationships/image" Target="../media/image104.jpeg"/></Relationships>
</file>

<file path=ppt/slides/_rels/slide3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11.jpeg"/><Relationship Id="rId4" Type="http://schemas.openxmlformats.org/officeDocument/2006/relationships/image" Target="../media/image110.png"/></Relationships>
</file>

<file path=ppt/slides/_rels/slide3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1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1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16.e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69.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Feuille_Microsoft_Excel_97-20032.xls"/><Relationship Id="rId5" Type="http://schemas.openxmlformats.org/officeDocument/2006/relationships/image" Target="../media/image7.png"/><Relationship Id="rId4" Type="http://schemas.openxmlformats.org/officeDocument/2006/relationships/image" Target="../media/image118.jpeg"/></Relationships>
</file>

<file path=ppt/slides/_rels/slide4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22.jpeg"/><Relationship Id="rId5" Type="http://schemas.openxmlformats.org/officeDocument/2006/relationships/image" Target="../media/image68.jpeg"/><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27.jpeg"/><Relationship Id="rId5" Type="http://schemas.openxmlformats.org/officeDocument/2006/relationships/image" Target="../media/image126.png"/><Relationship Id="rId4" Type="http://schemas.openxmlformats.org/officeDocument/2006/relationships/image" Target="../media/image125.jpeg"/></Relationships>
</file>

<file path=ppt/slides/_rels/slide47.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eco-sapiens.com/labels-eco-consommation.php"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9.wmf"/><Relationship Id="rId4" Type="http://schemas.openxmlformats.org/officeDocument/2006/relationships/oleObject" Target="../embeddings/Feuille_Microsoft_Excel_97-20033.xls"/></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7"/>
          <p:cNvSpPr txBox="1">
            <a:spLocks/>
          </p:cNvSpPr>
          <p:nvPr/>
        </p:nvSpPr>
        <p:spPr>
          <a:xfrm>
            <a:off x="2351603" y="980728"/>
            <a:ext cx="7517851" cy="1664935"/>
          </a:xfrm>
          <a:prstGeom prst="rect">
            <a:avLst/>
          </a:prstGeom>
          <a:solidFill>
            <a:srgbClr val="F6AB38"/>
          </a:solidFill>
          <a:ln>
            <a:noFill/>
          </a:ln>
        </p:spPr>
        <p:txBody>
          <a:bodyPr vert="horz" lIns="0" tIns="0" rIns="0" bIns="0" rtlCol="0" anchor="ctr">
            <a:normAutofit/>
          </a:bodyPr>
          <a:lstStyle>
            <a:lvl1pPr marL="0" indent="0" algn="l" defTabSz="457200" rtl="0" eaLnBrk="1" latinLnBrk="0" hangingPunct="1">
              <a:lnSpc>
                <a:spcPct val="90000"/>
              </a:lnSpc>
              <a:spcBef>
                <a:spcPts val="1000"/>
              </a:spcBef>
              <a:buFont typeface="Arial" panose="020B0604020202020204" pitchFamily="34" charset="0"/>
              <a:buNone/>
              <a:defRPr lang="fr-FR" sz="4000" b="1" kern="1200" cap="all" baseline="0" dirty="0" smtClean="0">
                <a:solidFill>
                  <a:srgbClr val="1B687F"/>
                </a:solidFill>
                <a:latin typeface="Century Gothic" pitchFamily="34" charset="0"/>
                <a:ea typeface="+mn-ea"/>
                <a:cs typeface="Century Gothic"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fr-FR" dirty="0" smtClean="0">
                <a:solidFill>
                  <a:schemeClr val="bg1"/>
                </a:solidFill>
              </a:rPr>
              <a:t>PLAN D’ACTION</a:t>
            </a:r>
          </a:p>
          <a:p>
            <a:pPr algn="ctr"/>
            <a:r>
              <a:rPr lang="fr-FR" sz="2400" cap="none" dirty="0">
                <a:solidFill>
                  <a:schemeClr val="bg1"/>
                </a:solidFill>
              </a:rPr>
              <a:t>La traduction du Bilan Carbone</a:t>
            </a:r>
            <a:r>
              <a:rPr lang="fr-FR" altLang="fr-FR" sz="2400" dirty="0">
                <a:solidFill>
                  <a:schemeClr val="bg1"/>
                </a:solidFill>
              </a:rPr>
              <a:t>® </a:t>
            </a:r>
            <a:r>
              <a:rPr lang="fr-FR" sz="2400" cap="none" dirty="0">
                <a:solidFill>
                  <a:schemeClr val="bg1"/>
                </a:solidFill>
              </a:rPr>
              <a:t> Campus en proposition </a:t>
            </a:r>
            <a:r>
              <a:rPr lang="fr-FR" sz="2400" cap="none" dirty="0" smtClean="0">
                <a:solidFill>
                  <a:schemeClr val="bg1"/>
                </a:solidFill>
              </a:rPr>
              <a:t>d’action</a:t>
            </a:r>
            <a:endParaRPr lang="fr-FR" sz="2400" cap="none" dirty="0">
              <a:solidFill>
                <a:schemeClr val="bg1"/>
              </a:solidFill>
            </a:endParaRPr>
          </a:p>
        </p:txBody>
      </p:sp>
      <p:sp>
        <p:nvSpPr>
          <p:cNvPr id="86" name="Espace réservé du texte 7"/>
          <p:cNvSpPr txBox="1">
            <a:spLocks/>
          </p:cNvSpPr>
          <p:nvPr/>
        </p:nvSpPr>
        <p:spPr>
          <a:xfrm>
            <a:off x="0" y="6654869"/>
            <a:ext cx="12192000" cy="234866"/>
          </a:xfrm>
          <a:prstGeom prst="rect">
            <a:avLst/>
          </a:prstGeom>
          <a:solidFill>
            <a:srgbClr val="F6AB38"/>
          </a:solidFill>
          <a:ln>
            <a:noFill/>
          </a:ln>
        </p:spPr>
        <p:txBody>
          <a:bodyPr vert="horz" lIns="0" tIns="0" rIns="0" bIns="0" rtlCol="0" anchor="ctr">
            <a:normAutofit fontScale="85000" lnSpcReduction="20000"/>
          </a:bodyPr>
          <a:lstStyle>
            <a:lvl1pPr marL="0" indent="0" algn="l" defTabSz="457200" rtl="0" eaLnBrk="1" latinLnBrk="0" hangingPunct="1">
              <a:lnSpc>
                <a:spcPct val="90000"/>
              </a:lnSpc>
              <a:spcBef>
                <a:spcPts val="1000"/>
              </a:spcBef>
              <a:buFont typeface="Arial" panose="020B0604020202020204" pitchFamily="34" charset="0"/>
              <a:buNone/>
              <a:defRPr lang="fr-FR" sz="4000" b="1" kern="1200" cap="all" baseline="0" dirty="0" smtClean="0">
                <a:solidFill>
                  <a:srgbClr val="1B687F"/>
                </a:solidFill>
                <a:latin typeface="Century Gothic" pitchFamily="34" charset="0"/>
                <a:ea typeface="+mn-ea"/>
                <a:cs typeface="Century Gothic"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fr-FR" sz="2400" cap="none" dirty="0">
              <a:solidFill>
                <a:schemeClr val="bg1"/>
              </a:solidFill>
            </a:endParaRPr>
          </a:p>
        </p:txBody>
      </p:sp>
      <p:grpSp>
        <p:nvGrpSpPr>
          <p:cNvPr id="9" name="Groupe 8"/>
          <p:cNvGrpSpPr/>
          <p:nvPr/>
        </p:nvGrpSpPr>
        <p:grpSpPr>
          <a:xfrm>
            <a:off x="118341" y="5949280"/>
            <a:ext cx="1153123" cy="722873"/>
            <a:chOff x="46333" y="5980289"/>
            <a:chExt cx="1153123" cy="722873"/>
          </a:xfrm>
        </p:grpSpPr>
        <p:pic>
          <p:nvPicPr>
            <p:cNvPr id="4" name="Image 3"/>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11849" y="5980289"/>
              <a:ext cx="373464" cy="389133"/>
            </a:xfrm>
            <a:prstGeom prst="rect">
              <a:avLst/>
            </a:prstGeom>
          </p:spPr>
        </p:pic>
        <p:pic>
          <p:nvPicPr>
            <p:cNvPr id="6" name="Imag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333" y="5999624"/>
              <a:ext cx="365516" cy="450903"/>
            </a:xfrm>
            <a:prstGeom prst="rect">
              <a:avLst/>
            </a:prstGeom>
          </p:spPr>
        </p:pic>
        <p:pic>
          <p:nvPicPr>
            <p:cNvPr id="7" name="Image 6"/>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785313" y="6001441"/>
              <a:ext cx="367836" cy="360065"/>
            </a:xfrm>
            <a:prstGeom prst="rect">
              <a:avLst/>
            </a:prstGeom>
          </p:spPr>
        </p:pic>
        <p:sp>
          <p:nvSpPr>
            <p:cNvPr id="8" name="ZoneTexte 7"/>
            <p:cNvSpPr txBox="1"/>
            <p:nvPr/>
          </p:nvSpPr>
          <p:spPr>
            <a:xfrm>
              <a:off x="119336" y="6395385"/>
              <a:ext cx="1080120" cy="307777"/>
            </a:xfrm>
            <a:prstGeom prst="rect">
              <a:avLst/>
            </a:prstGeom>
            <a:noFill/>
          </p:spPr>
          <p:txBody>
            <a:bodyPr wrap="square" rtlCol="0">
              <a:spAutoFit/>
            </a:bodyPr>
            <a:lstStyle/>
            <a:p>
              <a:r>
                <a:rPr lang="fr-FR" sz="1400" dirty="0" smtClean="0"/>
                <a:t>CC BY-SA</a:t>
              </a:r>
              <a:endParaRPr lang="fr-FR" sz="1400" dirty="0"/>
            </a:p>
          </p:txBody>
        </p:sp>
      </p:grpSp>
      <p:pic>
        <p:nvPicPr>
          <p:cNvPr id="12"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4072" y="3356992"/>
            <a:ext cx="4283291" cy="214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 name="Rectangle 5"/>
          <p:cNvSpPr txBox="1">
            <a:spLocks noChangeArrowheads="1"/>
          </p:cNvSpPr>
          <p:nvPr/>
        </p:nvSpPr>
        <p:spPr>
          <a:xfrm>
            <a:off x="376892" y="3501008"/>
            <a:ext cx="6151156" cy="202244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fontAlgn="auto">
              <a:spcAft>
                <a:spcPts val="0"/>
              </a:spcAft>
              <a:buFont typeface="Wingdings" panose="05000000000000000000" pitchFamily="2" charset="2"/>
              <a:buAutoNum type="arabicPeriod"/>
            </a:pPr>
            <a:r>
              <a:rPr lang="fr-FR" altLang="fr-FR" sz="2400" dirty="0" smtClean="0">
                <a:solidFill>
                  <a:srgbClr val="0066FF"/>
                </a:solidFill>
              </a:rPr>
              <a:t>Qu’est ce qu’un plan d’action ?</a:t>
            </a:r>
          </a:p>
          <a:p>
            <a:pPr marL="533400" indent="-533400" fontAlgn="auto">
              <a:spcAft>
                <a:spcPts val="0"/>
              </a:spcAft>
              <a:buFont typeface="Wingdings" panose="05000000000000000000" pitchFamily="2" charset="2"/>
              <a:buAutoNum type="arabicPeriod"/>
            </a:pPr>
            <a:r>
              <a:rPr lang="fr-FR" altLang="fr-FR" sz="2400" dirty="0" smtClean="0"/>
              <a:t>Bien poser le problème pour adapter la solution</a:t>
            </a:r>
          </a:p>
          <a:p>
            <a:pPr marL="533400" indent="-533400" fontAlgn="auto">
              <a:spcAft>
                <a:spcPts val="0"/>
              </a:spcAft>
              <a:buFont typeface="Wingdings" panose="05000000000000000000" pitchFamily="2" charset="2"/>
              <a:buAutoNum type="arabicPeriod"/>
            </a:pPr>
            <a:r>
              <a:rPr lang="fr-FR" altLang="fr-FR" sz="2400" dirty="0" smtClean="0"/>
              <a:t>Recherche et analyse de solutions</a:t>
            </a:r>
          </a:p>
          <a:p>
            <a:pPr marL="533400" indent="-533400" fontAlgn="auto">
              <a:spcAft>
                <a:spcPts val="0"/>
              </a:spcAft>
              <a:buFont typeface="Wingdings" panose="05000000000000000000" pitchFamily="2" charset="2"/>
              <a:buAutoNum type="arabicPeriod"/>
            </a:pPr>
            <a:r>
              <a:rPr lang="fr-FR" altLang="fr-FR" sz="2400" dirty="0" smtClean="0"/>
              <a:t>Evaluation des propositions d’actions</a:t>
            </a:r>
            <a:endParaRPr lang="fr-FR" altLang="fr-FR" sz="2400" dirty="0"/>
          </a:p>
        </p:txBody>
      </p:sp>
      <p:sp>
        <p:nvSpPr>
          <p:cNvPr id="14" name="Rectangle 8"/>
          <p:cNvSpPr txBox="1">
            <a:spLocks noChangeArrowheads="1"/>
          </p:cNvSpPr>
          <p:nvPr/>
        </p:nvSpPr>
        <p:spPr>
          <a:xfrm>
            <a:off x="11496600" y="6592268"/>
            <a:ext cx="936104" cy="2974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ct val="20000"/>
              </a:spcBef>
              <a:spcAft>
                <a:spcPct val="0"/>
              </a:spcAft>
              <a:buClr>
                <a:srgbClr val="FFC000"/>
              </a:buClr>
              <a:buFont typeface="Wingdings" panose="05000000000000000000" pitchFamily="2" charset="2"/>
              <a:buChar char="§"/>
              <a:defRPr sz="20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rgbClr val="FFC000"/>
              </a:buClr>
              <a:buFont typeface="Wingdings" panose="05000000000000000000" pitchFamily="2" charset="2"/>
              <a:buChar char="§"/>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rgbClr val="FFC000"/>
              </a:buClr>
              <a:buFont typeface="Wingdings" panose="05000000000000000000" pitchFamily="2" charset="2"/>
              <a:buChar char="§"/>
              <a:defRPr sz="16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9pPr>
          </a:lstStyle>
          <a:p>
            <a:pPr>
              <a:spcBef>
                <a:spcPct val="0"/>
              </a:spcBef>
              <a:buClrTx/>
              <a:buFontTx/>
              <a:buNone/>
            </a:pPr>
            <a:r>
              <a:rPr lang="fr-FR" altLang="fr-FR" sz="1400" dirty="0">
                <a:solidFill>
                  <a:schemeClr val="bg1"/>
                </a:solidFill>
              </a:rPr>
              <a:t>1</a:t>
            </a:r>
            <a:r>
              <a:rPr lang="fr-FR" altLang="fr-FR" sz="1400" dirty="0" smtClean="0">
                <a:solidFill>
                  <a:schemeClr val="bg1"/>
                </a:solidFill>
              </a:rPr>
              <a:t>/46</a:t>
            </a:r>
            <a:endParaRPr lang="fr-FR" altLang="fr-FR" sz="1400" dirty="0">
              <a:solidFill>
                <a:schemeClr val="bg1"/>
              </a:solidFill>
            </a:endParaRPr>
          </a:p>
        </p:txBody>
      </p:sp>
    </p:spTree>
    <p:extLst>
      <p:ext uri="{BB962C8B-B14F-4D97-AF65-F5344CB8AC3E}">
        <p14:creationId xmlns:p14="http://schemas.microsoft.com/office/powerpoint/2010/main" val="3621062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fr-FR" altLang="fr-FR" smtClean="0"/>
              <a:t>Bien réfléchir avant d’agir…</a:t>
            </a:r>
          </a:p>
        </p:txBody>
      </p:sp>
      <p:sp>
        <p:nvSpPr>
          <p:cNvPr id="36867" name="Rectangle 3"/>
          <p:cNvSpPr>
            <a:spLocks noGrp="1" noChangeArrowheads="1"/>
          </p:cNvSpPr>
          <p:nvPr>
            <p:ph idx="1"/>
          </p:nvPr>
        </p:nvSpPr>
        <p:spPr>
          <a:xfrm>
            <a:off x="609600" y="1163885"/>
            <a:ext cx="10972800" cy="4857403"/>
          </a:xfrm>
        </p:spPr>
        <p:txBody>
          <a:bodyPr/>
          <a:lstStyle/>
          <a:p>
            <a:pPr eaLnBrk="1" hangingPunct="1"/>
            <a:r>
              <a:rPr lang="fr-FR" altLang="fr-FR" b="0" dirty="0" smtClean="0"/>
              <a:t>… et chercher en particulier toutes les attentes et critères explicites et implicites qui conditionnent les choix des usagers</a:t>
            </a:r>
          </a:p>
          <a:p>
            <a:pPr eaLnBrk="1" hangingPunct="1"/>
            <a:endParaRPr lang="fr-FR" altLang="fr-FR" b="0" dirty="0" smtClean="0"/>
          </a:p>
          <a:p>
            <a:pPr eaLnBrk="1" hangingPunct="1"/>
            <a:r>
              <a:rPr lang="fr-FR" altLang="fr-FR" b="0" dirty="0" smtClean="0"/>
              <a:t>Une idée alternative plus acceptable pour l’exemple : réduire la taille des bureaux chauffés et grouper les archives dans des zones non chauffées</a:t>
            </a:r>
          </a:p>
        </p:txBody>
      </p:sp>
      <p:sp>
        <p:nvSpPr>
          <p:cNvPr id="25602"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25603"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0AB5E5AC-1E61-418F-B314-1BA5CFE08544}" type="slidenum">
              <a:rPr lang="fr-FR" altLang="fr-FR" sz="1400">
                <a:solidFill>
                  <a:schemeClr val="bg1"/>
                </a:solidFill>
              </a:rPr>
              <a:pPr>
                <a:spcBef>
                  <a:spcPct val="0"/>
                </a:spcBef>
                <a:buClrTx/>
                <a:buFontTx/>
                <a:buNone/>
              </a:pPr>
              <a:t>10</a:t>
            </a:fld>
            <a:r>
              <a:rPr lang="fr-FR" altLang="fr-FR" sz="1400">
                <a:solidFill>
                  <a:schemeClr val="bg1"/>
                </a:solidFill>
              </a:rPr>
              <a:t>/46</a:t>
            </a:r>
          </a:p>
        </p:txBody>
      </p:sp>
      <p:pic>
        <p:nvPicPr>
          <p:cNvPr id="368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2924944"/>
            <a:ext cx="4103688"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Effect transition="in" filter="wipe(up)">
                                      <p:cBhvr>
                                        <p:cTn id="7" dur="500"/>
                                        <p:tgtEl>
                                          <p:spTgt spid="36867">
                                            <p:txEl>
                                              <p:pRg st="2" end="2"/>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6868"/>
                                        </p:tgtEl>
                                        <p:attrNameLst>
                                          <p:attrName>style.visibility</p:attrName>
                                        </p:attrNameLst>
                                      </p:cBhvr>
                                      <p:to>
                                        <p:strVal val="visible"/>
                                      </p:to>
                                    </p:set>
                                    <p:animEffect transition="in" filter="wipe(up)">
                                      <p:cBhvr>
                                        <p:cTn id="11"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2027548" y="0"/>
            <a:ext cx="8964995" cy="980728"/>
          </a:xfrm>
        </p:spPr>
        <p:txBody>
          <a:bodyPr/>
          <a:lstStyle/>
          <a:p>
            <a:pPr eaLnBrk="1" hangingPunct="1"/>
            <a:r>
              <a:rPr lang="fr-FR" altLang="fr-FR" dirty="0" smtClean="0"/>
              <a:t>Pour anticiper, descellez les rôles et fonctions cachées</a:t>
            </a:r>
          </a:p>
        </p:txBody>
      </p:sp>
      <p:sp>
        <p:nvSpPr>
          <p:cNvPr id="27656" name="Rectangle 14"/>
          <p:cNvSpPr>
            <a:spLocks noGrp="1" noChangeArrowheads="1"/>
          </p:cNvSpPr>
          <p:nvPr>
            <p:ph idx="1"/>
          </p:nvPr>
        </p:nvSpPr>
        <p:spPr>
          <a:xfrm>
            <a:off x="609600" y="1052736"/>
            <a:ext cx="10972800" cy="4857403"/>
          </a:xfrm>
        </p:spPr>
        <p:txBody>
          <a:bodyPr/>
          <a:lstStyle/>
          <a:p>
            <a:pPr marL="28575" indent="-285750" eaLnBrk="1" hangingPunct="1">
              <a:buFont typeface="Arial" panose="020B0604020202020204" pitchFamily="34" charset="0"/>
              <a:buChar char="•"/>
            </a:pPr>
            <a:r>
              <a:rPr lang="fr-FR" altLang="fr-FR" dirty="0" smtClean="0"/>
              <a:t>Quels rôles et fonctions cachées revêtent ces objets ?</a:t>
            </a:r>
          </a:p>
        </p:txBody>
      </p:sp>
      <p:sp>
        <p:nvSpPr>
          <p:cNvPr id="27650"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27651"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F4C4D9C0-BB43-4875-B27C-014A0F21F709}" type="slidenum">
              <a:rPr lang="fr-FR" altLang="fr-FR" sz="1400">
                <a:solidFill>
                  <a:schemeClr val="bg1"/>
                </a:solidFill>
              </a:rPr>
              <a:pPr>
                <a:spcBef>
                  <a:spcPct val="0"/>
                </a:spcBef>
                <a:buClrTx/>
                <a:buFontTx/>
                <a:buNone/>
              </a:pPr>
              <a:t>11</a:t>
            </a:fld>
            <a:r>
              <a:rPr lang="fr-FR" altLang="fr-FR" sz="1400">
                <a:solidFill>
                  <a:schemeClr val="bg1"/>
                </a:solidFill>
              </a:rPr>
              <a:t>/46</a:t>
            </a:r>
          </a:p>
        </p:txBody>
      </p:sp>
      <p:grpSp>
        <p:nvGrpSpPr>
          <p:cNvPr id="2" name="Group 16"/>
          <p:cNvGrpSpPr>
            <a:grpSpLocks/>
          </p:cNvGrpSpPr>
          <p:nvPr/>
        </p:nvGrpSpPr>
        <p:grpSpPr bwMode="auto">
          <a:xfrm>
            <a:off x="1703389" y="3284562"/>
            <a:ext cx="4681537" cy="2952750"/>
            <a:chOff x="158" y="2160"/>
            <a:chExt cx="2904" cy="1950"/>
          </a:xfrm>
        </p:grpSpPr>
        <p:pic>
          <p:nvPicPr>
            <p:cNvPr id="27660" name="Picture 8" descr="Voyage en avion"/>
            <p:cNvPicPr>
              <a:picLocks noChangeAspect="1" noChangeArrowheads="1"/>
            </p:cNvPicPr>
            <p:nvPr/>
          </p:nvPicPr>
          <p:blipFill>
            <a:blip r:embed="rId3">
              <a:extLst>
                <a:ext uri="{28A0092B-C50C-407E-A947-70E740481C1C}">
                  <a14:useLocalDpi xmlns:a14="http://schemas.microsoft.com/office/drawing/2010/main" val="0"/>
                </a:ext>
              </a:extLst>
            </a:blip>
            <a:srcRect t="2687" b="6995"/>
            <a:stretch>
              <a:fillRect/>
            </a:stretch>
          </p:blipFill>
          <p:spPr bwMode="auto">
            <a:xfrm>
              <a:off x="158" y="2160"/>
              <a:ext cx="2903" cy="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 Box 5"/>
            <p:cNvSpPr txBox="1">
              <a:spLocks noChangeArrowheads="1"/>
            </p:cNvSpPr>
            <p:nvPr/>
          </p:nvSpPr>
          <p:spPr bwMode="auto">
            <a:xfrm>
              <a:off x="1020" y="2205"/>
              <a:ext cx="2042"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t>Pour une réunion lointaine, quelles alternatives à prendre l’avion ? Pourquoi ne se sont-elles pas développées ?</a:t>
              </a:r>
            </a:p>
          </p:txBody>
        </p:sp>
      </p:grpSp>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8" y="1546251"/>
            <a:ext cx="20891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3" name="Group 13"/>
          <p:cNvGrpSpPr>
            <a:grpSpLocks/>
          </p:cNvGrpSpPr>
          <p:nvPr/>
        </p:nvGrpSpPr>
        <p:grpSpPr bwMode="auto">
          <a:xfrm>
            <a:off x="6672263" y="3694138"/>
            <a:ext cx="3744912" cy="2327275"/>
            <a:chOff x="3243" y="2296"/>
            <a:chExt cx="2359" cy="1466"/>
          </a:xfrm>
        </p:grpSpPr>
        <p:pic>
          <p:nvPicPr>
            <p:cNvPr id="27658" name="Picture 10" descr="airmiles_IMAG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 y="2296"/>
              <a:ext cx="1724" cy="1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AutoShape 11"/>
            <p:cNvSpPr>
              <a:spLocks noChangeArrowheads="1"/>
            </p:cNvSpPr>
            <p:nvPr/>
          </p:nvSpPr>
          <p:spPr bwMode="auto">
            <a:xfrm>
              <a:off x="3243" y="2840"/>
              <a:ext cx="635" cy="408"/>
            </a:xfrm>
            <a:prstGeom prst="rightArrow">
              <a:avLst>
                <a:gd name="adj1" fmla="val 50000"/>
                <a:gd name="adj2" fmla="val 38909"/>
              </a:avLst>
            </a:prstGeom>
            <a:solidFill>
              <a:schemeClr val="accent1"/>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pic>
        <p:nvPicPr>
          <p:cNvPr id="37903" name="Picture 15" descr="BMW"/>
          <p:cNvPicPr>
            <a:picLocks noChangeAspect="1" noChangeArrowheads="1"/>
          </p:cNvPicPr>
          <p:nvPr/>
        </p:nvPicPr>
        <p:blipFill>
          <a:blip r:embed="rId6">
            <a:extLst>
              <a:ext uri="{28A0092B-C50C-407E-A947-70E740481C1C}">
                <a14:useLocalDpi xmlns:a14="http://schemas.microsoft.com/office/drawing/2010/main" val="0"/>
              </a:ext>
            </a:extLst>
          </a:blip>
          <a:srcRect l="12044" t="47925" r="25836"/>
          <a:stretch>
            <a:fillRect/>
          </a:stretch>
        </p:blipFill>
        <p:spPr bwMode="auto">
          <a:xfrm>
            <a:off x="6600826" y="1555776"/>
            <a:ext cx="388937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ipe(left)">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7903"/>
                                        </p:tgtEl>
                                        <p:attrNameLst>
                                          <p:attrName>style.visibility</p:attrName>
                                        </p:attrNameLst>
                                      </p:cBhvr>
                                      <p:to>
                                        <p:strVal val="visible"/>
                                      </p:to>
                                    </p:set>
                                    <p:animEffect transition="in" filter="wipe(left)">
                                      <p:cBhvr>
                                        <p:cTn id="12" dur="500"/>
                                        <p:tgtEl>
                                          <p:spTgt spid="379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fr-FR" altLang="fr-FR" smtClean="0"/>
              <a:t>Solutions techniques et comportementales ?</a:t>
            </a:r>
          </a:p>
        </p:txBody>
      </p:sp>
      <p:sp>
        <p:nvSpPr>
          <p:cNvPr id="29698"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29699"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00AD0F33-098B-4A0A-9EF8-693BFBA37611}" type="slidenum">
              <a:rPr lang="fr-FR" altLang="fr-FR" sz="1400">
                <a:solidFill>
                  <a:schemeClr val="bg1"/>
                </a:solidFill>
              </a:rPr>
              <a:pPr>
                <a:spcBef>
                  <a:spcPct val="0"/>
                </a:spcBef>
                <a:buClrTx/>
                <a:buFontTx/>
                <a:buNone/>
              </a:pPr>
              <a:t>12</a:t>
            </a:fld>
            <a:r>
              <a:rPr lang="fr-FR" altLang="fr-FR" sz="1400">
                <a:solidFill>
                  <a:schemeClr val="bg1"/>
                </a:solidFill>
              </a:rPr>
              <a:t>/46</a:t>
            </a:r>
          </a:p>
        </p:txBody>
      </p:sp>
      <p:pic>
        <p:nvPicPr>
          <p:cNvPr id="29701" name="Picture 9" descr="DSC00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2493417"/>
            <a:ext cx="24479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p:cNvGrpSpPr>
            <a:grpSpLocks/>
          </p:cNvGrpSpPr>
          <p:nvPr/>
        </p:nvGrpSpPr>
        <p:grpSpPr bwMode="auto">
          <a:xfrm>
            <a:off x="4151437" y="837654"/>
            <a:ext cx="5114925" cy="2841625"/>
            <a:chOff x="1791" y="618"/>
            <a:chExt cx="3222" cy="1790"/>
          </a:xfrm>
        </p:grpSpPr>
        <p:pic>
          <p:nvPicPr>
            <p:cNvPr id="297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 y="618"/>
              <a:ext cx="636"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12" name="AutoShape 14"/>
            <p:cNvCxnSpPr>
              <a:cxnSpLocks noChangeShapeType="1"/>
            </p:cNvCxnSpPr>
            <p:nvPr/>
          </p:nvCxnSpPr>
          <p:spPr bwMode="auto">
            <a:xfrm flipV="1">
              <a:off x="1791" y="936"/>
              <a:ext cx="2586" cy="1472"/>
            </a:xfrm>
            <a:prstGeom prst="straightConnector1">
              <a:avLst/>
            </a:prstGeom>
            <a:noFill/>
            <a:ln w="9525">
              <a:solidFill>
                <a:srgbClr val="99CC00"/>
              </a:solidFill>
              <a:round/>
              <a:headEnd/>
              <a:tailEnd type="triangle" w="med" len="med"/>
            </a:ln>
            <a:extLst>
              <a:ext uri="{909E8E84-426E-40DD-AFC4-6F175D3DCCD1}">
                <a14:hiddenFill xmlns:a14="http://schemas.microsoft.com/office/drawing/2010/main">
                  <a:noFill/>
                </a14:hiddenFill>
              </a:ext>
            </a:extLst>
          </p:spPr>
        </p:cxnSp>
        <p:sp>
          <p:nvSpPr>
            <p:cNvPr id="29713" name="Text Box 14"/>
            <p:cNvSpPr txBox="1">
              <a:spLocks noChangeArrowheads="1"/>
            </p:cNvSpPr>
            <p:nvPr/>
          </p:nvSpPr>
          <p:spPr bwMode="auto">
            <a:xfrm rot="-1834555">
              <a:off x="2460" y="1560"/>
              <a:ext cx="8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t>Technique</a:t>
              </a:r>
            </a:p>
          </p:txBody>
        </p:sp>
      </p:grpSp>
      <p:grpSp>
        <p:nvGrpSpPr>
          <p:cNvPr id="3" name="Group 18"/>
          <p:cNvGrpSpPr>
            <a:grpSpLocks/>
          </p:cNvGrpSpPr>
          <p:nvPr/>
        </p:nvGrpSpPr>
        <p:grpSpPr bwMode="auto">
          <a:xfrm>
            <a:off x="4193232" y="2133053"/>
            <a:ext cx="5791200" cy="2362200"/>
            <a:chOff x="1791" y="1434"/>
            <a:chExt cx="3648" cy="1488"/>
          </a:xfrm>
        </p:grpSpPr>
        <p:pic>
          <p:nvPicPr>
            <p:cNvPr id="29708" name="Picture 10" descr="DSC000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 y="1434"/>
              <a:ext cx="1380"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9" name="AutoShape 16"/>
            <p:cNvCxnSpPr>
              <a:cxnSpLocks noChangeShapeType="1"/>
            </p:cNvCxnSpPr>
            <p:nvPr/>
          </p:nvCxnSpPr>
          <p:spPr bwMode="auto">
            <a:xfrm flipV="1">
              <a:off x="1791" y="2178"/>
              <a:ext cx="2268" cy="230"/>
            </a:xfrm>
            <a:prstGeom prst="straightConnector1">
              <a:avLst/>
            </a:prstGeom>
            <a:noFill/>
            <a:ln w="9525">
              <a:solidFill>
                <a:srgbClr val="99CC00"/>
              </a:solidFill>
              <a:round/>
              <a:headEnd/>
              <a:tailEnd type="triangle" w="med" len="med"/>
            </a:ln>
            <a:extLst>
              <a:ext uri="{909E8E84-426E-40DD-AFC4-6F175D3DCCD1}">
                <a14:hiddenFill xmlns:a14="http://schemas.microsoft.com/office/drawing/2010/main">
                  <a:noFill/>
                </a14:hiddenFill>
              </a:ext>
            </a:extLst>
          </p:spPr>
        </p:cxnSp>
        <p:sp>
          <p:nvSpPr>
            <p:cNvPr id="29710" name="Text Box 15"/>
            <p:cNvSpPr txBox="1">
              <a:spLocks noChangeArrowheads="1"/>
            </p:cNvSpPr>
            <p:nvPr/>
          </p:nvSpPr>
          <p:spPr bwMode="auto">
            <a:xfrm rot="-383269">
              <a:off x="2381" y="2069"/>
              <a:ext cx="1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t>Comportementale</a:t>
              </a:r>
            </a:p>
          </p:txBody>
        </p:sp>
      </p:grpSp>
      <p:grpSp>
        <p:nvGrpSpPr>
          <p:cNvPr id="4" name="Group 19"/>
          <p:cNvGrpSpPr>
            <a:grpSpLocks/>
          </p:cNvGrpSpPr>
          <p:nvPr/>
        </p:nvGrpSpPr>
        <p:grpSpPr bwMode="auto">
          <a:xfrm>
            <a:off x="4151437" y="3679279"/>
            <a:ext cx="5775325" cy="2486025"/>
            <a:chOff x="1791" y="2408"/>
            <a:chExt cx="3638" cy="1566"/>
          </a:xfrm>
        </p:grpSpPr>
        <p:pic>
          <p:nvPicPr>
            <p:cNvPr id="2970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2" y="3158"/>
              <a:ext cx="1337"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6" name="AutoShape 15"/>
            <p:cNvCxnSpPr>
              <a:cxnSpLocks noChangeShapeType="1"/>
            </p:cNvCxnSpPr>
            <p:nvPr/>
          </p:nvCxnSpPr>
          <p:spPr bwMode="auto">
            <a:xfrm>
              <a:off x="1791" y="2408"/>
              <a:ext cx="2268" cy="1158"/>
            </a:xfrm>
            <a:prstGeom prst="straightConnector1">
              <a:avLst/>
            </a:prstGeom>
            <a:noFill/>
            <a:ln w="9525">
              <a:solidFill>
                <a:srgbClr val="99CC00"/>
              </a:solidFill>
              <a:round/>
              <a:headEnd/>
              <a:tailEnd type="triangle" w="med" len="med"/>
            </a:ln>
            <a:extLst>
              <a:ext uri="{909E8E84-426E-40DD-AFC4-6F175D3DCCD1}">
                <a14:hiddenFill xmlns:a14="http://schemas.microsoft.com/office/drawing/2010/main">
                  <a:noFill/>
                </a14:hiddenFill>
              </a:ext>
            </a:extLst>
          </p:spPr>
        </p:cxnSp>
        <p:sp>
          <p:nvSpPr>
            <p:cNvPr id="29707" name="Text Box 16"/>
            <p:cNvSpPr txBox="1">
              <a:spLocks noChangeArrowheads="1"/>
            </p:cNvSpPr>
            <p:nvPr/>
          </p:nvSpPr>
          <p:spPr bwMode="auto">
            <a:xfrm rot="1552979">
              <a:off x="2123" y="2828"/>
              <a:ext cx="19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dirty="0"/>
                <a:t>Technico-comportementale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Rectangle 2"/>
          <p:cNvSpPr>
            <a:spLocks noGrp="1" noChangeArrowheads="1"/>
          </p:cNvSpPr>
          <p:nvPr>
            <p:ph type="title"/>
          </p:nvPr>
        </p:nvSpPr>
        <p:spPr>
          <a:xfrm>
            <a:off x="2027548" y="0"/>
            <a:ext cx="9018277" cy="980728"/>
          </a:xfrm>
        </p:spPr>
        <p:txBody>
          <a:bodyPr/>
          <a:lstStyle/>
          <a:p>
            <a:pPr eaLnBrk="1" hangingPunct="1"/>
            <a:r>
              <a:rPr lang="fr-FR" altLang="fr-FR" dirty="0" smtClean="0"/>
              <a:t>Solutions techniques et comportementales, quel ordre ?</a:t>
            </a:r>
          </a:p>
        </p:txBody>
      </p:sp>
      <p:sp>
        <p:nvSpPr>
          <p:cNvPr id="31753" name="Rectangle 3"/>
          <p:cNvSpPr>
            <a:spLocks noGrp="1" noChangeArrowheads="1"/>
          </p:cNvSpPr>
          <p:nvPr>
            <p:ph idx="1"/>
          </p:nvPr>
        </p:nvSpPr>
        <p:spPr>
          <a:xfrm>
            <a:off x="609600" y="1052736"/>
            <a:ext cx="10972800" cy="4857403"/>
          </a:xfrm>
        </p:spPr>
        <p:txBody>
          <a:bodyPr/>
          <a:lstStyle/>
          <a:p>
            <a:pPr eaLnBrk="1" hangingPunct="1"/>
            <a:endParaRPr lang="fr-FR" altLang="fr-FR" dirty="0" smtClean="0"/>
          </a:p>
          <a:p>
            <a:pPr eaLnBrk="1" hangingPunct="1"/>
            <a:r>
              <a:rPr lang="fr-FR" altLang="fr-FR" dirty="0" smtClean="0">
                <a:solidFill>
                  <a:srgbClr val="FFC000"/>
                </a:solidFill>
              </a:rPr>
              <a:t>1.</a:t>
            </a:r>
            <a:r>
              <a:rPr lang="fr-FR" altLang="fr-FR" b="0" dirty="0" smtClean="0"/>
              <a:t> Supprimer le besoin pour réduire les usages</a:t>
            </a:r>
          </a:p>
          <a:p>
            <a:pPr eaLnBrk="1" hangingPunct="1"/>
            <a:r>
              <a:rPr lang="fr-FR" altLang="fr-FR" dirty="0" smtClean="0">
                <a:solidFill>
                  <a:srgbClr val="FFC000"/>
                </a:solidFill>
              </a:rPr>
              <a:t>2.</a:t>
            </a:r>
            <a:r>
              <a:rPr lang="fr-FR" altLang="fr-FR" b="0" dirty="0" smtClean="0"/>
              <a:t> Réduire les consommations par voies comportementales</a:t>
            </a:r>
          </a:p>
          <a:p>
            <a:pPr eaLnBrk="1" hangingPunct="1"/>
            <a:r>
              <a:rPr lang="fr-FR" altLang="fr-FR" dirty="0" smtClean="0">
                <a:solidFill>
                  <a:srgbClr val="FFC000"/>
                </a:solidFill>
              </a:rPr>
              <a:t>3.</a:t>
            </a:r>
            <a:r>
              <a:rPr lang="fr-FR" altLang="fr-FR" b="0" dirty="0" smtClean="0"/>
              <a:t> Réduire les consommations par voies techniques</a:t>
            </a:r>
          </a:p>
          <a:p>
            <a:pPr eaLnBrk="1" hangingPunct="1"/>
            <a:r>
              <a:rPr lang="fr-FR" altLang="fr-FR" dirty="0" smtClean="0">
                <a:solidFill>
                  <a:srgbClr val="FFC000"/>
                </a:solidFill>
              </a:rPr>
              <a:t>4.</a:t>
            </a:r>
            <a:r>
              <a:rPr lang="fr-FR" altLang="fr-FR" b="0" dirty="0" smtClean="0"/>
              <a:t> Utiliser des ressources renouvelables ou recyclées</a:t>
            </a:r>
          </a:p>
        </p:txBody>
      </p:sp>
      <p:sp>
        <p:nvSpPr>
          <p:cNvPr id="31746"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31747"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FB7B3A07-0363-4B32-888C-381FC656AE80}" type="slidenum">
              <a:rPr lang="fr-FR" altLang="fr-FR" sz="1400">
                <a:solidFill>
                  <a:schemeClr val="bg1"/>
                </a:solidFill>
              </a:rPr>
              <a:pPr>
                <a:spcBef>
                  <a:spcPct val="0"/>
                </a:spcBef>
                <a:buClrTx/>
                <a:buFontTx/>
                <a:buNone/>
              </a:pPr>
              <a:t>13</a:t>
            </a:fld>
            <a:r>
              <a:rPr lang="fr-FR" altLang="fr-FR" sz="1400">
                <a:solidFill>
                  <a:schemeClr val="bg1"/>
                </a:solidFill>
              </a:rPr>
              <a:t>/46</a:t>
            </a:r>
          </a:p>
        </p:txBody>
      </p:sp>
      <p:pic>
        <p:nvPicPr>
          <p:cNvPr id="31748" name="Picture 17"/>
          <p:cNvPicPr>
            <a:picLocks noChangeAspect="1" noChangeArrowheads="1"/>
          </p:cNvPicPr>
          <p:nvPr/>
        </p:nvPicPr>
        <p:blipFill>
          <a:blip r:embed="rId3">
            <a:extLst>
              <a:ext uri="{28A0092B-C50C-407E-A947-70E740481C1C}">
                <a14:useLocalDpi xmlns:a14="http://schemas.microsoft.com/office/drawing/2010/main" val="0"/>
              </a:ext>
            </a:extLst>
          </a:blip>
          <a:srcRect t="13434" b="17769"/>
          <a:stretch>
            <a:fillRect/>
          </a:stretch>
        </p:blipFill>
        <p:spPr bwMode="auto">
          <a:xfrm>
            <a:off x="6995989" y="5334322"/>
            <a:ext cx="14652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2" descr="Pr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6802" y="5120009"/>
            <a:ext cx="88423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476" y="4254821"/>
            <a:ext cx="1116012"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5" descr="Papier recyclé"/>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2613" y="4542159"/>
            <a:ext cx="1054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2"/>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55840" y="5122887"/>
            <a:ext cx="1231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3876" y="4326260"/>
            <a:ext cx="17827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 Box 8"/>
          <p:cNvSpPr txBox="1">
            <a:spLocks noChangeArrowheads="1"/>
          </p:cNvSpPr>
          <p:nvPr/>
        </p:nvSpPr>
        <p:spPr bwMode="auto">
          <a:xfrm>
            <a:off x="1587377" y="4470722"/>
            <a:ext cx="153987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a:lnSpc>
                <a:spcPct val="93000"/>
              </a:lnSpc>
              <a:spcBef>
                <a:spcPct val="50000"/>
              </a:spcBef>
              <a:buClr>
                <a:srgbClr val="000000"/>
              </a:buClr>
              <a:buFont typeface="Times New Roman" panose="02020603050405020304" pitchFamily="18" charset="0"/>
              <a:buNone/>
            </a:pPr>
            <a:r>
              <a:rPr lang="fr-FR" altLang="fr-FR" sz="1800" b="1"/>
              <a:t>Rapport</a:t>
            </a:r>
          </a:p>
          <a:p>
            <a:pPr algn="ctr" eaLnBrk="1">
              <a:lnSpc>
                <a:spcPct val="93000"/>
              </a:lnSpc>
              <a:spcBef>
                <a:spcPct val="50000"/>
              </a:spcBef>
              <a:buClr>
                <a:srgbClr val="000000"/>
              </a:buClr>
              <a:buFont typeface="Times New Roman" panose="02020603050405020304" pitchFamily="18" charset="0"/>
              <a:buNone/>
            </a:pPr>
            <a:r>
              <a:rPr lang="fr-FR" altLang="fr-FR" sz="1800" b="1"/>
              <a:t>important</a:t>
            </a:r>
          </a:p>
        </p:txBody>
      </p:sp>
      <p:sp>
        <p:nvSpPr>
          <p:cNvPr id="31757" name="AutoShape 9"/>
          <p:cNvSpPr>
            <a:spLocks noChangeArrowheads="1"/>
          </p:cNvSpPr>
          <p:nvPr/>
        </p:nvSpPr>
        <p:spPr bwMode="auto">
          <a:xfrm rot="1373151">
            <a:off x="3293939" y="4867596"/>
            <a:ext cx="1376363" cy="287338"/>
          </a:xfrm>
          <a:prstGeom prst="rightArrow">
            <a:avLst>
              <a:gd name="adj1" fmla="val 50000"/>
              <a:gd name="adj2" fmla="val 119751"/>
            </a:avLst>
          </a:prstGeom>
          <a:solidFill>
            <a:srgbClr val="3366FF"/>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a:lnSpc>
                <a:spcPct val="93000"/>
              </a:lnSpc>
              <a:spcBef>
                <a:spcPct val="0"/>
              </a:spcBef>
              <a:buClr>
                <a:srgbClr val="000000"/>
              </a:buClr>
              <a:buFont typeface="Times New Roman" panose="02020603050405020304" pitchFamily="18" charset="0"/>
              <a:buNone/>
            </a:pPr>
            <a:endParaRPr lang="en-US" altLang="fr-FR" sz="1800">
              <a:solidFill>
                <a:schemeClr val="bg1"/>
              </a:solidFill>
            </a:endParaRPr>
          </a:p>
        </p:txBody>
      </p:sp>
      <p:sp>
        <p:nvSpPr>
          <p:cNvPr id="31758" name="Picture 13"/>
          <p:cNvSpPr>
            <a:spLocks noChangeAspect="1" noChangeArrowheads="1"/>
          </p:cNvSpPr>
          <p:nvPr/>
        </p:nvSpPr>
        <p:spPr bwMode="auto">
          <a:xfrm>
            <a:off x="5457825" y="2925763"/>
            <a:ext cx="33226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1759" name="AutoShape 15"/>
          <p:cNvSpPr>
            <a:spLocks noChangeArrowheads="1"/>
          </p:cNvSpPr>
          <p:nvPr/>
        </p:nvSpPr>
        <p:spPr bwMode="auto">
          <a:xfrm rot="19104706">
            <a:off x="5195763" y="4110360"/>
            <a:ext cx="1377950" cy="287337"/>
          </a:xfrm>
          <a:prstGeom prst="rightArrow">
            <a:avLst>
              <a:gd name="adj1" fmla="val 50000"/>
              <a:gd name="adj2" fmla="val 119890"/>
            </a:avLst>
          </a:prstGeom>
          <a:solidFill>
            <a:srgbClr val="3366FF"/>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a:lnSpc>
                <a:spcPct val="93000"/>
              </a:lnSpc>
              <a:spcBef>
                <a:spcPct val="0"/>
              </a:spcBef>
              <a:buClr>
                <a:srgbClr val="000000"/>
              </a:buClr>
              <a:buFont typeface="Times New Roman" panose="02020603050405020304" pitchFamily="18" charset="0"/>
              <a:buNone/>
            </a:pPr>
            <a:endParaRPr lang="en-US" altLang="fr-FR" sz="1800">
              <a:solidFill>
                <a:schemeClr val="bg1"/>
              </a:solidFill>
            </a:endParaRPr>
          </a:p>
        </p:txBody>
      </p:sp>
      <p:sp>
        <p:nvSpPr>
          <p:cNvPr id="31760" name="AutoShape 16"/>
          <p:cNvSpPr>
            <a:spLocks noChangeArrowheads="1"/>
          </p:cNvSpPr>
          <p:nvPr/>
        </p:nvSpPr>
        <p:spPr bwMode="auto">
          <a:xfrm rot="2174226">
            <a:off x="7465888" y="3965896"/>
            <a:ext cx="1377950" cy="287338"/>
          </a:xfrm>
          <a:prstGeom prst="rightArrow">
            <a:avLst>
              <a:gd name="adj1" fmla="val 50000"/>
              <a:gd name="adj2" fmla="val 119889"/>
            </a:avLst>
          </a:prstGeom>
          <a:solidFill>
            <a:srgbClr val="3366FF"/>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a:lnSpc>
                <a:spcPct val="93000"/>
              </a:lnSpc>
              <a:spcBef>
                <a:spcPct val="0"/>
              </a:spcBef>
              <a:buClr>
                <a:srgbClr val="000000"/>
              </a:buClr>
              <a:buFont typeface="Times New Roman" panose="02020603050405020304" pitchFamily="18" charset="0"/>
              <a:buNone/>
            </a:pPr>
            <a:endParaRPr lang="en-US" altLang="fr-FR" sz="1800">
              <a:solidFill>
                <a:schemeClr val="bg1"/>
              </a:solidFill>
            </a:endParaRPr>
          </a:p>
        </p:txBody>
      </p:sp>
      <p:sp>
        <p:nvSpPr>
          <p:cNvPr id="31761" name="Picture 22"/>
          <p:cNvSpPr>
            <a:spLocks noChangeAspect="1" noChangeArrowheads="1"/>
          </p:cNvSpPr>
          <p:nvPr/>
        </p:nvSpPr>
        <p:spPr bwMode="auto">
          <a:xfrm>
            <a:off x="3697164" y="3068960"/>
            <a:ext cx="14462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1762" name="Picture 21"/>
          <p:cNvSpPr>
            <a:spLocks noChangeAspect="1" noChangeArrowheads="1"/>
          </p:cNvSpPr>
          <p:nvPr/>
        </p:nvSpPr>
        <p:spPr bwMode="auto">
          <a:xfrm>
            <a:off x="4022602" y="3932559"/>
            <a:ext cx="13493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1763" name="Ellipse 27"/>
          <p:cNvSpPr>
            <a:spLocks noChangeArrowheads="1"/>
          </p:cNvSpPr>
          <p:nvPr/>
        </p:nvSpPr>
        <p:spPr bwMode="auto">
          <a:xfrm>
            <a:off x="5524376" y="4973959"/>
            <a:ext cx="463550" cy="431800"/>
          </a:xfrm>
          <a:prstGeom prst="ellipse">
            <a:avLst/>
          </a:prstGeom>
          <a:solidFill>
            <a:srgbClr val="00B0F0"/>
          </a:solidFill>
          <a:ln w="9525" algn="ctr">
            <a:solidFill>
              <a:schemeClr val="tx1"/>
            </a:solidFill>
            <a:round/>
            <a:headEnd/>
            <a:tailEnd/>
          </a:ln>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a:lnSpc>
                <a:spcPct val="93000"/>
              </a:lnSpc>
              <a:spcBef>
                <a:spcPct val="0"/>
              </a:spcBef>
              <a:buClr>
                <a:srgbClr val="000000"/>
              </a:buClr>
              <a:buFont typeface="Times New Roman" panose="02020603050405020304" pitchFamily="18" charset="0"/>
              <a:buNone/>
            </a:pPr>
            <a:r>
              <a:rPr lang="fr-FR" altLang="fr-FR" sz="1800">
                <a:solidFill>
                  <a:schemeClr val="bg1"/>
                </a:solidFill>
              </a:rPr>
              <a:t>2</a:t>
            </a:r>
          </a:p>
        </p:txBody>
      </p:sp>
      <p:sp>
        <p:nvSpPr>
          <p:cNvPr id="31764" name="Ellipse 28"/>
          <p:cNvSpPr>
            <a:spLocks noChangeArrowheads="1"/>
          </p:cNvSpPr>
          <p:nvPr/>
        </p:nvSpPr>
        <p:spPr bwMode="auto">
          <a:xfrm>
            <a:off x="6784578" y="3501008"/>
            <a:ext cx="463550" cy="431800"/>
          </a:xfrm>
          <a:prstGeom prst="ellipse">
            <a:avLst/>
          </a:prstGeom>
          <a:solidFill>
            <a:srgbClr val="00B0F0"/>
          </a:solidFill>
          <a:ln w="9525" algn="ctr">
            <a:solidFill>
              <a:schemeClr val="tx1"/>
            </a:solidFill>
            <a:round/>
            <a:headEnd/>
            <a:tailEnd/>
          </a:ln>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a:lnSpc>
                <a:spcPct val="93000"/>
              </a:lnSpc>
              <a:spcBef>
                <a:spcPct val="0"/>
              </a:spcBef>
              <a:buClr>
                <a:srgbClr val="000000"/>
              </a:buClr>
              <a:buFont typeface="Times New Roman" panose="02020603050405020304" pitchFamily="18" charset="0"/>
              <a:buNone/>
            </a:pPr>
            <a:r>
              <a:rPr lang="fr-FR" altLang="fr-FR" sz="1800">
                <a:solidFill>
                  <a:schemeClr val="bg1"/>
                </a:solidFill>
              </a:rPr>
              <a:t>3</a:t>
            </a:r>
          </a:p>
        </p:txBody>
      </p:sp>
      <p:sp>
        <p:nvSpPr>
          <p:cNvPr id="31765" name="Ellipse 29"/>
          <p:cNvSpPr>
            <a:spLocks noChangeArrowheads="1"/>
          </p:cNvSpPr>
          <p:nvPr/>
        </p:nvSpPr>
        <p:spPr bwMode="auto">
          <a:xfrm>
            <a:off x="8750176" y="4181796"/>
            <a:ext cx="463550" cy="433388"/>
          </a:xfrm>
          <a:prstGeom prst="ellipse">
            <a:avLst/>
          </a:prstGeom>
          <a:solidFill>
            <a:srgbClr val="00B0F0"/>
          </a:solidFill>
          <a:ln w="9525" algn="ctr">
            <a:solidFill>
              <a:schemeClr val="tx1"/>
            </a:solidFill>
            <a:round/>
            <a:headEnd/>
            <a:tailEnd/>
          </a:ln>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a:lnSpc>
                <a:spcPct val="93000"/>
              </a:lnSpc>
              <a:spcBef>
                <a:spcPct val="0"/>
              </a:spcBef>
              <a:buClr>
                <a:srgbClr val="000000"/>
              </a:buClr>
              <a:buFont typeface="Times New Roman" panose="02020603050405020304" pitchFamily="18" charset="0"/>
              <a:buNone/>
            </a:pPr>
            <a:r>
              <a:rPr lang="fr-FR" altLang="fr-FR" sz="1800">
                <a:solidFill>
                  <a:schemeClr val="bg1"/>
                </a:solidFill>
              </a:rPr>
              <a:t>4</a:t>
            </a:r>
          </a:p>
        </p:txBody>
      </p:sp>
      <p:sp>
        <p:nvSpPr>
          <p:cNvPr id="31766" name="Slide Number Placeholder 26"/>
          <p:cNvSpPr txBox="1">
            <a:spLocks noGrp="1"/>
          </p:cNvSpPr>
          <p:nvPr/>
        </p:nvSpPr>
        <p:spPr bwMode="auto">
          <a:xfrm>
            <a:off x="9017001" y="6694489"/>
            <a:ext cx="20288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3pPr>
            <a:lvl4pPr marL="16002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4pPr>
            <a:lvl5pPr marL="20574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9pPr>
          </a:lstStyle>
          <a:p>
            <a:pPr algn="r" eaLnBrk="1">
              <a:lnSpc>
                <a:spcPct val="93000"/>
              </a:lnSpc>
              <a:spcBef>
                <a:spcPct val="0"/>
              </a:spcBef>
              <a:buClrTx/>
              <a:buFontTx/>
              <a:buNone/>
            </a:pPr>
            <a:fld id="{1A30AB1C-0349-4291-BA11-EBE917C80A2B}" type="slidenum">
              <a:rPr lang="fr-FR" altLang="fr-FR" sz="1200" b="1">
                <a:solidFill>
                  <a:schemeClr val="bg1"/>
                </a:solidFill>
              </a:rPr>
              <a:pPr algn="r" eaLnBrk="1">
                <a:lnSpc>
                  <a:spcPct val="93000"/>
                </a:lnSpc>
                <a:spcBef>
                  <a:spcPct val="0"/>
                </a:spcBef>
                <a:buClrTx/>
                <a:buFontTx/>
                <a:buNone/>
              </a:pPr>
              <a:t>13</a:t>
            </a:fld>
            <a:endParaRPr lang="fr-FR" altLang="fr-FR" sz="1200" b="1">
              <a:solidFill>
                <a:schemeClr val="bg1"/>
              </a:solidFill>
            </a:endParaRPr>
          </a:p>
        </p:txBody>
      </p:sp>
      <p:pic>
        <p:nvPicPr>
          <p:cNvPr id="3176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3876" y="3102296"/>
            <a:ext cx="178276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8" name="Text Box 6"/>
          <p:cNvSpPr txBox="1">
            <a:spLocks noChangeArrowheads="1"/>
          </p:cNvSpPr>
          <p:nvPr/>
        </p:nvSpPr>
        <p:spPr bwMode="auto">
          <a:xfrm>
            <a:off x="1900114" y="3462659"/>
            <a:ext cx="10636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a:lnSpc>
                <a:spcPct val="93000"/>
              </a:lnSpc>
              <a:spcBef>
                <a:spcPct val="50000"/>
              </a:spcBef>
              <a:buClr>
                <a:srgbClr val="000000"/>
              </a:buClr>
              <a:buFont typeface="Times New Roman" panose="02020603050405020304" pitchFamily="18" charset="0"/>
              <a:buNone/>
            </a:pPr>
            <a:r>
              <a:rPr lang="fr-FR" altLang="fr-FR" sz="1800" b="1"/>
              <a:t>blabla</a:t>
            </a:r>
          </a:p>
        </p:txBody>
      </p:sp>
      <p:cxnSp>
        <p:nvCxnSpPr>
          <p:cNvPr id="31769" name="Connecteur droit 21"/>
          <p:cNvCxnSpPr>
            <a:cxnSpLocks noChangeShapeType="1"/>
          </p:cNvCxnSpPr>
          <p:nvPr/>
        </p:nvCxnSpPr>
        <p:spPr bwMode="auto">
          <a:xfrm flipV="1">
            <a:off x="2027114" y="3462659"/>
            <a:ext cx="720725" cy="3603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770" name="Connecteur droit 22"/>
          <p:cNvCxnSpPr>
            <a:cxnSpLocks noChangeShapeType="1"/>
          </p:cNvCxnSpPr>
          <p:nvPr/>
        </p:nvCxnSpPr>
        <p:spPr bwMode="auto">
          <a:xfrm>
            <a:off x="2027113" y="3391221"/>
            <a:ext cx="647700" cy="4318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1771" name="Ellipse 26"/>
          <p:cNvSpPr>
            <a:spLocks noChangeArrowheads="1"/>
          </p:cNvSpPr>
          <p:nvPr/>
        </p:nvSpPr>
        <p:spPr bwMode="auto">
          <a:xfrm>
            <a:off x="3090738" y="3823021"/>
            <a:ext cx="463550" cy="431800"/>
          </a:xfrm>
          <a:prstGeom prst="ellipse">
            <a:avLst/>
          </a:prstGeom>
          <a:solidFill>
            <a:srgbClr val="00B0F0"/>
          </a:solidFill>
          <a:ln w="9525" algn="ctr">
            <a:solidFill>
              <a:schemeClr val="tx1"/>
            </a:solidFill>
            <a:round/>
            <a:headEnd/>
            <a:tailEnd/>
          </a:ln>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a:lnSpc>
                <a:spcPct val="93000"/>
              </a:lnSpc>
              <a:spcBef>
                <a:spcPct val="0"/>
              </a:spcBef>
              <a:buClr>
                <a:srgbClr val="000000"/>
              </a:buClr>
              <a:buFont typeface="Times New Roman" panose="02020603050405020304" pitchFamily="18" charset="0"/>
              <a:buNone/>
            </a:pPr>
            <a:r>
              <a:rPr lang="fr-FR" altLang="fr-FR" sz="1800">
                <a:solidFill>
                  <a:schemeClr val="bg1"/>
                </a:solidFill>
              </a:rPr>
              <a:t>1</a:t>
            </a:r>
          </a:p>
        </p:txBody>
      </p:sp>
      <p:grpSp>
        <p:nvGrpSpPr>
          <p:cNvPr id="2" name="Group 50"/>
          <p:cNvGrpSpPr>
            <a:grpSpLocks/>
          </p:cNvGrpSpPr>
          <p:nvPr/>
        </p:nvGrpSpPr>
        <p:grpSpPr bwMode="auto">
          <a:xfrm>
            <a:off x="7680176" y="1335286"/>
            <a:ext cx="1295400" cy="1517650"/>
            <a:chOff x="4604" y="709"/>
            <a:chExt cx="816" cy="956"/>
          </a:xfrm>
        </p:grpSpPr>
        <p:sp>
          <p:nvSpPr>
            <p:cNvPr id="31773" name="AutoShape 47"/>
            <p:cNvSpPr>
              <a:spLocks noChangeArrowheads="1"/>
            </p:cNvSpPr>
            <p:nvPr/>
          </p:nvSpPr>
          <p:spPr bwMode="auto">
            <a:xfrm>
              <a:off x="4604" y="754"/>
              <a:ext cx="227" cy="862"/>
            </a:xfrm>
            <a:prstGeom prst="upDownArrow">
              <a:avLst>
                <a:gd name="adj1" fmla="val 50000"/>
                <a:gd name="adj2" fmla="val 75947"/>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1774" name="Text Box 48"/>
            <p:cNvSpPr txBox="1">
              <a:spLocks noChangeArrowheads="1"/>
            </p:cNvSpPr>
            <p:nvPr/>
          </p:nvSpPr>
          <p:spPr bwMode="auto">
            <a:xfrm>
              <a:off x="4785" y="709"/>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solidFill>
                    <a:srgbClr val="FF0000"/>
                  </a:solidFill>
                </a:rPr>
                <a:t>Difficile</a:t>
              </a:r>
            </a:p>
          </p:txBody>
        </p:sp>
        <p:sp>
          <p:nvSpPr>
            <p:cNvPr id="31775" name="Text Box 49"/>
            <p:cNvSpPr txBox="1">
              <a:spLocks noChangeArrowheads="1"/>
            </p:cNvSpPr>
            <p:nvPr/>
          </p:nvSpPr>
          <p:spPr bwMode="auto">
            <a:xfrm>
              <a:off x="4830" y="1434"/>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solidFill>
                    <a:srgbClr val="0066FF"/>
                  </a:solidFill>
                </a:rPr>
                <a:t>Facile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pPr eaLnBrk="1" hangingPunct="1"/>
            <a:r>
              <a:rPr lang="fr-FR" altLang="fr-FR" dirty="0" smtClean="0"/>
              <a:t>Solutions techniques/comportementales – spécifiques/globales</a:t>
            </a:r>
          </a:p>
        </p:txBody>
      </p:sp>
      <p:sp>
        <p:nvSpPr>
          <p:cNvPr id="33798" name="Rectangle 3"/>
          <p:cNvSpPr>
            <a:spLocks noGrp="1" noChangeArrowheads="1"/>
          </p:cNvSpPr>
          <p:nvPr>
            <p:ph idx="1"/>
          </p:nvPr>
        </p:nvSpPr>
        <p:spPr>
          <a:xfrm>
            <a:off x="555594" y="1206848"/>
            <a:ext cx="9284822" cy="4857403"/>
          </a:xfrm>
        </p:spPr>
        <p:txBody>
          <a:bodyPr/>
          <a:lstStyle/>
          <a:p>
            <a:pPr marL="28575" indent="-285750" eaLnBrk="1" hangingPunct="1">
              <a:buFont typeface="Arial" panose="020B0604020202020204" pitchFamily="34" charset="0"/>
              <a:buChar char="•"/>
            </a:pPr>
            <a:r>
              <a:rPr lang="fr-FR" altLang="fr-FR" dirty="0" smtClean="0"/>
              <a:t>Exercice : on souhaite limiter les émissions de GES des voitures. Envisagez le maximum de solutions</a:t>
            </a:r>
          </a:p>
        </p:txBody>
      </p:sp>
      <p:sp>
        <p:nvSpPr>
          <p:cNvPr id="33794"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33795"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289366C0-4D7F-4E2B-8DF6-FF75CF1A2CA8}" type="slidenum">
              <a:rPr lang="fr-FR" altLang="fr-FR" sz="1400">
                <a:solidFill>
                  <a:schemeClr val="bg1"/>
                </a:solidFill>
              </a:rPr>
              <a:pPr>
                <a:spcBef>
                  <a:spcPct val="0"/>
                </a:spcBef>
                <a:buClrTx/>
                <a:buFontTx/>
                <a:buNone/>
              </a:pPr>
              <a:t>14</a:t>
            </a:fld>
            <a:r>
              <a:rPr lang="fr-FR" altLang="fr-FR" sz="1400">
                <a:solidFill>
                  <a:schemeClr val="bg1"/>
                </a:solidFill>
              </a:rPr>
              <a:t>/46</a:t>
            </a:r>
          </a:p>
        </p:txBody>
      </p:sp>
      <p:pic>
        <p:nvPicPr>
          <p:cNvPr id="40989" name="Picture 29" descr="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3227759"/>
            <a:ext cx="1871662"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Line 17"/>
          <p:cNvSpPr>
            <a:spLocks noChangeShapeType="1"/>
          </p:cNvSpPr>
          <p:nvPr/>
        </p:nvSpPr>
        <p:spPr bwMode="auto">
          <a:xfrm>
            <a:off x="6096000" y="2276872"/>
            <a:ext cx="0" cy="3455986"/>
          </a:xfrm>
          <a:prstGeom prst="line">
            <a:avLst/>
          </a:prstGeom>
          <a:noFill/>
          <a:ln w="762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3800" name="Line 21"/>
          <p:cNvSpPr>
            <a:spLocks noChangeShapeType="1"/>
          </p:cNvSpPr>
          <p:nvPr/>
        </p:nvSpPr>
        <p:spPr bwMode="auto">
          <a:xfrm flipH="1">
            <a:off x="1703389" y="4076700"/>
            <a:ext cx="8785225" cy="0"/>
          </a:xfrm>
          <a:prstGeom prst="line">
            <a:avLst/>
          </a:prstGeom>
          <a:noFill/>
          <a:ln w="762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pic>
        <p:nvPicPr>
          <p:cNvPr id="40984" name="Picture 24" descr="Covoitur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1916113"/>
            <a:ext cx="1509713"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25" descr="logo-vehicule-electrique"/>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1343472" y="5445224"/>
            <a:ext cx="1428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26" descr="Déména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6950" y="1628776"/>
            <a:ext cx="189388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27" descr="Télétrava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838" y="2636839"/>
            <a:ext cx="17145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Text Box 18"/>
          <p:cNvSpPr txBox="1">
            <a:spLocks noChangeArrowheads="1"/>
          </p:cNvSpPr>
          <p:nvPr/>
        </p:nvSpPr>
        <p:spPr bwMode="auto">
          <a:xfrm>
            <a:off x="5159376" y="1916113"/>
            <a:ext cx="2016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t>Comportementale</a:t>
            </a:r>
          </a:p>
        </p:txBody>
      </p:sp>
      <p:sp>
        <p:nvSpPr>
          <p:cNvPr id="33806" name="Text Box 19"/>
          <p:cNvSpPr txBox="1">
            <a:spLocks noChangeArrowheads="1"/>
          </p:cNvSpPr>
          <p:nvPr/>
        </p:nvSpPr>
        <p:spPr bwMode="auto">
          <a:xfrm>
            <a:off x="5520680" y="5877272"/>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dirty="0"/>
              <a:t>Technique</a:t>
            </a:r>
          </a:p>
        </p:txBody>
      </p:sp>
      <p:sp>
        <p:nvSpPr>
          <p:cNvPr id="33807" name="Text Box 22"/>
          <p:cNvSpPr txBox="1">
            <a:spLocks noChangeArrowheads="1"/>
          </p:cNvSpPr>
          <p:nvPr/>
        </p:nvSpPr>
        <p:spPr bwMode="auto">
          <a:xfrm>
            <a:off x="371723" y="3795762"/>
            <a:ext cx="15478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dirty="0"/>
              <a:t>Spécifique</a:t>
            </a:r>
            <a:br>
              <a:rPr lang="fr-FR" altLang="fr-FR" sz="1800" dirty="0"/>
            </a:br>
            <a:r>
              <a:rPr lang="fr-FR" altLang="fr-FR" sz="1800" dirty="0"/>
              <a:t>(se déplacer)</a:t>
            </a:r>
          </a:p>
        </p:txBody>
      </p:sp>
      <p:sp>
        <p:nvSpPr>
          <p:cNvPr id="33808" name="Text Box 23"/>
          <p:cNvSpPr txBox="1">
            <a:spLocks noChangeArrowheads="1"/>
          </p:cNvSpPr>
          <p:nvPr/>
        </p:nvSpPr>
        <p:spPr bwMode="auto">
          <a:xfrm>
            <a:off x="9840416" y="3867770"/>
            <a:ext cx="1547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r" eaLnBrk="1" hangingPunct="1">
              <a:spcBef>
                <a:spcPct val="50000"/>
              </a:spcBef>
              <a:buClrTx/>
              <a:buFontTx/>
              <a:buNone/>
            </a:pPr>
            <a:r>
              <a:rPr lang="fr-FR" altLang="fr-FR" sz="1800" dirty="0"/>
              <a:t>Globale</a:t>
            </a:r>
            <a:br>
              <a:rPr lang="fr-FR" altLang="fr-FR" sz="1800" dirty="0"/>
            </a:br>
            <a:r>
              <a:rPr lang="fr-FR" altLang="fr-FR" sz="1800" dirty="0"/>
              <a:t>(être proche)</a:t>
            </a:r>
          </a:p>
        </p:txBody>
      </p:sp>
      <p:pic>
        <p:nvPicPr>
          <p:cNvPr id="40988" name="Picture 28" descr="VT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8134" b="27467"/>
          <a:stretch>
            <a:fillRect/>
          </a:stretch>
        </p:blipFill>
        <p:spPr bwMode="auto">
          <a:xfrm>
            <a:off x="2639913" y="4149725"/>
            <a:ext cx="1439863"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0" name="Picture 30" descr="Chanti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96276" y="4547195"/>
            <a:ext cx="23717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1" name="Text Box 33"/>
          <p:cNvSpPr txBox="1">
            <a:spLocks noChangeArrowheads="1"/>
          </p:cNvSpPr>
          <p:nvPr/>
        </p:nvSpPr>
        <p:spPr bwMode="auto">
          <a:xfrm>
            <a:off x="5232400" y="3860801"/>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t>(communiquer)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84"/>
                                        </p:tgtEl>
                                        <p:attrNameLst>
                                          <p:attrName>style.visibility</p:attrName>
                                        </p:attrNameLst>
                                      </p:cBhvr>
                                      <p:to>
                                        <p:strVal val="visible"/>
                                      </p:to>
                                    </p:set>
                                    <p:animEffect transition="in" filter="fade">
                                      <p:cBhvr>
                                        <p:cTn id="7" dur="500"/>
                                        <p:tgtEl>
                                          <p:spTgt spid="409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89"/>
                                        </p:tgtEl>
                                        <p:attrNameLst>
                                          <p:attrName>style.visibility</p:attrName>
                                        </p:attrNameLst>
                                      </p:cBhvr>
                                      <p:to>
                                        <p:strVal val="visible"/>
                                      </p:to>
                                    </p:set>
                                    <p:animEffect transition="in" filter="fade">
                                      <p:cBhvr>
                                        <p:cTn id="12" dur="500"/>
                                        <p:tgtEl>
                                          <p:spTgt spid="40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0988"/>
                                        </p:tgtEl>
                                        <p:attrNameLst>
                                          <p:attrName>style.visibility</p:attrName>
                                        </p:attrNameLst>
                                      </p:cBhvr>
                                      <p:to>
                                        <p:strVal val="visible"/>
                                      </p:to>
                                    </p:set>
                                    <p:animEffect transition="in" filter="fade">
                                      <p:cBhvr>
                                        <p:cTn id="17" dur="500"/>
                                        <p:tgtEl>
                                          <p:spTgt spid="409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0985"/>
                                        </p:tgtEl>
                                        <p:attrNameLst>
                                          <p:attrName>style.visibility</p:attrName>
                                        </p:attrNameLst>
                                      </p:cBhvr>
                                      <p:to>
                                        <p:strVal val="visible"/>
                                      </p:to>
                                    </p:set>
                                    <p:animEffect transition="in" filter="fade">
                                      <p:cBhvr>
                                        <p:cTn id="22" dur="500"/>
                                        <p:tgtEl>
                                          <p:spTgt spid="409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987"/>
                                        </p:tgtEl>
                                        <p:attrNameLst>
                                          <p:attrName>style.visibility</p:attrName>
                                        </p:attrNameLst>
                                      </p:cBhvr>
                                      <p:to>
                                        <p:strVal val="visible"/>
                                      </p:to>
                                    </p:set>
                                    <p:animEffect transition="in" filter="fade">
                                      <p:cBhvr>
                                        <p:cTn id="27" dur="500"/>
                                        <p:tgtEl>
                                          <p:spTgt spid="409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0986"/>
                                        </p:tgtEl>
                                        <p:attrNameLst>
                                          <p:attrName>style.visibility</p:attrName>
                                        </p:attrNameLst>
                                      </p:cBhvr>
                                      <p:to>
                                        <p:strVal val="visible"/>
                                      </p:to>
                                    </p:set>
                                    <p:animEffect transition="in" filter="fade">
                                      <p:cBhvr>
                                        <p:cTn id="32" dur="500"/>
                                        <p:tgtEl>
                                          <p:spTgt spid="409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0990"/>
                                        </p:tgtEl>
                                        <p:attrNameLst>
                                          <p:attrName>style.visibility</p:attrName>
                                        </p:attrNameLst>
                                      </p:cBhvr>
                                      <p:to>
                                        <p:strVal val="visible"/>
                                      </p:to>
                                    </p:set>
                                    <p:animEffect transition="in" filter="fade">
                                      <p:cBhvr>
                                        <p:cTn id="37" dur="500"/>
                                        <p:tgtEl>
                                          <p:spTgt spid="40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fr-FR" altLang="fr-FR" smtClean="0"/>
              <a:t>Exercice : identifier les critères clés de sélection des alternatives</a:t>
            </a:r>
          </a:p>
        </p:txBody>
      </p:sp>
      <p:sp>
        <p:nvSpPr>
          <p:cNvPr id="35845" name="Rectangle 3"/>
          <p:cNvSpPr>
            <a:spLocks noGrp="1" noChangeArrowheads="1"/>
          </p:cNvSpPr>
          <p:nvPr>
            <p:ph idx="1"/>
          </p:nvPr>
        </p:nvSpPr>
        <p:spPr/>
        <p:txBody>
          <a:bodyPr/>
          <a:lstStyle/>
          <a:p>
            <a:pPr marL="28575" indent="-285750" eaLnBrk="1" hangingPunct="1">
              <a:buFont typeface="Arial" panose="020B0604020202020204" pitchFamily="34" charset="0"/>
              <a:buChar char="•"/>
            </a:pPr>
            <a:r>
              <a:rPr lang="fr-FR" altLang="fr-FR" sz="2000" b="0" dirty="0" smtClean="0"/>
              <a:t>Pour l’exemple précédent (ou une autre thématique si vous préférez), listez les critères qui conditionnent le choix des utilisateurs et notez chaque solution sur ces critères</a:t>
            </a:r>
          </a:p>
          <a:p>
            <a:pPr eaLnBrk="1" hangingPunct="1"/>
            <a:endParaRPr lang="fr-FR" altLang="fr-FR" sz="2000" b="0" dirty="0" smtClean="0"/>
          </a:p>
          <a:p>
            <a:pPr marL="28575" indent="-285750" eaLnBrk="1" hangingPunct="1">
              <a:buFont typeface="Arial" panose="020B0604020202020204" pitchFamily="34" charset="0"/>
              <a:buChar char="•"/>
            </a:pPr>
            <a:r>
              <a:rPr lang="fr-FR" altLang="fr-FR" sz="2000" b="0" dirty="0" smtClean="0"/>
              <a:t>Le support d’exercice suivant est à ouvrir par le formateur (double-cliquez sur l’icône en mode hors présentation)</a:t>
            </a:r>
          </a:p>
        </p:txBody>
      </p:sp>
      <p:sp>
        <p:nvSpPr>
          <p:cNvPr id="35842" name="Espace réservé du pied de page 4"/>
          <p:cNvSpPr>
            <a:spLocks noGrp="1"/>
          </p:cNvSpPr>
          <p:nvPr>
            <p:ph type="ftr" sz="quarter" idx="4294967295"/>
          </p:nvPr>
        </p:nvSpPr>
        <p:spPr>
          <a:xfrm>
            <a:off x="3143672" y="6453336"/>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dirty="0">
                <a:solidFill>
                  <a:schemeClr val="bg1"/>
                </a:solidFill>
              </a:rPr>
              <a:t>Projet Carbone Campus - IV Plan d'actions - www.avenirclimatique.org</a:t>
            </a:r>
          </a:p>
        </p:txBody>
      </p:sp>
      <p:sp>
        <p:nvSpPr>
          <p:cNvPr id="35843" name="Espace réservé du numéro de diapositive 5"/>
          <p:cNvSpPr>
            <a:spLocks noGrp="1"/>
          </p:cNvSpPr>
          <p:nvPr>
            <p:ph type="sldNum" sz="quarter" idx="4294967295"/>
          </p:nvPr>
        </p:nvSpPr>
        <p:spPr>
          <a:xfrm>
            <a:off x="11210925" y="6481018"/>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5ECC4971-91D9-4E49-9315-72765BA112E6}" type="slidenum">
              <a:rPr lang="fr-FR" altLang="fr-FR" sz="1400">
                <a:solidFill>
                  <a:schemeClr val="bg1"/>
                </a:solidFill>
              </a:rPr>
              <a:pPr>
                <a:spcBef>
                  <a:spcPct val="0"/>
                </a:spcBef>
                <a:buClrTx/>
                <a:buFontTx/>
                <a:buNone/>
              </a:pPr>
              <a:t>15</a:t>
            </a:fld>
            <a:r>
              <a:rPr lang="fr-FR" altLang="fr-FR" sz="1400">
                <a:solidFill>
                  <a:schemeClr val="bg1"/>
                </a:solidFill>
              </a:rPr>
              <a:t>/46</a:t>
            </a:r>
          </a:p>
        </p:txBody>
      </p:sp>
      <p:pic>
        <p:nvPicPr>
          <p:cNvPr id="35846"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4757" y="3404840"/>
            <a:ext cx="14017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47" name="Object 55"/>
          <p:cNvGraphicFramePr>
            <a:graphicFrameLocks noChangeAspect="1"/>
          </p:cNvGraphicFramePr>
          <p:nvPr>
            <p:extLst>
              <p:ext uri="{D42A27DB-BD31-4B8C-83A1-F6EECF244321}">
                <p14:modId xmlns:p14="http://schemas.microsoft.com/office/powerpoint/2010/main" val="1778879016"/>
              </p:ext>
            </p:extLst>
          </p:nvPr>
        </p:nvGraphicFramePr>
        <p:xfrm>
          <a:off x="4367808" y="3501008"/>
          <a:ext cx="1969368" cy="1538569"/>
        </p:xfrm>
        <a:graphic>
          <a:graphicData uri="http://schemas.openxmlformats.org/presentationml/2006/ole">
            <mc:AlternateContent xmlns:mc="http://schemas.openxmlformats.org/markup-compatibility/2006">
              <mc:Choice xmlns:v="urn:schemas-microsoft-com:vml" Requires="v">
                <p:oleObj spid="_x0000_s36006" name="Feuille de calcul" showAsIcon="1" r:id="rId4" imgW="914400" imgH="714240" progId="Excel.Sheet.8">
                  <p:embed/>
                </p:oleObj>
              </mc:Choice>
              <mc:Fallback>
                <p:oleObj name="Feuille de calcul" showAsIcon="1" r:id="rId4" imgW="914400" imgH="714240" progId="Excel.Sheet.8">
                  <p:embed/>
                  <p:pic>
                    <p:nvPicPr>
                      <p:cNvPr id="0" name="Object 55"/>
                      <p:cNvPicPr>
                        <a:picLocks noChangeAspect="1" noChangeArrowheads="1"/>
                      </p:cNvPicPr>
                      <p:nvPr/>
                    </p:nvPicPr>
                    <p:blipFill>
                      <a:blip r:embed="rId5"/>
                      <a:srcRect/>
                      <a:stretch>
                        <a:fillRect/>
                      </a:stretch>
                    </p:blipFill>
                    <p:spPr bwMode="auto">
                      <a:xfrm>
                        <a:off x="4367808" y="3501008"/>
                        <a:ext cx="1969368" cy="1538569"/>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4"/>
          <p:cNvSpPr>
            <a:spLocks noGrp="1" noChangeArrowheads="1"/>
          </p:cNvSpPr>
          <p:nvPr>
            <p:ph type="subTitle" idx="1"/>
          </p:nvPr>
        </p:nvSpPr>
        <p:spPr>
          <a:xfrm>
            <a:off x="1828800" y="4581128"/>
            <a:ext cx="8534400" cy="1752600"/>
          </a:xfrm>
        </p:spPr>
        <p:txBody>
          <a:bodyPr>
            <a:normAutofit/>
          </a:bodyPr>
          <a:lstStyle/>
          <a:p>
            <a:pPr marL="381000" indent="-381000" algn="l">
              <a:lnSpc>
                <a:spcPct val="90000"/>
              </a:lnSpc>
              <a:buFont typeface="Wingdings" panose="05000000000000000000" pitchFamily="2" charset="2"/>
              <a:buAutoNum type="arabicPeriod"/>
            </a:pPr>
            <a:r>
              <a:rPr lang="fr-FR" altLang="fr-FR" sz="2000" b="1" dirty="0" smtClean="0">
                <a:latin typeface="Century Gothic" panose="020B0502020202020204" pitchFamily="34" charset="0"/>
              </a:rPr>
              <a:t>Qu’est ce qu’un plan d’action ?</a:t>
            </a:r>
          </a:p>
          <a:p>
            <a:pPr marL="381000" indent="-381000" algn="l">
              <a:lnSpc>
                <a:spcPct val="90000"/>
              </a:lnSpc>
              <a:buFont typeface="Wingdings" panose="05000000000000000000" pitchFamily="2" charset="2"/>
              <a:buAutoNum type="arabicPeriod"/>
            </a:pPr>
            <a:r>
              <a:rPr lang="fr-FR" altLang="fr-FR" sz="2000" b="1" dirty="0" smtClean="0">
                <a:latin typeface="Century Gothic" panose="020B0502020202020204" pitchFamily="34" charset="0"/>
              </a:rPr>
              <a:t>Bien poser le problème pour adapter la solution</a:t>
            </a:r>
          </a:p>
          <a:p>
            <a:pPr marL="381000" indent="-381000" algn="l">
              <a:lnSpc>
                <a:spcPct val="90000"/>
              </a:lnSpc>
              <a:buFont typeface="Wingdings" panose="05000000000000000000" pitchFamily="2" charset="2"/>
              <a:buAutoNum type="arabicPeriod"/>
            </a:pPr>
            <a:r>
              <a:rPr lang="fr-FR" altLang="fr-FR" sz="2000" b="1" dirty="0" smtClean="0">
                <a:solidFill>
                  <a:srgbClr val="0066FF"/>
                </a:solidFill>
                <a:latin typeface="Century Gothic" panose="020B0502020202020204" pitchFamily="34" charset="0"/>
              </a:rPr>
              <a:t>Recherche et analyse de solutions</a:t>
            </a:r>
          </a:p>
          <a:p>
            <a:pPr marL="381000" indent="-381000" algn="l">
              <a:lnSpc>
                <a:spcPct val="90000"/>
              </a:lnSpc>
              <a:buFont typeface="Wingdings" panose="05000000000000000000" pitchFamily="2" charset="2"/>
              <a:buAutoNum type="arabicPeriod"/>
            </a:pPr>
            <a:r>
              <a:rPr lang="fr-FR" altLang="fr-FR" sz="2000" b="1" dirty="0" smtClean="0">
                <a:latin typeface="Century Gothic" panose="020B0502020202020204" pitchFamily="34" charset="0"/>
              </a:rPr>
              <a:t>Evaluation des propositions d’actions</a:t>
            </a:r>
          </a:p>
        </p:txBody>
      </p:sp>
      <p:sp>
        <p:nvSpPr>
          <p:cNvPr id="36866" name="Rectangle 7"/>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36867" name="Rectangle 8"/>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19C7463E-CA0E-4ED9-949A-42691833BAD5}" type="slidenum">
              <a:rPr lang="fr-FR" altLang="fr-FR" sz="1400">
                <a:solidFill>
                  <a:schemeClr val="bg1"/>
                </a:solidFill>
              </a:rPr>
              <a:pPr>
                <a:spcBef>
                  <a:spcPct val="0"/>
                </a:spcBef>
                <a:buClrTx/>
                <a:buFontTx/>
                <a:buNone/>
              </a:pPr>
              <a:t>16</a:t>
            </a:fld>
            <a:r>
              <a:rPr lang="fr-FR" altLang="fr-FR" sz="1400">
                <a:solidFill>
                  <a:schemeClr val="bg1"/>
                </a:solidFill>
              </a:rPr>
              <a:t>/46</a:t>
            </a:r>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272" y="-22181"/>
            <a:ext cx="8612176" cy="424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7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8158" y="188640"/>
            <a:ext cx="7302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p:txBody>
          <a:bodyPr/>
          <a:lstStyle/>
          <a:p>
            <a:pPr eaLnBrk="1" hangingPunct="1"/>
            <a:r>
              <a:rPr lang="fr-FR" altLang="fr-FR" dirty="0" smtClean="0"/>
              <a:t>Où chercher ? Comment analyser ?</a:t>
            </a:r>
          </a:p>
        </p:txBody>
      </p:sp>
      <p:sp>
        <p:nvSpPr>
          <p:cNvPr id="38918" name="Rectangle 3"/>
          <p:cNvSpPr>
            <a:spLocks noGrp="1" noChangeArrowheads="1"/>
          </p:cNvSpPr>
          <p:nvPr>
            <p:ph idx="1"/>
          </p:nvPr>
        </p:nvSpPr>
        <p:spPr>
          <a:xfrm>
            <a:off x="609600" y="1268760"/>
            <a:ext cx="7340327" cy="4857403"/>
          </a:xfrm>
        </p:spPr>
        <p:txBody>
          <a:bodyPr>
            <a:normAutofit/>
          </a:bodyPr>
          <a:lstStyle/>
          <a:p>
            <a:pPr marL="28575" indent="-285750" eaLnBrk="1" hangingPunct="1">
              <a:lnSpc>
                <a:spcPct val="90000"/>
              </a:lnSpc>
              <a:buFont typeface="Arial" panose="020B0604020202020204" pitchFamily="34" charset="0"/>
              <a:buChar char="•"/>
            </a:pPr>
            <a:r>
              <a:rPr lang="fr-FR" altLang="fr-FR" dirty="0"/>
              <a:t>Internet</a:t>
            </a:r>
          </a:p>
          <a:p>
            <a:pPr eaLnBrk="1" hangingPunct="1">
              <a:lnSpc>
                <a:spcPct val="90000"/>
              </a:lnSpc>
            </a:pPr>
            <a:endParaRPr lang="fr-FR" altLang="fr-FR" dirty="0"/>
          </a:p>
          <a:p>
            <a:pPr marL="28575" indent="-285750" eaLnBrk="1" hangingPunct="1">
              <a:lnSpc>
                <a:spcPct val="90000"/>
              </a:lnSpc>
              <a:buFont typeface="Arial" panose="020B0604020202020204" pitchFamily="34" charset="0"/>
              <a:buChar char="•"/>
            </a:pPr>
            <a:r>
              <a:rPr lang="fr-FR" altLang="fr-FR" dirty="0"/>
              <a:t>Bibliographie</a:t>
            </a:r>
          </a:p>
          <a:p>
            <a:pPr eaLnBrk="1" hangingPunct="1">
              <a:lnSpc>
                <a:spcPct val="90000"/>
              </a:lnSpc>
            </a:pPr>
            <a:endParaRPr lang="fr-FR" altLang="fr-FR" dirty="0"/>
          </a:p>
          <a:p>
            <a:pPr marL="28575" indent="-285750" eaLnBrk="1" hangingPunct="1">
              <a:lnSpc>
                <a:spcPct val="90000"/>
              </a:lnSpc>
              <a:buFont typeface="Arial" panose="020B0604020202020204" pitchFamily="34" charset="0"/>
              <a:buChar char="•"/>
            </a:pPr>
            <a:r>
              <a:rPr lang="fr-FR" altLang="fr-FR" dirty="0"/>
              <a:t>Nous contacter</a:t>
            </a:r>
          </a:p>
          <a:p>
            <a:pPr eaLnBrk="1" hangingPunct="1">
              <a:lnSpc>
                <a:spcPct val="90000"/>
              </a:lnSpc>
            </a:pPr>
            <a:endParaRPr lang="fr-FR" altLang="fr-FR" dirty="0"/>
          </a:p>
          <a:p>
            <a:pPr marL="28575" indent="-285750" eaLnBrk="1" hangingPunct="1">
              <a:lnSpc>
                <a:spcPct val="90000"/>
              </a:lnSpc>
              <a:buFont typeface="Arial" panose="020B0604020202020204" pitchFamily="34" charset="0"/>
              <a:buChar char="•"/>
            </a:pPr>
            <a:r>
              <a:rPr lang="fr-FR" altLang="fr-FR" dirty="0"/>
              <a:t>Aller voir ailleurs, sur le terrain</a:t>
            </a:r>
          </a:p>
          <a:p>
            <a:pPr eaLnBrk="1" hangingPunct="1">
              <a:lnSpc>
                <a:spcPct val="90000"/>
              </a:lnSpc>
            </a:pPr>
            <a:endParaRPr lang="fr-FR" altLang="fr-FR" dirty="0"/>
          </a:p>
          <a:p>
            <a:pPr marL="28575" indent="-285750" eaLnBrk="1" hangingPunct="1">
              <a:lnSpc>
                <a:spcPct val="90000"/>
              </a:lnSpc>
              <a:buFont typeface="Arial" panose="020B0604020202020204" pitchFamily="34" charset="0"/>
              <a:buChar char="•"/>
            </a:pPr>
            <a:r>
              <a:rPr lang="fr-FR" altLang="fr-FR" dirty="0"/>
              <a:t>Sondages, enquêtes, </a:t>
            </a:r>
            <a:r>
              <a:rPr lang="fr-FR" altLang="fr-FR" dirty="0" err="1"/>
              <a:t>micro-trottoirs</a:t>
            </a:r>
            <a:r>
              <a:rPr lang="fr-FR" altLang="fr-FR" dirty="0"/>
              <a:t>, etc.</a:t>
            </a:r>
          </a:p>
          <a:p>
            <a:pPr eaLnBrk="1" hangingPunct="1">
              <a:lnSpc>
                <a:spcPct val="90000"/>
              </a:lnSpc>
            </a:pPr>
            <a:endParaRPr lang="fr-FR" altLang="fr-FR" dirty="0"/>
          </a:p>
          <a:p>
            <a:pPr marL="28575" indent="-285750" eaLnBrk="1" hangingPunct="1">
              <a:lnSpc>
                <a:spcPct val="90000"/>
              </a:lnSpc>
              <a:buFont typeface="Arial" panose="020B0604020202020204" pitchFamily="34" charset="0"/>
              <a:buChar char="•"/>
            </a:pPr>
            <a:r>
              <a:rPr lang="fr-FR" altLang="fr-FR" dirty="0"/>
              <a:t>Demander aux « anciens » comment on faisait « avant »</a:t>
            </a:r>
          </a:p>
          <a:p>
            <a:pPr eaLnBrk="1" hangingPunct="1">
              <a:lnSpc>
                <a:spcPct val="90000"/>
              </a:lnSpc>
            </a:pPr>
            <a:endParaRPr lang="fr-FR" altLang="fr-FR" dirty="0" smtClean="0"/>
          </a:p>
          <a:p>
            <a:pPr marL="28575" indent="-285750" eaLnBrk="1" hangingPunct="1">
              <a:lnSpc>
                <a:spcPct val="90000"/>
              </a:lnSpc>
              <a:buFont typeface="Arial" panose="020B0604020202020204" pitchFamily="34" charset="0"/>
              <a:buChar char="•"/>
            </a:pPr>
            <a:r>
              <a:rPr lang="fr-FR" altLang="fr-FR" dirty="0"/>
              <a:t>Faire une semaine test et récupérer le journal de bord des volontaires</a:t>
            </a:r>
          </a:p>
          <a:p>
            <a:pPr eaLnBrk="1" hangingPunct="1">
              <a:lnSpc>
                <a:spcPct val="90000"/>
              </a:lnSpc>
            </a:pPr>
            <a:endParaRPr lang="fr-FR" altLang="fr-FR" dirty="0"/>
          </a:p>
          <a:p>
            <a:pPr marL="28575" indent="-285750" eaLnBrk="1" hangingPunct="1">
              <a:lnSpc>
                <a:spcPct val="90000"/>
              </a:lnSpc>
              <a:buFont typeface="Arial" panose="020B0604020202020204" pitchFamily="34" charset="0"/>
              <a:buChar char="•"/>
            </a:pPr>
            <a:r>
              <a:rPr lang="fr-FR" altLang="fr-FR" dirty="0"/>
              <a:t>…</a:t>
            </a:r>
          </a:p>
        </p:txBody>
      </p:sp>
      <p:sp>
        <p:nvSpPr>
          <p:cNvPr id="38914"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38915"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212CB176-28AB-42CE-A219-B9371DB38032}" type="slidenum">
              <a:rPr lang="fr-FR" altLang="fr-FR" sz="1400">
                <a:solidFill>
                  <a:schemeClr val="bg1"/>
                </a:solidFill>
              </a:rPr>
              <a:pPr>
                <a:spcBef>
                  <a:spcPct val="0"/>
                </a:spcBef>
                <a:buClrTx/>
                <a:buFontTx/>
                <a:buNone/>
              </a:pPr>
              <a:t>17</a:t>
            </a:fld>
            <a:r>
              <a:rPr lang="fr-FR" altLang="fr-FR" sz="1400">
                <a:solidFill>
                  <a:schemeClr val="bg1"/>
                </a:solidFill>
              </a:rPr>
              <a:t>/46</a:t>
            </a:r>
          </a:p>
        </p:txBody>
      </p:sp>
      <p:pic>
        <p:nvPicPr>
          <p:cNvPr id="38916" name="Picture 4" descr="Aller voir aille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879" y="2636912"/>
            <a:ext cx="4122737"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5" descr="Bilan Carbone Camp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176" y="1601614"/>
            <a:ext cx="38639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fr-FR" altLang="fr-FR" smtClean="0"/>
              <a:t>Comment analyser ?</a:t>
            </a:r>
          </a:p>
        </p:txBody>
      </p:sp>
      <p:sp>
        <p:nvSpPr>
          <p:cNvPr id="40965" name="Rectangle 3"/>
          <p:cNvSpPr>
            <a:spLocks noGrp="1" noChangeArrowheads="1"/>
          </p:cNvSpPr>
          <p:nvPr>
            <p:ph idx="1"/>
          </p:nvPr>
        </p:nvSpPr>
        <p:spPr>
          <a:xfrm>
            <a:off x="609600" y="1268760"/>
            <a:ext cx="10972800" cy="4536503"/>
          </a:xfrm>
        </p:spPr>
        <p:txBody>
          <a:bodyPr>
            <a:normAutofit/>
          </a:bodyPr>
          <a:lstStyle/>
          <a:p>
            <a:pPr eaLnBrk="1" hangingPunct="1">
              <a:buFont typeface="Wingdings" panose="05000000000000000000" pitchFamily="2" charset="2"/>
              <a:buNone/>
            </a:pPr>
            <a:endParaRPr lang="fr-FR" altLang="fr-FR" dirty="0" smtClean="0"/>
          </a:p>
          <a:p>
            <a:pPr marL="28575" indent="-285750" eaLnBrk="1" hangingPunct="1">
              <a:buFont typeface="Arial" panose="020B0604020202020204" pitchFamily="34" charset="0"/>
              <a:buChar char="•"/>
            </a:pPr>
            <a:r>
              <a:rPr lang="fr-FR" altLang="fr-FR" dirty="0" smtClean="0"/>
              <a:t>Pour chaque solution, cherchez à lister TOUT ce qu’elle améliore / détériore / change dans le quotidien des utilisateurs</a:t>
            </a:r>
          </a:p>
          <a:p>
            <a:pPr lvl="1" eaLnBrk="1" hangingPunct="1"/>
            <a:endParaRPr lang="fr-FR" altLang="fr-FR" dirty="0" smtClean="0"/>
          </a:p>
          <a:p>
            <a:pPr lvl="1" eaLnBrk="1" hangingPunct="1"/>
            <a:r>
              <a:rPr lang="fr-FR" altLang="fr-FR" dirty="0" smtClean="0"/>
              <a:t>Symboles et images</a:t>
            </a:r>
          </a:p>
          <a:p>
            <a:pPr lvl="1" eaLnBrk="1" hangingPunct="1"/>
            <a:r>
              <a:rPr lang="fr-FR" altLang="fr-FR" dirty="0" smtClean="0"/>
              <a:t>Compétences</a:t>
            </a:r>
          </a:p>
          <a:p>
            <a:pPr lvl="1" eaLnBrk="1" hangingPunct="1"/>
            <a:r>
              <a:rPr lang="fr-FR" altLang="fr-FR" dirty="0" smtClean="0"/>
              <a:t>Habitudes</a:t>
            </a:r>
          </a:p>
          <a:p>
            <a:pPr lvl="1" eaLnBrk="1" hangingPunct="1"/>
            <a:r>
              <a:rPr lang="fr-FR" altLang="fr-FR" dirty="0" smtClean="0"/>
              <a:t>Confort</a:t>
            </a:r>
          </a:p>
          <a:p>
            <a:pPr lvl="1" eaLnBrk="1" hangingPunct="1"/>
            <a:r>
              <a:rPr lang="fr-FR" altLang="fr-FR" dirty="0" smtClean="0"/>
              <a:t>Hygiène, santé</a:t>
            </a:r>
          </a:p>
          <a:p>
            <a:pPr lvl="1" eaLnBrk="1" hangingPunct="1"/>
            <a:r>
              <a:rPr lang="fr-FR" altLang="fr-FR" dirty="0" smtClean="0"/>
              <a:t>Budget</a:t>
            </a:r>
          </a:p>
          <a:p>
            <a:pPr lvl="1" eaLnBrk="1" hangingPunct="1"/>
            <a:endParaRPr lang="fr-FR" altLang="fr-FR" dirty="0" smtClean="0"/>
          </a:p>
          <a:p>
            <a:pPr marL="28575" indent="-285750" eaLnBrk="1" hangingPunct="1">
              <a:buFont typeface="Arial" panose="020B0604020202020204" pitchFamily="34" charset="0"/>
              <a:buChar char="•"/>
            </a:pPr>
            <a:r>
              <a:rPr lang="fr-FR" altLang="fr-FR" dirty="0" smtClean="0"/>
              <a:t>Contacter des professionnels, techniques comme sociologues</a:t>
            </a:r>
          </a:p>
        </p:txBody>
      </p:sp>
      <p:sp>
        <p:nvSpPr>
          <p:cNvPr id="40962"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40963"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E0804066-8844-4044-AA93-9ABE0E6CB080}" type="slidenum">
              <a:rPr lang="fr-FR" altLang="fr-FR" sz="1400">
                <a:solidFill>
                  <a:schemeClr val="bg1"/>
                </a:solidFill>
              </a:rPr>
              <a:pPr>
                <a:spcBef>
                  <a:spcPct val="0"/>
                </a:spcBef>
                <a:buClrTx/>
                <a:buFontTx/>
                <a:buNone/>
              </a:pPr>
              <a:t>18</a:t>
            </a:fld>
            <a:r>
              <a:rPr lang="fr-FR" altLang="fr-FR" sz="1400">
                <a:solidFill>
                  <a:schemeClr val="bg1"/>
                </a:solidFill>
              </a:rPr>
              <a:t>/46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fr-FR" altLang="fr-FR" smtClean="0"/>
              <a:t>Chauffage et climatisation</a:t>
            </a:r>
          </a:p>
        </p:txBody>
      </p:sp>
      <p:sp>
        <p:nvSpPr>
          <p:cNvPr id="43010"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43011"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38C1B3B2-168C-4903-A6E0-17CAA4BB7A57}" type="slidenum">
              <a:rPr lang="fr-FR" altLang="fr-FR" sz="1400">
                <a:solidFill>
                  <a:schemeClr val="bg1"/>
                </a:solidFill>
              </a:rPr>
              <a:pPr>
                <a:spcBef>
                  <a:spcPct val="0"/>
                </a:spcBef>
                <a:buClrTx/>
                <a:buFontTx/>
                <a:buNone/>
              </a:pPr>
              <a:t>19</a:t>
            </a:fld>
            <a:r>
              <a:rPr lang="fr-FR" altLang="fr-FR" sz="1400">
                <a:solidFill>
                  <a:schemeClr val="bg1"/>
                </a:solidFill>
              </a:rPr>
              <a:t>/46</a:t>
            </a:r>
          </a:p>
        </p:txBody>
      </p:sp>
      <p:grpSp>
        <p:nvGrpSpPr>
          <p:cNvPr id="2" name="Group 12"/>
          <p:cNvGrpSpPr>
            <a:grpSpLocks/>
          </p:cNvGrpSpPr>
          <p:nvPr/>
        </p:nvGrpSpPr>
        <p:grpSpPr bwMode="auto">
          <a:xfrm>
            <a:off x="4656138" y="980728"/>
            <a:ext cx="2520950" cy="2571750"/>
            <a:chOff x="1972" y="845"/>
            <a:chExt cx="1588" cy="1620"/>
          </a:xfrm>
        </p:grpSpPr>
        <p:pic>
          <p:nvPicPr>
            <p:cNvPr id="430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 y="845"/>
              <a:ext cx="12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6" name="Text Box 11"/>
            <p:cNvSpPr txBox="1">
              <a:spLocks noChangeArrowheads="1"/>
            </p:cNvSpPr>
            <p:nvPr/>
          </p:nvSpPr>
          <p:spPr bwMode="auto">
            <a:xfrm>
              <a:off x="1972" y="1888"/>
              <a:ext cx="158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t>Igloo de lecture dans une bibliothèque non chauffée</a:t>
              </a:r>
            </a:p>
          </p:txBody>
        </p:sp>
      </p:grpSp>
      <p:grpSp>
        <p:nvGrpSpPr>
          <p:cNvPr id="3" name="Group 14"/>
          <p:cNvGrpSpPr>
            <a:grpSpLocks/>
          </p:cNvGrpSpPr>
          <p:nvPr/>
        </p:nvGrpSpPr>
        <p:grpSpPr bwMode="auto">
          <a:xfrm>
            <a:off x="983432" y="980728"/>
            <a:ext cx="2808288" cy="1820862"/>
            <a:chOff x="158" y="482"/>
            <a:chExt cx="1769" cy="1147"/>
          </a:xfrm>
        </p:grpSpPr>
        <p:pic>
          <p:nvPicPr>
            <p:cNvPr id="43023" name="Picture 4" descr="Baisse chauffage"/>
            <p:cNvPicPr>
              <a:picLocks noChangeAspect="1" noChangeArrowheads="1"/>
            </p:cNvPicPr>
            <p:nvPr/>
          </p:nvPicPr>
          <p:blipFill>
            <a:blip r:embed="rId4">
              <a:extLst>
                <a:ext uri="{28A0092B-C50C-407E-A947-70E740481C1C}">
                  <a14:useLocalDpi xmlns:a14="http://schemas.microsoft.com/office/drawing/2010/main" val="0"/>
                </a:ext>
              </a:extLst>
            </a:blip>
            <a:srcRect t="15294"/>
            <a:stretch>
              <a:fillRect/>
            </a:stretch>
          </p:blipFill>
          <p:spPr bwMode="auto">
            <a:xfrm>
              <a:off x="385" y="845"/>
              <a:ext cx="127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4" name="Text Box 13"/>
            <p:cNvSpPr txBox="1">
              <a:spLocks noChangeArrowheads="1"/>
            </p:cNvSpPr>
            <p:nvPr/>
          </p:nvSpPr>
          <p:spPr bwMode="auto">
            <a:xfrm>
              <a:off x="158" y="482"/>
              <a:ext cx="176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t>1°C de moins = au moins 7% de GES en moins</a:t>
              </a:r>
            </a:p>
          </p:txBody>
        </p:sp>
      </p:grpSp>
      <p:pic>
        <p:nvPicPr>
          <p:cNvPr id="43014" name="Picture 6" descr="Pul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8982" y="2204690"/>
            <a:ext cx="172878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6"/>
          <p:cNvGrpSpPr>
            <a:grpSpLocks/>
          </p:cNvGrpSpPr>
          <p:nvPr/>
        </p:nvGrpSpPr>
        <p:grpSpPr bwMode="auto">
          <a:xfrm>
            <a:off x="7968208" y="2276872"/>
            <a:ext cx="3241675" cy="3831659"/>
            <a:chOff x="3425" y="1616"/>
            <a:chExt cx="2177" cy="2646"/>
          </a:xfrm>
        </p:grpSpPr>
        <p:pic>
          <p:nvPicPr>
            <p:cNvPr id="43021" name="Picture 9" descr="vmcdoubleflu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5" y="1616"/>
              <a:ext cx="2177" cy="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Text Box 15"/>
            <p:cNvSpPr txBox="1">
              <a:spLocks noChangeArrowheads="1"/>
            </p:cNvSpPr>
            <p:nvPr/>
          </p:nvSpPr>
          <p:spPr bwMode="auto">
            <a:xfrm>
              <a:off x="3652" y="3624"/>
              <a:ext cx="1814"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t>VMC double flux : la chaleur de l’air extrait est donnée à l’air aspiré</a:t>
              </a:r>
            </a:p>
          </p:txBody>
        </p:sp>
      </p:grpSp>
      <p:pic>
        <p:nvPicPr>
          <p:cNvPr id="43016"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6853"/>
          <a:stretch>
            <a:fillRect/>
          </a:stretch>
        </p:blipFill>
        <p:spPr bwMode="auto">
          <a:xfrm>
            <a:off x="7680326" y="690564"/>
            <a:ext cx="26638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8"/>
          <p:cNvGrpSpPr>
            <a:grpSpLocks/>
          </p:cNvGrpSpPr>
          <p:nvPr/>
        </p:nvGrpSpPr>
        <p:grpSpPr bwMode="auto">
          <a:xfrm>
            <a:off x="911424" y="3852887"/>
            <a:ext cx="5113338" cy="2384425"/>
            <a:chOff x="158" y="2523"/>
            <a:chExt cx="3221" cy="1502"/>
          </a:xfrm>
        </p:grpSpPr>
        <p:pic>
          <p:nvPicPr>
            <p:cNvPr id="4301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 y="2523"/>
              <a:ext cx="2264" cy="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Text Box 17"/>
            <p:cNvSpPr txBox="1">
              <a:spLocks noChangeArrowheads="1"/>
            </p:cNvSpPr>
            <p:nvPr/>
          </p:nvSpPr>
          <p:spPr bwMode="auto">
            <a:xfrm>
              <a:off x="2426" y="2659"/>
              <a:ext cx="953"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t>Au lieu de climatiser les serveurs, on envoie la chaleur dans les pièces à chauffer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3014"/>
                                        </p:tgtEl>
                                        <p:attrNameLst>
                                          <p:attrName>style.visibility</p:attrName>
                                        </p:attrNameLst>
                                      </p:cBhvr>
                                      <p:to>
                                        <p:strVal val="visible"/>
                                      </p:to>
                                    </p:set>
                                    <p:animEffect transition="in" filter="wipe(up)">
                                      <p:cBhvr>
                                        <p:cTn id="11" dur="500"/>
                                        <p:tgtEl>
                                          <p:spTgt spid="430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43016"/>
                                        </p:tgtEl>
                                        <p:attrNameLst>
                                          <p:attrName>style.visibility</p:attrName>
                                        </p:attrNameLst>
                                      </p:cBhvr>
                                      <p:to>
                                        <p:strVal val="visible"/>
                                      </p:to>
                                    </p:set>
                                    <p:animEffect transition="in" filter="wipe(up)">
                                      <p:cBhvr>
                                        <p:cTn id="21" dur="500"/>
                                        <p:tgtEl>
                                          <p:spTgt spid="430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fr-FR" altLang="fr-FR" dirty="0" smtClean="0"/>
              <a:t>Qu’est que le plan d’actions ?</a:t>
            </a:r>
          </a:p>
        </p:txBody>
      </p:sp>
      <p:sp>
        <p:nvSpPr>
          <p:cNvPr id="9228" name="Rectangle 61"/>
          <p:cNvSpPr>
            <a:spLocks noGrp="1" noChangeArrowheads="1"/>
          </p:cNvSpPr>
          <p:nvPr>
            <p:ph idx="1"/>
          </p:nvPr>
        </p:nvSpPr>
        <p:spPr/>
        <p:txBody>
          <a:bodyPr/>
          <a:lstStyle/>
          <a:p>
            <a:pPr eaLnBrk="1" hangingPunct="1"/>
            <a:r>
              <a:rPr lang="fr-FR" altLang="fr-FR" dirty="0" smtClean="0"/>
              <a:t>Le plan d’actions consiste en la définition d’objectifs et des ressources et moyens associés</a:t>
            </a:r>
          </a:p>
        </p:txBody>
      </p:sp>
      <p:sp>
        <p:nvSpPr>
          <p:cNvPr id="9218" name="Espace réservé du pied de page 4"/>
          <p:cNvSpPr>
            <a:spLocks noGrp="1"/>
          </p:cNvSpPr>
          <p:nvPr>
            <p:ph type="ftr" sz="quarter" idx="4294967295"/>
          </p:nvPr>
        </p:nvSpPr>
        <p:spPr>
          <a:xfrm>
            <a:off x="2927648" y="6453336"/>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dirty="0">
                <a:solidFill>
                  <a:schemeClr val="bg1"/>
                </a:solidFill>
              </a:rPr>
              <a:t>Projet Carbone Campus - IV Plan d'actions - www.avenirclimatique.org</a:t>
            </a:r>
          </a:p>
        </p:txBody>
      </p:sp>
      <p:sp>
        <p:nvSpPr>
          <p:cNvPr id="9219" name="Espace réservé du numéro de diapositive 5"/>
          <p:cNvSpPr>
            <a:spLocks noGrp="1"/>
          </p:cNvSpPr>
          <p:nvPr>
            <p:ph type="sldNum" sz="quarter" idx="4294967295"/>
          </p:nvPr>
        </p:nvSpPr>
        <p:spPr>
          <a:xfrm>
            <a:off x="11210925" y="6453336"/>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098961E2-A4CF-4A7D-B8A3-58AC62727E46}" type="slidenum">
              <a:rPr lang="fr-FR" altLang="fr-FR" sz="1400">
                <a:solidFill>
                  <a:schemeClr val="bg1"/>
                </a:solidFill>
              </a:rPr>
              <a:pPr>
                <a:spcBef>
                  <a:spcPct val="0"/>
                </a:spcBef>
                <a:buClrTx/>
                <a:buFontTx/>
                <a:buNone/>
              </a:pPr>
              <a:t>2</a:t>
            </a:fld>
            <a:r>
              <a:rPr lang="fr-FR" altLang="fr-FR" sz="1400" dirty="0">
                <a:solidFill>
                  <a:schemeClr val="bg1"/>
                </a:solidFill>
              </a:rPr>
              <a:t>/46</a:t>
            </a:r>
          </a:p>
        </p:txBody>
      </p:sp>
      <p:sp>
        <p:nvSpPr>
          <p:cNvPr id="9221" name="Text Box 26"/>
          <p:cNvSpPr txBox="1">
            <a:spLocks noChangeArrowheads="1"/>
          </p:cNvSpPr>
          <p:nvPr/>
        </p:nvSpPr>
        <p:spPr bwMode="auto">
          <a:xfrm>
            <a:off x="2171700" y="5003800"/>
            <a:ext cx="2482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2800" b="1">
                <a:solidFill>
                  <a:srgbClr val="0066FF"/>
                </a:solidFill>
              </a:rPr>
              <a:t>Moyens &amp; ressources</a:t>
            </a:r>
          </a:p>
        </p:txBody>
      </p:sp>
      <p:sp>
        <p:nvSpPr>
          <p:cNvPr id="9222" name="AutoShape 27"/>
          <p:cNvSpPr>
            <a:spLocks noChangeArrowheads="1"/>
          </p:cNvSpPr>
          <p:nvPr/>
        </p:nvSpPr>
        <p:spPr bwMode="auto">
          <a:xfrm>
            <a:off x="4151313" y="2349500"/>
            <a:ext cx="3814762" cy="2698750"/>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sz="2800" b="1">
                <a:solidFill>
                  <a:srgbClr val="0066FF"/>
                </a:solidFill>
              </a:rPr>
              <a:t>Plan</a:t>
            </a:r>
            <a:br>
              <a:rPr lang="fr-FR" altLang="fr-FR" sz="2800" b="1">
                <a:solidFill>
                  <a:srgbClr val="0066FF"/>
                </a:solidFill>
              </a:rPr>
            </a:br>
            <a:r>
              <a:rPr lang="fr-FR" altLang="fr-FR" sz="2800" b="1">
                <a:solidFill>
                  <a:srgbClr val="0066FF"/>
                </a:solidFill>
              </a:rPr>
              <a:t>d’actions</a:t>
            </a:r>
          </a:p>
        </p:txBody>
      </p:sp>
      <p:sp>
        <p:nvSpPr>
          <p:cNvPr id="9223" name="Text Box 30"/>
          <p:cNvSpPr txBox="1">
            <a:spLocks noChangeArrowheads="1"/>
          </p:cNvSpPr>
          <p:nvPr/>
        </p:nvSpPr>
        <p:spPr bwMode="auto">
          <a:xfrm>
            <a:off x="4943476" y="1685926"/>
            <a:ext cx="2232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2800" b="1">
                <a:solidFill>
                  <a:srgbClr val="0066FF"/>
                </a:solidFill>
              </a:rPr>
              <a:t>Objectifs</a:t>
            </a:r>
            <a:endParaRPr lang="fr-FR" altLang="fr-FR" sz="1600" b="1">
              <a:solidFill>
                <a:srgbClr val="0066FF"/>
              </a:solidFill>
            </a:endParaRPr>
          </a:p>
        </p:txBody>
      </p:sp>
      <p:sp>
        <p:nvSpPr>
          <p:cNvPr id="9224" name="Text Box 31"/>
          <p:cNvSpPr txBox="1">
            <a:spLocks noChangeArrowheads="1"/>
          </p:cNvSpPr>
          <p:nvPr/>
        </p:nvSpPr>
        <p:spPr bwMode="auto">
          <a:xfrm>
            <a:off x="7823200" y="5214938"/>
            <a:ext cx="1944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2800" b="1">
                <a:solidFill>
                  <a:srgbClr val="0066FF"/>
                </a:solidFill>
              </a:rPr>
              <a:t>Résultats</a:t>
            </a:r>
          </a:p>
        </p:txBody>
      </p:sp>
      <p:sp>
        <p:nvSpPr>
          <p:cNvPr id="9225" name="AutoShape 34"/>
          <p:cNvSpPr>
            <a:spLocks noChangeArrowheads="1"/>
          </p:cNvSpPr>
          <p:nvPr/>
        </p:nvSpPr>
        <p:spPr bwMode="auto">
          <a:xfrm>
            <a:off x="4440239" y="5230813"/>
            <a:ext cx="3311525" cy="1008062"/>
          </a:xfrm>
          <a:prstGeom prst="leftRightArrow">
            <a:avLst>
              <a:gd name="adj1" fmla="val 50000"/>
              <a:gd name="adj2" fmla="val 65701"/>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sz="2800" b="1">
                <a:solidFill>
                  <a:srgbClr val="FF0000"/>
                </a:solidFill>
              </a:rPr>
              <a:t>Efficience</a:t>
            </a:r>
          </a:p>
        </p:txBody>
      </p:sp>
      <p:sp>
        <p:nvSpPr>
          <p:cNvPr id="9226" name="AutoShape 35"/>
          <p:cNvSpPr>
            <a:spLocks noChangeArrowheads="1"/>
          </p:cNvSpPr>
          <p:nvPr/>
        </p:nvSpPr>
        <p:spPr bwMode="auto">
          <a:xfrm rot="18301377">
            <a:off x="2783682" y="3069432"/>
            <a:ext cx="3311525" cy="1008062"/>
          </a:xfrm>
          <a:prstGeom prst="leftRightArrow">
            <a:avLst>
              <a:gd name="adj1" fmla="val 50000"/>
              <a:gd name="adj2" fmla="val 65701"/>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sz="2800" b="1">
                <a:solidFill>
                  <a:srgbClr val="FF0000"/>
                </a:solidFill>
              </a:rPr>
              <a:t>Pertinence</a:t>
            </a:r>
          </a:p>
        </p:txBody>
      </p:sp>
      <p:sp>
        <p:nvSpPr>
          <p:cNvPr id="9227" name="AutoShape 37"/>
          <p:cNvSpPr>
            <a:spLocks noChangeArrowheads="1"/>
          </p:cNvSpPr>
          <p:nvPr/>
        </p:nvSpPr>
        <p:spPr bwMode="auto">
          <a:xfrm rot="3272520">
            <a:off x="6023770" y="3069432"/>
            <a:ext cx="3311525" cy="1008063"/>
          </a:xfrm>
          <a:prstGeom prst="leftRightArrow">
            <a:avLst>
              <a:gd name="adj1" fmla="val 50000"/>
              <a:gd name="adj2" fmla="val 65701"/>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sz="2800" b="1">
                <a:solidFill>
                  <a:srgbClr val="FF0000"/>
                </a:solidFill>
              </a:rPr>
              <a:t>Efficacité</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fr-FR" altLang="fr-FR" smtClean="0"/>
              <a:t>Chauffage et climatisation</a:t>
            </a:r>
          </a:p>
        </p:txBody>
      </p:sp>
      <p:sp>
        <p:nvSpPr>
          <p:cNvPr id="45058"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45059"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5BB93E72-FAD0-403C-9E00-4088CD969B6A}" type="slidenum">
              <a:rPr lang="fr-FR" altLang="fr-FR" sz="1400">
                <a:solidFill>
                  <a:schemeClr val="bg1"/>
                </a:solidFill>
              </a:rPr>
              <a:pPr>
                <a:spcBef>
                  <a:spcPct val="0"/>
                </a:spcBef>
                <a:buClrTx/>
                <a:buFontTx/>
                <a:buNone/>
              </a:pPr>
              <a:t>20</a:t>
            </a:fld>
            <a:r>
              <a:rPr lang="fr-FR" altLang="fr-FR" sz="1400">
                <a:solidFill>
                  <a:schemeClr val="bg1"/>
                </a:solidFill>
              </a:rPr>
              <a:t>/46</a:t>
            </a:r>
          </a:p>
        </p:txBody>
      </p:sp>
      <p:grpSp>
        <p:nvGrpSpPr>
          <p:cNvPr id="2" name="Group 13"/>
          <p:cNvGrpSpPr>
            <a:grpSpLocks/>
          </p:cNvGrpSpPr>
          <p:nvPr/>
        </p:nvGrpSpPr>
        <p:grpSpPr bwMode="auto">
          <a:xfrm>
            <a:off x="626419" y="1055466"/>
            <a:ext cx="2635250" cy="2865438"/>
            <a:chOff x="-49" y="422"/>
            <a:chExt cx="1978" cy="2394"/>
          </a:xfrm>
        </p:grpSpPr>
        <p:pic>
          <p:nvPicPr>
            <p:cNvPr id="450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 y="422"/>
              <a:ext cx="1978" cy="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6" name="Text Box 12"/>
            <p:cNvSpPr txBox="1">
              <a:spLocks noChangeArrowheads="1"/>
            </p:cNvSpPr>
            <p:nvPr/>
          </p:nvSpPr>
          <p:spPr bwMode="auto">
            <a:xfrm>
              <a:off x="113" y="482"/>
              <a:ext cx="865"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solidFill>
                    <a:schemeClr val="bg1"/>
                  </a:solidFill>
                </a:rPr>
                <a:t>Isolation</a:t>
              </a:r>
            </a:p>
          </p:txBody>
        </p:sp>
      </p:grpSp>
      <p:grpSp>
        <p:nvGrpSpPr>
          <p:cNvPr id="3" name="Group 15"/>
          <p:cNvGrpSpPr>
            <a:grpSpLocks/>
          </p:cNvGrpSpPr>
          <p:nvPr/>
        </p:nvGrpSpPr>
        <p:grpSpPr bwMode="auto">
          <a:xfrm>
            <a:off x="4079776" y="908239"/>
            <a:ext cx="2520065" cy="2448753"/>
            <a:chOff x="2154" y="337"/>
            <a:chExt cx="1687" cy="1687"/>
          </a:xfrm>
        </p:grpSpPr>
        <p:pic>
          <p:nvPicPr>
            <p:cNvPr id="45072" name="Picture 10" descr="Pompe à chaleur"/>
            <p:cNvPicPr>
              <a:picLocks noChangeAspect="1" noChangeArrowheads="1"/>
            </p:cNvPicPr>
            <p:nvPr/>
          </p:nvPicPr>
          <p:blipFill>
            <a:blip r:embed="rId4">
              <a:extLst>
                <a:ext uri="{28A0092B-C50C-407E-A947-70E740481C1C}">
                  <a14:useLocalDpi xmlns:a14="http://schemas.microsoft.com/office/drawing/2010/main" val="0"/>
                </a:ext>
              </a:extLst>
            </a:blip>
            <a:srcRect b="2919"/>
            <a:stretch>
              <a:fillRect/>
            </a:stretch>
          </p:blipFill>
          <p:spPr bwMode="auto">
            <a:xfrm>
              <a:off x="2154" y="436"/>
              <a:ext cx="1542"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3" name="Oval 11"/>
            <p:cNvSpPr>
              <a:spLocks noChangeArrowheads="1"/>
            </p:cNvSpPr>
            <p:nvPr/>
          </p:nvSpPr>
          <p:spPr bwMode="auto">
            <a:xfrm>
              <a:off x="2154" y="1480"/>
              <a:ext cx="635" cy="5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5074" name="Text Box 14"/>
            <p:cNvSpPr txBox="1">
              <a:spLocks noChangeArrowheads="1"/>
            </p:cNvSpPr>
            <p:nvPr/>
          </p:nvSpPr>
          <p:spPr bwMode="auto">
            <a:xfrm>
              <a:off x="2925" y="337"/>
              <a:ext cx="916"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r" eaLnBrk="1" hangingPunct="1">
                <a:spcBef>
                  <a:spcPct val="50000"/>
                </a:spcBef>
                <a:buClrTx/>
                <a:buFontTx/>
                <a:buNone/>
              </a:pPr>
              <a:r>
                <a:rPr lang="fr-FR" altLang="fr-FR" sz="1800" dirty="0"/>
                <a:t>Pompe à chaleur</a:t>
              </a:r>
            </a:p>
          </p:txBody>
        </p:sp>
      </p:grpSp>
      <p:grpSp>
        <p:nvGrpSpPr>
          <p:cNvPr id="4" name="Group 17"/>
          <p:cNvGrpSpPr>
            <a:grpSpLocks/>
          </p:cNvGrpSpPr>
          <p:nvPr/>
        </p:nvGrpSpPr>
        <p:grpSpPr bwMode="auto">
          <a:xfrm>
            <a:off x="7895870" y="476672"/>
            <a:ext cx="2880650" cy="2033588"/>
            <a:chOff x="3787" y="482"/>
            <a:chExt cx="1871" cy="1371"/>
          </a:xfrm>
        </p:grpSpPr>
        <p:pic>
          <p:nvPicPr>
            <p:cNvPr id="45070" name="Picture 7" descr="Bo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7" y="482"/>
              <a:ext cx="1824" cy="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Text Box 16"/>
            <p:cNvSpPr txBox="1">
              <a:spLocks noChangeArrowheads="1"/>
            </p:cNvSpPr>
            <p:nvPr/>
          </p:nvSpPr>
          <p:spPr bwMode="auto">
            <a:xfrm>
              <a:off x="4751" y="1212"/>
              <a:ext cx="907"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dirty="0">
                  <a:solidFill>
                    <a:schemeClr val="bg1"/>
                  </a:solidFill>
                </a:rPr>
                <a:t>Chauffage au bois</a:t>
              </a:r>
            </a:p>
          </p:txBody>
        </p:sp>
      </p:grpSp>
      <p:grpSp>
        <p:nvGrpSpPr>
          <p:cNvPr id="5" name="Group 19"/>
          <p:cNvGrpSpPr>
            <a:grpSpLocks/>
          </p:cNvGrpSpPr>
          <p:nvPr/>
        </p:nvGrpSpPr>
        <p:grpSpPr bwMode="auto">
          <a:xfrm>
            <a:off x="642020" y="4221088"/>
            <a:ext cx="2933700" cy="2014539"/>
            <a:chOff x="340" y="2957"/>
            <a:chExt cx="1848" cy="1269"/>
          </a:xfrm>
        </p:grpSpPr>
        <p:pic>
          <p:nvPicPr>
            <p:cNvPr id="45068" name="Picture 8" descr="Granulés de bo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2957"/>
              <a:ext cx="1848"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Text Box 18"/>
            <p:cNvSpPr txBox="1">
              <a:spLocks noChangeArrowheads="1"/>
            </p:cNvSpPr>
            <p:nvPr/>
          </p:nvSpPr>
          <p:spPr bwMode="auto">
            <a:xfrm>
              <a:off x="340" y="3822"/>
              <a:ext cx="18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dirty="0"/>
                <a:t>Chauffage aux sous-produits du bois</a:t>
              </a:r>
            </a:p>
          </p:txBody>
        </p:sp>
      </p:grpSp>
      <p:grpSp>
        <p:nvGrpSpPr>
          <p:cNvPr id="6" name="Group 21"/>
          <p:cNvGrpSpPr>
            <a:grpSpLocks/>
          </p:cNvGrpSpPr>
          <p:nvPr/>
        </p:nvGrpSpPr>
        <p:grpSpPr bwMode="auto">
          <a:xfrm>
            <a:off x="5519968" y="2852936"/>
            <a:ext cx="5760608" cy="3313112"/>
            <a:chOff x="1853" y="1933"/>
            <a:chExt cx="3907" cy="2232"/>
          </a:xfrm>
        </p:grpSpPr>
        <p:pic>
          <p:nvPicPr>
            <p:cNvPr id="45066" name="Picture 9" descr="chaudiere-a-condensation-sche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 y="1933"/>
              <a:ext cx="2784" cy="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Text Box 20"/>
            <p:cNvSpPr txBox="1">
              <a:spLocks noChangeArrowheads="1"/>
            </p:cNvSpPr>
            <p:nvPr/>
          </p:nvSpPr>
          <p:spPr bwMode="auto">
            <a:xfrm>
              <a:off x="1853" y="2855"/>
              <a:ext cx="1089" cy="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r" eaLnBrk="1" hangingPunct="1">
                <a:spcBef>
                  <a:spcPct val="50000"/>
                </a:spcBef>
                <a:buClrTx/>
                <a:buFontTx/>
                <a:buNone/>
              </a:pPr>
              <a:r>
                <a:rPr lang="fr-FR" altLang="fr-FR" sz="1800" dirty="0"/>
                <a:t>Chaudière performante (à condensation sur l’exemple)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eaLnBrk="1" hangingPunct="1"/>
            <a:r>
              <a:rPr lang="fr-FR" altLang="fr-FR" smtClean="0"/>
              <a:t>Chauffage et électricité</a:t>
            </a:r>
          </a:p>
        </p:txBody>
      </p:sp>
      <p:sp>
        <p:nvSpPr>
          <p:cNvPr id="47106"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47107"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3CCCADCE-C0E8-4017-81FE-50FB48091A2E}" type="slidenum">
              <a:rPr lang="fr-FR" altLang="fr-FR" sz="1400">
                <a:solidFill>
                  <a:schemeClr val="bg1"/>
                </a:solidFill>
              </a:rPr>
              <a:pPr>
                <a:spcBef>
                  <a:spcPct val="0"/>
                </a:spcBef>
                <a:buClrTx/>
                <a:buFontTx/>
                <a:buNone/>
              </a:pPr>
              <a:t>21</a:t>
            </a:fld>
            <a:r>
              <a:rPr lang="fr-FR" altLang="fr-FR" sz="1400">
                <a:solidFill>
                  <a:schemeClr val="bg1"/>
                </a:solidFill>
              </a:rPr>
              <a:t>/46</a:t>
            </a:r>
          </a:p>
        </p:txBody>
      </p:sp>
      <p:grpSp>
        <p:nvGrpSpPr>
          <p:cNvPr id="2" name="Group 18"/>
          <p:cNvGrpSpPr>
            <a:grpSpLocks/>
          </p:cNvGrpSpPr>
          <p:nvPr/>
        </p:nvGrpSpPr>
        <p:grpSpPr bwMode="auto">
          <a:xfrm>
            <a:off x="1524001" y="620688"/>
            <a:ext cx="8964613" cy="2830513"/>
            <a:chOff x="0" y="572"/>
            <a:chExt cx="5647" cy="1783"/>
          </a:xfrm>
        </p:grpSpPr>
        <p:pic>
          <p:nvPicPr>
            <p:cNvPr id="47113" name="Picture 9" descr="Réseau de chaleu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 y="572"/>
              <a:ext cx="3493" cy="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 Box 16"/>
            <p:cNvSpPr txBox="1">
              <a:spLocks noChangeArrowheads="1"/>
            </p:cNvSpPr>
            <p:nvPr/>
          </p:nvSpPr>
          <p:spPr bwMode="auto">
            <a:xfrm>
              <a:off x="0" y="874"/>
              <a:ext cx="1973"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r" eaLnBrk="1" hangingPunct="1">
                <a:spcBef>
                  <a:spcPct val="50000"/>
                </a:spcBef>
                <a:buClrTx/>
                <a:buFontTx/>
                <a:buNone/>
              </a:pPr>
              <a:r>
                <a:rPr lang="fr-FR" altLang="fr-FR" sz="1800"/>
                <a:t>Une centrale thermique perd au moins autant de chaleur qu’elle produit d’électricité, dont la moitié sert au chauffage. Dommage, non ?</a:t>
              </a:r>
            </a:p>
          </p:txBody>
        </p:sp>
      </p:grpSp>
      <p:grpSp>
        <p:nvGrpSpPr>
          <p:cNvPr id="3" name="Group 19"/>
          <p:cNvGrpSpPr>
            <a:grpSpLocks/>
          </p:cNvGrpSpPr>
          <p:nvPr/>
        </p:nvGrpSpPr>
        <p:grpSpPr bwMode="auto">
          <a:xfrm>
            <a:off x="1524000" y="3286101"/>
            <a:ext cx="8934450" cy="2941637"/>
            <a:chOff x="0" y="2251"/>
            <a:chExt cx="5628" cy="1853"/>
          </a:xfrm>
        </p:grpSpPr>
        <p:pic>
          <p:nvPicPr>
            <p:cNvPr id="47111" name="Picture 10" descr="Réseau de chaleur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5" y="2251"/>
              <a:ext cx="3323" cy="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17"/>
            <p:cNvSpPr txBox="1">
              <a:spLocks noChangeArrowheads="1"/>
            </p:cNvSpPr>
            <p:nvPr/>
          </p:nvSpPr>
          <p:spPr bwMode="auto">
            <a:xfrm>
              <a:off x="0" y="2433"/>
              <a:ext cx="1973"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r" eaLnBrk="1" hangingPunct="1">
                <a:spcBef>
                  <a:spcPct val="50000"/>
                </a:spcBef>
                <a:buClrTx/>
                <a:buFontTx/>
                <a:buNone/>
              </a:pPr>
              <a:r>
                <a:rPr lang="fr-FR" altLang="fr-FR" sz="1800"/>
                <a:t>La chaleur perdue peut servir à faire bouillir de l’eau qui circule dans un réseau pour chauffer les bâtiments. Il n’y a alors quasiment plus d’électricité à produire pour le chauffage. Génial, non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eaLnBrk="1" hangingPunct="1"/>
            <a:r>
              <a:rPr lang="fr-FR" altLang="fr-FR" smtClean="0"/>
              <a:t>Electricité</a:t>
            </a:r>
          </a:p>
        </p:txBody>
      </p:sp>
      <p:sp>
        <p:nvSpPr>
          <p:cNvPr id="49154"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49155"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35001C69-516E-4A73-8AC4-AA2677B8EC91}" type="slidenum">
              <a:rPr lang="fr-FR" altLang="fr-FR" sz="1400">
                <a:solidFill>
                  <a:schemeClr val="bg1"/>
                </a:solidFill>
              </a:rPr>
              <a:pPr>
                <a:spcBef>
                  <a:spcPct val="0"/>
                </a:spcBef>
                <a:buClrTx/>
                <a:buFontTx/>
                <a:buNone/>
              </a:pPr>
              <a:t>22</a:t>
            </a:fld>
            <a:r>
              <a:rPr lang="fr-FR" altLang="fr-FR" sz="1400">
                <a:solidFill>
                  <a:schemeClr val="bg1"/>
                </a:solidFill>
              </a:rPr>
              <a:t>/46</a:t>
            </a:r>
          </a:p>
        </p:txBody>
      </p:sp>
      <p:pic>
        <p:nvPicPr>
          <p:cNvPr id="46087" name="Picture 7" descr="photovoltaiq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2" y="3861048"/>
            <a:ext cx="2230785" cy="22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eolien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96225" y="3500438"/>
            <a:ext cx="24193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9" name="Group 10"/>
          <p:cNvGrpSpPr>
            <a:grpSpLocks/>
          </p:cNvGrpSpPr>
          <p:nvPr/>
        </p:nvGrpSpPr>
        <p:grpSpPr bwMode="auto">
          <a:xfrm>
            <a:off x="1919288" y="1412875"/>
            <a:ext cx="3529012" cy="2097088"/>
            <a:chOff x="340" y="572"/>
            <a:chExt cx="2483" cy="1458"/>
          </a:xfrm>
        </p:grpSpPr>
        <p:pic>
          <p:nvPicPr>
            <p:cNvPr id="49164" name="Picture 4" descr="Classe électroména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572"/>
              <a:ext cx="2280"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Text Box 9"/>
            <p:cNvSpPr txBox="1">
              <a:spLocks noChangeArrowheads="1"/>
            </p:cNvSpPr>
            <p:nvPr/>
          </p:nvSpPr>
          <p:spPr bwMode="auto">
            <a:xfrm>
              <a:off x="1610" y="1344"/>
              <a:ext cx="1213"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t>Utiliser des appareils économes</a:t>
              </a:r>
            </a:p>
          </p:txBody>
        </p:sp>
      </p:grpSp>
      <p:grpSp>
        <p:nvGrpSpPr>
          <p:cNvPr id="3" name="Group 12"/>
          <p:cNvGrpSpPr>
            <a:grpSpLocks/>
          </p:cNvGrpSpPr>
          <p:nvPr/>
        </p:nvGrpSpPr>
        <p:grpSpPr bwMode="auto">
          <a:xfrm>
            <a:off x="6600826" y="274639"/>
            <a:ext cx="3362325" cy="3151187"/>
            <a:chOff x="3198" y="173"/>
            <a:chExt cx="2118" cy="1985"/>
          </a:xfrm>
        </p:grpSpPr>
        <p:pic>
          <p:nvPicPr>
            <p:cNvPr id="49162" name="Picture 5" descr="Eteindre"/>
            <p:cNvPicPr>
              <a:picLocks noChangeAspect="1" noChangeArrowheads="1"/>
            </p:cNvPicPr>
            <p:nvPr/>
          </p:nvPicPr>
          <p:blipFill>
            <a:blip r:embed="rId6">
              <a:extLst>
                <a:ext uri="{28A0092B-C50C-407E-A947-70E740481C1C}">
                  <a14:useLocalDpi xmlns:a14="http://schemas.microsoft.com/office/drawing/2010/main" val="0"/>
                </a:ext>
              </a:extLst>
            </a:blip>
            <a:srcRect t="6480" b="11649"/>
            <a:stretch>
              <a:fillRect/>
            </a:stretch>
          </p:blipFill>
          <p:spPr bwMode="auto">
            <a:xfrm>
              <a:off x="3198" y="577"/>
              <a:ext cx="2118" cy="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Text Box 11"/>
            <p:cNvSpPr txBox="1">
              <a:spLocks noChangeArrowheads="1"/>
            </p:cNvSpPr>
            <p:nvPr/>
          </p:nvSpPr>
          <p:spPr bwMode="auto">
            <a:xfrm>
              <a:off x="3198" y="173"/>
              <a:ext cx="208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dirty="0"/>
                <a:t>Eteindre les pièces vides (éducation ou détecteurs auto)</a:t>
              </a:r>
            </a:p>
          </p:txBody>
        </p:sp>
      </p:grpSp>
      <p:pic>
        <p:nvPicPr>
          <p:cNvPr id="49161" name="Picture 15" descr="Image result for ampoule L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4039" y="3862389"/>
            <a:ext cx="21113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wipe(up)">
                                      <p:cBhvr>
                                        <p:cTn id="12" dur="500"/>
                                        <p:tgtEl>
                                          <p:spTgt spid="46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6088"/>
                                        </p:tgtEl>
                                        <p:attrNameLst>
                                          <p:attrName>style.visibility</p:attrName>
                                        </p:attrNameLst>
                                      </p:cBhvr>
                                      <p:to>
                                        <p:strVal val="visible"/>
                                      </p:to>
                                    </p:set>
                                    <p:animEffect transition="in" filter="wipe(up)">
                                      <p:cBhvr>
                                        <p:cTn id="17"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r>
              <a:rPr lang="fr-FR" altLang="fr-FR" dirty="0" smtClean="0"/>
              <a:t>Electricité : exploiter des complémentarités</a:t>
            </a:r>
          </a:p>
        </p:txBody>
      </p:sp>
      <p:sp>
        <p:nvSpPr>
          <p:cNvPr id="51202"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51203"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6CC46197-A85B-4CED-8FD1-7176848E8B09}" type="slidenum">
              <a:rPr lang="fr-FR" altLang="fr-FR" sz="1400">
                <a:solidFill>
                  <a:schemeClr val="bg1"/>
                </a:solidFill>
              </a:rPr>
              <a:pPr>
                <a:spcBef>
                  <a:spcPct val="0"/>
                </a:spcBef>
                <a:buClrTx/>
                <a:buFontTx/>
                <a:buNone/>
              </a:pPr>
              <a:t>23</a:t>
            </a:fld>
            <a:r>
              <a:rPr lang="fr-FR" altLang="fr-FR" sz="1400">
                <a:solidFill>
                  <a:schemeClr val="bg1"/>
                </a:solidFill>
              </a:rPr>
              <a:t>/46</a:t>
            </a:r>
          </a:p>
        </p:txBody>
      </p:sp>
      <p:pic>
        <p:nvPicPr>
          <p:cNvPr id="51205" name="Picture 9" descr="esquema_de_la_planta_de_generacion_hidroeolica_de_el_hier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20" y="895690"/>
            <a:ext cx="4968875"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12"/>
          <p:cNvSpPr txBox="1">
            <a:spLocks noChangeArrowheads="1"/>
          </p:cNvSpPr>
          <p:nvPr/>
        </p:nvSpPr>
        <p:spPr bwMode="auto">
          <a:xfrm>
            <a:off x="2027549" y="4615968"/>
            <a:ext cx="80288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dirty="0" smtClean="0"/>
              <a:t>L’île </a:t>
            </a:r>
            <a:r>
              <a:rPr lang="fr-FR" altLang="fr-FR" sz="1800" dirty="0"/>
              <a:t>El Hierro (Canaries) </a:t>
            </a:r>
            <a:r>
              <a:rPr lang="fr-FR" altLang="fr-FR" sz="1800" dirty="0" smtClean="0"/>
              <a:t>aspire à s’alimenter en électricité </a:t>
            </a:r>
            <a:r>
              <a:rPr lang="fr-FR" altLang="fr-FR" sz="1800" dirty="0"/>
              <a:t>100% renouvelable. Le courant produit au gré du vent permet de pomper l’eau de mer pour remplir le cratère d’un ancien volcan. L’eau est ensuite turbinée à la demande pour produire l’électricité. D’autres îles prennent cette </a:t>
            </a:r>
            <a:r>
              <a:rPr lang="fr-FR" altLang="fr-FR" sz="1800" dirty="0" smtClean="0"/>
              <a:t>voie (par exemple projet SEPMERI).</a:t>
            </a:r>
            <a:endParaRPr lang="fr-FR" altLang="fr-FR" sz="1800" dirty="0"/>
          </a:p>
        </p:txBody>
      </p:sp>
      <p:pic>
        <p:nvPicPr>
          <p:cNvPr id="3" name="Image 2"/>
          <p:cNvPicPr>
            <a:picLocks noChangeAspect="1"/>
          </p:cNvPicPr>
          <p:nvPr/>
        </p:nvPicPr>
        <p:blipFill>
          <a:blip r:embed="rId4"/>
          <a:stretch>
            <a:fillRect/>
          </a:stretch>
        </p:blipFill>
        <p:spPr>
          <a:xfrm>
            <a:off x="6312024" y="895690"/>
            <a:ext cx="4488039" cy="2603748"/>
          </a:xfrm>
          <a:prstGeom prst="rect">
            <a:avLst/>
          </a:prstGeom>
        </p:spPr>
      </p:pic>
      <p:pic>
        <p:nvPicPr>
          <p:cNvPr id="4" name="Image 3"/>
          <p:cNvPicPr>
            <a:picLocks noChangeAspect="1"/>
          </p:cNvPicPr>
          <p:nvPr/>
        </p:nvPicPr>
        <p:blipFill>
          <a:blip r:embed="rId5"/>
          <a:stretch>
            <a:fillRect/>
          </a:stretch>
        </p:blipFill>
        <p:spPr>
          <a:xfrm>
            <a:off x="8567815" y="3536404"/>
            <a:ext cx="2232248" cy="85620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eaLnBrk="1" hangingPunct="1"/>
            <a:r>
              <a:rPr lang="fr-FR" altLang="fr-FR" dirty="0" smtClean="0"/>
              <a:t>Electricité, carburants, …</a:t>
            </a:r>
          </a:p>
        </p:txBody>
      </p:sp>
      <p:sp>
        <p:nvSpPr>
          <p:cNvPr id="53250"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53251"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E8D4BA41-73BA-4C60-922A-D3AD20CE02A2}" type="slidenum">
              <a:rPr lang="fr-FR" altLang="fr-FR" sz="1400">
                <a:solidFill>
                  <a:schemeClr val="bg1"/>
                </a:solidFill>
              </a:rPr>
              <a:pPr>
                <a:spcBef>
                  <a:spcPct val="0"/>
                </a:spcBef>
                <a:buClrTx/>
                <a:buFontTx/>
                <a:buNone/>
              </a:pPr>
              <a:t>24</a:t>
            </a:fld>
            <a:r>
              <a:rPr lang="fr-FR" altLang="fr-FR" sz="1400">
                <a:solidFill>
                  <a:schemeClr val="bg1"/>
                </a:solidFill>
              </a:rPr>
              <a:t>/46</a:t>
            </a:r>
          </a:p>
        </p:txBody>
      </p:sp>
      <p:pic>
        <p:nvPicPr>
          <p:cNvPr id="53253" name="Picture 4" descr="photob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1340768"/>
            <a:ext cx="281622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6"/>
          <p:cNvSpPr txBox="1">
            <a:spLocks noChangeArrowheads="1"/>
          </p:cNvSpPr>
          <p:nvPr/>
        </p:nvSpPr>
        <p:spPr bwMode="auto">
          <a:xfrm>
            <a:off x="1390650" y="4501126"/>
            <a:ext cx="43926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dirty="0" err="1"/>
              <a:t>Algocarburants</a:t>
            </a:r>
            <a:r>
              <a:rPr lang="fr-FR" altLang="fr-FR" sz="1800" dirty="0"/>
              <a:t> (3</a:t>
            </a:r>
            <a:r>
              <a:rPr lang="fr-FR" altLang="fr-FR" sz="1800" baseline="30000" dirty="0"/>
              <a:t>ème</a:t>
            </a:r>
            <a:r>
              <a:rPr lang="fr-FR" altLang="fr-FR" sz="1800" dirty="0"/>
              <a:t> génération) : le CO</a:t>
            </a:r>
            <a:r>
              <a:rPr lang="fr-FR" altLang="fr-FR" sz="1800" baseline="-25000" dirty="0"/>
              <a:t>2</a:t>
            </a:r>
            <a:r>
              <a:rPr lang="fr-FR" altLang="fr-FR" sz="1800" dirty="0"/>
              <a:t> émis par des sources concentrées (centrales, cimenteries, …) est fixé par photosynthèse par des algues dans des </a:t>
            </a:r>
            <a:r>
              <a:rPr lang="fr-FR" altLang="fr-FR" sz="1800" dirty="0" err="1"/>
              <a:t>photobioréacteurs</a:t>
            </a:r>
            <a:r>
              <a:rPr lang="fr-FR" altLang="fr-FR" sz="1800" dirty="0"/>
              <a:t>. Ces dernières sont ensuite transformées en pétrole.</a:t>
            </a:r>
          </a:p>
        </p:txBody>
      </p:sp>
      <p:grpSp>
        <p:nvGrpSpPr>
          <p:cNvPr id="2" name="Group 8"/>
          <p:cNvGrpSpPr>
            <a:grpSpLocks/>
          </p:cNvGrpSpPr>
          <p:nvPr/>
        </p:nvGrpSpPr>
        <p:grpSpPr bwMode="auto">
          <a:xfrm>
            <a:off x="5951538" y="836712"/>
            <a:ext cx="4752974" cy="5472113"/>
            <a:chOff x="2789" y="527"/>
            <a:chExt cx="2994" cy="3447"/>
          </a:xfrm>
        </p:grpSpPr>
        <p:pic>
          <p:nvPicPr>
            <p:cNvPr id="53256" name="Picture 5" descr="co2-seque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 y="527"/>
              <a:ext cx="2807" cy="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Text Box 7"/>
            <p:cNvSpPr txBox="1">
              <a:spLocks noChangeArrowheads="1"/>
            </p:cNvSpPr>
            <p:nvPr/>
          </p:nvSpPr>
          <p:spPr bwMode="auto">
            <a:xfrm>
              <a:off x="2789" y="2878"/>
              <a:ext cx="2994"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dirty="0"/>
                <a:t>Séquestration : le CO</a:t>
              </a:r>
              <a:r>
                <a:rPr lang="fr-FR" altLang="fr-FR" sz="1800" baseline="-25000" dirty="0"/>
                <a:t>2</a:t>
              </a:r>
              <a:r>
                <a:rPr lang="fr-FR" altLang="fr-FR" sz="1800" dirty="0"/>
                <a:t> émis par des sources concentrées peut être stocké dans les anciennes poches de gaz ou pétrole. Les risques sont peu connus, mais si ça fonctionne, ça permettrait d’utiliser le charbon.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fr-FR" altLang="fr-FR" dirty="0" smtClean="0"/>
              <a:t>Transport aérien, les alternatives</a:t>
            </a:r>
          </a:p>
        </p:txBody>
      </p:sp>
      <p:sp>
        <p:nvSpPr>
          <p:cNvPr id="54274"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54275"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2CD58C45-163F-4873-8333-E6C254ACCF42}" type="slidenum">
              <a:rPr lang="fr-FR" altLang="fr-FR" sz="1400">
                <a:solidFill>
                  <a:schemeClr val="bg1"/>
                </a:solidFill>
              </a:rPr>
              <a:pPr>
                <a:spcBef>
                  <a:spcPct val="0"/>
                </a:spcBef>
                <a:buClrTx/>
                <a:buFontTx/>
                <a:buNone/>
              </a:pPr>
              <a:t>25</a:t>
            </a:fld>
            <a:r>
              <a:rPr lang="fr-FR" altLang="fr-FR" sz="1400">
                <a:solidFill>
                  <a:schemeClr val="bg1"/>
                </a:solidFill>
              </a:rPr>
              <a:t>/46</a:t>
            </a:r>
          </a:p>
        </p:txBody>
      </p:sp>
      <p:pic>
        <p:nvPicPr>
          <p:cNvPr id="54277" name="Picture 4" descr="train-couchette-confortable-3967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114" y="908720"/>
            <a:ext cx="38163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5" descr="TG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280" y="1196752"/>
            <a:ext cx="360045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6" descr="paquebot"/>
          <p:cNvPicPr>
            <a:picLocks noChangeAspect="1" noChangeArrowheads="1"/>
          </p:cNvPicPr>
          <p:nvPr/>
        </p:nvPicPr>
        <p:blipFill>
          <a:blip r:embed="rId5">
            <a:extLst>
              <a:ext uri="{28A0092B-C50C-407E-A947-70E740481C1C}">
                <a14:useLocalDpi xmlns:a14="http://schemas.microsoft.com/office/drawing/2010/main" val="0"/>
              </a:ext>
            </a:extLst>
          </a:blip>
          <a:srcRect t="27861" b="12201"/>
          <a:stretch>
            <a:fillRect/>
          </a:stretch>
        </p:blipFill>
        <p:spPr bwMode="auto">
          <a:xfrm>
            <a:off x="1415480" y="4725144"/>
            <a:ext cx="42481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4"/>
          <p:cNvPicPr>
            <a:picLocks noChangeAspect="1" noChangeArrowheads="1"/>
          </p:cNvPicPr>
          <p:nvPr/>
        </p:nvPicPr>
        <p:blipFill>
          <a:blip r:embed="rId6">
            <a:extLst>
              <a:ext uri="{28A0092B-C50C-407E-A947-70E740481C1C}">
                <a14:useLocalDpi xmlns:a14="http://schemas.microsoft.com/office/drawing/2010/main" val="0"/>
              </a:ext>
            </a:extLst>
          </a:blip>
          <a:srcRect t="29005" b="30435"/>
          <a:stretch>
            <a:fillRect/>
          </a:stretch>
        </p:blipFill>
        <p:spPr bwMode="auto">
          <a:xfrm>
            <a:off x="1415480" y="3641452"/>
            <a:ext cx="42481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105" y="3490367"/>
            <a:ext cx="3889375"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2"/>
          <p:cNvSpPr>
            <a:spLocks noGrp="1" noChangeArrowheads="1"/>
          </p:cNvSpPr>
          <p:nvPr>
            <p:ph type="title"/>
          </p:nvPr>
        </p:nvSpPr>
        <p:spPr/>
        <p:txBody>
          <a:bodyPr/>
          <a:lstStyle/>
          <a:p>
            <a:pPr eaLnBrk="1" hangingPunct="1"/>
            <a:r>
              <a:rPr lang="fr-FR" altLang="fr-FR" smtClean="0"/>
              <a:t>Transports terrestres</a:t>
            </a:r>
          </a:p>
        </p:txBody>
      </p:sp>
      <p:sp>
        <p:nvSpPr>
          <p:cNvPr id="56322" name="Espace réservé de la date 3"/>
          <p:cNvSpPr>
            <a:spLocks noGrp="1"/>
          </p:cNvSpPr>
          <p:nvPr>
            <p:ph type="dt" sz="quarter" idx="4294967295"/>
          </p:nvPr>
        </p:nvSpPr>
        <p:spPr bwMode="auto">
          <a:xfrm>
            <a:off x="-1" y="6409010"/>
            <a:ext cx="1487489" cy="3680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r>
              <a:rPr lang="fr-FR" altLang="fr-FR" sz="1800" dirty="0"/>
              <a:t>27/11/2011</a:t>
            </a:r>
          </a:p>
        </p:txBody>
      </p:sp>
      <p:sp>
        <p:nvSpPr>
          <p:cNvPr id="56323" name="Espace réservé du pied de page 4"/>
          <p:cNvSpPr>
            <a:spLocks noGrp="1"/>
          </p:cNvSpPr>
          <p:nvPr>
            <p:ph type="ftr" sz="quarter" idx="4294967295"/>
          </p:nvPr>
        </p:nvSpPr>
        <p:spPr>
          <a:xfrm>
            <a:off x="3143672" y="648101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dirty="0">
                <a:solidFill>
                  <a:schemeClr val="bg1"/>
                </a:solidFill>
              </a:rPr>
              <a:t>Projet Carbone Campus - IV Plan d'actions - www.avenirclimatique.org</a:t>
            </a:r>
          </a:p>
        </p:txBody>
      </p:sp>
      <p:sp>
        <p:nvSpPr>
          <p:cNvPr id="56324"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6F75B3F0-38FC-44BF-A7E0-89A2FC0FEBBB}" type="slidenum">
              <a:rPr lang="fr-FR" altLang="fr-FR" sz="1400">
                <a:solidFill>
                  <a:schemeClr val="bg1"/>
                </a:solidFill>
              </a:rPr>
              <a:pPr>
                <a:spcBef>
                  <a:spcPct val="0"/>
                </a:spcBef>
                <a:buClrTx/>
                <a:buFontTx/>
                <a:buNone/>
              </a:pPr>
              <a:t>26</a:t>
            </a:fld>
            <a:r>
              <a:rPr lang="fr-FR" altLang="fr-FR" sz="1400">
                <a:solidFill>
                  <a:schemeClr val="bg1"/>
                </a:solidFill>
              </a:rPr>
              <a:t>/46</a:t>
            </a:r>
          </a:p>
        </p:txBody>
      </p:sp>
      <p:pic>
        <p:nvPicPr>
          <p:cNvPr id="56325" name="Picture 8" descr="Conference b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073" y="698266"/>
            <a:ext cx="2871415" cy="294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2" y="4603204"/>
            <a:ext cx="3808412"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088" y="1052736"/>
            <a:ext cx="231775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7" descr="Transports en commu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953" r="3516" b="41432"/>
          <a:stretch>
            <a:fillRect/>
          </a:stretch>
        </p:blipFill>
        <p:spPr bwMode="auto">
          <a:xfrm>
            <a:off x="1487489" y="2852936"/>
            <a:ext cx="34575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9" descr="Femme rollers"/>
          <p:cNvPicPr>
            <a:picLocks noChangeAspect="1" noChangeArrowheads="1"/>
          </p:cNvPicPr>
          <p:nvPr/>
        </p:nvPicPr>
        <p:blipFill>
          <a:blip r:embed="rId7">
            <a:extLst>
              <a:ext uri="{28A0092B-C50C-407E-A947-70E740481C1C}">
                <a14:useLocalDpi xmlns:a14="http://schemas.microsoft.com/office/drawing/2010/main" val="0"/>
              </a:ext>
            </a:extLst>
          </a:blip>
          <a:srcRect l="18114" t="7462" r="15907"/>
          <a:stretch>
            <a:fillRect/>
          </a:stretch>
        </p:blipFill>
        <p:spPr bwMode="auto">
          <a:xfrm>
            <a:off x="5329982" y="896615"/>
            <a:ext cx="2062162"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0" descr="vélo couché"/>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3175" y="4098379"/>
            <a:ext cx="26130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9"/>
          <a:stretch>
            <a:fillRect/>
          </a:stretch>
        </p:blipFill>
        <p:spPr>
          <a:xfrm>
            <a:off x="8040216" y="3919335"/>
            <a:ext cx="3009900" cy="22002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a:xfrm>
            <a:off x="2027548" y="0"/>
            <a:ext cx="9109011" cy="980728"/>
          </a:xfrm>
        </p:spPr>
        <p:txBody>
          <a:bodyPr/>
          <a:lstStyle/>
          <a:p>
            <a:r>
              <a:rPr lang="fr-FR" altLang="fr-FR" dirty="0" smtClean="0"/>
              <a:t>Facteurs d’émissions de différents modes de transport</a:t>
            </a:r>
          </a:p>
        </p:txBody>
      </p:sp>
      <p:sp>
        <p:nvSpPr>
          <p:cNvPr id="58371" name="Rectangle 7"/>
          <p:cNvSpPr>
            <a:spLocks noChangeArrowheads="1"/>
          </p:cNvSpPr>
          <p:nvPr/>
        </p:nvSpPr>
        <p:spPr bwMode="auto">
          <a:xfrm>
            <a:off x="1415481" y="6001345"/>
            <a:ext cx="9180513"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sz="1400" dirty="0"/>
              <a:t>Guide des facteurs d’émissions v6.1 de l’ADEME - *Etude Fubicy.org - **A diviser par le nombre de passagers</a:t>
            </a:r>
          </a:p>
        </p:txBody>
      </p:sp>
      <p:sp>
        <p:nvSpPr>
          <p:cNvPr id="12" name="ZoneTexte 54"/>
          <p:cNvSpPr txBox="1">
            <a:spLocks noChangeArrowheads="1"/>
          </p:cNvSpPr>
          <p:nvPr/>
        </p:nvSpPr>
        <p:spPr bwMode="auto">
          <a:xfrm>
            <a:off x="1415480" y="5157439"/>
            <a:ext cx="9144000" cy="4000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b="1"/>
              <a:t>AR aux Seychelles (2</a:t>
            </a:r>
            <a:r>
              <a:rPr lang="fr-FR" altLang="fr-FR" b="1" baseline="30000"/>
              <a:t>nde</a:t>
            </a:r>
            <a:r>
              <a:rPr lang="fr-FR" altLang="fr-FR" b="1"/>
              <a:t>) = 1 an de voiture = près de 2 fois le quota annuel</a:t>
            </a:r>
          </a:p>
        </p:txBody>
      </p:sp>
      <p:sp>
        <p:nvSpPr>
          <p:cNvPr id="14" name="ZoneTexte 54"/>
          <p:cNvSpPr txBox="1">
            <a:spLocks noChangeArrowheads="1"/>
          </p:cNvSpPr>
          <p:nvPr/>
        </p:nvSpPr>
        <p:spPr bwMode="auto">
          <a:xfrm>
            <a:off x="1415480" y="5620989"/>
            <a:ext cx="9144000" cy="4000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b="1"/>
              <a:t>AR à Singapour (1</a:t>
            </a:r>
            <a:r>
              <a:rPr lang="fr-FR" altLang="fr-FR" b="1" baseline="30000"/>
              <a:t>ère</a:t>
            </a:r>
            <a:r>
              <a:rPr lang="fr-FR" altLang="fr-FR" b="1"/>
              <a:t>) = près de 9 fois le quota annuel</a:t>
            </a:r>
          </a:p>
        </p:txBody>
      </p:sp>
      <p:pic>
        <p:nvPicPr>
          <p:cNvPr id="583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794" y="980728"/>
            <a:ext cx="835183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ZoneTexte 10"/>
          <p:cNvSpPr txBox="1">
            <a:spLocks noChangeArrowheads="1"/>
          </p:cNvSpPr>
          <p:nvPr/>
        </p:nvSpPr>
        <p:spPr bwMode="auto">
          <a:xfrm>
            <a:off x="3575051" y="4869160"/>
            <a:ext cx="41767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r>
              <a:rPr lang="fr-FR" altLang="fr-FR" sz="1200" dirty="0"/>
              <a:t>** Valeur à diviser par  le nombre de personnes par voiture</a:t>
            </a:r>
          </a:p>
        </p:txBody>
      </p:sp>
      <p:sp>
        <p:nvSpPr>
          <p:cNvPr id="58376" name="Text Box 7"/>
          <p:cNvSpPr txBox="1">
            <a:spLocks noChangeArrowheads="1"/>
          </p:cNvSpPr>
          <p:nvPr/>
        </p:nvSpPr>
        <p:spPr bwMode="auto">
          <a:xfrm>
            <a:off x="1703388" y="6597650"/>
            <a:ext cx="1079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eaLnBrk="1" hangingPunct="1">
              <a:spcBef>
                <a:spcPct val="0"/>
              </a:spcBef>
              <a:buClrTx/>
              <a:buFontTx/>
              <a:buNone/>
            </a:pPr>
            <a:r>
              <a:rPr lang="fr-FR" altLang="fr-FR" sz="1400">
                <a:solidFill>
                  <a:srgbClr val="FFFFFF"/>
                </a:solidFill>
              </a:rPr>
              <a:t>03/02/2014</a:t>
            </a:r>
          </a:p>
        </p:txBody>
      </p:sp>
      <p:sp>
        <p:nvSpPr>
          <p:cNvPr id="58377" name="Text Box 8"/>
          <p:cNvSpPr txBox="1">
            <a:spLocks noChangeArrowheads="1"/>
          </p:cNvSpPr>
          <p:nvPr/>
        </p:nvSpPr>
        <p:spPr bwMode="auto">
          <a:xfrm>
            <a:off x="9480551" y="6597650"/>
            <a:ext cx="981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algn="r" eaLnBrk="1" hangingPunct="1">
              <a:spcBef>
                <a:spcPct val="0"/>
              </a:spcBef>
              <a:buClrTx/>
              <a:buFontTx/>
              <a:buNone/>
            </a:pPr>
            <a:fld id="{4B8336B5-E3DD-43B5-836F-BF05A9C38E4D}" type="slidenum">
              <a:rPr lang="fr-FR" altLang="fr-FR" sz="1400">
                <a:solidFill>
                  <a:srgbClr val="FFFFFF"/>
                </a:solidFill>
              </a:rPr>
              <a:pPr algn="r" eaLnBrk="1" hangingPunct="1">
                <a:spcBef>
                  <a:spcPct val="0"/>
                </a:spcBef>
                <a:buClrTx/>
                <a:buFontTx/>
                <a:buNone/>
              </a:pPr>
              <a:t>27</a:t>
            </a:fld>
            <a:endParaRPr lang="fr-FR" altLang="fr-FR" sz="1400">
              <a:solidFill>
                <a:srgbClr val="FFFFFF"/>
              </a:solidFill>
            </a:endParaRPr>
          </a:p>
        </p:txBody>
      </p:sp>
      <p:sp>
        <p:nvSpPr>
          <p:cNvPr id="58378" name="Text Box 9"/>
          <p:cNvSpPr txBox="1">
            <a:spLocks noChangeArrowheads="1"/>
          </p:cNvSpPr>
          <p:nvPr/>
        </p:nvSpPr>
        <p:spPr bwMode="auto">
          <a:xfrm>
            <a:off x="2927350" y="6597650"/>
            <a:ext cx="64087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sz="1400" i="1">
                <a:solidFill>
                  <a:srgbClr val="FFFFFF"/>
                </a:solidFill>
              </a:rPr>
              <a:t>The BIG Conf’</a:t>
            </a:r>
            <a:r>
              <a:rPr lang="fr-FR" altLang="fr-FR" sz="1400">
                <a:solidFill>
                  <a:srgbClr val="FFFFFF"/>
                </a:solidFill>
              </a:rPr>
              <a:t> 2 - www.avenirclimatique.org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pPr eaLnBrk="1" hangingPunct="1"/>
            <a:r>
              <a:rPr lang="fr-FR" altLang="fr-FR" smtClean="0"/>
              <a:t>Alimentation</a:t>
            </a:r>
          </a:p>
        </p:txBody>
      </p:sp>
      <p:sp>
        <p:nvSpPr>
          <p:cNvPr id="60418"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dirty="0">
                <a:solidFill>
                  <a:schemeClr val="bg1"/>
                </a:solidFill>
              </a:rPr>
              <a:t>Projet Carbone Campus - IV Plan d'actions - www.avenirclimatique.org</a:t>
            </a:r>
          </a:p>
        </p:txBody>
      </p:sp>
      <p:sp>
        <p:nvSpPr>
          <p:cNvPr id="60419"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A2B27534-54AB-4461-9546-E9C4F97BCB5C}" type="slidenum">
              <a:rPr lang="fr-FR" altLang="fr-FR" sz="1400">
                <a:solidFill>
                  <a:schemeClr val="bg1"/>
                </a:solidFill>
              </a:rPr>
              <a:pPr>
                <a:spcBef>
                  <a:spcPct val="0"/>
                </a:spcBef>
                <a:buClrTx/>
                <a:buFontTx/>
                <a:buNone/>
              </a:pPr>
              <a:t>28</a:t>
            </a:fld>
            <a:r>
              <a:rPr lang="fr-FR" altLang="fr-FR" sz="1400">
                <a:solidFill>
                  <a:schemeClr val="bg1"/>
                </a:solidFill>
              </a:rPr>
              <a:t>/46</a:t>
            </a:r>
          </a:p>
        </p:txBody>
      </p:sp>
      <p:pic>
        <p:nvPicPr>
          <p:cNvPr id="604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1" y="1052736"/>
            <a:ext cx="258921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p:cNvPicPr>
            <a:picLocks noChangeAspect="1" noChangeArrowheads="1"/>
          </p:cNvPicPr>
          <p:nvPr/>
        </p:nvPicPr>
        <p:blipFill>
          <a:blip r:embed="rId4">
            <a:extLst>
              <a:ext uri="{28A0092B-C50C-407E-A947-70E740481C1C}">
                <a14:useLocalDpi xmlns:a14="http://schemas.microsoft.com/office/drawing/2010/main" val="0"/>
              </a:ext>
            </a:extLst>
          </a:blip>
          <a:srcRect t="5716"/>
          <a:stretch>
            <a:fillRect/>
          </a:stretch>
        </p:blipFill>
        <p:spPr bwMode="auto">
          <a:xfrm>
            <a:off x="6660901" y="1196752"/>
            <a:ext cx="3611563"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2132856"/>
            <a:ext cx="3979862"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4825" y="4869160"/>
            <a:ext cx="33972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p:cNvSpPr>
            <a:spLocks noGrp="1"/>
          </p:cNvSpPr>
          <p:nvPr>
            <p:ph type="title"/>
          </p:nvPr>
        </p:nvSpPr>
        <p:spPr/>
        <p:txBody>
          <a:bodyPr/>
          <a:lstStyle/>
          <a:p>
            <a:r>
              <a:rPr lang="fr-FR" altLang="fr-FR" smtClean="0"/>
              <a:t>Facteurs d’émissions de différents aliments</a:t>
            </a:r>
          </a:p>
        </p:txBody>
      </p:sp>
      <p:sp>
        <p:nvSpPr>
          <p:cNvPr id="61443" name="Rectangle 7"/>
          <p:cNvSpPr>
            <a:spLocks noChangeArrowheads="1"/>
          </p:cNvSpPr>
          <p:nvPr/>
        </p:nvSpPr>
        <p:spPr bwMode="auto">
          <a:xfrm>
            <a:off x="4691064" y="6001345"/>
            <a:ext cx="5976937"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sz="1400"/>
              <a:t>Guides des facteurs d’émissions de l’ADEME v6.1 + www.les-calories.fr</a:t>
            </a:r>
          </a:p>
        </p:txBody>
      </p:sp>
      <p:sp>
        <p:nvSpPr>
          <p:cNvPr id="61444" name="ZoneTexte 31"/>
          <p:cNvSpPr txBox="1">
            <a:spLocks noChangeArrowheads="1"/>
          </p:cNvSpPr>
          <p:nvPr/>
        </p:nvSpPr>
        <p:spPr bwMode="auto">
          <a:xfrm>
            <a:off x="9191626" y="1557339"/>
            <a:ext cx="720725" cy="287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r" eaLnBrk="1" hangingPunct="1">
              <a:spcBef>
                <a:spcPct val="0"/>
              </a:spcBef>
              <a:buClrTx/>
              <a:buFontTx/>
              <a:buNone/>
            </a:pPr>
            <a:r>
              <a:rPr lang="fr-FR" altLang="fr-FR" sz="1200"/>
              <a:t>100 km</a:t>
            </a:r>
          </a:p>
        </p:txBody>
      </p:sp>
      <p:sp>
        <p:nvSpPr>
          <p:cNvPr id="61445" name="ZoneTexte 32"/>
          <p:cNvSpPr txBox="1">
            <a:spLocks noChangeArrowheads="1"/>
          </p:cNvSpPr>
          <p:nvPr/>
        </p:nvSpPr>
        <p:spPr bwMode="auto">
          <a:xfrm>
            <a:off x="9264650" y="2060576"/>
            <a:ext cx="647700"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r" eaLnBrk="1" hangingPunct="1">
              <a:spcBef>
                <a:spcPct val="0"/>
              </a:spcBef>
              <a:buClrTx/>
              <a:buFontTx/>
              <a:buNone/>
            </a:pPr>
            <a:r>
              <a:rPr lang="fr-FR" altLang="fr-FR" sz="1200"/>
              <a:t>80 km</a:t>
            </a:r>
          </a:p>
        </p:txBody>
      </p:sp>
      <p:sp>
        <p:nvSpPr>
          <p:cNvPr id="61446" name="ZoneTexte 33"/>
          <p:cNvSpPr txBox="1">
            <a:spLocks noChangeArrowheads="1"/>
          </p:cNvSpPr>
          <p:nvPr/>
        </p:nvSpPr>
        <p:spPr bwMode="auto">
          <a:xfrm>
            <a:off x="9264650" y="2647951"/>
            <a:ext cx="6477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r" eaLnBrk="1" hangingPunct="1">
              <a:spcBef>
                <a:spcPct val="0"/>
              </a:spcBef>
              <a:buClrTx/>
              <a:buFontTx/>
              <a:buNone/>
            </a:pPr>
            <a:r>
              <a:rPr lang="fr-FR" altLang="fr-FR" sz="1200"/>
              <a:t>60 km</a:t>
            </a:r>
          </a:p>
        </p:txBody>
      </p:sp>
      <p:sp>
        <p:nvSpPr>
          <p:cNvPr id="61447" name="ZoneTexte 34"/>
          <p:cNvSpPr txBox="1">
            <a:spLocks noChangeArrowheads="1"/>
          </p:cNvSpPr>
          <p:nvPr/>
        </p:nvSpPr>
        <p:spPr bwMode="auto">
          <a:xfrm>
            <a:off x="9264650" y="3224214"/>
            <a:ext cx="6477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r" eaLnBrk="1" hangingPunct="1">
              <a:spcBef>
                <a:spcPct val="0"/>
              </a:spcBef>
              <a:buClrTx/>
              <a:buFontTx/>
              <a:buNone/>
            </a:pPr>
            <a:r>
              <a:rPr lang="fr-FR" altLang="fr-FR" sz="1200"/>
              <a:t>40 km</a:t>
            </a:r>
          </a:p>
        </p:txBody>
      </p:sp>
      <p:sp>
        <p:nvSpPr>
          <p:cNvPr id="61448" name="ZoneTexte 35"/>
          <p:cNvSpPr txBox="1">
            <a:spLocks noChangeArrowheads="1"/>
          </p:cNvSpPr>
          <p:nvPr/>
        </p:nvSpPr>
        <p:spPr bwMode="auto">
          <a:xfrm>
            <a:off x="9264650" y="3727451"/>
            <a:ext cx="647700"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r" eaLnBrk="1" hangingPunct="1">
              <a:spcBef>
                <a:spcPct val="0"/>
              </a:spcBef>
              <a:buClrTx/>
              <a:buFontTx/>
              <a:buNone/>
            </a:pPr>
            <a:r>
              <a:rPr lang="fr-FR" altLang="fr-FR" sz="1200"/>
              <a:t>20 km</a:t>
            </a:r>
          </a:p>
        </p:txBody>
      </p:sp>
      <p:grpSp>
        <p:nvGrpSpPr>
          <p:cNvPr id="2" name="Groupe 30"/>
          <p:cNvGrpSpPr>
            <a:grpSpLocks/>
          </p:cNvGrpSpPr>
          <p:nvPr/>
        </p:nvGrpSpPr>
        <p:grpSpPr bwMode="auto">
          <a:xfrm>
            <a:off x="1524000" y="1176932"/>
            <a:ext cx="9144000" cy="4824412"/>
            <a:chOff x="755576" y="764704"/>
            <a:chExt cx="7648575" cy="5010150"/>
          </a:xfrm>
        </p:grpSpPr>
        <p:sp>
          <p:nvSpPr>
            <p:cNvPr id="61453" name="Rectangle 23"/>
            <p:cNvSpPr>
              <a:spLocks noChangeArrowheads="1"/>
            </p:cNvSpPr>
            <p:nvPr/>
          </p:nvSpPr>
          <p:spPr bwMode="auto">
            <a:xfrm>
              <a:off x="1267495" y="764704"/>
              <a:ext cx="1224136" cy="3706539"/>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fr-FR" altLang="fr-FR" sz="1800"/>
            </a:p>
          </p:txBody>
        </p:sp>
        <p:sp>
          <p:nvSpPr>
            <p:cNvPr id="25" name="Rectangle 24"/>
            <p:cNvSpPr/>
            <p:nvPr/>
          </p:nvSpPr>
          <p:spPr bwMode="auto">
            <a:xfrm>
              <a:off x="3427266" y="764704"/>
              <a:ext cx="2376901" cy="3706094"/>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a:lstStyle/>
            <a:p>
              <a:pPr eaLnBrk="1" hangingPunct="1">
                <a:buFont typeface="Times New Roman" pitchFamily="16" charset="0"/>
                <a:buNone/>
                <a:defRPr/>
              </a:pPr>
              <a:endParaRPr lang="fr-FR">
                <a:latin typeface="Arial" charset="0"/>
              </a:endParaRPr>
            </a:p>
          </p:txBody>
        </p:sp>
        <p:sp>
          <p:nvSpPr>
            <p:cNvPr id="61455" name="Rectangle 25"/>
            <p:cNvSpPr>
              <a:spLocks noChangeArrowheads="1"/>
            </p:cNvSpPr>
            <p:nvPr/>
          </p:nvSpPr>
          <p:spPr bwMode="auto">
            <a:xfrm>
              <a:off x="5803999" y="764704"/>
              <a:ext cx="2520280" cy="3706539"/>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fr-FR" altLang="fr-FR" sz="1800"/>
            </a:p>
          </p:txBody>
        </p:sp>
        <p:sp>
          <p:nvSpPr>
            <p:cNvPr id="61456" name="Rectangle 26"/>
            <p:cNvSpPr>
              <a:spLocks noChangeArrowheads="1"/>
            </p:cNvSpPr>
            <p:nvPr/>
          </p:nvSpPr>
          <p:spPr bwMode="auto">
            <a:xfrm>
              <a:off x="2491631" y="764704"/>
              <a:ext cx="936104" cy="3706539"/>
            </a:xfrm>
            <a:prstGeom prst="rect">
              <a:avLst/>
            </a:prstGeom>
            <a:solidFill>
              <a:srgbClr val="0066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fr-FR" altLang="fr-FR" sz="1800"/>
            </a:p>
          </p:txBody>
        </p:sp>
        <p:pic>
          <p:nvPicPr>
            <p:cNvPr id="61457" name="Picture 16"/>
            <p:cNvPicPr>
              <a:picLocks noChangeAspect="1" noChangeArrowheads="1"/>
            </p:cNvPicPr>
            <p:nvPr/>
          </p:nvPicPr>
          <p:blipFill>
            <a:blip r:embed="rId3">
              <a:clrChange>
                <a:clrFrom>
                  <a:srgbClr val="4F81BD"/>
                </a:clrFrom>
                <a:clrTo>
                  <a:srgbClr val="4F81BD">
                    <a:alpha val="0"/>
                  </a:srgbClr>
                </a:clrTo>
              </a:clrChange>
              <a:extLst>
                <a:ext uri="{28A0092B-C50C-407E-A947-70E740481C1C}">
                  <a14:useLocalDpi xmlns:a14="http://schemas.microsoft.com/office/drawing/2010/main" val="0"/>
                </a:ext>
              </a:extLst>
            </a:blip>
            <a:srcRect/>
            <a:stretch>
              <a:fillRect/>
            </a:stretch>
          </p:blipFill>
          <p:spPr bwMode="auto">
            <a:xfrm>
              <a:off x="755576" y="764704"/>
              <a:ext cx="76485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50" name="Text Box 7"/>
          <p:cNvSpPr txBox="1">
            <a:spLocks noChangeArrowheads="1"/>
          </p:cNvSpPr>
          <p:nvPr/>
        </p:nvSpPr>
        <p:spPr bwMode="auto">
          <a:xfrm>
            <a:off x="47328" y="6481018"/>
            <a:ext cx="1079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eaLnBrk="1" hangingPunct="1">
              <a:spcBef>
                <a:spcPct val="0"/>
              </a:spcBef>
              <a:buClrTx/>
              <a:buFontTx/>
              <a:buNone/>
            </a:pPr>
            <a:r>
              <a:rPr lang="fr-FR" altLang="fr-FR" sz="1400" dirty="0">
                <a:solidFill>
                  <a:srgbClr val="FFFFFF"/>
                </a:solidFill>
              </a:rPr>
              <a:t>03/02/2014</a:t>
            </a:r>
          </a:p>
        </p:txBody>
      </p:sp>
      <p:sp>
        <p:nvSpPr>
          <p:cNvPr id="61451" name="Text Box 8"/>
          <p:cNvSpPr txBox="1">
            <a:spLocks noChangeArrowheads="1"/>
          </p:cNvSpPr>
          <p:nvPr/>
        </p:nvSpPr>
        <p:spPr bwMode="auto">
          <a:xfrm>
            <a:off x="11019581" y="6481018"/>
            <a:ext cx="981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algn="r" eaLnBrk="1" hangingPunct="1">
              <a:spcBef>
                <a:spcPct val="0"/>
              </a:spcBef>
              <a:buClrTx/>
              <a:buFontTx/>
              <a:buNone/>
            </a:pPr>
            <a:fld id="{6321C04F-E39F-409B-A682-BBB64BA2DAE9}" type="slidenum">
              <a:rPr lang="fr-FR" altLang="fr-FR" sz="1400">
                <a:solidFill>
                  <a:srgbClr val="FFFFFF"/>
                </a:solidFill>
              </a:rPr>
              <a:pPr algn="r" eaLnBrk="1" hangingPunct="1">
                <a:spcBef>
                  <a:spcPct val="0"/>
                </a:spcBef>
                <a:buClrTx/>
                <a:buFontTx/>
                <a:buNone/>
              </a:pPr>
              <a:t>29</a:t>
            </a:fld>
            <a:endParaRPr lang="fr-FR" altLang="fr-FR" sz="1400" dirty="0">
              <a:solidFill>
                <a:srgbClr val="FFFFFF"/>
              </a:solidFill>
            </a:endParaRPr>
          </a:p>
        </p:txBody>
      </p:sp>
      <p:sp>
        <p:nvSpPr>
          <p:cNvPr id="19" name="Espace réservé du pied de page 4"/>
          <p:cNvSpPr txBox="1">
            <a:spLocks/>
          </p:cNvSpPr>
          <p:nvPr/>
        </p:nvSpPr>
        <p:spPr>
          <a:xfrm>
            <a:off x="3287688" y="648101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ct val="20000"/>
              </a:spcBef>
              <a:spcAft>
                <a:spcPct val="0"/>
              </a:spcAft>
              <a:buClr>
                <a:srgbClr val="FFC000"/>
              </a:buClr>
              <a:buFont typeface="Wingdings" panose="05000000000000000000" pitchFamily="2" charset="2"/>
              <a:buChar char="§"/>
              <a:defRPr sz="20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rgbClr val="FFC000"/>
              </a:buClr>
              <a:buFont typeface="Wingdings" panose="05000000000000000000" pitchFamily="2" charset="2"/>
              <a:buChar char="§"/>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rgbClr val="FFC000"/>
              </a:buClr>
              <a:buFont typeface="Wingdings" panose="05000000000000000000" pitchFamily="2" charset="2"/>
              <a:buChar char="§"/>
              <a:defRPr sz="16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9pPr>
          </a:lstStyle>
          <a:p>
            <a:pPr>
              <a:spcBef>
                <a:spcPct val="0"/>
              </a:spcBef>
              <a:buClrTx/>
              <a:buFontTx/>
              <a:buNone/>
            </a:pPr>
            <a:r>
              <a:rPr lang="fr-FR" altLang="fr-FR" sz="1400" smtClean="0">
                <a:solidFill>
                  <a:schemeClr val="bg1"/>
                </a:solidFill>
              </a:rPr>
              <a:t>Projet Carbone Campus - IV Plan d'actions - www.avenirclimatique.org</a:t>
            </a:r>
            <a:endParaRPr lang="fr-FR" altLang="fr-FR"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2027548" y="0"/>
            <a:ext cx="9554851" cy="980728"/>
          </a:xfrm>
        </p:spPr>
        <p:txBody>
          <a:bodyPr/>
          <a:lstStyle/>
          <a:p>
            <a:pPr eaLnBrk="1" hangingPunct="1"/>
            <a:r>
              <a:rPr lang="fr-FR" altLang="fr-FR" dirty="0" smtClean="0"/>
              <a:t>La définition des objectifs à partir du Bilan Carbone® Campus</a:t>
            </a:r>
          </a:p>
        </p:txBody>
      </p:sp>
      <p:sp>
        <p:nvSpPr>
          <p:cNvPr id="11270" name="Rectangle 3"/>
          <p:cNvSpPr>
            <a:spLocks noGrp="1" noChangeArrowheads="1"/>
          </p:cNvSpPr>
          <p:nvPr>
            <p:ph idx="1"/>
          </p:nvPr>
        </p:nvSpPr>
        <p:spPr/>
        <p:txBody>
          <a:bodyPr/>
          <a:lstStyle/>
          <a:p>
            <a:pPr marL="28575" indent="-285750" eaLnBrk="1" hangingPunct="1">
              <a:buFont typeface="Arial" panose="020B0604020202020204" pitchFamily="34" charset="0"/>
              <a:buChar char="•"/>
            </a:pPr>
            <a:r>
              <a:rPr lang="fr-FR" altLang="fr-FR" dirty="0" smtClean="0"/>
              <a:t>Des objectifs de réductions importantes des émissions de GES</a:t>
            </a:r>
          </a:p>
          <a:p>
            <a:pPr marL="28575" indent="-285750" eaLnBrk="1" hangingPunct="1">
              <a:buFont typeface="Arial" panose="020B0604020202020204" pitchFamily="34" charset="0"/>
              <a:buChar char="•"/>
            </a:pPr>
            <a:r>
              <a:rPr lang="fr-FR" altLang="fr-FR" dirty="0" smtClean="0"/>
              <a:t>Mais aussi des actions moins efficaces mais très efficientes qui vous donnerons le soutien ultérieur des différents acteurs</a:t>
            </a:r>
          </a:p>
        </p:txBody>
      </p:sp>
      <p:grpSp>
        <p:nvGrpSpPr>
          <p:cNvPr id="11268" name="Group 25"/>
          <p:cNvGrpSpPr>
            <a:grpSpLocks/>
          </p:cNvGrpSpPr>
          <p:nvPr/>
        </p:nvGrpSpPr>
        <p:grpSpPr bwMode="auto">
          <a:xfrm>
            <a:off x="4079875" y="2924944"/>
            <a:ext cx="4103688" cy="3408362"/>
            <a:chOff x="1610" y="1933"/>
            <a:chExt cx="2585" cy="2147"/>
          </a:xfrm>
        </p:grpSpPr>
        <p:pic>
          <p:nvPicPr>
            <p:cNvPr id="11286"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 y="2704"/>
              <a:ext cx="883" cy="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7" name="Text Box 24"/>
            <p:cNvSpPr txBox="1">
              <a:spLocks noChangeArrowheads="1"/>
            </p:cNvSpPr>
            <p:nvPr/>
          </p:nvSpPr>
          <p:spPr bwMode="auto">
            <a:xfrm>
              <a:off x="1610" y="1933"/>
              <a:ext cx="2585"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t>Exercice : à partir du Bilan Carbone® Campus de l’IUT d’Epinal vu hier, identifiez quels sont les postes qu’il est intéressant de travailler</a:t>
              </a:r>
            </a:p>
          </p:txBody>
        </p:sp>
      </p:grpSp>
      <p:grpSp>
        <p:nvGrpSpPr>
          <p:cNvPr id="3" name="Group 18"/>
          <p:cNvGrpSpPr>
            <a:grpSpLocks/>
          </p:cNvGrpSpPr>
          <p:nvPr/>
        </p:nvGrpSpPr>
        <p:grpSpPr bwMode="auto">
          <a:xfrm>
            <a:off x="1524000" y="2348781"/>
            <a:ext cx="9144000" cy="3959225"/>
            <a:chOff x="0" y="1475"/>
            <a:chExt cx="5760" cy="2618"/>
          </a:xfrm>
        </p:grpSpPr>
        <p:pic>
          <p:nvPicPr>
            <p:cNvPr id="11272" name="Picture 4"/>
            <p:cNvPicPr>
              <a:picLocks noChangeAspect="1" noChangeArrowheads="1"/>
            </p:cNvPicPr>
            <p:nvPr/>
          </p:nvPicPr>
          <p:blipFill>
            <a:blip r:embed="rId4">
              <a:extLst>
                <a:ext uri="{28A0092B-C50C-407E-A947-70E740481C1C}">
                  <a14:useLocalDpi xmlns:a14="http://schemas.microsoft.com/office/drawing/2010/main" val="0"/>
                </a:ext>
              </a:extLst>
            </a:blip>
            <a:srcRect l="12769" t="30579" r="15018" b="11493"/>
            <a:stretch>
              <a:fillRect/>
            </a:stretch>
          </p:blipFill>
          <p:spPr bwMode="auto">
            <a:xfrm>
              <a:off x="1247" y="1765"/>
              <a:ext cx="3130" cy="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Line 5"/>
            <p:cNvSpPr>
              <a:spLocks noChangeShapeType="1"/>
            </p:cNvSpPr>
            <p:nvPr/>
          </p:nvSpPr>
          <p:spPr bwMode="auto">
            <a:xfrm flipV="1">
              <a:off x="4195" y="2195"/>
              <a:ext cx="45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74" name="Text Box 6"/>
            <p:cNvSpPr txBox="1">
              <a:spLocks noChangeArrowheads="1"/>
            </p:cNvSpPr>
            <p:nvPr/>
          </p:nvSpPr>
          <p:spPr bwMode="auto">
            <a:xfrm>
              <a:off x="4649" y="2014"/>
              <a:ext cx="821"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a:lnSpc>
                  <a:spcPct val="93000"/>
                </a:lnSpc>
                <a:spcBef>
                  <a:spcPct val="50000"/>
                </a:spcBef>
                <a:buClr>
                  <a:srgbClr val="000000"/>
                </a:buClr>
                <a:buFont typeface="Times New Roman" panose="02020603050405020304" pitchFamily="18" charset="0"/>
                <a:buNone/>
              </a:pPr>
              <a:r>
                <a:rPr lang="fr-FR" altLang="fr-FR" sz="1800"/>
                <a:t>90% gaz</a:t>
              </a:r>
              <a:br>
                <a:rPr lang="fr-FR" altLang="fr-FR" sz="1800"/>
              </a:br>
              <a:r>
                <a:rPr lang="fr-FR" altLang="fr-FR" sz="1800"/>
                <a:t>10% élec</a:t>
              </a:r>
            </a:p>
          </p:txBody>
        </p:sp>
        <p:sp>
          <p:nvSpPr>
            <p:cNvPr id="11275" name="Line 7"/>
            <p:cNvSpPr>
              <a:spLocks noChangeShapeType="1"/>
            </p:cNvSpPr>
            <p:nvPr/>
          </p:nvSpPr>
          <p:spPr bwMode="auto">
            <a:xfrm flipV="1">
              <a:off x="4377" y="3329"/>
              <a:ext cx="31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76" name="Text Box 8"/>
            <p:cNvSpPr txBox="1">
              <a:spLocks noChangeArrowheads="1"/>
            </p:cNvSpPr>
            <p:nvPr/>
          </p:nvSpPr>
          <p:spPr bwMode="auto">
            <a:xfrm>
              <a:off x="4671" y="3057"/>
              <a:ext cx="1089"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a:lnSpc>
                  <a:spcPct val="93000"/>
                </a:lnSpc>
                <a:spcBef>
                  <a:spcPct val="50000"/>
                </a:spcBef>
                <a:buClr>
                  <a:srgbClr val="000000"/>
                </a:buClr>
                <a:buFont typeface="Times New Roman" panose="02020603050405020304" pitchFamily="18" charset="0"/>
                <a:buNone/>
              </a:pPr>
              <a:r>
                <a:rPr lang="fr-FR" altLang="fr-FR" sz="1800"/>
                <a:t>68% voiture</a:t>
              </a:r>
              <a:br>
                <a:rPr lang="fr-FR" altLang="fr-FR" sz="1800"/>
              </a:br>
              <a:r>
                <a:rPr lang="fr-FR" altLang="fr-FR" sz="1800"/>
                <a:t>24% bus+moto</a:t>
              </a:r>
              <a:br>
                <a:rPr lang="fr-FR" altLang="fr-FR" sz="1800"/>
              </a:br>
              <a:r>
                <a:rPr lang="fr-FR" altLang="fr-FR" sz="1800"/>
                <a:t>8% train</a:t>
              </a:r>
            </a:p>
          </p:txBody>
        </p:sp>
        <p:sp>
          <p:nvSpPr>
            <p:cNvPr id="11277" name="Line 9"/>
            <p:cNvSpPr>
              <a:spLocks noChangeShapeType="1"/>
            </p:cNvSpPr>
            <p:nvPr/>
          </p:nvSpPr>
          <p:spPr bwMode="auto">
            <a:xfrm>
              <a:off x="4059" y="3873"/>
              <a:ext cx="63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78" name="Text Box 10"/>
            <p:cNvSpPr txBox="1">
              <a:spLocks noChangeArrowheads="1"/>
            </p:cNvSpPr>
            <p:nvPr/>
          </p:nvSpPr>
          <p:spPr bwMode="auto">
            <a:xfrm>
              <a:off x="4694" y="3737"/>
              <a:ext cx="8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a:lnSpc>
                  <a:spcPct val="93000"/>
                </a:lnSpc>
                <a:spcBef>
                  <a:spcPct val="50000"/>
                </a:spcBef>
                <a:buClr>
                  <a:srgbClr val="000000"/>
                </a:buClr>
                <a:buFont typeface="Times New Roman" panose="02020603050405020304" pitchFamily="18" charset="0"/>
                <a:buNone/>
              </a:pPr>
              <a:r>
                <a:rPr lang="fr-FR" altLang="fr-FR" sz="1800"/>
                <a:t>61% papier</a:t>
              </a:r>
            </a:p>
          </p:txBody>
        </p:sp>
        <p:sp>
          <p:nvSpPr>
            <p:cNvPr id="11279" name="Line 11"/>
            <p:cNvSpPr>
              <a:spLocks noChangeShapeType="1"/>
            </p:cNvSpPr>
            <p:nvPr/>
          </p:nvSpPr>
          <p:spPr bwMode="auto">
            <a:xfrm flipH="1">
              <a:off x="1111" y="3783"/>
              <a:ext cx="63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80" name="Text Box 12"/>
            <p:cNvSpPr txBox="1">
              <a:spLocks noChangeArrowheads="1"/>
            </p:cNvSpPr>
            <p:nvPr/>
          </p:nvSpPr>
          <p:spPr bwMode="auto">
            <a:xfrm>
              <a:off x="0" y="3556"/>
              <a:ext cx="1111"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a:lnSpc>
                  <a:spcPct val="93000"/>
                </a:lnSpc>
                <a:spcBef>
                  <a:spcPct val="50000"/>
                </a:spcBef>
                <a:buClr>
                  <a:srgbClr val="000000"/>
                </a:buClr>
                <a:buFont typeface="Times New Roman" panose="02020603050405020304" pitchFamily="18" charset="0"/>
                <a:buNone/>
              </a:pPr>
              <a:r>
                <a:rPr lang="fr-FR" altLang="fr-FR" sz="1800"/>
                <a:t>99% simulation alimentation</a:t>
              </a:r>
            </a:p>
          </p:txBody>
        </p:sp>
        <p:sp>
          <p:nvSpPr>
            <p:cNvPr id="11281" name="Line 13"/>
            <p:cNvSpPr>
              <a:spLocks noChangeShapeType="1"/>
            </p:cNvSpPr>
            <p:nvPr/>
          </p:nvSpPr>
          <p:spPr bwMode="auto">
            <a:xfrm flipH="1">
              <a:off x="975" y="2694"/>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82" name="Text Box 14"/>
            <p:cNvSpPr txBox="1">
              <a:spLocks noChangeArrowheads="1"/>
            </p:cNvSpPr>
            <p:nvPr/>
          </p:nvSpPr>
          <p:spPr bwMode="auto">
            <a:xfrm>
              <a:off x="0" y="2422"/>
              <a:ext cx="1020"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a:lnSpc>
                  <a:spcPct val="93000"/>
                </a:lnSpc>
                <a:spcBef>
                  <a:spcPct val="50000"/>
                </a:spcBef>
                <a:buClr>
                  <a:srgbClr val="000000"/>
                </a:buClr>
                <a:buFont typeface="Times New Roman" panose="02020603050405020304" pitchFamily="18" charset="0"/>
                <a:buNone/>
              </a:pPr>
              <a:r>
                <a:rPr lang="fr-FR" altLang="fr-FR" sz="1800" dirty="0"/>
                <a:t>Déchets du campus (hors alimentation)</a:t>
              </a:r>
            </a:p>
          </p:txBody>
        </p:sp>
        <p:sp>
          <p:nvSpPr>
            <p:cNvPr id="11283" name="Line 15"/>
            <p:cNvSpPr>
              <a:spLocks noChangeShapeType="1"/>
            </p:cNvSpPr>
            <p:nvPr/>
          </p:nvSpPr>
          <p:spPr bwMode="auto">
            <a:xfrm flipH="1" flipV="1">
              <a:off x="1247" y="2104"/>
              <a:ext cx="27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1284" name="Text Box 16"/>
            <p:cNvSpPr txBox="1">
              <a:spLocks noChangeArrowheads="1"/>
            </p:cNvSpPr>
            <p:nvPr/>
          </p:nvSpPr>
          <p:spPr bwMode="auto">
            <a:xfrm>
              <a:off x="0" y="1923"/>
              <a:ext cx="124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a:lnSpc>
                  <a:spcPct val="93000"/>
                </a:lnSpc>
                <a:spcBef>
                  <a:spcPct val="50000"/>
                </a:spcBef>
                <a:buClr>
                  <a:srgbClr val="000000"/>
                </a:buClr>
                <a:buFont typeface="Times New Roman" panose="02020603050405020304" pitchFamily="18" charset="0"/>
                <a:buNone/>
              </a:pPr>
              <a:r>
                <a:rPr lang="fr-FR" altLang="fr-FR" sz="1800" dirty="0"/>
                <a:t>62% bâtiments</a:t>
              </a:r>
              <a:br>
                <a:rPr lang="fr-FR" altLang="fr-FR" sz="1800" dirty="0"/>
              </a:br>
              <a:r>
                <a:rPr lang="fr-FR" altLang="fr-FR" sz="1800" dirty="0"/>
                <a:t>35% informatique</a:t>
              </a:r>
            </a:p>
          </p:txBody>
        </p:sp>
        <p:sp>
          <p:nvSpPr>
            <p:cNvPr id="11285" name="Text Box 17"/>
            <p:cNvSpPr txBox="1">
              <a:spLocks noChangeArrowheads="1"/>
            </p:cNvSpPr>
            <p:nvPr/>
          </p:nvSpPr>
          <p:spPr bwMode="auto">
            <a:xfrm>
              <a:off x="204" y="1475"/>
              <a:ext cx="535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dirty="0"/>
                <a:t>Répartition finale des différentes sources d’émissions de GES de l’étude de cas</a:t>
              </a:r>
            </a:p>
          </p:txBody>
        </p:sp>
      </p:grpSp>
      <p:sp>
        <p:nvSpPr>
          <p:cNvPr id="24" name="Espace réservé du pied de page 4"/>
          <p:cNvSpPr txBox="1">
            <a:spLocks/>
          </p:cNvSpPr>
          <p:nvPr/>
        </p:nvSpPr>
        <p:spPr>
          <a:xfrm>
            <a:off x="2927648" y="648101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ct val="20000"/>
              </a:spcBef>
              <a:spcAft>
                <a:spcPct val="0"/>
              </a:spcAft>
              <a:buClr>
                <a:srgbClr val="FFC000"/>
              </a:buClr>
              <a:buFont typeface="Wingdings" panose="05000000000000000000" pitchFamily="2" charset="2"/>
              <a:buChar char="§"/>
              <a:defRPr sz="20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rgbClr val="FFC000"/>
              </a:buClr>
              <a:buFont typeface="Wingdings" panose="05000000000000000000" pitchFamily="2" charset="2"/>
              <a:buChar char="§"/>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rgbClr val="FFC000"/>
              </a:buClr>
              <a:buFont typeface="Wingdings" panose="05000000000000000000" pitchFamily="2" charset="2"/>
              <a:buChar char="§"/>
              <a:defRPr sz="16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9pPr>
          </a:lstStyle>
          <a:p>
            <a:pPr>
              <a:spcBef>
                <a:spcPct val="0"/>
              </a:spcBef>
              <a:buClrTx/>
              <a:buFontTx/>
              <a:buNone/>
            </a:pPr>
            <a:r>
              <a:rPr lang="fr-FR" altLang="fr-FR" sz="1400" smtClean="0">
                <a:solidFill>
                  <a:schemeClr val="bg1"/>
                </a:solidFill>
              </a:rPr>
              <a:t>Projet Carbone Campus - IV Plan d'actions - www.avenirclimatique.org</a:t>
            </a:r>
            <a:endParaRPr lang="fr-FR" altLang="fr-FR" sz="1400" dirty="0">
              <a:solidFill>
                <a:schemeClr val="bg1"/>
              </a:solidFill>
            </a:endParaRPr>
          </a:p>
        </p:txBody>
      </p:sp>
      <p:sp>
        <p:nvSpPr>
          <p:cNvPr id="25" name="Espace réservé du numéro de diapositive 5"/>
          <p:cNvSpPr txBox="1">
            <a:spLocks/>
          </p:cNvSpPr>
          <p:nvPr/>
        </p:nvSpPr>
        <p:spPr>
          <a:xfrm>
            <a:off x="11210925" y="6481018"/>
            <a:ext cx="981075"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ct val="20000"/>
              </a:spcBef>
              <a:spcAft>
                <a:spcPct val="0"/>
              </a:spcAft>
              <a:buClr>
                <a:srgbClr val="FFC000"/>
              </a:buClr>
              <a:buFont typeface="Wingdings" panose="05000000000000000000" pitchFamily="2" charset="2"/>
              <a:buChar char="§"/>
              <a:defRPr sz="2000" b="1"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rgbClr val="FFC000"/>
              </a:buClr>
              <a:buFont typeface="Wingdings" panose="05000000000000000000" pitchFamily="2" charset="2"/>
              <a:buChar char="§"/>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rgbClr val="FFC000"/>
              </a:buClr>
              <a:buFont typeface="Wingdings" panose="05000000000000000000" pitchFamily="2" charset="2"/>
              <a:buChar char="§"/>
              <a:defRPr sz="16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9pPr>
          </a:lstStyle>
          <a:p>
            <a:pPr>
              <a:spcBef>
                <a:spcPct val="0"/>
              </a:spcBef>
              <a:buClrTx/>
              <a:buFontTx/>
              <a:buNone/>
            </a:pPr>
            <a:r>
              <a:rPr lang="fr-FR" altLang="fr-FR" sz="1400" dirty="0">
                <a:solidFill>
                  <a:schemeClr val="bg1"/>
                </a:solidFill>
              </a:rPr>
              <a:t>3</a:t>
            </a:r>
            <a:r>
              <a:rPr lang="fr-FR" altLang="fr-FR" sz="1400" dirty="0" smtClean="0">
                <a:solidFill>
                  <a:schemeClr val="bg1"/>
                </a:solidFill>
              </a:rPr>
              <a:t>/46</a:t>
            </a:r>
            <a:endParaRPr lang="fr-FR" altLang="fr-FR"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6"/>
          <p:cNvSpPr txBox="1">
            <a:spLocks noChangeArrowheads="1"/>
          </p:cNvSpPr>
          <p:nvPr/>
        </p:nvSpPr>
        <p:spPr bwMode="auto">
          <a:xfrm>
            <a:off x="1703389" y="5157788"/>
            <a:ext cx="8785225" cy="709612"/>
          </a:xfrm>
          <a:prstGeom prst="rect">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b="1">
                <a:solidFill>
                  <a:srgbClr val="FFFFFF"/>
                </a:solidFill>
              </a:rPr>
              <a:t>Pour réduire efficacement les émissions de GES, </a:t>
            </a:r>
          </a:p>
          <a:p>
            <a:pPr algn="ctr" eaLnBrk="1" hangingPunct="1">
              <a:spcBef>
                <a:spcPct val="0"/>
              </a:spcBef>
              <a:buClrTx/>
              <a:buFontTx/>
              <a:buNone/>
            </a:pPr>
            <a:r>
              <a:rPr lang="fr-FR" altLang="fr-FR" b="1">
                <a:solidFill>
                  <a:srgbClr val="FFFFFF"/>
                </a:solidFill>
              </a:rPr>
              <a:t>il faut apprendre les ordres de grandeur</a:t>
            </a:r>
          </a:p>
        </p:txBody>
      </p:sp>
      <p:pic>
        <p:nvPicPr>
          <p:cNvPr id="6451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268414"/>
            <a:ext cx="842486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8"/>
          <p:cNvSpPr txBox="1">
            <a:spLocks noChangeArrowheads="1"/>
          </p:cNvSpPr>
          <p:nvPr/>
        </p:nvSpPr>
        <p:spPr bwMode="auto">
          <a:xfrm>
            <a:off x="9480551" y="6597650"/>
            <a:ext cx="981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algn="r" eaLnBrk="1" hangingPunct="1">
              <a:spcBef>
                <a:spcPct val="0"/>
              </a:spcBef>
              <a:buClrTx/>
              <a:buFontTx/>
              <a:buNone/>
            </a:pPr>
            <a:fld id="{82C0420F-79F1-4F18-BC89-3CA25F42C1E6}" type="slidenum">
              <a:rPr lang="fr-FR" altLang="fr-FR" sz="1400">
                <a:solidFill>
                  <a:srgbClr val="FFFFFF"/>
                </a:solidFill>
              </a:rPr>
              <a:pPr algn="r" eaLnBrk="1" hangingPunct="1">
                <a:spcBef>
                  <a:spcPct val="0"/>
                </a:spcBef>
                <a:buClrTx/>
                <a:buFontTx/>
                <a:buNone/>
              </a:pPr>
              <a:t>30</a:t>
            </a:fld>
            <a:endParaRPr lang="fr-FR" altLang="fr-FR" sz="1400">
              <a:solidFill>
                <a:srgbClr val="FFFFFF"/>
              </a:solidFill>
            </a:endParaRPr>
          </a:p>
        </p:txBody>
      </p:sp>
      <p:sp>
        <p:nvSpPr>
          <p:cNvPr id="64518" name="Text Box 9"/>
          <p:cNvSpPr txBox="1">
            <a:spLocks noChangeArrowheads="1"/>
          </p:cNvSpPr>
          <p:nvPr/>
        </p:nvSpPr>
        <p:spPr bwMode="auto">
          <a:xfrm>
            <a:off x="2927350" y="6597650"/>
            <a:ext cx="64087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sz="1400" i="1">
                <a:solidFill>
                  <a:srgbClr val="FFFFFF"/>
                </a:solidFill>
              </a:rPr>
              <a:t>The BIG Conf’</a:t>
            </a:r>
            <a:r>
              <a:rPr lang="fr-FR" altLang="fr-FR" sz="1400">
                <a:solidFill>
                  <a:srgbClr val="FFFFFF"/>
                </a:solidFill>
              </a:rPr>
              <a:t> 2 - www.avenirclimatique.org</a:t>
            </a:r>
          </a:p>
        </p:txBody>
      </p:sp>
      <p:sp>
        <p:nvSpPr>
          <p:cNvPr id="9" name="Rectangle 8"/>
          <p:cNvSpPr/>
          <p:nvPr/>
        </p:nvSpPr>
        <p:spPr>
          <a:xfrm>
            <a:off x="5735639" y="1125538"/>
            <a:ext cx="4681537" cy="29511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?i</a:t>
            </a:r>
          </a:p>
        </p:txBody>
      </p:sp>
      <p:sp>
        <p:nvSpPr>
          <p:cNvPr id="64520" name="ZoneTexte 9"/>
          <p:cNvSpPr txBox="1">
            <a:spLocks noChangeArrowheads="1"/>
          </p:cNvSpPr>
          <p:nvPr/>
        </p:nvSpPr>
        <p:spPr bwMode="auto">
          <a:xfrm>
            <a:off x="6743700" y="2060575"/>
            <a:ext cx="88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r>
              <a:rPr lang="fr-FR" altLang="en-US" sz="9600"/>
              <a:t>?</a:t>
            </a:r>
          </a:p>
        </p:txBody>
      </p:sp>
      <p:sp>
        <p:nvSpPr>
          <p:cNvPr id="64521" name="Text Box 4"/>
          <p:cNvSpPr txBox="1">
            <a:spLocks noChangeArrowheads="1"/>
          </p:cNvSpPr>
          <p:nvPr/>
        </p:nvSpPr>
        <p:spPr bwMode="auto">
          <a:xfrm>
            <a:off x="6527800" y="6092826"/>
            <a:ext cx="4140200" cy="3095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algn="r" eaLnBrk="1" hangingPunct="1">
              <a:spcBef>
                <a:spcPts val="875"/>
              </a:spcBef>
              <a:buClrTx/>
              <a:buNone/>
            </a:pPr>
            <a:r>
              <a:rPr lang="fr-FR" altLang="fr-FR" sz="1400"/>
              <a:t>Guide des facteurs d’émissions de l’ADEME v6.1</a:t>
            </a:r>
          </a:p>
        </p:txBody>
      </p:sp>
      <p:sp>
        <p:nvSpPr>
          <p:cNvPr id="2" name="Titre 1"/>
          <p:cNvSpPr>
            <a:spLocks noGrp="1"/>
          </p:cNvSpPr>
          <p:nvPr>
            <p:ph type="title"/>
          </p:nvPr>
        </p:nvSpPr>
        <p:spPr/>
        <p:txBody>
          <a:bodyPr/>
          <a:lstStyle/>
          <a:p>
            <a:r>
              <a:rPr lang="fr-FR" dirty="0" smtClean="0"/>
              <a:t>Quelques émissions de GES de la vie quotidienne</a:t>
            </a:r>
            <a:endParaRPr lang="fr-FR"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6527800" y="6092826"/>
            <a:ext cx="4140200" cy="3095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algn="r" eaLnBrk="1" hangingPunct="1">
              <a:spcBef>
                <a:spcPts val="875"/>
              </a:spcBef>
              <a:buClrTx/>
              <a:buNone/>
            </a:pPr>
            <a:r>
              <a:rPr lang="fr-FR" altLang="fr-FR" sz="1400"/>
              <a:t>Guide des facteurs d’émissions de l’ADEME v6.1</a:t>
            </a:r>
          </a:p>
        </p:txBody>
      </p:sp>
      <p:sp>
        <p:nvSpPr>
          <p:cNvPr id="56" name="Text Box 6"/>
          <p:cNvSpPr txBox="1">
            <a:spLocks noChangeArrowheads="1"/>
          </p:cNvSpPr>
          <p:nvPr/>
        </p:nvSpPr>
        <p:spPr bwMode="auto">
          <a:xfrm>
            <a:off x="1703389" y="5157788"/>
            <a:ext cx="8785225" cy="709612"/>
          </a:xfrm>
          <a:prstGeom prst="rect">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b="1">
                <a:solidFill>
                  <a:srgbClr val="FFFFFF"/>
                </a:solidFill>
              </a:rPr>
              <a:t>Pour réduire efficacement les émissions de GES, </a:t>
            </a:r>
          </a:p>
          <a:p>
            <a:pPr algn="ctr" eaLnBrk="1" hangingPunct="1">
              <a:spcBef>
                <a:spcPct val="0"/>
              </a:spcBef>
              <a:buClrTx/>
              <a:buFontTx/>
              <a:buNone/>
            </a:pPr>
            <a:r>
              <a:rPr lang="fr-FR" altLang="fr-FR" b="1">
                <a:solidFill>
                  <a:srgbClr val="FFFFFF"/>
                </a:solidFill>
              </a:rPr>
              <a:t>il faut apprendre les ordres de grandeur</a:t>
            </a:r>
          </a:p>
        </p:txBody>
      </p:sp>
      <p:pic>
        <p:nvPicPr>
          <p:cNvPr id="6656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1057276"/>
            <a:ext cx="87058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7"/>
          <p:cNvSpPr txBox="1">
            <a:spLocks noChangeArrowheads="1"/>
          </p:cNvSpPr>
          <p:nvPr/>
        </p:nvSpPr>
        <p:spPr bwMode="auto">
          <a:xfrm>
            <a:off x="1703388" y="6597650"/>
            <a:ext cx="1079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eaLnBrk="1" hangingPunct="1">
              <a:spcBef>
                <a:spcPct val="0"/>
              </a:spcBef>
              <a:buClrTx/>
              <a:buFontTx/>
              <a:buNone/>
            </a:pPr>
            <a:r>
              <a:rPr lang="fr-FR" altLang="fr-FR" sz="1400">
                <a:solidFill>
                  <a:srgbClr val="FFFFFF"/>
                </a:solidFill>
              </a:rPr>
              <a:t>03/02/2014</a:t>
            </a:r>
          </a:p>
        </p:txBody>
      </p:sp>
      <p:sp>
        <p:nvSpPr>
          <p:cNvPr id="66566" name="Text Box 8"/>
          <p:cNvSpPr txBox="1">
            <a:spLocks noChangeArrowheads="1"/>
          </p:cNvSpPr>
          <p:nvPr/>
        </p:nvSpPr>
        <p:spPr bwMode="auto">
          <a:xfrm>
            <a:off x="9480551" y="6597650"/>
            <a:ext cx="981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algn="r" eaLnBrk="1" hangingPunct="1">
              <a:spcBef>
                <a:spcPct val="0"/>
              </a:spcBef>
              <a:buClrTx/>
              <a:buFontTx/>
              <a:buNone/>
            </a:pPr>
            <a:fld id="{DC1EBB3B-F148-4183-8F27-B19B328A8574}" type="slidenum">
              <a:rPr lang="fr-FR" altLang="fr-FR" sz="1400">
                <a:solidFill>
                  <a:srgbClr val="FFFFFF"/>
                </a:solidFill>
              </a:rPr>
              <a:pPr algn="r" eaLnBrk="1" hangingPunct="1">
                <a:spcBef>
                  <a:spcPct val="0"/>
                </a:spcBef>
                <a:buClrTx/>
                <a:buFontTx/>
                <a:buNone/>
              </a:pPr>
              <a:t>31</a:t>
            </a:fld>
            <a:endParaRPr lang="fr-FR" altLang="fr-FR" sz="1400">
              <a:solidFill>
                <a:srgbClr val="FFFFFF"/>
              </a:solidFill>
            </a:endParaRPr>
          </a:p>
        </p:txBody>
      </p:sp>
      <p:sp>
        <p:nvSpPr>
          <p:cNvPr id="66567" name="Text Box 9"/>
          <p:cNvSpPr txBox="1">
            <a:spLocks noChangeArrowheads="1"/>
          </p:cNvSpPr>
          <p:nvPr/>
        </p:nvSpPr>
        <p:spPr bwMode="auto">
          <a:xfrm>
            <a:off x="2927350" y="6597650"/>
            <a:ext cx="64087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tx1"/>
                </a:solidFill>
                <a:latin typeface="Arial" panose="020B0604020202020204" pitchFamily="34" charset="0"/>
              </a:defRPr>
            </a:lvl9pPr>
          </a:lstStyle>
          <a:p>
            <a:pPr algn="ctr" eaLnBrk="1" hangingPunct="1">
              <a:spcBef>
                <a:spcPct val="0"/>
              </a:spcBef>
              <a:buClrTx/>
              <a:buFontTx/>
              <a:buNone/>
            </a:pPr>
            <a:r>
              <a:rPr lang="fr-FR" altLang="fr-FR" sz="1400" i="1">
                <a:solidFill>
                  <a:srgbClr val="FFFFFF"/>
                </a:solidFill>
              </a:rPr>
              <a:t>The BIG Conf’</a:t>
            </a:r>
            <a:r>
              <a:rPr lang="fr-FR" altLang="fr-FR" sz="1400">
                <a:solidFill>
                  <a:srgbClr val="FFFFFF"/>
                </a:solidFill>
              </a:rPr>
              <a:t> 2 - www.avenirclimatique.org</a:t>
            </a:r>
          </a:p>
        </p:txBody>
      </p:sp>
      <p:sp>
        <p:nvSpPr>
          <p:cNvPr id="2" name="Titre 1"/>
          <p:cNvSpPr>
            <a:spLocks noGrp="1"/>
          </p:cNvSpPr>
          <p:nvPr>
            <p:ph type="title"/>
          </p:nvPr>
        </p:nvSpPr>
        <p:spPr/>
        <p:txBody>
          <a:bodyPr/>
          <a:lstStyle/>
          <a:p>
            <a:r>
              <a:rPr lang="fr-FR" dirty="0"/>
              <a:t>Quelques émissions de GES de la vie quotidienne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a:xfrm>
            <a:off x="2027549" y="0"/>
            <a:ext cx="9183376" cy="980728"/>
          </a:xfrm>
        </p:spPr>
        <p:txBody>
          <a:bodyPr/>
          <a:lstStyle/>
          <a:p>
            <a:pPr eaLnBrk="1" hangingPunct="1"/>
            <a:r>
              <a:rPr lang="fr-FR" altLang="fr-FR" dirty="0" smtClean="0"/>
              <a:t>Nouvelles Technologies d’Information et de Communication</a:t>
            </a:r>
          </a:p>
        </p:txBody>
      </p:sp>
      <p:sp>
        <p:nvSpPr>
          <p:cNvPr id="68610" name="Espace réservé du pied de page 4"/>
          <p:cNvSpPr>
            <a:spLocks noGrp="1"/>
          </p:cNvSpPr>
          <p:nvPr>
            <p:ph type="ftr" sz="quarter" idx="4294967295"/>
          </p:nvPr>
        </p:nvSpPr>
        <p:spPr>
          <a:xfrm>
            <a:off x="2999656" y="648101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dirty="0">
                <a:solidFill>
                  <a:schemeClr val="bg1"/>
                </a:solidFill>
              </a:rPr>
              <a:t>Projet Carbone Campus - IV Plan d'actions - www.avenirclimatique.org</a:t>
            </a:r>
          </a:p>
        </p:txBody>
      </p:sp>
      <p:sp>
        <p:nvSpPr>
          <p:cNvPr id="68611" name="Espace réservé du numéro de diapositive 5"/>
          <p:cNvSpPr>
            <a:spLocks noGrp="1"/>
          </p:cNvSpPr>
          <p:nvPr>
            <p:ph type="sldNum" sz="quarter" idx="4294967295"/>
          </p:nvPr>
        </p:nvSpPr>
        <p:spPr>
          <a:xfrm>
            <a:off x="11210925" y="6553026"/>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7D409975-49F4-4AFE-8BF7-29C24206ABDF}" type="slidenum">
              <a:rPr lang="fr-FR" altLang="fr-FR" sz="1400">
                <a:solidFill>
                  <a:schemeClr val="bg1"/>
                </a:solidFill>
              </a:rPr>
              <a:pPr>
                <a:spcBef>
                  <a:spcPct val="0"/>
                </a:spcBef>
                <a:buClrTx/>
                <a:buFontTx/>
                <a:buNone/>
              </a:pPr>
              <a:t>32</a:t>
            </a:fld>
            <a:r>
              <a:rPr lang="fr-FR" altLang="fr-FR" sz="1400" dirty="0">
                <a:solidFill>
                  <a:schemeClr val="bg1"/>
                </a:solidFill>
              </a:rPr>
              <a:t>/46</a:t>
            </a:r>
          </a:p>
        </p:txBody>
      </p:sp>
      <p:pic>
        <p:nvPicPr>
          <p:cNvPr id="6861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912" y="1076914"/>
            <a:ext cx="3308693" cy="206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296" y="1105725"/>
            <a:ext cx="3310964" cy="203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5"/>
          <a:stretch>
            <a:fillRect/>
          </a:stretch>
        </p:blipFill>
        <p:spPr>
          <a:xfrm>
            <a:off x="10016409" y="5354892"/>
            <a:ext cx="1795818" cy="645029"/>
          </a:xfrm>
          <a:prstGeom prst="rect">
            <a:avLst/>
          </a:prstGeom>
        </p:spPr>
      </p:pic>
      <p:pic>
        <p:nvPicPr>
          <p:cNvPr id="15"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39008" y="3957915"/>
            <a:ext cx="2500222" cy="204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30"/>
          <p:cNvSpPr txBox="1">
            <a:spLocks noChangeArrowheads="1"/>
          </p:cNvSpPr>
          <p:nvPr/>
        </p:nvSpPr>
        <p:spPr bwMode="auto">
          <a:xfrm>
            <a:off x="721840" y="4363707"/>
            <a:ext cx="12957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dirty="0">
                <a:solidFill>
                  <a:srgbClr val="FF0000"/>
                </a:solidFill>
              </a:rPr>
              <a:t>Attention !</a:t>
            </a:r>
          </a:p>
          <a:p>
            <a:pPr algn="ctr"/>
            <a:r>
              <a:rPr lang="fr-FR" altLang="fr-FR" dirty="0">
                <a:solidFill>
                  <a:schemeClr val="bg1"/>
                </a:solidFill>
              </a:rPr>
              <a:t>1,3 t</a:t>
            </a:r>
            <a:r>
              <a:rPr lang="fr-FR" altLang="fr-FR" baseline="-25000" dirty="0">
                <a:solidFill>
                  <a:schemeClr val="bg1"/>
                </a:solidFill>
              </a:rPr>
              <a:t>éq</a:t>
            </a:r>
            <a:r>
              <a:rPr lang="fr-FR" altLang="fr-FR" dirty="0">
                <a:solidFill>
                  <a:schemeClr val="bg1"/>
                </a:solidFill>
              </a:rPr>
              <a:t>CO</a:t>
            </a:r>
            <a:r>
              <a:rPr lang="fr-FR" altLang="fr-FR" baseline="-25000" dirty="0">
                <a:solidFill>
                  <a:schemeClr val="bg1"/>
                </a:solidFill>
              </a:rPr>
              <a:t>2</a:t>
            </a:r>
            <a:r>
              <a:rPr lang="fr-FR" altLang="fr-FR" dirty="0">
                <a:solidFill>
                  <a:schemeClr val="bg1"/>
                </a:solidFill>
              </a:rPr>
              <a:t> à produire</a:t>
            </a:r>
          </a:p>
        </p:txBody>
      </p:sp>
      <p:pic>
        <p:nvPicPr>
          <p:cNvPr id="2" name="Image 1"/>
          <p:cNvPicPr>
            <a:picLocks noChangeAspect="1"/>
          </p:cNvPicPr>
          <p:nvPr/>
        </p:nvPicPr>
        <p:blipFill>
          <a:blip r:embed="rId7"/>
          <a:stretch>
            <a:fillRect/>
          </a:stretch>
        </p:blipFill>
        <p:spPr>
          <a:xfrm>
            <a:off x="3222061" y="3337973"/>
            <a:ext cx="6127092" cy="2946040"/>
          </a:xfrm>
          <a:prstGeom prst="rect">
            <a:avLst/>
          </a:prstGeom>
        </p:spPr>
      </p:pic>
      <p:pic>
        <p:nvPicPr>
          <p:cNvPr id="4" name="Image 3"/>
          <p:cNvPicPr>
            <a:picLocks noChangeAspect="1"/>
          </p:cNvPicPr>
          <p:nvPr/>
        </p:nvPicPr>
        <p:blipFill>
          <a:blip r:embed="rId8"/>
          <a:stretch>
            <a:fillRect/>
          </a:stretch>
        </p:blipFill>
        <p:spPr>
          <a:xfrm>
            <a:off x="252744" y="1340768"/>
            <a:ext cx="4763136" cy="1779961"/>
          </a:xfrm>
          <a:prstGeom prst="rect">
            <a:avLst/>
          </a:prstGeom>
        </p:spPr>
      </p:pic>
      <p:sp>
        <p:nvSpPr>
          <p:cNvPr id="68616" name="ZoneTexte 10"/>
          <p:cNvSpPr txBox="1">
            <a:spLocks noChangeArrowheads="1"/>
          </p:cNvSpPr>
          <p:nvPr/>
        </p:nvSpPr>
        <p:spPr bwMode="auto">
          <a:xfrm>
            <a:off x="5303912" y="3140968"/>
            <a:ext cx="64807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r>
              <a:rPr lang="en-US" altLang="en-US" sz="1200" dirty="0"/>
              <a:t>* Redefining scope: the true environmental impact of </a:t>
            </a:r>
            <a:r>
              <a:rPr lang="en-US" altLang="en-US" sz="1200" dirty="0" smtClean="0"/>
              <a:t>smartphones? </a:t>
            </a:r>
            <a:r>
              <a:rPr lang="fr-FR" altLang="en-US" sz="1200" dirty="0" smtClean="0"/>
              <a:t>J</a:t>
            </a:r>
            <a:r>
              <a:rPr lang="fr-FR" altLang="en-US" sz="1200" dirty="0"/>
              <a:t>. Suckling &amp; J. Lee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a:xfrm>
            <a:off x="2027549" y="0"/>
            <a:ext cx="9183376" cy="980728"/>
          </a:xfrm>
        </p:spPr>
        <p:txBody>
          <a:bodyPr/>
          <a:lstStyle/>
          <a:p>
            <a:pPr eaLnBrk="1" hangingPunct="1"/>
            <a:r>
              <a:rPr lang="fr-FR" altLang="fr-FR" dirty="0" smtClean="0"/>
              <a:t>Nouvelles Technologies d’Information et de Communication</a:t>
            </a:r>
          </a:p>
        </p:txBody>
      </p:sp>
      <p:sp>
        <p:nvSpPr>
          <p:cNvPr id="68610"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68611"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7D409975-49F4-4AFE-8BF7-29C24206ABDF}" type="slidenum">
              <a:rPr lang="fr-FR" altLang="fr-FR" sz="1400">
                <a:solidFill>
                  <a:schemeClr val="bg1"/>
                </a:solidFill>
              </a:rPr>
              <a:pPr>
                <a:spcBef>
                  <a:spcPct val="0"/>
                </a:spcBef>
                <a:buClrTx/>
                <a:buFontTx/>
                <a:buNone/>
              </a:pPr>
              <a:t>33</a:t>
            </a:fld>
            <a:r>
              <a:rPr lang="fr-FR" altLang="fr-FR" sz="1400">
                <a:solidFill>
                  <a:schemeClr val="bg1"/>
                </a:solidFill>
              </a:rPr>
              <a:t>/46</a:t>
            </a:r>
          </a:p>
        </p:txBody>
      </p:sp>
      <p:pic>
        <p:nvPicPr>
          <p:cNvPr id="686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5960" y="1252776"/>
            <a:ext cx="526116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8" name="ZoneTexte 10"/>
          <p:cNvSpPr txBox="1">
            <a:spLocks noChangeArrowheads="1"/>
          </p:cNvSpPr>
          <p:nvPr/>
        </p:nvSpPr>
        <p:spPr bwMode="auto">
          <a:xfrm>
            <a:off x="6291585" y="4005064"/>
            <a:ext cx="40528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0"/>
              </a:spcBef>
              <a:buClrTx/>
              <a:buFontTx/>
              <a:buNone/>
            </a:pPr>
            <a:r>
              <a:rPr lang="en-CA" altLang="en-US" sz="1400" dirty="0" err="1"/>
              <a:t>Campagne</a:t>
            </a:r>
            <a:r>
              <a:rPr lang="en-CA" altLang="en-US" sz="1400" dirty="0"/>
              <a:t> </a:t>
            </a:r>
            <a:r>
              <a:rPr lang="en-CA" altLang="en-US" sz="1400" dirty="0" err="1"/>
              <a:t>Newmanity</a:t>
            </a:r>
            <a:endParaRPr lang="fr-FR" altLang="en-US" sz="1400" dirty="0"/>
          </a:p>
        </p:txBody>
      </p:sp>
      <p:pic>
        <p:nvPicPr>
          <p:cNvPr id="2" name="Image 1"/>
          <p:cNvPicPr>
            <a:picLocks noChangeAspect="1"/>
          </p:cNvPicPr>
          <p:nvPr/>
        </p:nvPicPr>
        <p:blipFill>
          <a:blip r:embed="rId4"/>
          <a:stretch>
            <a:fillRect/>
          </a:stretch>
        </p:blipFill>
        <p:spPr>
          <a:xfrm>
            <a:off x="1607714" y="1297352"/>
            <a:ext cx="3200085" cy="1699600"/>
          </a:xfrm>
          <a:prstGeom prst="rect">
            <a:avLst/>
          </a:prstGeom>
        </p:spPr>
      </p:pic>
      <p:sp>
        <p:nvSpPr>
          <p:cNvPr id="4" name="ZoneTexte 3"/>
          <p:cNvSpPr txBox="1"/>
          <p:nvPr/>
        </p:nvSpPr>
        <p:spPr>
          <a:xfrm>
            <a:off x="6816080" y="4797152"/>
            <a:ext cx="4248472" cy="1200329"/>
          </a:xfrm>
          <a:prstGeom prst="rect">
            <a:avLst/>
          </a:prstGeom>
          <a:noFill/>
        </p:spPr>
        <p:txBody>
          <a:bodyPr wrap="square" rtlCol="0">
            <a:spAutoFit/>
          </a:bodyPr>
          <a:lstStyle/>
          <a:p>
            <a:r>
              <a:rPr lang="fr-FR" dirty="0" smtClean="0">
                <a:latin typeface="Century Gothic" panose="020B0502020202020204" pitchFamily="34" charset="0"/>
              </a:rPr>
              <a:t>Le web: « </a:t>
            </a:r>
            <a:r>
              <a:rPr lang="fr-FR" i="1" dirty="0">
                <a:latin typeface="Century Gothic" panose="020B0502020202020204" pitchFamily="34" charset="0"/>
              </a:rPr>
              <a:t>7% de la consommation électrique mondiale avec une croissance de 12% par </a:t>
            </a:r>
            <a:r>
              <a:rPr lang="fr-FR" i="1" dirty="0" smtClean="0">
                <a:latin typeface="Century Gothic" panose="020B0502020202020204" pitchFamily="34" charset="0"/>
              </a:rPr>
              <a:t>an » (Yaël </a:t>
            </a:r>
            <a:r>
              <a:rPr lang="fr-FR" i="1" dirty="0" err="1" smtClean="0">
                <a:latin typeface="Century Gothic" panose="020B0502020202020204" pitchFamily="34" charset="0"/>
              </a:rPr>
              <a:t>Benayoun</a:t>
            </a:r>
            <a:r>
              <a:rPr lang="fr-FR" i="1" dirty="0" smtClean="0">
                <a:latin typeface="Century Gothic" panose="020B0502020202020204" pitchFamily="34" charset="0"/>
              </a:rPr>
              <a:t>)</a:t>
            </a:r>
            <a:endParaRPr lang="fr-FR" dirty="0">
              <a:latin typeface="Century Gothic" panose="020B0502020202020204" pitchFamily="34" charset="0"/>
            </a:endParaRPr>
          </a:p>
        </p:txBody>
      </p:sp>
      <p:pic>
        <p:nvPicPr>
          <p:cNvPr id="5" name="Image 4"/>
          <p:cNvPicPr>
            <a:picLocks noChangeAspect="1"/>
          </p:cNvPicPr>
          <p:nvPr/>
        </p:nvPicPr>
        <p:blipFill>
          <a:blip r:embed="rId5"/>
          <a:stretch>
            <a:fillRect/>
          </a:stretch>
        </p:blipFill>
        <p:spPr>
          <a:xfrm>
            <a:off x="1607715" y="3471325"/>
            <a:ext cx="3552181" cy="2072105"/>
          </a:xfrm>
          <a:prstGeom prst="rect">
            <a:avLst/>
          </a:prstGeom>
        </p:spPr>
      </p:pic>
      <p:sp>
        <p:nvSpPr>
          <p:cNvPr id="15" name="ZoneTexte 14"/>
          <p:cNvSpPr txBox="1"/>
          <p:nvPr/>
        </p:nvSpPr>
        <p:spPr>
          <a:xfrm>
            <a:off x="1487488" y="5549751"/>
            <a:ext cx="4248472" cy="615553"/>
          </a:xfrm>
          <a:prstGeom prst="rect">
            <a:avLst/>
          </a:prstGeom>
          <a:noFill/>
        </p:spPr>
        <p:txBody>
          <a:bodyPr wrap="square" rtlCol="0">
            <a:spAutoFit/>
          </a:bodyPr>
          <a:lstStyle/>
          <a:p>
            <a:r>
              <a:rPr lang="fr-FR" sz="1400" i="1" dirty="0" smtClean="0"/>
              <a:t>© David </a:t>
            </a:r>
            <a:r>
              <a:rPr lang="fr-FR" sz="1400" i="1" dirty="0" err="1"/>
              <a:t>Venier</a:t>
            </a:r>
            <a:r>
              <a:rPr lang="fr-FR" sz="1400" i="1" dirty="0"/>
              <a:t> - Université Jean Moulin Lyon </a:t>
            </a:r>
            <a:r>
              <a:rPr lang="fr-FR" sz="1400" i="1" dirty="0" smtClean="0"/>
              <a:t>3</a:t>
            </a:r>
            <a:endParaRPr lang="fr-FR" sz="1400" i="1" dirty="0">
              <a:latin typeface="Century Gothic" panose="020B0502020202020204" pitchFamily="34" charset="0"/>
            </a:endParaRPr>
          </a:p>
          <a:p>
            <a:r>
              <a:rPr lang="fr-FR" sz="2000" i="1" dirty="0" smtClean="0">
                <a:latin typeface="Century Gothic" panose="020B0502020202020204" pitchFamily="34" charset="0"/>
              </a:rPr>
              <a:t>Chaudière numérique (</a:t>
            </a:r>
            <a:r>
              <a:rPr lang="fr-FR" sz="2000" i="1" dirty="0" err="1" smtClean="0">
                <a:latin typeface="Century Gothic" panose="020B0502020202020204" pitchFamily="34" charset="0"/>
              </a:rPr>
              <a:t>Stimergy</a:t>
            </a:r>
            <a:r>
              <a:rPr lang="fr-FR" sz="2000" i="1" dirty="0" smtClean="0">
                <a:latin typeface="Century Gothic" panose="020B0502020202020204" pitchFamily="34" charset="0"/>
              </a:rPr>
              <a:t>)</a:t>
            </a:r>
            <a:endParaRPr lang="fr-FR" sz="2000" dirty="0">
              <a:latin typeface="Century Gothic" panose="020B0502020202020204" pitchFamily="34" charset="0"/>
            </a:endParaRPr>
          </a:p>
        </p:txBody>
      </p:sp>
    </p:spTree>
    <p:extLst>
      <p:ext uri="{BB962C8B-B14F-4D97-AF65-F5344CB8AC3E}">
        <p14:creationId xmlns:p14="http://schemas.microsoft.com/office/powerpoint/2010/main" val="2055591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p:txBody>
          <a:bodyPr/>
          <a:lstStyle/>
          <a:p>
            <a:pPr eaLnBrk="1" hangingPunct="1"/>
            <a:r>
              <a:rPr lang="fr-FR" altLang="fr-FR" smtClean="0"/>
              <a:t>Déchets</a:t>
            </a:r>
          </a:p>
        </p:txBody>
      </p:sp>
      <p:sp>
        <p:nvSpPr>
          <p:cNvPr id="70658"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70659"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460828B6-2B9A-43A0-A9D6-871933D9D0E6}" type="slidenum">
              <a:rPr lang="fr-FR" altLang="fr-FR" sz="1400">
                <a:solidFill>
                  <a:schemeClr val="bg1"/>
                </a:solidFill>
              </a:rPr>
              <a:pPr>
                <a:spcBef>
                  <a:spcPct val="0"/>
                </a:spcBef>
                <a:buClrTx/>
                <a:buFontTx/>
                <a:buNone/>
              </a:pPr>
              <a:t>34</a:t>
            </a:fld>
            <a:r>
              <a:rPr lang="fr-FR" altLang="fr-FR" sz="1400">
                <a:solidFill>
                  <a:schemeClr val="bg1"/>
                </a:solidFill>
              </a:rPr>
              <a:t>/46</a:t>
            </a:r>
          </a:p>
        </p:txBody>
      </p:sp>
      <p:grpSp>
        <p:nvGrpSpPr>
          <p:cNvPr id="2" name="Group 9"/>
          <p:cNvGrpSpPr>
            <a:grpSpLocks/>
          </p:cNvGrpSpPr>
          <p:nvPr/>
        </p:nvGrpSpPr>
        <p:grpSpPr bwMode="auto">
          <a:xfrm>
            <a:off x="8555038" y="428625"/>
            <a:ext cx="2655887" cy="2225675"/>
            <a:chOff x="3969" y="482"/>
            <a:chExt cx="1673" cy="1402"/>
          </a:xfrm>
        </p:grpSpPr>
        <p:pic>
          <p:nvPicPr>
            <p:cNvPr id="70670" name="Picture 4" descr="Tri séle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 y="482"/>
              <a:ext cx="167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1" name="Text Box 6"/>
            <p:cNvSpPr txBox="1">
              <a:spLocks noChangeArrowheads="1"/>
            </p:cNvSpPr>
            <p:nvPr/>
          </p:nvSpPr>
          <p:spPr bwMode="auto">
            <a:xfrm>
              <a:off x="3969" y="1480"/>
              <a:ext cx="140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t>Tri sélectif, banc de tri à la cantine, etc.</a:t>
              </a:r>
            </a:p>
          </p:txBody>
        </p:sp>
      </p:grpSp>
      <p:grpSp>
        <p:nvGrpSpPr>
          <p:cNvPr id="3" name="Group 12"/>
          <p:cNvGrpSpPr>
            <a:grpSpLocks/>
          </p:cNvGrpSpPr>
          <p:nvPr/>
        </p:nvGrpSpPr>
        <p:grpSpPr bwMode="auto">
          <a:xfrm>
            <a:off x="8815892" y="2909888"/>
            <a:ext cx="2428875" cy="3095625"/>
            <a:chOff x="3935" y="1865"/>
            <a:chExt cx="1705" cy="2282"/>
          </a:xfrm>
        </p:grpSpPr>
        <p:pic>
          <p:nvPicPr>
            <p:cNvPr id="70668" name="Picture 10" descr="Composte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 y="2205"/>
              <a:ext cx="1705" cy="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9" name="Text Box 11"/>
            <p:cNvSpPr txBox="1">
              <a:spLocks noChangeArrowheads="1"/>
            </p:cNvSpPr>
            <p:nvPr/>
          </p:nvSpPr>
          <p:spPr bwMode="auto">
            <a:xfrm>
              <a:off x="4377" y="1865"/>
              <a:ext cx="116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t>Composteur</a:t>
              </a:r>
            </a:p>
          </p:txBody>
        </p:sp>
      </p:grpSp>
      <p:pic>
        <p:nvPicPr>
          <p:cNvPr id="113677" name="Picture 13" descr="reuse_reduce_recy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8672" y="3721417"/>
            <a:ext cx="2380057" cy="179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8" name="Text Box 14"/>
          <p:cNvSpPr txBox="1">
            <a:spLocks noChangeArrowheads="1"/>
          </p:cNvSpPr>
          <p:nvPr/>
        </p:nvSpPr>
        <p:spPr bwMode="auto">
          <a:xfrm>
            <a:off x="3858305" y="5585759"/>
            <a:ext cx="3960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dirty="0"/>
              <a:t>Bourses locales d’échange, don, …</a:t>
            </a:r>
          </a:p>
        </p:txBody>
      </p:sp>
      <p:grpSp>
        <p:nvGrpSpPr>
          <p:cNvPr id="4" name="Group 17"/>
          <p:cNvGrpSpPr>
            <a:grpSpLocks/>
          </p:cNvGrpSpPr>
          <p:nvPr/>
        </p:nvGrpSpPr>
        <p:grpSpPr bwMode="auto">
          <a:xfrm>
            <a:off x="3957923" y="700783"/>
            <a:ext cx="4178300" cy="3016249"/>
            <a:chOff x="158" y="482"/>
            <a:chExt cx="2631" cy="1900"/>
          </a:xfrm>
        </p:grpSpPr>
        <p:pic>
          <p:nvPicPr>
            <p:cNvPr id="70666" name="Picture 15" descr="cogene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482"/>
              <a:ext cx="2631" cy="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Text Box 16"/>
            <p:cNvSpPr txBox="1">
              <a:spLocks noChangeArrowheads="1"/>
            </p:cNvSpPr>
            <p:nvPr/>
          </p:nvSpPr>
          <p:spPr bwMode="auto">
            <a:xfrm>
              <a:off x="158" y="1978"/>
              <a:ext cx="249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dirty="0"/>
                <a:t>Valorisation énergétique des déchets et eaux usées</a:t>
              </a:r>
            </a:p>
          </p:txBody>
        </p:sp>
      </p:grpSp>
      <p:pic>
        <p:nvPicPr>
          <p:cNvPr id="5" name="Image 4"/>
          <p:cNvPicPr>
            <a:picLocks noChangeAspect="1"/>
          </p:cNvPicPr>
          <p:nvPr/>
        </p:nvPicPr>
        <p:blipFill>
          <a:blip r:embed="rId7"/>
          <a:stretch>
            <a:fillRect/>
          </a:stretch>
        </p:blipFill>
        <p:spPr>
          <a:xfrm>
            <a:off x="3702135" y="5030465"/>
            <a:ext cx="1906215" cy="410570"/>
          </a:xfrm>
          <a:prstGeom prst="rect">
            <a:avLst/>
          </a:prstGeom>
        </p:spPr>
      </p:pic>
      <p:pic>
        <p:nvPicPr>
          <p:cNvPr id="7" name="Image 6"/>
          <p:cNvPicPr>
            <a:picLocks noChangeAspect="1"/>
          </p:cNvPicPr>
          <p:nvPr/>
        </p:nvPicPr>
        <p:blipFill>
          <a:blip r:embed="rId8"/>
          <a:stretch>
            <a:fillRect/>
          </a:stretch>
        </p:blipFill>
        <p:spPr>
          <a:xfrm>
            <a:off x="408314" y="1520756"/>
            <a:ext cx="2747205" cy="3729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3677"/>
                                        </p:tgtEl>
                                        <p:attrNameLst>
                                          <p:attrName>style.visibility</p:attrName>
                                        </p:attrNameLst>
                                      </p:cBhvr>
                                      <p:to>
                                        <p:strVal val="visible"/>
                                      </p:to>
                                    </p:set>
                                    <p:animEffect transition="in" filter="wipe(left)">
                                      <p:cBhvr>
                                        <p:cTn id="22" dur="500"/>
                                        <p:tgtEl>
                                          <p:spTgt spid="1136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678"/>
                                        </p:tgtEl>
                                        <p:attrNameLst>
                                          <p:attrName>style.visibility</p:attrName>
                                        </p:attrNameLst>
                                      </p:cBhvr>
                                      <p:to>
                                        <p:strVal val="visible"/>
                                      </p:to>
                                    </p:set>
                                    <p:animEffect transition="in" filter="wipe(left)">
                                      <p:cBhvr>
                                        <p:cTn id="27" dur="500"/>
                                        <p:tgtEl>
                                          <p:spTgt spid="113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p:txBody>
          <a:bodyPr/>
          <a:lstStyle/>
          <a:p>
            <a:pPr eaLnBrk="1" hangingPunct="1"/>
            <a:r>
              <a:rPr lang="fr-FR" altLang="fr-FR" dirty="0" smtClean="0"/>
              <a:t>On </a:t>
            </a:r>
            <a:r>
              <a:rPr lang="fr-FR" altLang="fr-FR" dirty="0" smtClean="0"/>
              <a:t>aurait pas oublié quelque chose ?</a:t>
            </a:r>
            <a:endParaRPr lang="fr-FR" altLang="fr-FR" dirty="0" smtClean="0"/>
          </a:p>
        </p:txBody>
      </p:sp>
      <p:sp>
        <p:nvSpPr>
          <p:cNvPr id="70658" name="Espace réservé du pied de page 4"/>
          <p:cNvSpPr>
            <a:spLocks noGrp="1"/>
          </p:cNvSpPr>
          <p:nvPr>
            <p:ph type="ftr" sz="quarter" idx="4294967295"/>
          </p:nvPr>
        </p:nvSpPr>
        <p:spPr>
          <a:xfrm>
            <a:off x="2639591" y="6453336"/>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dirty="0">
                <a:solidFill>
                  <a:schemeClr val="bg1"/>
                </a:solidFill>
              </a:rPr>
              <a:t>Projet Carbone Campus - IV Plan d'actions - www.avenirclimatique.org</a:t>
            </a:r>
          </a:p>
        </p:txBody>
      </p:sp>
      <p:sp>
        <p:nvSpPr>
          <p:cNvPr id="70659" name="Espace réservé du numéro de diapositive 5"/>
          <p:cNvSpPr>
            <a:spLocks noGrp="1"/>
          </p:cNvSpPr>
          <p:nvPr>
            <p:ph type="sldNum" sz="quarter" idx="4294967295"/>
          </p:nvPr>
        </p:nvSpPr>
        <p:spPr>
          <a:xfrm>
            <a:off x="11210925" y="6453336"/>
            <a:ext cx="981075" cy="404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460828B6-2B9A-43A0-A9D6-871933D9D0E6}" type="slidenum">
              <a:rPr lang="fr-FR" altLang="fr-FR" sz="1400">
                <a:solidFill>
                  <a:schemeClr val="bg1"/>
                </a:solidFill>
              </a:rPr>
              <a:pPr>
                <a:spcBef>
                  <a:spcPct val="0"/>
                </a:spcBef>
                <a:buClrTx/>
                <a:buFontTx/>
                <a:buNone/>
              </a:pPr>
              <a:t>35</a:t>
            </a:fld>
            <a:r>
              <a:rPr lang="fr-FR" altLang="fr-FR" sz="1400" dirty="0">
                <a:solidFill>
                  <a:schemeClr val="bg1"/>
                </a:solidFill>
              </a:rPr>
              <a:t>/46</a:t>
            </a:r>
          </a:p>
        </p:txBody>
      </p:sp>
      <p:pic>
        <p:nvPicPr>
          <p:cNvPr id="6" name="Image 5"/>
          <p:cNvPicPr>
            <a:picLocks noChangeAspect="1"/>
          </p:cNvPicPr>
          <p:nvPr/>
        </p:nvPicPr>
        <p:blipFill>
          <a:blip r:embed="rId3"/>
          <a:stretch>
            <a:fillRect/>
          </a:stretch>
        </p:blipFill>
        <p:spPr>
          <a:xfrm>
            <a:off x="388725" y="3268518"/>
            <a:ext cx="4843180" cy="2865209"/>
          </a:xfrm>
          <a:prstGeom prst="rect">
            <a:avLst/>
          </a:prstGeom>
        </p:spPr>
      </p:pic>
      <p:sp>
        <p:nvSpPr>
          <p:cNvPr id="20" name="Rectangle 3"/>
          <p:cNvSpPr txBox="1">
            <a:spLocks noChangeArrowheads="1"/>
          </p:cNvSpPr>
          <p:nvPr/>
        </p:nvSpPr>
        <p:spPr>
          <a:xfrm>
            <a:off x="5447928" y="1219906"/>
            <a:ext cx="6552728" cy="184717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800" b="1" dirty="0" smtClean="0">
                <a:latin typeface="Century Gothic" panose="020B0502020202020204" pitchFamily="34" charset="0"/>
              </a:rPr>
              <a:t>L’impact des université: qu’apprend-t-on aux étudiants </a:t>
            </a:r>
            <a:r>
              <a:rPr lang="fr-FR" sz="2800" b="1" dirty="0" smtClean="0">
                <a:latin typeface="Century Gothic" panose="020B0502020202020204" pitchFamily="34" charset="0"/>
              </a:rPr>
              <a:t>?</a:t>
            </a:r>
            <a:endParaRPr lang="fr-FR" sz="2800" b="1" dirty="0" smtClean="0">
              <a:latin typeface="Century Gothic" panose="020B0502020202020204" pitchFamily="34" charset="0"/>
            </a:endParaRPr>
          </a:p>
          <a:p>
            <a:pPr algn="l"/>
            <a:r>
              <a:rPr lang="fr-FR" dirty="0" smtClean="0">
                <a:latin typeface="Century Gothic" panose="020B0502020202020204" pitchFamily="34" charset="0"/>
              </a:rPr>
              <a:t>Enjeux des ressources, énergie/climat </a:t>
            </a:r>
            <a:r>
              <a:rPr lang="fr-FR" dirty="0" smtClean="0">
                <a:latin typeface="Century Gothic" panose="020B0502020202020204" pitchFamily="34" charset="0"/>
              </a:rPr>
              <a:t>?</a:t>
            </a:r>
            <a:endParaRPr lang="fr-FR" dirty="0" smtClean="0">
              <a:latin typeface="Century Gothic" panose="020B0502020202020204" pitchFamily="34" charset="0"/>
            </a:endParaRPr>
          </a:p>
          <a:p>
            <a:pPr algn="l"/>
            <a:r>
              <a:rPr lang="fr-FR" dirty="0" smtClean="0">
                <a:latin typeface="Century Gothic" panose="020B0502020202020204" pitchFamily="34" charset="0"/>
              </a:rPr>
              <a:t>Théorème du </a:t>
            </a:r>
            <a:r>
              <a:rPr lang="fr-FR" i="1" dirty="0" err="1" smtClean="0">
                <a:latin typeface="Century Gothic" panose="020B0502020202020204" pitchFamily="34" charset="0"/>
              </a:rPr>
              <a:t>cost</a:t>
            </a:r>
            <a:r>
              <a:rPr lang="fr-FR" i="1" dirty="0" smtClean="0">
                <a:latin typeface="Century Gothic" panose="020B0502020202020204" pitchFamily="34" charset="0"/>
              </a:rPr>
              <a:t> </a:t>
            </a:r>
            <a:r>
              <a:rPr lang="fr-FR" i="1" dirty="0" err="1" smtClean="0">
                <a:latin typeface="Century Gothic" panose="020B0502020202020204" pitchFamily="34" charset="0"/>
              </a:rPr>
              <a:t>share</a:t>
            </a:r>
            <a:r>
              <a:rPr lang="fr-FR" i="1" dirty="0" smtClean="0">
                <a:latin typeface="Century Gothic" panose="020B0502020202020204" pitchFamily="34" charset="0"/>
              </a:rPr>
              <a:t> </a:t>
            </a:r>
            <a:r>
              <a:rPr lang="fr-FR" dirty="0" smtClean="0">
                <a:latin typeface="Century Gothic" panose="020B0502020202020204" pitchFamily="34" charset="0"/>
              </a:rPr>
              <a:t>appliqué à l’énergie ? Vision newtonienne ou thermodynamique de l’économie ?</a:t>
            </a:r>
          </a:p>
          <a:p>
            <a:endParaRPr lang="fr-FR" dirty="0" smtClean="0">
              <a:latin typeface="Century Gothic" panose="020B0502020202020204" pitchFamily="34" charset="0"/>
            </a:endParaRP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730" y="968338"/>
            <a:ext cx="2306894" cy="217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descr="Crossing the Energy Divide Reprin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299" r="23746"/>
          <a:stretch/>
        </p:blipFill>
        <p:spPr bwMode="auto">
          <a:xfrm>
            <a:off x="2999656" y="1108278"/>
            <a:ext cx="1409172" cy="195880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
          <p:cNvSpPr txBox="1">
            <a:spLocks noChangeArrowheads="1"/>
          </p:cNvSpPr>
          <p:nvPr/>
        </p:nvSpPr>
        <p:spPr>
          <a:xfrm>
            <a:off x="5447928" y="3380146"/>
            <a:ext cx="6408712" cy="163303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b="1" dirty="0" smtClean="0">
                <a:latin typeface="Century Gothic" panose="020B0502020202020204" pitchFamily="34" charset="0"/>
              </a:rPr>
              <a:t>Mouvement pour le désinvestissement des universités,</a:t>
            </a:r>
            <a:r>
              <a:rPr lang="fr-FR" dirty="0" smtClean="0">
                <a:latin typeface="Century Gothic" panose="020B0502020202020204" pitchFamily="34" charset="0"/>
              </a:rPr>
              <a:t> type « </a:t>
            </a:r>
            <a:r>
              <a:rPr lang="fr-FR" dirty="0" err="1" smtClean="0">
                <a:latin typeface="Century Gothic" panose="020B0502020202020204" pitchFamily="34" charset="0"/>
              </a:rPr>
              <a:t>Divest</a:t>
            </a:r>
            <a:r>
              <a:rPr lang="fr-FR" dirty="0" smtClean="0">
                <a:latin typeface="Century Gothic" panose="020B0502020202020204" pitchFamily="34" charset="0"/>
              </a:rPr>
              <a:t> » (REFEDD)</a:t>
            </a:r>
          </a:p>
          <a:p>
            <a:pPr algn="l"/>
            <a:endParaRPr lang="fr-FR" dirty="0">
              <a:latin typeface="Century Gothic" panose="020B0502020202020204" pitchFamily="34" charset="0"/>
            </a:endParaRPr>
          </a:p>
          <a:p>
            <a:pPr algn="l"/>
            <a:r>
              <a:rPr lang="fr-FR" dirty="0" smtClean="0">
                <a:latin typeface="Century Gothic" panose="020B0502020202020204" pitchFamily="34" charset="0"/>
              </a:rPr>
              <a:t>Semaine Zéro Fossile (début avril)</a:t>
            </a:r>
            <a:endParaRPr lang="fr-FR" dirty="0" smtClean="0">
              <a:latin typeface="Century Gothic" panose="020B0502020202020204" pitchFamily="34" charset="0"/>
            </a:endParaRPr>
          </a:p>
          <a:p>
            <a:endParaRPr lang="fr-FR" dirty="0" smtClean="0"/>
          </a:p>
        </p:txBody>
      </p:sp>
    </p:spTree>
    <p:extLst>
      <p:ext uri="{BB962C8B-B14F-4D97-AF65-F5344CB8AC3E}">
        <p14:creationId xmlns:p14="http://schemas.microsoft.com/office/powerpoint/2010/main" val="3085035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lstStyle/>
          <a:p>
            <a:pPr eaLnBrk="1" hangingPunct="1"/>
            <a:r>
              <a:rPr lang="fr-FR" altLang="fr-FR" smtClean="0"/>
              <a:t>Résumé</a:t>
            </a:r>
          </a:p>
        </p:txBody>
      </p:sp>
      <p:sp>
        <p:nvSpPr>
          <p:cNvPr id="72709" name="Rectangle 3"/>
          <p:cNvSpPr>
            <a:spLocks noGrp="1" noChangeArrowheads="1"/>
          </p:cNvSpPr>
          <p:nvPr>
            <p:ph idx="1"/>
          </p:nvPr>
        </p:nvSpPr>
        <p:spPr>
          <a:xfrm>
            <a:off x="609600" y="1268760"/>
            <a:ext cx="7934672" cy="4857403"/>
          </a:xfrm>
        </p:spPr>
        <p:txBody>
          <a:bodyPr/>
          <a:lstStyle/>
          <a:p>
            <a:pPr marL="28575" indent="-285750" eaLnBrk="1" hangingPunct="1">
              <a:buFont typeface="Arial" panose="020B0604020202020204" pitchFamily="34" charset="0"/>
              <a:buChar char="•"/>
            </a:pPr>
            <a:r>
              <a:rPr lang="fr-FR" altLang="fr-FR" dirty="0" smtClean="0"/>
              <a:t>Il n’existe pas de solution miracle mais souvent une multitudes de solutions, locales et dépendantes de vos particularités</a:t>
            </a:r>
          </a:p>
          <a:p>
            <a:pPr eaLnBrk="1" hangingPunct="1"/>
            <a:endParaRPr lang="fr-FR" altLang="fr-FR" dirty="0" smtClean="0"/>
          </a:p>
          <a:p>
            <a:pPr marL="28575" indent="-285750" eaLnBrk="1" hangingPunct="1">
              <a:buFont typeface="Arial" panose="020B0604020202020204" pitchFamily="34" charset="0"/>
              <a:buChar char="•"/>
            </a:pPr>
            <a:r>
              <a:rPr lang="fr-FR" altLang="fr-FR" dirty="0" smtClean="0"/>
              <a:t>Beaucoup d’actions pertinentes ont déjà été testées et/ou validées ailleurs, renseignez-vous !</a:t>
            </a:r>
          </a:p>
        </p:txBody>
      </p:sp>
      <p:sp>
        <p:nvSpPr>
          <p:cNvPr id="72706"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72707"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68182DD4-781A-456D-9861-774FEC9AF798}" type="slidenum">
              <a:rPr lang="fr-FR" altLang="fr-FR" sz="1400">
                <a:solidFill>
                  <a:schemeClr val="bg1"/>
                </a:solidFill>
              </a:rPr>
              <a:pPr>
                <a:spcBef>
                  <a:spcPct val="0"/>
                </a:spcBef>
                <a:buClrTx/>
                <a:buFontTx/>
                <a:buNone/>
              </a:pPr>
              <a:t>36</a:t>
            </a:fld>
            <a:r>
              <a:rPr lang="fr-FR" altLang="fr-FR" sz="1400">
                <a:solidFill>
                  <a:schemeClr val="bg1"/>
                </a:solidFill>
              </a:rPr>
              <a:t>/46</a:t>
            </a:r>
          </a:p>
        </p:txBody>
      </p:sp>
      <p:pic>
        <p:nvPicPr>
          <p:cNvPr id="72710"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278" y="1320305"/>
            <a:ext cx="183832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4"/>
          <p:cNvSpPr>
            <a:spLocks noGrp="1" noChangeArrowheads="1"/>
          </p:cNvSpPr>
          <p:nvPr>
            <p:ph type="subTitle" idx="1"/>
          </p:nvPr>
        </p:nvSpPr>
        <p:spPr>
          <a:xfrm>
            <a:off x="1828800" y="4725144"/>
            <a:ext cx="8534400" cy="1752600"/>
          </a:xfrm>
        </p:spPr>
        <p:txBody>
          <a:bodyPr>
            <a:normAutofit/>
          </a:bodyPr>
          <a:lstStyle/>
          <a:p>
            <a:pPr marL="381000" indent="-381000" algn="l">
              <a:lnSpc>
                <a:spcPct val="90000"/>
              </a:lnSpc>
              <a:buFont typeface="Wingdings" panose="05000000000000000000" pitchFamily="2" charset="2"/>
              <a:buAutoNum type="arabicPeriod"/>
            </a:pPr>
            <a:r>
              <a:rPr lang="fr-FR" altLang="fr-FR" sz="2000" b="1" dirty="0" smtClean="0">
                <a:latin typeface="Century Gothic" panose="020B0502020202020204" pitchFamily="34" charset="0"/>
              </a:rPr>
              <a:t>Qu’est ce qu’un plan d’action ?</a:t>
            </a:r>
          </a:p>
          <a:p>
            <a:pPr marL="381000" indent="-381000" algn="l">
              <a:lnSpc>
                <a:spcPct val="90000"/>
              </a:lnSpc>
              <a:buFont typeface="Wingdings" panose="05000000000000000000" pitchFamily="2" charset="2"/>
              <a:buAutoNum type="arabicPeriod"/>
            </a:pPr>
            <a:r>
              <a:rPr lang="fr-FR" altLang="fr-FR" sz="2000" b="1" dirty="0" smtClean="0">
                <a:latin typeface="Century Gothic" panose="020B0502020202020204" pitchFamily="34" charset="0"/>
              </a:rPr>
              <a:t>Bien poser le problème pour adapter la solution</a:t>
            </a:r>
          </a:p>
          <a:p>
            <a:pPr marL="381000" indent="-381000" algn="l">
              <a:lnSpc>
                <a:spcPct val="90000"/>
              </a:lnSpc>
              <a:buFont typeface="Wingdings" panose="05000000000000000000" pitchFamily="2" charset="2"/>
              <a:buAutoNum type="arabicPeriod"/>
            </a:pPr>
            <a:r>
              <a:rPr lang="fr-FR" altLang="fr-FR" sz="2000" b="1" dirty="0" smtClean="0">
                <a:latin typeface="Century Gothic" panose="020B0502020202020204" pitchFamily="34" charset="0"/>
              </a:rPr>
              <a:t>Recherche et analyse de solutions</a:t>
            </a:r>
          </a:p>
          <a:p>
            <a:pPr marL="381000" indent="-381000" algn="l">
              <a:lnSpc>
                <a:spcPct val="90000"/>
              </a:lnSpc>
              <a:buFont typeface="Wingdings" panose="05000000000000000000" pitchFamily="2" charset="2"/>
              <a:buAutoNum type="arabicPeriod"/>
            </a:pPr>
            <a:r>
              <a:rPr lang="fr-FR" altLang="fr-FR" sz="2000" b="1" dirty="0" smtClean="0">
                <a:solidFill>
                  <a:srgbClr val="0066FF"/>
                </a:solidFill>
                <a:latin typeface="Century Gothic" panose="020B0502020202020204" pitchFamily="34" charset="0"/>
              </a:rPr>
              <a:t>Evaluation des propositions d’actions</a:t>
            </a:r>
          </a:p>
        </p:txBody>
      </p:sp>
      <p:sp>
        <p:nvSpPr>
          <p:cNvPr id="73730" name="Rectangle 7"/>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73731" name="Rectangle 8"/>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EC3C8A65-9F12-4ED9-A453-6D6218857A99}" type="slidenum">
              <a:rPr lang="fr-FR" altLang="fr-FR" sz="1400">
                <a:solidFill>
                  <a:schemeClr val="bg1"/>
                </a:solidFill>
              </a:rPr>
              <a:pPr>
                <a:spcBef>
                  <a:spcPct val="0"/>
                </a:spcBef>
                <a:buClrTx/>
                <a:buFontTx/>
                <a:buNone/>
              </a:pPr>
              <a:t>37</a:t>
            </a:fld>
            <a:r>
              <a:rPr lang="fr-FR" altLang="fr-FR" sz="1400">
                <a:solidFill>
                  <a:schemeClr val="bg1"/>
                </a:solidFill>
              </a:rPr>
              <a:t>/46</a:t>
            </a:r>
          </a:p>
        </p:txBody>
      </p:sp>
      <p:pic>
        <p:nvPicPr>
          <p:cNvPr id="73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9140825"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37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913" y="115888"/>
            <a:ext cx="7302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 name="Image 2"/>
          <p:cNvPicPr>
            <a:picLocks noChangeAspect="1"/>
          </p:cNvPicPr>
          <p:nvPr/>
        </p:nvPicPr>
        <p:blipFill>
          <a:blip r:embed="rId5"/>
          <a:stretch>
            <a:fillRect/>
          </a:stretch>
        </p:blipFill>
        <p:spPr>
          <a:xfrm>
            <a:off x="3089275" y="552104"/>
            <a:ext cx="6010275" cy="326707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lstStyle/>
          <a:p>
            <a:pPr eaLnBrk="1" hangingPunct="1"/>
            <a:r>
              <a:rPr lang="fr-FR" altLang="fr-FR" smtClean="0"/>
              <a:t>Une évaluation multi-critères</a:t>
            </a:r>
          </a:p>
        </p:txBody>
      </p:sp>
      <p:sp>
        <p:nvSpPr>
          <p:cNvPr id="75781" name="Rectangle 3"/>
          <p:cNvSpPr>
            <a:spLocks noGrp="1" noChangeArrowheads="1"/>
          </p:cNvSpPr>
          <p:nvPr>
            <p:ph idx="1"/>
          </p:nvPr>
        </p:nvSpPr>
        <p:spPr/>
        <p:txBody>
          <a:bodyPr>
            <a:normAutofit/>
          </a:bodyPr>
          <a:lstStyle/>
          <a:p>
            <a:pPr eaLnBrk="1" hangingPunct="1"/>
            <a:r>
              <a:rPr lang="fr-FR" altLang="fr-FR" smtClean="0"/>
              <a:t>Outre la réduction des émissions de GES, considérez de nombreux critères :</a:t>
            </a:r>
          </a:p>
          <a:p>
            <a:pPr lvl="1" eaLnBrk="1" hangingPunct="1"/>
            <a:endParaRPr lang="fr-FR" altLang="fr-FR" smtClean="0"/>
          </a:p>
          <a:p>
            <a:pPr lvl="1" eaLnBrk="1" hangingPunct="1"/>
            <a:r>
              <a:rPr lang="fr-FR" altLang="fr-FR" smtClean="0"/>
              <a:t>Acceptabilité, lisibilité</a:t>
            </a:r>
          </a:p>
          <a:p>
            <a:pPr lvl="1" eaLnBrk="1" hangingPunct="1"/>
            <a:endParaRPr lang="fr-FR" altLang="fr-FR" smtClean="0"/>
          </a:p>
          <a:p>
            <a:pPr lvl="1" eaLnBrk="1" hangingPunct="1"/>
            <a:r>
              <a:rPr lang="fr-FR" altLang="fr-FR" smtClean="0"/>
              <a:t>Visibilité, image</a:t>
            </a:r>
          </a:p>
          <a:p>
            <a:pPr lvl="1" eaLnBrk="1" hangingPunct="1"/>
            <a:endParaRPr lang="fr-FR" altLang="fr-FR" smtClean="0"/>
          </a:p>
          <a:p>
            <a:pPr lvl="1" eaLnBrk="1" hangingPunct="1"/>
            <a:r>
              <a:rPr lang="fr-FR" altLang="fr-FR" smtClean="0"/>
              <a:t>Investissement et coût global</a:t>
            </a:r>
          </a:p>
          <a:p>
            <a:pPr lvl="1" eaLnBrk="1" hangingPunct="1"/>
            <a:endParaRPr lang="fr-FR" altLang="fr-FR" smtClean="0"/>
          </a:p>
          <a:p>
            <a:pPr lvl="1" eaLnBrk="1" hangingPunct="1"/>
            <a:r>
              <a:rPr lang="fr-FR" altLang="fr-FR" smtClean="0"/>
              <a:t>Développement personnel de membres de l’équipe</a:t>
            </a:r>
          </a:p>
          <a:p>
            <a:pPr lvl="1" eaLnBrk="1" hangingPunct="1"/>
            <a:endParaRPr lang="fr-FR" altLang="fr-FR" smtClean="0"/>
          </a:p>
          <a:p>
            <a:pPr lvl="1" eaLnBrk="1" hangingPunct="1"/>
            <a:r>
              <a:rPr lang="fr-FR" altLang="fr-FR" smtClean="0"/>
              <a:t>…</a:t>
            </a:r>
          </a:p>
          <a:p>
            <a:pPr lvl="1" eaLnBrk="1" hangingPunct="1"/>
            <a:endParaRPr lang="fr-FR" altLang="fr-FR" smtClean="0"/>
          </a:p>
          <a:p>
            <a:pPr eaLnBrk="1" hangingPunct="1"/>
            <a:r>
              <a:rPr lang="fr-FR" altLang="fr-FR" smtClean="0"/>
              <a:t>Balayons ces critères dans les planches restantes</a:t>
            </a:r>
          </a:p>
        </p:txBody>
      </p:sp>
      <p:sp>
        <p:nvSpPr>
          <p:cNvPr id="75778"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75779"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53836245-AEBE-481F-A361-4276D79A3B74}" type="slidenum">
              <a:rPr lang="fr-FR" altLang="fr-FR" sz="1400">
                <a:solidFill>
                  <a:schemeClr val="bg1"/>
                </a:solidFill>
              </a:rPr>
              <a:pPr>
                <a:spcBef>
                  <a:spcPct val="0"/>
                </a:spcBef>
                <a:buClrTx/>
                <a:buFontTx/>
                <a:buNone/>
              </a:pPr>
              <a:t>38</a:t>
            </a:fld>
            <a:r>
              <a:rPr lang="fr-FR" altLang="fr-FR" sz="1400">
                <a:solidFill>
                  <a:schemeClr val="bg1"/>
                </a:solidFill>
              </a:rPr>
              <a:t>/46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noChangeArrowheads="1"/>
          </p:cNvSpPr>
          <p:nvPr>
            <p:ph type="title"/>
          </p:nvPr>
        </p:nvSpPr>
        <p:spPr/>
        <p:txBody>
          <a:bodyPr/>
          <a:lstStyle/>
          <a:p>
            <a:pPr eaLnBrk="1" hangingPunct="1"/>
            <a:r>
              <a:rPr lang="fr-FR" altLang="fr-FR" smtClean="0"/>
              <a:t>1</a:t>
            </a:r>
            <a:r>
              <a:rPr lang="fr-FR" altLang="fr-FR" baseline="30000" smtClean="0"/>
              <a:t>er</a:t>
            </a:r>
            <a:r>
              <a:rPr lang="fr-FR" altLang="fr-FR" smtClean="0"/>
              <a:t> critère : acceptabilité / lisibilité</a:t>
            </a:r>
          </a:p>
        </p:txBody>
      </p:sp>
      <p:sp>
        <p:nvSpPr>
          <p:cNvPr id="72707" name="Rectangle 3"/>
          <p:cNvSpPr>
            <a:spLocks noGrp="1" noChangeArrowheads="1"/>
          </p:cNvSpPr>
          <p:nvPr>
            <p:ph idx="1"/>
          </p:nvPr>
        </p:nvSpPr>
        <p:spPr/>
        <p:txBody>
          <a:bodyPr/>
          <a:lstStyle/>
          <a:p>
            <a:pPr eaLnBrk="1" hangingPunct="1"/>
            <a:r>
              <a:rPr lang="fr-FR" altLang="fr-FR" smtClean="0"/>
              <a:t>Votre solution sera-t-elle facile à faire accepter par :</a:t>
            </a:r>
          </a:p>
          <a:p>
            <a:pPr lvl="1" eaLnBrk="1" hangingPunct="1"/>
            <a:endParaRPr lang="fr-FR" altLang="fr-FR" smtClean="0"/>
          </a:p>
          <a:p>
            <a:pPr lvl="1" eaLnBrk="1" hangingPunct="1"/>
            <a:r>
              <a:rPr lang="fr-FR" altLang="fr-FR" smtClean="0"/>
              <a:t>Les décideurs ? </a:t>
            </a:r>
            <a:r>
              <a:rPr lang="fr-FR" altLang="fr-FR" smtClean="0">
                <a:sym typeface="Wingdings" panose="05000000000000000000" pitchFamily="2" charset="2"/>
              </a:rPr>
              <a:t> pouvez-vous clairement démontrer l’intérêt et montrer que les risques sont minimisés/maîtrisés ?</a:t>
            </a:r>
          </a:p>
          <a:p>
            <a:pPr lvl="1" eaLnBrk="1" hangingPunct="1"/>
            <a:endParaRPr lang="fr-FR" altLang="fr-FR" smtClean="0">
              <a:sym typeface="Wingdings" panose="05000000000000000000" pitchFamily="2" charset="2"/>
            </a:endParaRPr>
          </a:p>
          <a:p>
            <a:pPr lvl="1" eaLnBrk="1" hangingPunct="1"/>
            <a:r>
              <a:rPr lang="fr-FR" altLang="fr-FR" smtClean="0">
                <a:sym typeface="Wingdings" panose="05000000000000000000" pitchFamily="2" charset="2"/>
              </a:rPr>
              <a:t>Les utilisateurs ?  ce point sera traité au chapitre « conduite du changement » de la présentation suivante « Phase Opérationnelle »</a:t>
            </a:r>
            <a:endParaRPr lang="fr-FR" altLang="fr-FR" smtClean="0"/>
          </a:p>
          <a:p>
            <a:pPr eaLnBrk="1" hangingPunct="1"/>
            <a:endParaRPr lang="fr-FR" altLang="fr-FR" smtClean="0"/>
          </a:p>
          <a:p>
            <a:pPr eaLnBrk="1" hangingPunct="1"/>
            <a:r>
              <a:rPr lang="fr-FR" altLang="fr-FR" smtClean="0"/>
              <a:t>L’acceptabilité peut être évaluée via les critères qui conditionnent le choix des utilisateurs dans le domaine (exercice de clôture du chapitre 2)</a:t>
            </a:r>
          </a:p>
          <a:p>
            <a:pPr eaLnBrk="1" hangingPunct="1"/>
            <a:endParaRPr lang="fr-FR" altLang="fr-FR" smtClean="0"/>
          </a:p>
          <a:p>
            <a:pPr eaLnBrk="1" hangingPunct="1"/>
            <a:endParaRPr lang="fr-FR" altLang="fr-FR" smtClean="0"/>
          </a:p>
        </p:txBody>
      </p:sp>
      <p:sp>
        <p:nvSpPr>
          <p:cNvPr id="77826"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77827"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43FFDF5E-515D-426C-93A9-7D65CDD90294}" type="slidenum">
              <a:rPr lang="fr-FR" altLang="fr-FR" sz="1400">
                <a:solidFill>
                  <a:schemeClr val="bg1"/>
                </a:solidFill>
              </a:rPr>
              <a:pPr>
                <a:spcBef>
                  <a:spcPct val="0"/>
                </a:spcBef>
                <a:buClrTx/>
                <a:buFontTx/>
                <a:buNone/>
              </a:pPr>
              <a:t>39</a:t>
            </a:fld>
            <a:r>
              <a:rPr lang="fr-FR" altLang="fr-FR" sz="1400">
                <a:solidFill>
                  <a:schemeClr val="bg1"/>
                </a:solidFill>
              </a:rPr>
              <a:t>/46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2707">
                                            <p:txEl>
                                              <p:pRg st="4" end="4"/>
                                            </p:txEl>
                                          </p:spTgt>
                                        </p:tgtEl>
                                        <p:attrNameLst>
                                          <p:attrName>style.visibility</p:attrName>
                                        </p:attrNameLst>
                                      </p:cBhvr>
                                      <p:to>
                                        <p:strVal val="visible"/>
                                      </p:to>
                                    </p:set>
                                    <p:animEffect transition="in" filter="wipe(left)">
                                      <p:cBhvr>
                                        <p:cTn id="7" dur="500"/>
                                        <p:tgtEl>
                                          <p:spTgt spid="72707">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2707">
                                            <p:txEl>
                                              <p:pRg st="6" end="6"/>
                                            </p:txEl>
                                          </p:spTgt>
                                        </p:tgtEl>
                                        <p:attrNameLst>
                                          <p:attrName>style.visibility</p:attrName>
                                        </p:attrNameLst>
                                      </p:cBhvr>
                                      <p:to>
                                        <p:strVal val="visible"/>
                                      </p:to>
                                    </p:set>
                                    <p:animEffect transition="in" filter="wipe(left)">
                                      <p:cBhvr>
                                        <p:cTn id="12" dur="5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fr-FR" altLang="fr-FR" smtClean="0"/>
              <a:t>Les différentes étapes du plan d’actions</a:t>
            </a:r>
          </a:p>
        </p:txBody>
      </p:sp>
      <p:pic>
        <p:nvPicPr>
          <p:cNvPr id="13317" name="Picture 4" descr="Gantt t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746" y="980728"/>
            <a:ext cx="9289033" cy="498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5"/>
          <p:cNvSpPr>
            <a:spLocks noChangeArrowheads="1"/>
          </p:cNvSpPr>
          <p:nvPr/>
        </p:nvSpPr>
        <p:spPr bwMode="auto">
          <a:xfrm>
            <a:off x="911424" y="3068960"/>
            <a:ext cx="10299501" cy="1152128"/>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 name="Espace réservé du pied de page 4"/>
          <p:cNvSpPr txBox="1">
            <a:spLocks/>
          </p:cNvSpPr>
          <p:nvPr/>
        </p:nvSpPr>
        <p:spPr>
          <a:xfrm>
            <a:off x="2927648" y="648101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ct val="20000"/>
              </a:spcBef>
              <a:spcAft>
                <a:spcPct val="0"/>
              </a:spcAft>
              <a:buClr>
                <a:srgbClr val="FFC000"/>
              </a:buClr>
              <a:buFont typeface="Wingdings" panose="05000000000000000000" pitchFamily="2" charset="2"/>
              <a:buChar char="§"/>
              <a:defRPr sz="20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rgbClr val="FFC000"/>
              </a:buClr>
              <a:buFont typeface="Wingdings" panose="05000000000000000000" pitchFamily="2" charset="2"/>
              <a:buChar char="§"/>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rgbClr val="FFC000"/>
              </a:buClr>
              <a:buFont typeface="Wingdings" panose="05000000000000000000" pitchFamily="2" charset="2"/>
              <a:buChar char="§"/>
              <a:defRPr sz="16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9pPr>
          </a:lstStyle>
          <a:p>
            <a:pPr>
              <a:spcBef>
                <a:spcPct val="0"/>
              </a:spcBef>
              <a:buClrTx/>
              <a:buFontTx/>
              <a:buNone/>
            </a:pPr>
            <a:r>
              <a:rPr lang="fr-FR" altLang="fr-FR" sz="1400" smtClean="0">
                <a:solidFill>
                  <a:schemeClr val="bg1"/>
                </a:solidFill>
              </a:rPr>
              <a:t>Projet Carbone Campus - IV Plan d'actions - www.avenirclimatique.org</a:t>
            </a:r>
            <a:endParaRPr lang="fr-FR" altLang="fr-FR" sz="1400" dirty="0">
              <a:solidFill>
                <a:schemeClr val="bg1"/>
              </a:solidFill>
            </a:endParaRPr>
          </a:p>
        </p:txBody>
      </p:sp>
      <p:sp>
        <p:nvSpPr>
          <p:cNvPr id="8" name="Espace réservé du numéro de diapositive 5"/>
          <p:cNvSpPr txBox="1">
            <a:spLocks/>
          </p:cNvSpPr>
          <p:nvPr/>
        </p:nvSpPr>
        <p:spPr>
          <a:xfrm>
            <a:off x="11210925" y="6481018"/>
            <a:ext cx="981075"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ct val="20000"/>
              </a:spcBef>
              <a:spcAft>
                <a:spcPct val="0"/>
              </a:spcAft>
              <a:buClr>
                <a:srgbClr val="FFC000"/>
              </a:buClr>
              <a:buFont typeface="Wingdings" panose="05000000000000000000" pitchFamily="2" charset="2"/>
              <a:buChar char="§"/>
              <a:defRPr sz="2000" b="1"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rgbClr val="FFC000"/>
              </a:buClr>
              <a:buFont typeface="Wingdings" panose="05000000000000000000" pitchFamily="2" charset="2"/>
              <a:buChar char="§"/>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rgbClr val="FFC000"/>
              </a:buClr>
              <a:buFont typeface="Wingdings" panose="05000000000000000000" pitchFamily="2" charset="2"/>
              <a:buChar char="§"/>
              <a:defRPr sz="16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9pPr>
          </a:lstStyle>
          <a:p>
            <a:pPr>
              <a:spcBef>
                <a:spcPct val="0"/>
              </a:spcBef>
              <a:buClrTx/>
              <a:buFontTx/>
              <a:buNone/>
            </a:pPr>
            <a:r>
              <a:rPr lang="fr-FR" altLang="fr-FR" sz="1400" dirty="0" smtClean="0">
                <a:solidFill>
                  <a:schemeClr val="bg1"/>
                </a:solidFill>
              </a:rPr>
              <a:t>4/46</a:t>
            </a:r>
            <a:endParaRPr lang="fr-FR" altLang="fr-FR" sz="14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pPr eaLnBrk="1" hangingPunct="1"/>
            <a:r>
              <a:rPr lang="fr-FR" altLang="fr-FR" dirty="0" smtClean="0"/>
              <a:t>2</a:t>
            </a:r>
            <a:r>
              <a:rPr lang="fr-FR" altLang="fr-FR" baseline="30000" dirty="0" smtClean="0"/>
              <a:t>ème</a:t>
            </a:r>
            <a:r>
              <a:rPr lang="fr-FR" altLang="fr-FR" dirty="0" smtClean="0"/>
              <a:t> critère : visibilité / image</a:t>
            </a:r>
          </a:p>
        </p:txBody>
      </p:sp>
      <p:sp>
        <p:nvSpPr>
          <p:cNvPr id="79877" name="Rectangle 3"/>
          <p:cNvSpPr>
            <a:spLocks noGrp="1" noChangeArrowheads="1"/>
          </p:cNvSpPr>
          <p:nvPr>
            <p:ph idx="1"/>
          </p:nvPr>
        </p:nvSpPr>
        <p:spPr>
          <a:xfrm>
            <a:off x="609600" y="1214362"/>
            <a:ext cx="10972800" cy="5166966"/>
          </a:xfrm>
        </p:spPr>
        <p:txBody>
          <a:bodyPr>
            <a:normAutofit/>
          </a:bodyPr>
          <a:lstStyle/>
          <a:p>
            <a:pPr eaLnBrk="1" hangingPunct="1"/>
            <a:r>
              <a:rPr lang="fr-FR" altLang="fr-FR" dirty="0" smtClean="0"/>
              <a:t>Pouvez-vous facilement communiquer et vous faire une bonne pub ?</a:t>
            </a:r>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buFont typeface="Wingdings" panose="05000000000000000000" pitchFamily="2" charset="2"/>
              <a:buNone/>
            </a:pPr>
            <a:endParaRPr lang="fr-FR" altLang="fr-FR" dirty="0" smtClean="0"/>
          </a:p>
          <a:p>
            <a:pPr eaLnBrk="1" hangingPunct="1"/>
            <a:endParaRPr lang="fr-FR" altLang="fr-FR" dirty="0" smtClean="0"/>
          </a:p>
          <a:p>
            <a:pPr eaLnBrk="1" hangingPunct="1"/>
            <a:r>
              <a:rPr lang="fr-FR" altLang="fr-FR" dirty="0" smtClean="0"/>
              <a:t>Pensez à vous donner une bonne image. Cela vous facilitera les projets suivants même si le seul dénominateur commun, c’est vous.</a:t>
            </a:r>
          </a:p>
        </p:txBody>
      </p:sp>
      <p:sp>
        <p:nvSpPr>
          <p:cNvPr id="79874"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79875"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E952E60A-FFF3-49BF-9101-1F10B444761C}" type="slidenum">
              <a:rPr lang="fr-FR" altLang="fr-FR" sz="1400">
                <a:solidFill>
                  <a:schemeClr val="bg1"/>
                </a:solidFill>
              </a:rPr>
              <a:pPr>
                <a:spcBef>
                  <a:spcPct val="0"/>
                </a:spcBef>
                <a:buClrTx/>
                <a:buFontTx/>
                <a:buNone/>
              </a:pPr>
              <a:t>40</a:t>
            </a:fld>
            <a:r>
              <a:rPr lang="fr-FR" altLang="fr-FR" sz="1400">
                <a:solidFill>
                  <a:schemeClr val="bg1"/>
                </a:solidFill>
              </a:rPr>
              <a:t>/46</a:t>
            </a:r>
          </a:p>
        </p:txBody>
      </p:sp>
      <p:pic>
        <p:nvPicPr>
          <p:cNvPr id="79878" name="Picture 5" descr="Panneau-daffichage"/>
          <p:cNvPicPr>
            <a:picLocks noChangeAspect="1" noChangeArrowheads="1"/>
          </p:cNvPicPr>
          <p:nvPr/>
        </p:nvPicPr>
        <p:blipFill>
          <a:blip r:embed="rId3" cstate="print">
            <a:lum bright="30000" contrast="18000"/>
            <a:extLst>
              <a:ext uri="{28A0092B-C50C-407E-A947-70E740481C1C}">
                <a14:useLocalDpi xmlns:a14="http://schemas.microsoft.com/office/drawing/2010/main" val="0"/>
              </a:ext>
            </a:extLst>
          </a:blip>
          <a:srcRect/>
          <a:stretch>
            <a:fillRect/>
          </a:stretch>
        </p:blipFill>
        <p:spPr bwMode="auto">
          <a:xfrm>
            <a:off x="3785581" y="1772816"/>
            <a:ext cx="4512828" cy="338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18"/>
          <p:cNvSpPr>
            <a:spLocks noGrp="1" noChangeArrowheads="1"/>
          </p:cNvSpPr>
          <p:nvPr>
            <p:ph type="title"/>
          </p:nvPr>
        </p:nvSpPr>
        <p:spPr/>
        <p:txBody>
          <a:bodyPr/>
          <a:lstStyle/>
          <a:p>
            <a:pPr eaLnBrk="1" hangingPunct="1"/>
            <a:r>
              <a:rPr lang="fr-FR" altLang="fr-FR" smtClean="0"/>
              <a:t>3</a:t>
            </a:r>
            <a:r>
              <a:rPr lang="fr-FR" altLang="fr-FR" baseline="30000" smtClean="0"/>
              <a:t>ème</a:t>
            </a:r>
            <a:r>
              <a:rPr lang="fr-FR" altLang="fr-FR" smtClean="0"/>
              <a:t> et 4</a:t>
            </a:r>
            <a:r>
              <a:rPr lang="fr-FR" altLang="fr-FR" baseline="30000" smtClean="0"/>
              <a:t>ème</a:t>
            </a:r>
            <a:r>
              <a:rPr lang="fr-FR" altLang="fr-FR" smtClean="0"/>
              <a:t> critères : parlons argent !</a:t>
            </a:r>
          </a:p>
        </p:txBody>
      </p:sp>
      <p:sp>
        <p:nvSpPr>
          <p:cNvPr id="74773" name="Rectangle 21"/>
          <p:cNvSpPr>
            <a:spLocks noGrp="1" noChangeArrowheads="1"/>
          </p:cNvSpPr>
          <p:nvPr>
            <p:ph idx="1"/>
          </p:nvPr>
        </p:nvSpPr>
        <p:spPr>
          <a:xfrm>
            <a:off x="609600" y="1052736"/>
            <a:ext cx="10972800" cy="4857403"/>
          </a:xfrm>
        </p:spPr>
        <p:txBody>
          <a:bodyPr/>
          <a:lstStyle/>
          <a:p>
            <a:pPr eaLnBrk="1" hangingPunct="1"/>
            <a:r>
              <a:rPr lang="fr-FR" altLang="fr-FR" dirty="0" smtClean="0"/>
              <a:t>Investissement = coût initial (achat ou construction)</a:t>
            </a:r>
          </a:p>
          <a:p>
            <a:pPr eaLnBrk="1" hangingPunct="1"/>
            <a:endParaRPr lang="fr-FR" altLang="fr-FR" dirty="0" smtClean="0"/>
          </a:p>
          <a:p>
            <a:pPr eaLnBrk="1" hangingPunct="1"/>
            <a:r>
              <a:rPr lang="fr-FR" altLang="fr-FR" dirty="0" smtClean="0"/>
              <a:t>Coût global = investissement + ensemble de tous les coûts qu’il faut payer pendant toute la durée de vie (énergie, réparations, recyclage, …)</a:t>
            </a:r>
          </a:p>
          <a:p>
            <a:pPr eaLnBrk="1" hangingPunct="1"/>
            <a:endParaRPr lang="fr-FR" altLang="fr-FR" dirty="0" smtClean="0"/>
          </a:p>
          <a:p>
            <a:pPr eaLnBrk="1" hangingPunct="1"/>
            <a:r>
              <a:rPr lang="fr-FR" altLang="fr-FR" dirty="0" smtClean="0"/>
              <a:t>Temps de retour sur investissement = temps au bout duquel vous commencez à faire des économies par rapport à une autre solution</a:t>
            </a:r>
          </a:p>
        </p:txBody>
      </p:sp>
      <p:sp>
        <p:nvSpPr>
          <p:cNvPr id="81922"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81923"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D61B2D21-C1E2-4C99-AE97-253DAC75A459}" type="slidenum">
              <a:rPr lang="fr-FR" altLang="fr-FR" sz="1400">
                <a:solidFill>
                  <a:schemeClr val="bg1"/>
                </a:solidFill>
              </a:rPr>
              <a:pPr>
                <a:spcBef>
                  <a:spcPct val="0"/>
                </a:spcBef>
                <a:buClrTx/>
                <a:buFontTx/>
                <a:buNone/>
              </a:pPr>
              <a:t>41</a:t>
            </a:fld>
            <a:r>
              <a:rPr lang="fr-FR" altLang="fr-FR" sz="1400">
                <a:solidFill>
                  <a:schemeClr val="bg1"/>
                </a:solidFill>
              </a:rPr>
              <a:t>/46</a:t>
            </a:r>
          </a:p>
        </p:txBody>
      </p:sp>
      <p:graphicFrame>
        <p:nvGraphicFramePr>
          <p:cNvPr id="81926" name="Object 2"/>
          <p:cNvGraphicFramePr>
            <a:graphicFrameLocks noChangeAspect="1"/>
          </p:cNvGraphicFramePr>
          <p:nvPr>
            <p:extLst>
              <p:ext uri="{D42A27DB-BD31-4B8C-83A1-F6EECF244321}">
                <p14:modId xmlns:p14="http://schemas.microsoft.com/office/powerpoint/2010/main" val="2128494050"/>
              </p:ext>
            </p:extLst>
          </p:nvPr>
        </p:nvGraphicFramePr>
        <p:xfrm>
          <a:off x="2189164" y="4436044"/>
          <a:ext cx="2466975" cy="1428750"/>
        </p:xfrm>
        <a:graphic>
          <a:graphicData uri="http://schemas.openxmlformats.org/presentationml/2006/ole">
            <mc:AlternateContent xmlns:mc="http://schemas.openxmlformats.org/markup-compatibility/2006">
              <mc:Choice xmlns:v="urn:schemas-microsoft-com:vml" Requires="v">
                <p:oleObj spid="_x0000_s82249" name="Graphique" r:id="rId4" imgW="6658092" imgH="4276828" progId="MSGraph.Chart.8">
                  <p:embed followColorScheme="full"/>
                </p:oleObj>
              </mc:Choice>
              <mc:Fallback>
                <p:oleObj name="Graphique" r:id="rId4" imgW="6658092" imgH="4276828" progId="MSGraph.Chart.8">
                  <p:embed followColorScheme="full"/>
                  <p:pic>
                    <p:nvPicPr>
                      <p:cNvPr id="0" name="Object 2"/>
                      <p:cNvPicPr>
                        <a:picLocks noChangeAspect="1" noChangeArrowheads="1"/>
                      </p:cNvPicPr>
                      <p:nvPr/>
                    </p:nvPicPr>
                    <p:blipFill>
                      <a:blip r:embed="rId5"/>
                      <a:srcRect l="22974" t="23318" r="18784" b="30046"/>
                      <a:stretch>
                        <a:fillRect/>
                      </a:stretch>
                    </p:blipFill>
                    <p:spPr bwMode="auto">
                      <a:xfrm>
                        <a:off x="2189164" y="4436044"/>
                        <a:ext cx="2466975" cy="1428750"/>
                      </a:xfrm>
                      <a:prstGeom prst="rect">
                        <a:avLst/>
                      </a:prstGeom>
                      <a:noFill/>
                      <a:ln>
                        <a:noFill/>
                      </a:ln>
                      <a:effectLst/>
                      <a:extLst>
                        <a:ext uri="{909E8E84-426E-40DD-AFC4-6F175D3DCCD1}">
                          <a14:hiddenFill xmlns:a14="http://schemas.microsoft.com/office/drawing/2010/main">
                            <a:blipFill dpi="0" rotWithShape="0">
                              <a:blip/>
                              <a:srcRect l="22974" t="23318" r="18784" b="30046"/>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27" name="Object 3"/>
          <p:cNvGraphicFramePr>
            <a:graphicFrameLocks noChangeAspect="1"/>
          </p:cNvGraphicFramePr>
          <p:nvPr>
            <p:extLst>
              <p:ext uri="{D42A27DB-BD31-4B8C-83A1-F6EECF244321}">
                <p14:modId xmlns:p14="http://schemas.microsoft.com/office/powerpoint/2010/main" val="3394900365"/>
              </p:ext>
            </p:extLst>
          </p:nvPr>
        </p:nvGraphicFramePr>
        <p:xfrm>
          <a:off x="7319964" y="4278883"/>
          <a:ext cx="2592387" cy="1620837"/>
        </p:xfrm>
        <a:graphic>
          <a:graphicData uri="http://schemas.openxmlformats.org/presentationml/2006/ole">
            <mc:AlternateContent xmlns:mc="http://schemas.openxmlformats.org/markup-compatibility/2006">
              <mc:Choice xmlns:v="urn:schemas-microsoft-com:vml" Requires="v">
                <p:oleObj spid="_x0000_s82250" r:id="rId6" imgW="6657975" imgH="4276725" progId="">
                  <p:embed/>
                </p:oleObj>
              </mc:Choice>
              <mc:Fallback>
                <p:oleObj r:id="rId6" imgW="6657975" imgH="4276725"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l="20317" t="23535" r="17218" b="22440"/>
                      <a:stretch>
                        <a:fillRect/>
                      </a:stretch>
                    </p:blipFill>
                    <p:spPr bwMode="auto">
                      <a:xfrm>
                        <a:off x="7319964" y="4278883"/>
                        <a:ext cx="2592387" cy="1620837"/>
                      </a:xfrm>
                      <a:prstGeom prst="rect">
                        <a:avLst/>
                      </a:prstGeom>
                      <a:noFill/>
                      <a:ln>
                        <a:noFill/>
                      </a:ln>
                      <a:effectLst/>
                      <a:extLst>
                        <a:ext uri="{909E8E84-426E-40DD-AFC4-6F175D3DCCD1}">
                          <a14:hiddenFill xmlns:a14="http://schemas.microsoft.com/office/drawing/2010/main">
                            <a:blipFill dpi="0" rotWithShape="0">
                              <a:blip/>
                              <a:srcRect l="20317" t="23535" r="17218" b="22440"/>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28" name="Text Box 5"/>
          <p:cNvSpPr txBox="1">
            <a:spLocks noChangeArrowheads="1"/>
          </p:cNvSpPr>
          <p:nvPr/>
        </p:nvSpPr>
        <p:spPr bwMode="auto">
          <a:xfrm>
            <a:off x="1852613" y="5847332"/>
            <a:ext cx="137599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3pPr>
            <a:lvl4pPr marL="16002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4pPr>
            <a:lvl5pPr marL="20574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9pPr>
          </a:lstStyle>
          <a:p>
            <a:pPr eaLnBrk="1">
              <a:spcBef>
                <a:spcPct val="0"/>
              </a:spcBef>
              <a:buClrTx/>
              <a:buFontTx/>
              <a:buNone/>
            </a:pPr>
            <a:r>
              <a:rPr lang="fr-FR" altLang="fr-FR" sz="1400">
                <a:solidFill>
                  <a:srgbClr val="E4000F"/>
                </a:solidFill>
              </a:rPr>
              <a:t>Investissement</a:t>
            </a:r>
          </a:p>
        </p:txBody>
      </p:sp>
      <p:sp>
        <p:nvSpPr>
          <p:cNvPr id="81929" name="Rectangle 6"/>
          <p:cNvSpPr>
            <a:spLocks noChangeArrowheads="1"/>
          </p:cNvSpPr>
          <p:nvPr/>
        </p:nvSpPr>
        <p:spPr bwMode="auto">
          <a:xfrm>
            <a:off x="1487488" y="4016424"/>
            <a:ext cx="29527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3pPr>
            <a:lvl4pPr marL="16002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4pPr>
            <a:lvl5pPr marL="20574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9pPr>
          </a:lstStyle>
          <a:p>
            <a:pPr>
              <a:lnSpc>
                <a:spcPct val="93000"/>
              </a:lnSpc>
              <a:spcBef>
                <a:spcPct val="0"/>
              </a:spcBef>
              <a:spcAft>
                <a:spcPts val="1288"/>
              </a:spcAft>
              <a:buClrTx/>
              <a:buNone/>
            </a:pPr>
            <a:r>
              <a:rPr lang="fr-FR" altLang="fr-FR" sz="1800" dirty="0"/>
              <a:t>Bâtiment</a:t>
            </a:r>
            <a:r>
              <a:rPr lang="fr-FR" altLang="fr-FR" sz="1600" dirty="0"/>
              <a:t> </a:t>
            </a:r>
            <a:r>
              <a:rPr lang="fr-FR" altLang="fr-FR" sz="1800" dirty="0"/>
              <a:t>tertiaire</a:t>
            </a:r>
            <a:r>
              <a:rPr lang="fr-FR" altLang="fr-FR" sz="1600" dirty="0"/>
              <a:t> </a:t>
            </a:r>
            <a:r>
              <a:rPr lang="fr-FR" altLang="fr-FR" sz="1800" dirty="0"/>
              <a:t>classique</a:t>
            </a:r>
          </a:p>
        </p:txBody>
      </p:sp>
      <p:sp>
        <p:nvSpPr>
          <p:cNvPr id="81930" name="Text Box 7"/>
          <p:cNvSpPr txBox="1">
            <a:spLocks noChangeArrowheads="1"/>
          </p:cNvSpPr>
          <p:nvPr/>
        </p:nvSpPr>
        <p:spPr bwMode="auto">
          <a:xfrm>
            <a:off x="4583113" y="4004245"/>
            <a:ext cx="2754312" cy="1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569913"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3pPr>
            <a:lvl4pPr marL="16002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4pPr>
            <a:lvl5pPr marL="20574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9pPr>
          </a:lstStyle>
          <a:p>
            <a:pPr eaLnBrk="1">
              <a:spcBef>
                <a:spcPct val="0"/>
              </a:spcBef>
              <a:buClrTx/>
              <a:buFontTx/>
              <a:buNone/>
            </a:pPr>
            <a:r>
              <a:rPr lang="fr-FR" altLang="fr-FR" sz="1400">
                <a:solidFill>
                  <a:srgbClr val="006600"/>
                </a:solidFill>
              </a:rPr>
              <a:t>D’autres dépenses une fois </a:t>
            </a:r>
          </a:p>
          <a:p>
            <a:pPr eaLnBrk="1">
              <a:spcBef>
                <a:spcPct val="0"/>
              </a:spcBef>
              <a:buClrTx/>
              <a:buFontTx/>
              <a:buNone/>
            </a:pPr>
            <a:r>
              <a:rPr lang="fr-FR" altLang="fr-FR" sz="1400">
                <a:solidFill>
                  <a:srgbClr val="006600"/>
                </a:solidFill>
              </a:rPr>
              <a:t>le bâtiment en service :</a:t>
            </a:r>
          </a:p>
          <a:p>
            <a:pPr lvl="1" eaLnBrk="1">
              <a:spcBef>
                <a:spcPct val="0"/>
              </a:spcBef>
              <a:buClr>
                <a:srgbClr val="006600"/>
              </a:buClr>
              <a:buFont typeface="Wingdings" panose="05000000000000000000" pitchFamily="2" charset="2"/>
              <a:buChar char=""/>
            </a:pPr>
            <a:r>
              <a:rPr lang="fr-FR" altLang="fr-FR" sz="1400">
                <a:solidFill>
                  <a:srgbClr val="006600"/>
                </a:solidFill>
              </a:rPr>
              <a:t> Entretien</a:t>
            </a:r>
          </a:p>
          <a:p>
            <a:pPr lvl="1" eaLnBrk="1">
              <a:spcBef>
                <a:spcPct val="0"/>
              </a:spcBef>
              <a:buClr>
                <a:srgbClr val="006600"/>
              </a:buClr>
              <a:buFont typeface="Wingdings" panose="05000000000000000000" pitchFamily="2" charset="2"/>
              <a:buChar char=""/>
            </a:pPr>
            <a:r>
              <a:rPr lang="fr-FR" altLang="fr-FR" sz="1400">
                <a:solidFill>
                  <a:srgbClr val="006600"/>
                </a:solidFill>
              </a:rPr>
              <a:t> Réparation</a:t>
            </a:r>
          </a:p>
          <a:p>
            <a:pPr lvl="1" eaLnBrk="1">
              <a:spcBef>
                <a:spcPct val="0"/>
              </a:spcBef>
              <a:buClr>
                <a:srgbClr val="006600"/>
              </a:buClr>
              <a:buFont typeface="Wingdings" panose="05000000000000000000" pitchFamily="2" charset="2"/>
              <a:buChar char=""/>
            </a:pPr>
            <a:r>
              <a:rPr lang="fr-FR" altLang="fr-FR" sz="1400">
                <a:solidFill>
                  <a:srgbClr val="006600"/>
                </a:solidFill>
              </a:rPr>
              <a:t> Energie</a:t>
            </a:r>
          </a:p>
          <a:p>
            <a:pPr lvl="1" eaLnBrk="1">
              <a:spcBef>
                <a:spcPct val="0"/>
              </a:spcBef>
              <a:buClr>
                <a:srgbClr val="006600"/>
              </a:buClr>
              <a:buFont typeface="Wingdings" panose="05000000000000000000" pitchFamily="2" charset="2"/>
              <a:buChar char=""/>
            </a:pPr>
            <a:r>
              <a:rPr lang="fr-FR" altLang="fr-FR" sz="1400">
                <a:solidFill>
                  <a:srgbClr val="006600"/>
                </a:solidFill>
              </a:rPr>
              <a:t> Travaux</a:t>
            </a:r>
          </a:p>
          <a:p>
            <a:pPr lvl="1" eaLnBrk="1">
              <a:spcBef>
                <a:spcPct val="0"/>
              </a:spcBef>
              <a:buClr>
                <a:srgbClr val="006600"/>
              </a:buClr>
              <a:buFont typeface="Wingdings" panose="05000000000000000000" pitchFamily="2" charset="2"/>
              <a:buChar char=""/>
            </a:pPr>
            <a:r>
              <a:rPr lang="fr-FR" altLang="fr-FR" sz="1400">
                <a:solidFill>
                  <a:srgbClr val="006600"/>
                </a:solidFill>
              </a:rPr>
              <a:t> Prêts</a:t>
            </a:r>
          </a:p>
          <a:p>
            <a:pPr lvl="1" eaLnBrk="1">
              <a:spcBef>
                <a:spcPct val="0"/>
              </a:spcBef>
              <a:buClr>
                <a:srgbClr val="006600"/>
              </a:buClr>
              <a:buFont typeface="Wingdings" panose="05000000000000000000" pitchFamily="2" charset="2"/>
              <a:buChar char=""/>
            </a:pPr>
            <a:r>
              <a:rPr lang="fr-FR" altLang="fr-FR" sz="1400">
                <a:solidFill>
                  <a:srgbClr val="006600"/>
                </a:solidFill>
              </a:rPr>
              <a:t> Assurances, etc.</a:t>
            </a:r>
          </a:p>
        </p:txBody>
      </p:sp>
      <p:sp>
        <p:nvSpPr>
          <p:cNvPr id="81931" name="Rectangle 8"/>
          <p:cNvSpPr>
            <a:spLocks noChangeArrowheads="1"/>
          </p:cNvSpPr>
          <p:nvPr/>
        </p:nvSpPr>
        <p:spPr bwMode="auto">
          <a:xfrm>
            <a:off x="1992313" y="3501008"/>
            <a:ext cx="82089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3pPr>
            <a:lvl4pPr marL="16002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4pPr>
            <a:lvl5pPr marL="20574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9pPr>
          </a:lstStyle>
          <a:p>
            <a:pPr algn="ctr">
              <a:lnSpc>
                <a:spcPct val="93000"/>
              </a:lnSpc>
              <a:spcBef>
                <a:spcPct val="0"/>
              </a:spcBef>
              <a:spcAft>
                <a:spcPts val="1288"/>
              </a:spcAft>
              <a:buClrTx/>
              <a:buNone/>
            </a:pPr>
            <a:r>
              <a:rPr lang="fr-FR" altLang="fr-FR" sz="1800" dirty="0"/>
              <a:t>Répartition des dépenses réalisées sur 30 ans pour un bâtiment tertiaire</a:t>
            </a:r>
          </a:p>
        </p:txBody>
      </p:sp>
      <p:sp>
        <p:nvSpPr>
          <p:cNvPr id="81932" name="Text Box 12"/>
          <p:cNvSpPr txBox="1">
            <a:spLocks noChangeArrowheads="1"/>
          </p:cNvSpPr>
          <p:nvPr/>
        </p:nvSpPr>
        <p:spPr bwMode="auto">
          <a:xfrm>
            <a:off x="8652445" y="5805264"/>
            <a:ext cx="2124075"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3pPr>
            <a:lvl4pPr marL="16002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4pPr>
            <a:lvl5pPr marL="20574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9pPr>
          </a:lstStyle>
          <a:p>
            <a:pPr eaLnBrk="1">
              <a:spcBef>
                <a:spcPct val="0"/>
              </a:spcBef>
              <a:buClrTx/>
              <a:buFontTx/>
              <a:buNone/>
            </a:pPr>
            <a:r>
              <a:rPr lang="fr-FR" altLang="fr-FR" sz="1400" dirty="0">
                <a:solidFill>
                  <a:srgbClr val="FF3300"/>
                </a:solidFill>
              </a:rPr>
              <a:t>Economies</a:t>
            </a:r>
            <a:br>
              <a:rPr lang="fr-FR" altLang="fr-FR" sz="1400" dirty="0">
                <a:solidFill>
                  <a:srgbClr val="FF3300"/>
                </a:solidFill>
              </a:rPr>
            </a:br>
            <a:r>
              <a:rPr lang="fr-FR" altLang="fr-FR" sz="1400" dirty="0">
                <a:solidFill>
                  <a:srgbClr val="FF3300"/>
                </a:solidFill>
              </a:rPr>
              <a:t>= gains d’exploitation</a:t>
            </a:r>
          </a:p>
        </p:txBody>
      </p:sp>
      <p:sp>
        <p:nvSpPr>
          <p:cNvPr id="81933" name="Rectangle 6"/>
          <p:cNvSpPr>
            <a:spLocks noChangeArrowheads="1"/>
          </p:cNvSpPr>
          <p:nvPr/>
        </p:nvSpPr>
        <p:spPr bwMode="auto">
          <a:xfrm>
            <a:off x="7008564" y="4016424"/>
            <a:ext cx="32639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3pPr>
            <a:lvl4pPr marL="16002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4pPr>
            <a:lvl5pPr marL="20574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9pPr>
          </a:lstStyle>
          <a:p>
            <a:pPr>
              <a:lnSpc>
                <a:spcPct val="93000"/>
              </a:lnSpc>
              <a:spcBef>
                <a:spcPct val="0"/>
              </a:spcBef>
              <a:spcAft>
                <a:spcPts val="1288"/>
              </a:spcAft>
              <a:buClrTx/>
              <a:buNone/>
            </a:pPr>
            <a:r>
              <a:rPr lang="fr-FR" altLang="fr-FR" sz="1800" dirty="0"/>
              <a:t>Bâtiment</a:t>
            </a:r>
            <a:r>
              <a:rPr lang="fr-FR" altLang="fr-FR" sz="1600" dirty="0"/>
              <a:t> </a:t>
            </a:r>
            <a:r>
              <a:rPr lang="fr-FR" altLang="fr-FR" sz="1800" dirty="0"/>
              <a:t>tertiaire</a:t>
            </a:r>
            <a:r>
              <a:rPr lang="fr-FR" altLang="fr-FR" sz="1600" dirty="0"/>
              <a:t> </a:t>
            </a:r>
            <a:r>
              <a:rPr lang="fr-FR" altLang="fr-FR" sz="1800" dirty="0"/>
              <a:t>plus efficace</a:t>
            </a:r>
          </a:p>
        </p:txBody>
      </p:sp>
      <p:sp>
        <p:nvSpPr>
          <p:cNvPr id="81934" name="Text Box 5"/>
          <p:cNvSpPr txBox="1">
            <a:spLocks noChangeArrowheads="1"/>
          </p:cNvSpPr>
          <p:nvPr/>
        </p:nvSpPr>
        <p:spPr bwMode="auto">
          <a:xfrm>
            <a:off x="7024260" y="5783338"/>
            <a:ext cx="137599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3pPr>
            <a:lvl4pPr marL="16002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4pPr>
            <a:lvl5pPr marL="20574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9pPr>
          </a:lstStyle>
          <a:p>
            <a:pPr eaLnBrk="1">
              <a:spcBef>
                <a:spcPct val="0"/>
              </a:spcBef>
              <a:buClrTx/>
              <a:buFontTx/>
              <a:buNone/>
            </a:pPr>
            <a:r>
              <a:rPr lang="fr-FR" altLang="fr-FR" sz="1400" dirty="0">
                <a:solidFill>
                  <a:srgbClr val="E4000F"/>
                </a:solidFill>
              </a:rPr>
              <a:t>Investissement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4773">
                                            <p:txEl>
                                              <p:pRg st="2" end="2"/>
                                            </p:txEl>
                                          </p:spTgt>
                                        </p:tgtEl>
                                        <p:attrNameLst>
                                          <p:attrName>style.visibility</p:attrName>
                                        </p:attrNameLst>
                                      </p:cBhvr>
                                      <p:to>
                                        <p:strVal val="visible"/>
                                      </p:to>
                                    </p:set>
                                    <p:animEffect transition="in" filter="wipe(left)">
                                      <p:cBhvr>
                                        <p:cTn id="7" dur="500"/>
                                        <p:tgtEl>
                                          <p:spTgt spid="7477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4773">
                                            <p:txEl>
                                              <p:pRg st="4" end="4"/>
                                            </p:txEl>
                                          </p:spTgt>
                                        </p:tgtEl>
                                        <p:attrNameLst>
                                          <p:attrName>style.visibility</p:attrName>
                                        </p:attrNameLst>
                                      </p:cBhvr>
                                      <p:to>
                                        <p:strVal val="visible"/>
                                      </p:to>
                                    </p:set>
                                    <p:animEffect transition="in" filter="wipe(left)">
                                      <p:cBhvr>
                                        <p:cTn id="12" dur="500"/>
                                        <p:tgtEl>
                                          <p:spTgt spid="747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15"/>
          <p:cNvSpPr>
            <a:spLocks noGrp="1" noChangeArrowheads="1"/>
          </p:cNvSpPr>
          <p:nvPr>
            <p:ph type="title"/>
          </p:nvPr>
        </p:nvSpPr>
        <p:spPr>
          <a:xfrm>
            <a:off x="2027548" y="0"/>
            <a:ext cx="9469051" cy="980728"/>
          </a:xfrm>
        </p:spPr>
        <p:txBody>
          <a:bodyPr/>
          <a:lstStyle/>
          <a:p>
            <a:pPr eaLnBrk="1" hangingPunct="1"/>
            <a:r>
              <a:rPr lang="fr-FR" altLang="fr-FR" dirty="0" smtClean="0"/>
              <a:t>Critères économiques : investissement et coût global, à vous !</a:t>
            </a:r>
            <a:endParaRPr lang="en-US" altLang="fr-FR" dirty="0" smtClean="0"/>
          </a:p>
        </p:txBody>
      </p:sp>
      <p:sp>
        <p:nvSpPr>
          <p:cNvPr id="83975" name="Rectangle 16"/>
          <p:cNvSpPr>
            <a:spLocks noGrp="1" noChangeArrowheads="1"/>
          </p:cNvSpPr>
          <p:nvPr>
            <p:ph idx="1"/>
          </p:nvPr>
        </p:nvSpPr>
        <p:spPr>
          <a:xfrm>
            <a:off x="609600" y="1268760"/>
            <a:ext cx="9302824" cy="4857403"/>
          </a:xfrm>
        </p:spPr>
        <p:txBody>
          <a:bodyPr>
            <a:normAutofit/>
          </a:bodyPr>
          <a:lstStyle/>
          <a:p>
            <a:pPr eaLnBrk="1" hangingPunct="1"/>
            <a:endParaRPr lang="fr-FR" altLang="fr-FR" dirty="0"/>
          </a:p>
          <a:p>
            <a:pPr eaLnBrk="1" hangingPunct="1"/>
            <a:r>
              <a:rPr lang="fr-FR" altLang="fr-FR" dirty="0" smtClean="0"/>
              <a:t>Exercice : </a:t>
            </a:r>
            <a:r>
              <a:rPr lang="fr-FR" altLang="fr-FR" b="0" dirty="0" smtClean="0"/>
              <a:t>Calculez l’investissement, le coût global, et le temps de retour sur investissement d’une ampoule LED ;</a:t>
            </a:r>
            <a:br>
              <a:rPr lang="fr-FR" altLang="fr-FR" b="0" dirty="0" smtClean="0"/>
            </a:br>
            <a:r>
              <a:rPr lang="fr-FR" altLang="fr-FR" b="0" dirty="0" smtClean="0"/>
              <a:t>par rapport à une ampoule à incandescence classique.</a:t>
            </a:r>
          </a:p>
        </p:txBody>
      </p:sp>
      <p:sp>
        <p:nvSpPr>
          <p:cNvPr id="83970"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83971"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546C2E25-3A89-46ED-AB00-0BA5C763E2DF}" type="slidenum">
              <a:rPr lang="fr-FR" altLang="fr-FR" sz="1400">
                <a:solidFill>
                  <a:schemeClr val="bg1"/>
                </a:solidFill>
              </a:rPr>
              <a:pPr>
                <a:spcBef>
                  <a:spcPct val="0"/>
                </a:spcBef>
                <a:buClrTx/>
                <a:buFontTx/>
                <a:buNone/>
              </a:pPr>
              <a:t>42</a:t>
            </a:fld>
            <a:r>
              <a:rPr lang="fr-FR" altLang="fr-FR" sz="1400">
                <a:solidFill>
                  <a:schemeClr val="bg1"/>
                </a:solidFill>
              </a:rPr>
              <a:t>/46</a:t>
            </a:r>
          </a:p>
        </p:txBody>
      </p:sp>
      <p:sp>
        <p:nvSpPr>
          <p:cNvPr id="40966" name="Text Box 6"/>
          <p:cNvSpPr txBox="1">
            <a:spLocks noChangeArrowheads="1"/>
          </p:cNvSpPr>
          <p:nvPr/>
        </p:nvSpPr>
        <p:spPr bwMode="auto">
          <a:xfrm>
            <a:off x="8184232" y="5167783"/>
            <a:ext cx="2002769"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3pPr>
            <a:lvl4pPr marL="16002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4pPr>
            <a:lvl5pPr marL="20574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9pPr>
          </a:lstStyle>
          <a:p>
            <a:pPr algn="ctr" eaLnBrk="1">
              <a:spcBef>
                <a:spcPct val="0"/>
              </a:spcBef>
              <a:buClrTx/>
              <a:buFontTx/>
              <a:buNone/>
            </a:pPr>
            <a:r>
              <a:rPr lang="fr-FR" altLang="fr-FR" sz="1800" dirty="0"/>
              <a:t>100 W</a:t>
            </a:r>
          </a:p>
          <a:p>
            <a:pPr algn="ctr" eaLnBrk="1">
              <a:spcBef>
                <a:spcPct val="0"/>
              </a:spcBef>
              <a:buClrTx/>
              <a:buFontTx/>
              <a:buNone/>
            </a:pPr>
            <a:r>
              <a:rPr lang="fr-FR" altLang="fr-FR" sz="1800" dirty="0"/>
              <a:t>Durée de vie 1 an</a:t>
            </a:r>
          </a:p>
          <a:p>
            <a:pPr algn="ctr" eaLnBrk="1">
              <a:spcBef>
                <a:spcPct val="0"/>
              </a:spcBef>
              <a:buClrTx/>
              <a:buFontTx/>
              <a:buNone/>
            </a:pPr>
            <a:r>
              <a:rPr lang="fr-FR" altLang="fr-FR" sz="1800" dirty="0"/>
              <a:t>Prix 1,25 €</a:t>
            </a:r>
          </a:p>
        </p:txBody>
      </p:sp>
      <p:sp>
        <p:nvSpPr>
          <p:cNvPr id="40967" name="Text Box 7"/>
          <p:cNvSpPr txBox="1">
            <a:spLocks noChangeArrowheads="1"/>
          </p:cNvSpPr>
          <p:nvPr/>
        </p:nvSpPr>
        <p:spPr bwMode="auto">
          <a:xfrm>
            <a:off x="1838325" y="5167783"/>
            <a:ext cx="22479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3pPr>
            <a:lvl4pPr marL="16002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4pPr>
            <a:lvl5pPr marL="20574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9pPr>
          </a:lstStyle>
          <a:p>
            <a:pPr algn="ctr" eaLnBrk="1">
              <a:spcBef>
                <a:spcPct val="0"/>
              </a:spcBef>
              <a:buClrTx/>
              <a:buFontTx/>
              <a:buNone/>
            </a:pPr>
            <a:r>
              <a:rPr lang="fr-FR" altLang="fr-FR" sz="1800"/>
              <a:t>14 W</a:t>
            </a:r>
          </a:p>
          <a:p>
            <a:pPr algn="ctr" eaLnBrk="1">
              <a:spcBef>
                <a:spcPct val="0"/>
              </a:spcBef>
              <a:buClrTx/>
              <a:buFontTx/>
              <a:buNone/>
            </a:pPr>
            <a:r>
              <a:rPr lang="fr-FR" altLang="fr-FR" sz="1800"/>
              <a:t>Durée de vie 15 ans</a:t>
            </a:r>
          </a:p>
          <a:p>
            <a:pPr algn="ctr" eaLnBrk="1">
              <a:spcBef>
                <a:spcPct val="0"/>
              </a:spcBef>
              <a:buClrTx/>
              <a:buFontTx/>
              <a:buNone/>
            </a:pPr>
            <a:r>
              <a:rPr lang="fr-FR" altLang="fr-FR" sz="1800"/>
              <a:t>Prix 6 €</a:t>
            </a:r>
          </a:p>
        </p:txBody>
      </p:sp>
      <p:sp>
        <p:nvSpPr>
          <p:cNvPr id="11" name="Text Box 9"/>
          <p:cNvSpPr txBox="1">
            <a:spLocks noChangeArrowheads="1"/>
          </p:cNvSpPr>
          <p:nvPr/>
        </p:nvSpPr>
        <p:spPr bwMode="auto">
          <a:xfrm>
            <a:off x="3935414" y="3286126"/>
            <a:ext cx="43211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1pPr>
            <a:lvl2pPr marL="742950" indent="-28575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3pPr>
            <a:lvl4pPr marL="16002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4pPr>
            <a:lvl5pPr marL="2057400" indent="-228600" defTabSz="449263">
              <a:spcBef>
                <a:spcPct val="20000"/>
              </a:spcBef>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FFC000"/>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Arial" panose="020B0604020202020204" pitchFamily="34" charset="0"/>
              </a:defRPr>
            </a:lvl9pPr>
          </a:lstStyle>
          <a:p>
            <a:pPr algn="ctr" eaLnBrk="1">
              <a:spcBef>
                <a:spcPct val="0"/>
              </a:spcBef>
              <a:buClrTx/>
              <a:buFontTx/>
              <a:buNone/>
            </a:pPr>
            <a:r>
              <a:rPr lang="fr-FR" altLang="fr-FR" sz="1800"/>
              <a:t>Temps d’utilisation : 1 100 heures/an</a:t>
            </a:r>
          </a:p>
          <a:p>
            <a:pPr algn="ctr" eaLnBrk="1">
              <a:spcBef>
                <a:spcPct val="0"/>
              </a:spcBef>
              <a:buClrTx/>
              <a:buFontTx/>
              <a:buNone/>
            </a:pPr>
            <a:r>
              <a:rPr lang="fr-FR" altLang="fr-FR" sz="1800"/>
              <a:t>Prix de l’énergie : 0,10 €/kWh</a:t>
            </a:r>
          </a:p>
          <a:p>
            <a:pPr algn="ctr" eaLnBrk="1">
              <a:spcBef>
                <a:spcPct val="0"/>
              </a:spcBef>
              <a:buClrTx/>
              <a:buFontTx/>
              <a:buNone/>
            </a:pPr>
            <a:endParaRPr lang="fr-FR" altLang="fr-FR" sz="1800"/>
          </a:p>
          <a:p>
            <a:pPr algn="ctr" eaLnBrk="1">
              <a:spcBef>
                <a:spcPct val="0"/>
              </a:spcBef>
              <a:buClrTx/>
              <a:buFontTx/>
              <a:buNone/>
            </a:pPr>
            <a:r>
              <a:rPr lang="fr-FR" altLang="fr-FR" sz="1800"/>
              <a:t>Pour les plus courageux, augmentation du prix de l’énergie de 5%/an</a:t>
            </a:r>
          </a:p>
        </p:txBody>
      </p:sp>
      <p:pic>
        <p:nvPicPr>
          <p:cNvPr id="83977" name="Picture 24" descr="Ampoule"/>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8184232" y="3151658"/>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8"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870" y="812552"/>
            <a:ext cx="140176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3979" name="Object 27"/>
          <p:cNvGraphicFramePr>
            <a:graphicFrameLocks noChangeAspect="1"/>
          </p:cNvGraphicFramePr>
          <p:nvPr/>
        </p:nvGraphicFramePr>
        <p:xfrm>
          <a:off x="5572125" y="5397500"/>
          <a:ext cx="952500" cy="952500"/>
        </p:xfrm>
        <a:graphic>
          <a:graphicData uri="http://schemas.openxmlformats.org/presentationml/2006/ole">
            <mc:AlternateContent xmlns:mc="http://schemas.openxmlformats.org/markup-compatibility/2006">
              <mc:Choice xmlns:v="urn:schemas-microsoft-com:vml" Requires="v">
                <p:oleObj spid="_x0000_s84139" name="Worksheet" showAsIcon="1" r:id="rId6" imgW="0" imgH="0" progId="Excel.Sheet.8">
                  <p:embed/>
                </p:oleObj>
              </mc:Choice>
              <mc:Fallback>
                <p:oleObj name="Worksheet" showAsIcon="1" r:id="rId6" imgW="0" imgH="0" progId="Excel.Sheet.8">
                  <p:embed/>
                  <p:pic>
                    <p:nvPicPr>
                      <p:cNvPr id="0" name="Object 27"/>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572125" y="5397500"/>
                        <a:ext cx="95250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980" name="Text Box 28"/>
          <p:cNvSpPr txBox="1">
            <a:spLocks noChangeArrowheads="1"/>
          </p:cNvSpPr>
          <p:nvPr/>
        </p:nvSpPr>
        <p:spPr bwMode="auto">
          <a:xfrm>
            <a:off x="5364164" y="5087939"/>
            <a:ext cx="1368425" cy="115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t>Corrigé</a:t>
            </a:r>
            <a:endParaRPr lang="en-US" altLang="fr-FR" sz="1800"/>
          </a:p>
        </p:txBody>
      </p:sp>
      <p:pic>
        <p:nvPicPr>
          <p:cNvPr id="83981" name="Picture 15" descr="Image result for ampoule L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7526" y="3059583"/>
            <a:ext cx="21113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96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0967"/>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40967" grpId="0" autoUpdateAnimBg="0"/>
      <p:bldP spid="1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a:xfrm>
            <a:off x="2027549" y="0"/>
            <a:ext cx="9183376" cy="980728"/>
          </a:xfrm>
        </p:spPr>
        <p:txBody>
          <a:bodyPr/>
          <a:lstStyle/>
          <a:p>
            <a:pPr eaLnBrk="1" hangingPunct="1"/>
            <a:r>
              <a:rPr lang="fr-FR" altLang="fr-FR" dirty="0" smtClean="0"/>
              <a:t>Critères économiques : comment justifier un gros </a:t>
            </a:r>
            <a:r>
              <a:rPr lang="fr-FR" altLang="fr-FR" dirty="0" err="1" smtClean="0"/>
              <a:t>invest</a:t>
            </a:r>
            <a:r>
              <a:rPr lang="fr-FR" altLang="fr-FR" dirty="0" smtClean="0"/>
              <a:t>. ?</a:t>
            </a:r>
          </a:p>
        </p:txBody>
      </p:sp>
      <p:sp>
        <p:nvSpPr>
          <p:cNvPr id="96259" name="Rectangle 3"/>
          <p:cNvSpPr>
            <a:spLocks noGrp="1" noChangeArrowheads="1"/>
          </p:cNvSpPr>
          <p:nvPr>
            <p:ph idx="1"/>
          </p:nvPr>
        </p:nvSpPr>
        <p:spPr>
          <a:xfrm>
            <a:off x="609600" y="1268760"/>
            <a:ext cx="9302824" cy="4857403"/>
          </a:xfrm>
        </p:spPr>
        <p:txBody>
          <a:bodyPr>
            <a:normAutofit/>
          </a:bodyPr>
          <a:lstStyle/>
          <a:p>
            <a:pPr marL="28575" indent="-285750" eaLnBrk="1" hangingPunct="1">
              <a:buFont typeface="Arial" panose="020B0604020202020204" pitchFamily="34" charset="0"/>
              <a:buChar char="•"/>
            </a:pPr>
            <a:r>
              <a:rPr lang="fr-FR" altLang="fr-FR" b="0" dirty="0" smtClean="0"/>
              <a:t>Un produit respectueux de l’environnement est souvent :</a:t>
            </a:r>
          </a:p>
          <a:p>
            <a:pPr lvl="1" eaLnBrk="1" hangingPunct="1"/>
            <a:r>
              <a:rPr lang="fr-FR" altLang="fr-FR" dirty="0" smtClean="0"/>
              <a:t>Plus cher à l’achat (investissement défavorable)</a:t>
            </a:r>
          </a:p>
          <a:p>
            <a:pPr lvl="1" eaLnBrk="1" hangingPunct="1"/>
            <a:r>
              <a:rPr lang="fr-FR" altLang="fr-FR" dirty="0" smtClean="0"/>
              <a:t>Mais moins cher sur le long terme (coût global favorable)</a:t>
            </a:r>
          </a:p>
          <a:p>
            <a:pPr eaLnBrk="1" hangingPunct="1"/>
            <a:endParaRPr lang="fr-FR" altLang="fr-FR" dirty="0" smtClean="0"/>
          </a:p>
          <a:p>
            <a:pPr marL="28575" indent="-285750" eaLnBrk="1" hangingPunct="1">
              <a:buFont typeface="Arial" panose="020B0604020202020204" pitchFamily="34" charset="0"/>
              <a:buChar char="•"/>
            </a:pPr>
            <a:r>
              <a:rPr lang="fr-FR" altLang="fr-FR" dirty="0" smtClean="0"/>
              <a:t>Exercice : </a:t>
            </a:r>
            <a:r>
              <a:rPr lang="fr-FR" altLang="fr-FR" b="0" dirty="0" smtClean="0"/>
              <a:t>le commun des mortels est surtout sensible à l’investissement. Réfléchissez à un argumentaire économique en faveur d’un produit respectueux de l’environnement.</a:t>
            </a:r>
          </a:p>
          <a:p>
            <a:pPr eaLnBrk="1" hangingPunct="1"/>
            <a:endParaRPr lang="fr-FR" altLang="fr-FR" dirty="0" smtClean="0"/>
          </a:p>
          <a:p>
            <a:pPr marL="28575" indent="-285750" eaLnBrk="1" hangingPunct="1">
              <a:buFont typeface="Arial" panose="020B0604020202020204" pitchFamily="34" charset="0"/>
              <a:buChar char="•"/>
            </a:pPr>
            <a:r>
              <a:rPr lang="fr-FR" altLang="fr-FR" b="0" dirty="0" smtClean="0"/>
              <a:t>Repensez à GM et Ford</a:t>
            </a:r>
          </a:p>
          <a:p>
            <a:pPr eaLnBrk="1" hangingPunct="1">
              <a:buFont typeface="Wingdings" panose="05000000000000000000" pitchFamily="2" charset="2"/>
              <a:buNone/>
            </a:pPr>
            <a:endParaRPr lang="fr-FR" altLang="fr-FR" dirty="0" smtClean="0"/>
          </a:p>
        </p:txBody>
      </p:sp>
      <p:sp>
        <p:nvSpPr>
          <p:cNvPr id="86018"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86019"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4123E82C-5D06-4AE9-AB85-F79C2AE1D2D3}" type="slidenum">
              <a:rPr lang="fr-FR" altLang="fr-FR" sz="1400">
                <a:solidFill>
                  <a:schemeClr val="bg1"/>
                </a:solidFill>
              </a:rPr>
              <a:pPr>
                <a:spcBef>
                  <a:spcPct val="0"/>
                </a:spcBef>
                <a:buClrTx/>
                <a:buFontTx/>
                <a:buNone/>
              </a:pPr>
              <a:t>43</a:t>
            </a:fld>
            <a:r>
              <a:rPr lang="fr-FR" altLang="fr-FR" sz="1400">
                <a:solidFill>
                  <a:schemeClr val="bg1"/>
                </a:solidFill>
              </a:rPr>
              <a:t>/46</a:t>
            </a:r>
          </a:p>
        </p:txBody>
      </p:sp>
      <p:grpSp>
        <p:nvGrpSpPr>
          <p:cNvPr id="2" name="Group 8"/>
          <p:cNvGrpSpPr>
            <a:grpSpLocks/>
          </p:cNvGrpSpPr>
          <p:nvPr/>
        </p:nvGrpSpPr>
        <p:grpSpPr bwMode="auto">
          <a:xfrm>
            <a:off x="2989263" y="4437112"/>
            <a:ext cx="6705600" cy="1655763"/>
            <a:chOff x="878" y="2795"/>
            <a:chExt cx="4224" cy="1043"/>
          </a:xfrm>
        </p:grpSpPr>
        <p:pic>
          <p:nvPicPr>
            <p:cNvPr id="86024" name="Picture 4" descr="Pick-up GMC 2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 y="2800"/>
              <a:ext cx="1490"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5" descr="Ford Fies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 y="2795"/>
              <a:ext cx="1421"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023"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0496" y="1844824"/>
            <a:ext cx="140176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6259">
                                            <p:txEl>
                                              <p:pRg st="6" end="6"/>
                                            </p:txEl>
                                          </p:spTgt>
                                        </p:tgtEl>
                                        <p:attrNameLst>
                                          <p:attrName>style.visibility</p:attrName>
                                        </p:attrNameLst>
                                      </p:cBhvr>
                                      <p:to>
                                        <p:strVal val="visible"/>
                                      </p:to>
                                    </p:set>
                                    <p:animEffect transition="in" filter="wipe(left)">
                                      <p:cBhvr>
                                        <p:cTn id="7" dur="500"/>
                                        <p:tgtEl>
                                          <p:spTgt spid="96259">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2"/>
          <p:cNvSpPr>
            <a:spLocks noGrp="1" noChangeArrowheads="1"/>
          </p:cNvSpPr>
          <p:nvPr>
            <p:ph type="title"/>
          </p:nvPr>
        </p:nvSpPr>
        <p:spPr/>
        <p:txBody>
          <a:bodyPr/>
          <a:lstStyle/>
          <a:p>
            <a:pPr eaLnBrk="1" hangingPunct="1"/>
            <a:r>
              <a:rPr lang="fr-FR" altLang="fr-FR" smtClean="0"/>
              <a:t>5</a:t>
            </a:r>
            <a:r>
              <a:rPr lang="fr-FR" altLang="fr-FR" baseline="30000" smtClean="0"/>
              <a:t>ème</a:t>
            </a:r>
            <a:r>
              <a:rPr lang="fr-FR" altLang="fr-FR" smtClean="0"/>
              <a:t> critère : retour sur investissement pour l’équipe</a:t>
            </a:r>
          </a:p>
        </p:txBody>
      </p:sp>
      <p:sp>
        <p:nvSpPr>
          <p:cNvPr id="81923" name="Rectangle 3"/>
          <p:cNvSpPr>
            <a:spLocks noGrp="1" noChangeArrowheads="1"/>
          </p:cNvSpPr>
          <p:nvPr>
            <p:ph idx="1"/>
          </p:nvPr>
        </p:nvSpPr>
        <p:spPr>
          <a:xfrm>
            <a:off x="609600" y="1124744"/>
            <a:ext cx="10972800" cy="4857403"/>
          </a:xfrm>
        </p:spPr>
        <p:txBody>
          <a:bodyPr/>
          <a:lstStyle/>
          <a:p>
            <a:pPr eaLnBrk="1" hangingPunct="1"/>
            <a:r>
              <a:rPr lang="fr-FR" altLang="fr-FR" b="0" dirty="0" smtClean="0"/>
              <a:t>Le projet que vous portez doit vous apprendre quelque chose, vous faire progresser ! Pour chaque membre de l’équipe !</a:t>
            </a:r>
          </a:p>
          <a:p>
            <a:pPr eaLnBrk="1" hangingPunct="1"/>
            <a:endParaRPr lang="fr-FR" altLang="fr-FR" b="0" dirty="0" smtClean="0"/>
          </a:p>
          <a:p>
            <a:pPr eaLnBrk="1" hangingPunct="1"/>
            <a:r>
              <a:rPr lang="fr-FR" altLang="fr-FR" b="0" dirty="0" smtClean="0"/>
              <a:t>Vous devez kiffer !!!</a:t>
            </a:r>
          </a:p>
        </p:txBody>
      </p:sp>
      <p:sp>
        <p:nvSpPr>
          <p:cNvPr id="87042"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87043"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F8BF36EF-17E8-46BF-A1A3-B52A0DD8F52F}" type="slidenum">
              <a:rPr lang="fr-FR" altLang="fr-FR" sz="1400">
                <a:solidFill>
                  <a:schemeClr val="bg1"/>
                </a:solidFill>
              </a:rPr>
              <a:pPr>
                <a:spcBef>
                  <a:spcPct val="0"/>
                </a:spcBef>
                <a:buClrTx/>
                <a:buFontTx/>
                <a:buNone/>
              </a:pPr>
              <a:t>44</a:t>
            </a:fld>
            <a:r>
              <a:rPr lang="fr-FR" altLang="fr-FR" sz="1400">
                <a:solidFill>
                  <a:schemeClr val="bg1"/>
                </a:solidFill>
              </a:rPr>
              <a:t>/46</a:t>
            </a:r>
          </a:p>
        </p:txBody>
      </p:sp>
      <p:sp>
        <p:nvSpPr>
          <p:cNvPr id="87046" name="Oval 4"/>
          <p:cNvSpPr>
            <a:spLocks noChangeArrowheads="1"/>
          </p:cNvSpPr>
          <p:nvPr/>
        </p:nvSpPr>
        <p:spPr bwMode="auto">
          <a:xfrm>
            <a:off x="1847850" y="1917724"/>
            <a:ext cx="8497888" cy="4319588"/>
          </a:xfrm>
          <a:prstGeom prst="ellipse">
            <a:avLst/>
          </a:prstGeom>
          <a:solidFill>
            <a:srgbClr val="FF0000"/>
          </a:solidFill>
          <a:ln w="9525">
            <a:solidFill>
              <a:schemeClr val="tx1"/>
            </a:solidFill>
            <a:round/>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93000"/>
              </a:lnSpc>
              <a:spcBef>
                <a:spcPct val="0"/>
              </a:spcBef>
              <a:buClr>
                <a:srgbClr val="000000"/>
              </a:buClr>
              <a:buFont typeface="Arial" panose="020B0604020202020204" pitchFamily="34" charset="0"/>
              <a:buNone/>
            </a:pPr>
            <a:endParaRPr lang="fr-FR" altLang="fr-FR">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a:solidFill>
                <a:schemeClr val="bg1"/>
              </a:solidFill>
            </a:endParaRPr>
          </a:p>
          <a:p>
            <a:pPr algn="ctr" eaLnBrk="1" hangingPunct="1">
              <a:lnSpc>
                <a:spcPct val="93000"/>
              </a:lnSpc>
              <a:spcBef>
                <a:spcPct val="0"/>
              </a:spcBef>
              <a:buClr>
                <a:srgbClr val="000000"/>
              </a:buClr>
              <a:buFont typeface="Arial" panose="020B0604020202020204" pitchFamily="34" charset="0"/>
              <a:buNone/>
            </a:pPr>
            <a:r>
              <a:rPr lang="fr-FR" altLang="fr-FR" sz="2400">
                <a:solidFill>
                  <a:schemeClr val="bg1"/>
                </a:solidFill>
              </a:rPr>
              <a:t>Zone de danger</a:t>
            </a:r>
          </a:p>
        </p:txBody>
      </p:sp>
      <p:sp>
        <p:nvSpPr>
          <p:cNvPr id="87047" name="Oval 5"/>
          <p:cNvSpPr>
            <a:spLocks noChangeArrowheads="1"/>
          </p:cNvSpPr>
          <p:nvPr/>
        </p:nvSpPr>
        <p:spPr bwMode="auto">
          <a:xfrm>
            <a:off x="3883026" y="2763863"/>
            <a:ext cx="4373563" cy="2592387"/>
          </a:xfrm>
          <a:prstGeom prst="ellipse">
            <a:avLst/>
          </a:prstGeom>
          <a:solidFill>
            <a:srgbClr val="EE8E00"/>
          </a:solidFill>
          <a:ln w="9525">
            <a:solidFill>
              <a:schemeClr val="tx1"/>
            </a:solidFill>
            <a:round/>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93000"/>
              </a:lnSpc>
              <a:spcBef>
                <a:spcPct val="0"/>
              </a:spcBef>
              <a:buClr>
                <a:srgbClr val="000000"/>
              </a:buClr>
              <a:buFont typeface="Arial" panose="020B0604020202020204" pitchFamily="34" charset="0"/>
              <a:buNone/>
            </a:pPr>
            <a:endParaRPr lang="fr-FR" altLang="fr-FR" sz="2400" b="1">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sz="2400" b="1">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sz="2400" b="1">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sz="2400" b="1">
              <a:solidFill>
                <a:schemeClr val="bg1"/>
              </a:solidFill>
            </a:endParaRPr>
          </a:p>
          <a:p>
            <a:pPr algn="ctr" eaLnBrk="1" hangingPunct="1">
              <a:lnSpc>
                <a:spcPct val="93000"/>
              </a:lnSpc>
              <a:spcBef>
                <a:spcPct val="0"/>
              </a:spcBef>
              <a:buClr>
                <a:srgbClr val="000000"/>
              </a:buClr>
              <a:buFont typeface="Arial" panose="020B0604020202020204" pitchFamily="34" charset="0"/>
              <a:buNone/>
            </a:pPr>
            <a:endParaRPr lang="fr-FR" altLang="fr-FR" sz="2400" b="1">
              <a:solidFill>
                <a:schemeClr val="bg1"/>
              </a:solidFill>
            </a:endParaRPr>
          </a:p>
          <a:p>
            <a:pPr algn="ctr" eaLnBrk="1" hangingPunct="1">
              <a:lnSpc>
                <a:spcPct val="93000"/>
              </a:lnSpc>
              <a:spcBef>
                <a:spcPct val="0"/>
              </a:spcBef>
              <a:buClr>
                <a:srgbClr val="000000"/>
              </a:buClr>
              <a:buFont typeface="Arial" panose="020B0604020202020204" pitchFamily="34" charset="0"/>
              <a:buNone/>
            </a:pPr>
            <a:r>
              <a:rPr lang="fr-FR" altLang="fr-FR" sz="2400">
                <a:solidFill>
                  <a:schemeClr val="bg1"/>
                </a:solidFill>
              </a:rPr>
              <a:t>Zone de sécurité</a:t>
            </a:r>
          </a:p>
        </p:txBody>
      </p:sp>
      <p:sp>
        <p:nvSpPr>
          <p:cNvPr id="87048" name="Oval 6"/>
          <p:cNvSpPr>
            <a:spLocks noChangeArrowheads="1"/>
          </p:cNvSpPr>
          <p:nvPr/>
        </p:nvSpPr>
        <p:spPr bwMode="auto">
          <a:xfrm>
            <a:off x="4889501" y="3429025"/>
            <a:ext cx="2430463" cy="1298575"/>
          </a:xfrm>
          <a:prstGeom prst="ellipse">
            <a:avLst/>
          </a:prstGeom>
          <a:solidFill>
            <a:srgbClr val="FFFF00"/>
          </a:solidFill>
          <a:ln w="9525">
            <a:solidFill>
              <a:schemeClr val="tx1"/>
            </a:solidFill>
            <a:round/>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93000"/>
              </a:lnSpc>
              <a:spcBef>
                <a:spcPct val="0"/>
              </a:spcBef>
              <a:buClr>
                <a:srgbClr val="000000"/>
              </a:buClr>
              <a:buFont typeface="Arial" panose="020B0604020202020204" pitchFamily="34" charset="0"/>
              <a:buNone/>
            </a:pPr>
            <a:r>
              <a:rPr lang="fr-FR" altLang="fr-FR" sz="2400"/>
              <a:t>Zone </a:t>
            </a:r>
          </a:p>
          <a:p>
            <a:pPr algn="ctr" eaLnBrk="1" hangingPunct="1">
              <a:lnSpc>
                <a:spcPct val="93000"/>
              </a:lnSpc>
              <a:spcBef>
                <a:spcPct val="0"/>
              </a:spcBef>
              <a:buClr>
                <a:srgbClr val="000000"/>
              </a:buClr>
              <a:buFont typeface="Arial" panose="020B0604020202020204" pitchFamily="34" charset="0"/>
              <a:buNone/>
            </a:pPr>
            <a:r>
              <a:rPr lang="fr-FR" altLang="fr-FR" sz="2400"/>
              <a:t>de confort</a:t>
            </a:r>
          </a:p>
        </p:txBody>
      </p:sp>
      <p:sp>
        <p:nvSpPr>
          <p:cNvPr id="87049" name="Text Box 11"/>
          <p:cNvSpPr txBox="1">
            <a:spLocks noChangeArrowheads="1"/>
          </p:cNvSpPr>
          <p:nvPr/>
        </p:nvSpPr>
        <p:spPr bwMode="auto">
          <a:xfrm>
            <a:off x="2855914" y="2565424"/>
            <a:ext cx="24288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lnSpc>
                <a:spcPct val="93000"/>
              </a:lnSpc>
              <a:spcBef>
                <a:spcPct val="50000"/>
              </a:spcBef>
              <a:buClr>
                <a:srgbClr val="000000"/>
              </a:buClr>
              <a:buFont typeface="Arial" panose="020B0604020202020204" pitchFamily="34" charset="0"/>
              <a:buNone/>
            </a:pPr>
            <a:r>
              <a:rPr lang="fr-FR" altLang="fr-FR" b="1" dirty="0">
                <a:solidFill>
                  <a:schemeClr val="bg1"/>
                </a:solidFill>
              </a:rPr>
              <a:t>Développement personnel</a:t>
            </a:r>
          </a:p>
          <a:p>
            <a:pPr eaLnBrk="1" hangingPunct="1">
              <a:lnSpc>
                <a:spcPct val="93000"/>
              </a:lnSpc>
              <a:spcBef>
                <a:spcPct val="50000"/>
              </a:spcBef>
              <a:buClr>
                <a:srgbClr val="000000"/>
              </a:buClr>
              <a:buFont typeface="Arial" panose="020B0604020202020204" pitchFamily="34" charset="0"/>
              <a:buNone/>
            </a:pPr>
            <a:r>
              <a:rPr lang="fr-FR" altLang="fr-FR" sz="1200" dirty="0">
                <a:solidFill>
                  <a:schemeClr val="bg1"/>
                </a:solidFill>
              </a:rPr>
              <a:t>(capital intellectuel, capital physique, bien-être spirituel…)</a:t>
            </a:r>
          </a:p>
        </p:txBody>
      </p:sp>
      <p:sp>
        <p:nvSpPr>
          <p:cNvPr id="87050" name="Text Box 12"/>
          <p:cNvSpPr txBox="1">
            <a:spLocks noChangeArrowheads="1"/>
          </p:cNvSpPr>
          <p:nvPr/>
        </p:nvSpPr>
        <p:spPr bwMode="auto">
          <a:xfrm>
            <a:off x="7680326" y="2543364"/>
            <a:ext cx="212963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lnSpc>
                <a:spcPct val="93000"/>
              </a:lnSpc>
              <a:spcBef>
                <a:spcPct val="50000"/>
              </a:spcBef>
              <a:buClr>
                <a:srgbClr val="000000"/>
              </a:buClr>
              <a:buFont typeface="Arial" panose="020B0604020202020204" pitchFamily="34" charset="0"/>
              <a:buNone/>
            </a:pPr>
            <a:r>
              <a:rPr lang="fr-FR" altLang="fr-FR" b="1" dirty="0">
                <a:solidFill>
                  <a:schemeClr val="bg1"/>
                </a:solidFill>
              </a:rPr>
              <a:t>Contribution</a:t>
            </a:r>
            <a:br>
              <a:rPr lang="fr-FR" altLang="fr-FR" b="1" dirty="0">
                <a:solidFill>
                  <a:schemeClr val="bg1"/>
                </a:solidFill>
              </a:rPr>
            </a:br>
            <a:r>
              <a:rPr lang="fr-FR" altLang="fr-FR" b="1" dirty="0">
                <a:solidFill>
                  <a:schemeClr val="bg1"/>
                </a:solidFill>
              </a:rPr>
              <a:t>à la société</a:t>
            </a:r>
          </a:p>
          <a:p>
            <a:pPr eaLnBrk="1" hangingPunct="1">
              <a:lnSpc>
                <a:spcPct val="93000"/>
              </a:lnSpc>
              <a:spcBef>
                <a:spcPct val="50000"/>
              </a:spcBef>
              <a:buClr>
                <a:srgbClr val="000000"/>
              </a:buClr>
              <a:buFont typeface="Arial" panose="020B0604020202020204" pitchFamily="34" charset="0"/>
              <a:buNone/>
            </a:pPr>
            <a:r>
              <a:rPr lang="fr-FR" altLang="fr-FR" sz="1200" dirty="0">
                <a:solidFill>
                  <a:schemeClr val="bg1"/>
                </a:solidFill>
              </a:rPr>
              <a:t>Utilité sociale, engagement pour la paix, dons à une cause, …</a:t>
            </a:r>
          </a:p>
        </p:txBody>
      </p:sp>
      <p:sp>
        <p:nvSpPr>
          <p:cNvPr id="87051" name="Text Box 13"/>
          <p:cNvSpPr txBox="1">
            <a:spLocks noChangeArrowheads="1"/>
          </p:cNvSpPr>
          <p:nvPr/>
        </p:nvSpPr>
        <p:spPr bwMode="auto">
          <a:xfrm>
            <a:off x="7680326" y="4076724"/>
            <a:ext cx="24288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lnSpc>
                <a:spcPct val="93000"/>
              </a:lnSpc>
              <a:spcBef>
                <a:spcPct val="50000"/>
              </a:spcBef>
              <a:buClr>
                <a:srgbClr val="000000"/>
              </a:buClr>
              <a:buFont typeface="Arial" panose="020B0604020202020204" pitchFamily="34" charset="0"/>
              <a:buNone/>
            </a:pPr>
            <a:r>
              <a:rPr lang="fr-FR" altLang="fr-FR" b="1" dirty="0">
                <a:solidFill>
                  <a:schemeClr val="bg1"/>
                </a:solidFill>
              </a:rPr>
              <a:t>Vie sociale</a:t>
            </a:r>
          </a:p>
          <a:p>
            <a:pPr eaLnBrk="1" hangingPunct="1">
              <a:lnSpc>
                <a:spcPct val="93000"/>
              </a:lnSpc>
              <a:spcBef>
                <a:spcPct val="50000"/>
              </a:spcBef>
              <a:buClr>
                <a:srgbClr val="000000"/>
              </a:buClr>
              <a:buFont typeface="Arial" panose="020B0604020202020204" pitchFamily="34" charset="0"/>
              <a:buNone/>
            </a:pPr>
            <a:r>
              <a:rPr lang="fr-FR" altLang="fr-FR" sz="1200" dirty="0">
                <a:solidFill>
                  <a:schemeClr val="bg1"/>
                </a:solidFill>
              </a:rPr>
              <a:t>Qualité / profondeur des échanges avec mes amis, partage d’idées avec d’autres, …</a:t>
            </a:r>
          </a:p>
        </p:txBody>
      </p:sp>
      <p:sp>
        <p:nvSpPr>
          <p:cNvPr id="87052" name="Text Box 14"/>
          <p:cNvSpPr txBox="1">
            <a:spLocks noChangeArrowheads="1"/>
          </p:cNvSpPr>
          <p:nvPr/>
        </p:nvSpPr>
        <p:spPr bwMode="auto">
          <a:xfrm>
            <a:off x="2855913" y="4076725"/>
            <a:ext cx="20891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lnSpc>
                <a:spcPct val="93000"/>
              </a:lnSpc>
              <a:spcBef>
                <a:spcPct val="50000"/>
              </a:spcBef>
              <a:buClr>
                <a:srgbClr val="000000"/>
              </a:buClr>
              <a:buFont typeface="Arial" panose="020B0604020202020204" pitchFamily="34" charset="0"/>
              <a:buNone/>
            </a:pPr>
            <a:r>
              <a:rPr lang="fr-FR" altLang="fr-FR" b="1" dirty="0">
                <a:solidFill>
                  <a:schemeClr val="bg1"/>
                </a:solidFill>
              </a:rPr>
              <a:t>Développement professionnel</a:t>
            </a:r>
          </a:p>
          <a:p>
            <a:pPr eaLnBrk="1" hangingPunct="1">
              <a:lnSpc>
                <a:spcPct val="93000"/>
              </a:lnSpc>
              <a:spcBef>
                <a:spcPct val="50000"/>
              </a:spcBef>
              <a:buClr>
                <a:srgbClr val="000000"/>
              </a:buClr>
              <a:buFont typeface="Arial" panose="020B0604020202020204" pitchFamily="34" charset="0"/>
              <a:buNone/>
            </a:pPr>
            <a:r>
              <a:rPr lang="fr-FR" altLang="fr-FR" sz="1200" dirty="0">
                <a:solidFill>
                  <a:schemeClr val="bg1"/>
                </a:solidFill>
              </a:rPr>
              <a:t>(capacités à manager, à communiquer, à avoir un comportement pro,  capital financier personnel…)</a:t>
            </a:r>
          </a:p>
        </p:txBody>
      </p:sp>
      <p:cxnSp>
        <p:nvCxnSpPr>
          <p:cNvPr id="87053" name="AutoShape 11"/>
          <p:cNvCxnSpPr>
            <a:cxnSpLocks noChangeShapeType="1"/>
            <a:stCxn id="87048" idx="4"/>
            <a:endCxn id="87046" idx="4"/>
          </p:cNvCxnSpPr>
          <p:nvPr/>
        </p:nvCxnSpPr>
        <p:spPr bwMode="auto">
          <a:xfrm flipH="1">
            <a:off x="6096794" y="4727600"/>
            <a:ext cx="7939" cy="1509712"/>
          </a:xfrm>
          <a:prstGeom prst="straightConnector1">
            <a:avLst/>
          </a:prstGeom>
          <a:noFill/>
          <a:ln w="38100">
            <a:solidFill>
              <a:srgbClr val="0066FF"/>
            </a:solidFill>
            <a:round/>
            <a:headEnd/>
            <a:tailEnd/>
          </a:ln>
          <a:extLst>
            <a:ext uri="{909E8E84-426E-40DD-AFC4-6F175D3DCCD1}">
              <a14:hiddenFill xmlns:a14="http://schemas.microsoft.com/office/drawing/2010/main">
                <a:noFill/>
              </a14:hiddenFill>
            </a:ext>
          </a:extLst>
        </p:spPr>
      </p:cxnSp>
      <p:cxnSp>
        <p:nvCxnSpPr>
          <p:cNvPr id="87054" name="AutoShape 12"/>
          <p:cNvCxnSpPr>
            <a:cxnSpLocks noChangeShapeType="1"/>
            <a:stCxn id="87048" idx="0"/>
            <a:endCxn id="87046" idx="0"/>
          </p:cNvCxnSpPr>
          <p:nvPr/>
        </p:nvCxnSpPr>
        <p:spPr bwMode="auto">
          <a:xfrm flipH="1" flipV="1">
            <a:off x="6097589" y="1917724"/>
            <a:ext cx="7937" cy="1511300"/>
          </a:xfrm>
          <a:prstGeom prst="straightConnector1">
            <a:avLst/>
          </a:prstGeom>
          <a:noFill/>
          <a:ln w="38100">
            <a:solidFill>
              <a:srgbClr val="0066FF"/>
            </a:solidFill>
            <a:round/>
            <a:headEnd/>
            <a:tailEnd/>
          </a:ln>
          <a:extLst>
            <a:ext uri="{909E8E84-426E-40DD-AFC4-6F175D3DCCD1}">
              <a14:hiddenFill xmlns:a14="http://schemas.microsoft.com/office/drawing/2010/main">
                <a:noFill/>
              </a14:hiddenFill>
            </a:ext>
          </a:extLst>
        </p:spPr>
      </p:cxnSp>
      <p:cxnSp>
        <p:nvCxnSpPr>
          <p:cNvPr id="87055" name="AutoShape 13"/>
          <p:cNvCxnSpPr>
            <a:cxnSpLocks noChangeShapeType="1"/>
            <a:stCxn id="87048" idx="2"/>
            <a:endCxn id="87046" idx="2"/>
          </p:cNvCxnSpPr>
          <p:nvPr/>
        </p:nvCxnSpPr>
        <p:spPr bwMode="auto">
          <a:xfrm flipH="1" flipV="1">
            <a:off x="1847850" y="4077518"/>
            <a:ext cx="3041651" cy="795"/>
          </a:xfrm>
          <a:prstGeom prst="straightConnector1">
            <a:avLst/>
          </a:prstGeom>
          <a:noFill/>
          <a:ln w="38100">
            <a:solidFill>
              <a:srgbClr val="0066FF"/>
            </a:solidFill>
            <a:round/>
            <a:headEnd/>
            <a:tailEnd/>
          </a:ln>
          <a:extLst>
            <a:ext uri="{909E8E84-426E-40DD-AFC4-6F175D3DCCD1}">
              <a14:hiddenFill xmlns:a14="http://schemas.microsoft.com/office/drawing/2010/main">
                <a:noFill/>
              </a14:hiddenFill>
            </a:ext>
          </a:extLst>
        </p:spPr>
      </p:cxnSp>
      <p:cxnSp>
        <p:nvCxnSpPr>
          <p:cNvPr id="87056" name="AutoShape 14"/>
          <p:cNvCxnSpPr>
            <a:cxnSpLocks noChangeShapeType="1"/>
            <a:stCxn id="87048" idx="6"/>
            <a:endCxn id="87046" idx="6"/>
          </p:cNvCxnSpPr>
          <p:nvPr/>
        </p:nvCxnSpPr>
        <p:spPr bwMode="auto">
          <a:xfrm>
            <a:off x="7319964" y="4078312"/>
            <a:ext cx="3025775" cy="0"/>
          </a:xfrm>
          <a:prstGeom prst="straightConnector1">
            <a:avLst/>
          </a:prstGeom>
          <a:noFill/>
          <a:ln w="38100">
            <a:solidFill>
              <a:srgbClr val="0066FF"/>
            </a:solidFill>
            <a:round/>
            <a:headEnd/>
            <a:tailEnd/>
          </a:ln>
          <a:extLst>
            <a:ext uri="{909E8E84-426E-40DD-AFC4-6F175D3DCCD1}">
              <a14:hiddenFill xmlns:a14="http://schemas.microsoft.com/office/drawing/2010/main">
                <a:noFill/>
              </a14:hiddenFill>
            </a:ext>
          </a:extLst>
        </p:spPr>
      </p:cxnSp>
      <p:sp>
        <p:nvSpPr>
          <p:cNvPr id="87057" name="AutoShape 15"/>
          <p:cNvSpPr>
            <a:spLocks noChangeArrowheads="1"/>
          </p:cNvSpPr>
          <p:nvPr/>
        </p:nvSpPr>
        <p:spPr bwMode="auto">
          <a:xfrm rot="3994536">
            <a:off x="4871245" y="2639244"/>
            <a:ext cx="574675" cy="360363"/>
          </a:xfrm>
          <a:prstGeom prst="leftArrow">
            <a:avLst>
              <a:gd name="adj1" fmla="val 50000"/>
              <a:gd name="adj2" fmla="val 39868"/>
            </a:avLst>
          </a:prstGeom>
          <a:solidFill>
            <a:srgbClr val="FF99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058" name="AutoShape 16"/>
          <p:cNvSpPr>
            <a:spLocks noChangeArrowheads="1"/>
          </p:cNvSpPr>
          <p:nvPr/>
        </p:nvSpPr>
        <p:spPr bwMode="auto">
          <a:xfrm rot="3994536">
            <a:off x="5196682" y="3321869"/>
            <a:ext cx="574675" cy="360362"/>
          </a:xfrm>
          <a:prstGeom prst="leftArrow">
            <a:avLst>
              <a:gd name="adj1" fmla="val 50000"/>
              <a:gd name="adj2" fmla="val 39868"/>
            </a:avLst>
          </a:prstGeom>
          <a:solidFill>
            <a:srgbClr val="FFFF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059" name="AutoShape 17"/>
          <p:cNvSpPr>
            <a:spLocks noChangeArrowheads="1"/>
          </p:cNvSpPr>
          <p:nvPr/>
        </p:nvSpPr>
        <p:spPr bwMode="auto">
          <a:xfrm rot="6347593">
            <a:off x="6636545" y="2601144"/>
            <a:ext cx="574675" cy="360363"/>
          </a:xfrm>
          <a:prstGeom prst="leftArrow">
            <a:avLst>
              <a:gd name="adj1" fmla="val 50000"/>
              <a:gd name="adj2" fmla="val 39868"/>
            </a:avLst>
          </a:prstGeom>
          <a:solidFill>
            <a:srgbClr val="FF99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060" name="AutoShape 18"/>
          <p:cNvSpPr>
            <a:spLocks noChangeArrowheads="1"/>
          </p:cNvSpPr>
          <p:nvPr/>
        </p:nvSpPr>
        <p:spPr bwMode="auto">
          <a:xfrm rot="6347593">
            <a:off x="6420645" y="3321869"/>
            <a:ext cx="574675" cy="360363"/>
          </a:xfrm>
          <a:prstGeom prst="leftArrow">
            <a:avLst>
              <a:gd name="adj1" fmla="val 50000"/>
              <a:gd name="adj2" fmla="val 39868"/>
            </a:avLst>
          </a:prstGeom>
          <a:solidFill>
            <a:srgbClr val="FFFF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061" name="AutoShape 19"/>
          <p:cNvSpPr>
            <a:spLocks noChangeArrowheads="1"/>
          </p:cNvSpPr>
          <p:nvPr/>
        </p:nvSpPr>
        <p:spPr bwMode="auto">
          <a:xfrm rot="13259660">
            <a:off x="6816726" y="4294212"/>
            <a:ext cx="574675" cy="360362"/>
          </a:xfrm>
          <a:prstGeom prst="leftArrow">
            <a:avLst>
              <a:gd name="adj1" fmla="val 50000"/>
              <a:gd name="adj2" fmla="val 39868"/>
            </a:avLst>
          </a:prstGeom>
          <a:solidFill>
            <a:srgbClr val="FFFF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062" name="AutoShape 20"/>
          <p:cNvSpPr>
            <a:spLocks noChangeArrowheads="1"/>
          </p:cNvSpPr>
          <p:nvPr/>
        </p:nvSpPr>
        <p:spPr bwMode="auto">
          <a:xfrm rot="20190228">
            <a:off x="4800601" y="4294212"/>
            <a:ext cx="574675" cy="360362"/>
          </a:xfrm>
          <a:prstGeom prst="leftArrow">
            <a:avLst>
              <a:gd name="adj1" fmla="val 50000"/>
              <a:gd name="adj2" fmla="val 39868"/>
            </a:avLst>
          </a:prstGeom>
          <a:solidFill>
            <a:srgbClr val="FFFF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063" name="AutoShape 21"/>
          <p:cNvSpPr>
            <a:spLocks noChangeArrowheads="1"/>
          </p:cNvSpPr>
          <p:nvPr/>
        </p:nvSpPr>
        <p:spPr bwMode="auto">
          <a:xfrm rot="13550711">
            <a:off x="7319170" y="4871269"/>
            <a:ext cx="574675" cy="360363"/>
          </a:xfrm>
          <a:prstGeom prst="leftArrow">
            <a:avLst>
              <a:gd name="adj1" fmla="val 50000"/>
              <a:gd name="adj2" fmla="val 39868"/>
            </a:avLst>
          </a:prstGeom>
          <a:solidFill>
            <a:srgbClr val="FF99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064" name="AutoShape 22"/>
          <p:cNvSpPr>
            <a:spLocks noChangeArrowheads="1"/>
          </p:cNvSpPr>
          <p:nvPr/>
        </p:nvSpPr>
        <p:spPr bwMode="auto">
          <a:xfrm rot="818921">
            <a:off x="4583114" y="3717950"/>
            <a:ext cx="574675" cy="360363"/>
          </a:xfrm>
          <a:prstGeom prst="leftArrow">
            <a:avLst>
              <a:gd name="adj1" fmla="val 50000"/>
              <a:gd name="adj2" fmla="val 39868"/>
            </a:avLst>
          </a:prstGeom>
          <a:solidFill>
            <a:srgbClr val="FFFF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065" name="AutoShape 23"/>
          <p:cNvSpPr>
            <a:spLocks noChangeArrowheads="1"/>
          </p:cNvSpPr>
          <p:nvPr/>
        </p:nvSpPr>
        <p:spPr bwMode="auto">
          <a:xfrm rot="423031">
            <a:off x="3575051" y="3646512"/>
            <a:ext cx="574675" cy="360362"/>
          </a:xfrm>
          <a:prstGeom prst="leftArrow">
            <a:avLst>
              <a:gd name="adj1" fmla="val 50000"/>
              <a:gd name="adj2" fmla="val 39868"/>
            </a:avLst>
          </a:prstGeom>
          <a:solidFill>
            <a:srgbClr val="FF99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066" name="AutoShape 24"/>
          <p:cNvSpPr>
            <a:spLocks noChangeArrowheads="1"/>
          </p:cNvSpPr>
          <p:nvPr/>
        </p:nvSpPr>
        <p:spPr bwMode="auto">
          <a:xfrm rot="17851880">
            <a:off x="5052220" y="5193531"/>
            <a:ext cx="574675" cy="360363"/>
          </a:xfrm>
          <a:prstGeom prst="leftArrow">
            <a:avLst>
              <a:gd name="adj1" fmla="val 50000"/>
              <a:gd name="adj2" fmla="val 39868"/>
            </a:avLst>
          </a:prstGeom>
          <a:solidFill>
            <a:srgbClr val="FF99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067" name="AutoShape 25"/>
          <p:cNvSpPr>
            <a:spLocks noChangeArrowheads="1"/>
          </p:cNvSpPr>
          <p:nvPr/>
        </p:nvSpPr>
        <p:spPr bwMode="auto">
          <a:xfrm rot="15697668">
            <a:off x="6349207" y="5193531"/>
            <a:ext cx="574675" cy="360362"/>
          </a:xfrm>
          <a:prstGeom prst="leftArrow">
            <a:avLst>
              <a:gd name="adj1" fmla="val 50000"/>
              <a:gd name="adj2" fmla="val 39868"/>
            </a:avLst>
          </a:prstGeom>
          <a:solidFill>
            <a:srgbClr val="FF99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068" name="AutoShape 26"/>
          <p:cNvSpPr>
            <a:spLocks noChangeArrowheads="1"/>
          </p:cNvSpPr>
          <p:nvPr/>
        </p:nvSpPr>
        <p:spPr bwMode="auto">
          <a:xfrm rot="9166019">
            <a:off x="6959601" y="3646512"/>
            <a:ext cx="574675" cy="360362"/>
          </a:xfrm>
          <a:prstGeom prst="leftArrow">
            <a:avLst>
              <a:gd name="adj1" fmla="val 50000"/>
              <a:gd name="adj2" fmla="val 39868"/>
            </a:avLst>
          </a:prstGeom>
          <a:solidFill>
            <a:srgbClr val="FFFF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069" name="AutoShape 27"/>
          <p:cNvSpPr>
            <a:spLocks noChangeArrowheads="1"/>
          </p:cNvSpPr>
          <p:nvPr/>
        </p:nvSpPr>
        <p:spPr bwMode="auto">
          <a:xfrm rot="10320532">
            <a:off x="8040689" y="3717950"/>
            <a:ext cx="574675" cy="360363"/>
          </a:xfrm>
          <a:prstGeom prst="leftArrow">
            <a:avLst>
              <a:gd name="adj1" fmla="val 50000"/>
              <a:gd name="adj2" fmla="val 39868"/>
            </a:avLst>
          </a:prstGeom>
          <a:solidFill>
            <a:srgbClr val="FF9900"/>
          </a:solidFill>
          <a:ln w="9525">
            <a:solidFill>
              <a:schemeClr val="tx1"/>
            </a:solid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p:txBody>
          <a:bodyPr/>
          <a:lstStyle/>
          <a:p>
            <a:pPr eaLnBrk="1" hangingPunct="1"/>
            <a:r>
              <a:rPr lang="fr-FR" altLang="fr-FR" smtClean="0"/>
              <a:t>6</a:t>
            </a:r>
            <a:r>
              <a:rPr lang="fr-FR" altLang="fr-FR" baseline="30000" smtClean="0"/>
              <a:t>ème</a:t>
            </a:r>
            <a:r>
              <a:rPr lang="fr-FR" altLang="fr-FR" smtClean="0"/>
              <a:t> critère : efficacité carbone. Tiens au fait…</a:t>
            </a:r>
          </a:p>
        </p:txBody>
      </p:sp>
      <p:sp>
        <p:nvSpPr>
          <p:cNvPr id="89093" name="Rectangle 3"/>
          <p:cNvSpPr>
            <a:spLocks noGrp="1" noChangeArrowheads="1"/>
          </p:cNvSpPr>
          <p:nvPr>
            <p:ph idx="1"/>
          </p:nvPr>
        </p:nvSpPr>
        <p:spPr>
          <a:xfrm>
            <a:off x="609600" y="1052736"/>
            <a:ext cx="10972800" cy="4857403"/>
          </a:xfrm>
        </p:spPr>
        <p:txBody>
          <a:bodyPr/>
          <a:lstStyle/>
          <a:p>
            <a:pPr eaLnBrk="1" hangingPunct="1"/>
            <a:r>
              <a:rPr lang="fr-FR" altLang="fr-FR" dirty="0" smtClean="0"/>
              <a:t>Pour réduire les émissions de GES du campus,</a:t>
            </a:r>
            <a:br>
              <a:rPr lang="fr-FR" altLang="fr-FR" dirty="0" smtClean="0"/>
            </a:br>
            <a:r>
              <a:rPr lang="fr-FR" altLang="fr-FR" dirty="0" smtClean="0"/>
              <a:t>il vaudrait mieux :</a:t>
            </a:r>
          </a:p>
          <a:p>
            <a:pPr eaLnBrk="1" hangingPunct="1"/>
            <a:endParaRPr lang="fr-FR" altLang="fr-FR" dirty="0" smtClean="0"/>
          </a:p>
          <a:p>
            <a:pPr lvl="1" eaLnBrk="1" hangingPunct="1"/>
            <a:r>
              <a:rPr lang="fr-FR" altLang="fr-FR" dirty="0" smtClean="0"/>
              <a:t>Eteindre tous les appareils en veille et lampes inutiles ou baisser la consigne de chauffage d’1°C ?</a:t>
            </a:r>
          </a:p>
          <a:p>
            <a:pPr lvl="1" eaLnBrk="1" hangingPunct="1"/>
            <a:endParaRPr lang="fr-FR" altLang="fr-FR" dirty="0" smtClean="0"/>
          </a:p>
          <a:p>
            <a:pPr lvl="1" eaLnBrk="1" hangingPunct="1"/>
            <a:endParaRPr lang="fr-FR" altLang="fr-FR" dirty="0" smtClean="0"/>
          </a:p>
          <a:p>
            <a:pPr lvl="1" eaLnBrk="1" hangingPunct="1"/>
            <a:endParaRPr lang="fr-FR" altLang="fr-FR" dirty="0" smtClean="0"/>
          </a:p>
          <a:p>
            <a:pPr lvl="1" eaLnBrk="1" hangingPunct="1"/>
            <a:endParaRPr lang="fr-FR" altLang="fr-FR" dirty="0" smtClean="0"/>
          </a:p>
          <a:p>
            <a:pPr lvl="1" eaLnBrk="1" hangingPunct="1"/>
            <a:r>
              <a:rPr lang="fr-FR" altLang="fr-FR" dirty="0" smtClean="0"/>
              <a:t>Remplacer les vols du voyage culture à Prague par le train ou diminuer de 90% la quantité de matières plastiques consommées (gobelets et emballages divers) ?</a:t>
            </a:r>
          </a:p>
        </p:txBody>
      </p:sp>
      <p:sp>
        <p:nvSpPr>
          <p:cNvPr id="89090"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89091"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7D8BAAD8-EEFA-486F-AAC3-EE0B8E8B6184}" type="slidenum">
              <a:rPr lang="fr-FR" altLang="fr-FR" sz="1400">
                <a:solidFill>
                  <a:schemeClr val="bg1"/>
                </a:solidFill>
              </a:rPr>
              <a:pPr>
                <a:spcBef>
                  <a:spcPct val="0"/>
                </a:spcBef>
                <a:buClrTx/>
                <a:buFontTx/>
                <a:buNone/>
              </a:pPr>
              <a:t>45</a:t>
            </a:fld>
            <a:r>
              <a:rPr lang="fr-FR" altLang="fr-FR" sz="1400">
                <a:solidFill>
                  <a:schemeClr val="bg1"/>
                </a:solidFill>
              </a:rPr>
              <a:t>/46</a:t>
            </a:r>
          </a:p>
        </p:txBody>
      </p:sp>
      <p:pic>
        <p:nvPicPr>
          <p:cNvPr id="89094" name="Picture 4" descr="transport-avion-t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726582"/>
            <a:ext cx="91440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5" descr="Baisse chauffage"/>
          <p:cNvPicPr>
            <a:picLocks noChangeAspect="1" noChangeArrowheads="1"/>
          </p:cNvPicPr>
          <p:nvPr/>
        </p:nvPicPr>
        <p:blipFill>
          <a:blip r:embed="rId4">
            <a:extLst>
              <a:ext uri="{28A0092B-C50C-407E-A947-70E740481C1C}">
                <a14:useLocalDpi xmlns:a14="http://schemas.microsoft.com/office/drawing/2010/main" val="0"/>
              </a:ext>
            </a:extLst>
          </a:blip>
          <a:srcRect t="15294"/>
          <a:stretch>
            <a:fillRect/>
          </a:stretch>
        </p:blipFill>
        <p:spPr bwMode="auto">
          <a:xfrm>
            <a:off x="6816726" y="2400424"/>
            <a:ext cx="20161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6" descr="Eteindre"/>
          <p:cNvPicPr>
            <a:picLocks noChangeAspect="1" noChangeArrowheads="1"/>
          </p:cNvPicPr>
          <p:nvPr/>
        </p:nvPicPr>
        <p:blipFill>
          <a:blip r:embed="rId5" cstate="print">
            <a:extLst>
              <a:ext uri="{28A0092B-C50C-407E-A947-70E740481C1C}">
                <a14:useLocalDpi xmlns:a14="http://schemas.microsoft.com/office/drawing/2010/main" val="0"/>
              </a:ext>
            </a:extLst>
          </a:blip>
          <a:srcRect t="6480" b="11649"/>
          <a:stretch>
            <a:fillRect/>
          </a:stretch>
        </p:blipFill>
        <p:spPr bwMode="auto">
          <a:xfrm>
            <a:off x="3575051" y="2413124"/>
            <a:ext cx="20161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7" descr="gobelet"/>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03838" y="4221757"/>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8" name="Picture 4"/>
          <p:cNvPicPr>
            <a:picLocks noChangeAspect="1" noChangeArrowheads="1"/>
          </p:cNvPicPr>
          <p:nvPr/>
        </p:nvPicPr>
        <p:blipFill>
          <a:blip r:embed="rId7">
            <a:extLst>
              <a:ext uri="{28A0092B-C50C-407E-A947-70E740481C1C}">
                <a14:useLocalDpi xmlns:a14="http://schemas.microsoft.com/office/drawing/2010/main" val="0"/>
              </a:ext>
            </a:extLst>
          </a:blip>
          <a:srcRect l="8813" t="3932" r="3188" b="5920"/>
          <a:stretch>
            <a:fillRect/>
          </a:stretch>
        </p:blipFill>
        <p:spPr bwMode="auto">
          <a:xfrm>
            <a:off x="9602788" y="274638"/>
            <a:ext cx="19796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9"/>
          <p:cNvSpPr>
            <a:spLocks noGrp="1" noChangeArrowheads="1"/>
          </p:cNvSpPr>
          <p:nvPr>
            <p:ph type="title"/>
          </p:nvPr>
        </p:nvSpPr>
        <p:spPr/>
        <p:txBody>
          <a:bodyPr/>
          <a:lstStyle/>
          <a:p>
            <a:pPr eaLnBrk="1" hangingPunct="1"/>
            <a:r>
              <a:rPr lang="fr-FR" altLang="fr-FR" smtClean="0"/>
              <a:t>Autres critères…</a:t>
            </a:r>
          </a:p>
        </p:txBody>
      </p:sp>
      <p:sp>
        <p:nvSpPr>
          <p:cNvPr id="91140" name="Rectangle 10"/>
          <p:cNvSpPr>
            <a:spLocks noGrp="1" noChangeArrowheads="1"/>
          </p:cNvSpPr>
          <p:nvPr>
            <p:ph idx="1"/>
          </p:nvPr>
        </p:nvSpPr>
        <p:spPr>
          <a:xfrm>
            <a:off x="609600" y="1124744"/>
            <a:ext cx="10972800" cy="4857403"/>
          </a:xfrm>
        </p:spPr>
        <p:txBody>
          <a:bodyPr/>
          <a:lstStyle/>
          <a:p>
            <a:pPr eaLnBrk="1" hangingPunct="1"/>
            <a:r>
              <a:rPr lang="fr-FR" altLang="fr-FR" dirty="0" smtClean="0"/>
              <a:t>Anticiper les à-côtés, les effets positifs comme négatifs, les réactions pour une mise en place opérationnelle efficiente, etc.</a:t>
            </a:r>
          </a:p>
        </p:txBody>
      </p:sp>
      <p:sp>
        <p:nvSpPr>
          <p:cNvPr id="91138"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91139"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E02B2D5C-97A1-4D5E-ACD1-EA5788CB8408}" type="slidenum">
              <a:rPr lang="fr-FR" altLang="fr-FR" sz="1400">
                <a:solidFill>
                  <a:schemeClr val="bg1"/>
                </a:solidFill>
              </a:rPr>
              <a:pPr>
                <a:spcBef>
                  <a:spcPct val="0"/>
                </a:spcBef>
                <a:buClrTx/>
                <a:buFontTx/>
                <a:buNone/>
              </a:pPr>
              <a:t>46</a:t>
            </a:fld>
            <a:r>
              <a:rPr lang="fr-FR" altLang="fr-FR" sz="1400">
                <a:solidFill>
                  <a:schemeClr val="bg1"/>
                </a:solidFill>
              </a:rPr>
              <a:t>/46</a:t>
            </a:r>
          </a:p>
        </p:txBody>
      </p:sp>
      <p:sp>
        <p:nvSpPr>
          <p:cNvPr id="91141" name="Text Box 2"/>
          <p:cNvSpPr txBox="1">
            <a:spLocks noChangeArrowheads="1"/>
          </p:cNvSpPr>
          <p:nvPr/>
        </p:nvSpPr>
        <p:spPr bwMode="auto">
          <a:xfrm>
            <a:off x="1784350" y="815975"/>
            <a:ext cx="8599488"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a:lnSpc>
                <a:spcPct val="93000"/>
              </a:lnSpc>
              <a:spcBef>
                <a:spcPct val="0"/>
              </a:spcBef>
              <a:buClr>
                <a:srgbClr val="000000"/>
              </a:buClr>
              <a:buFont typeface="Times New Roman" panose="02020603050405020304" pitchFamily="18" charset="0"/>
              <a:buNone/>
            </a:pPr>
            <a:endParaRPr lang="en-US" altLang="fr-FR" sz="1800">
              <a:solidFill>
                <a:schemeClr val="bg1"/>
              </a:solidFill>
            </a:endParaRPr>
          </a:p>
        </p:txBody>
      </p:sp>
      <p:grpSp>
        <p:nvGrpSpPr>
          <p:cNvPr id="2" name="Group 21"/>
          <p:cNvGrpSpPr>
            <a:grpSpLocks/>
          </p:cNvGrpSpPr>
          <p:nvPr/>
        </p:nvGrpSpPr>
        <p:grpSpPr bwMode="auto">
          <a:xfrm>
            <a:off x="552351" y="1772816"/>
            <a:ext cx="3598863" cy="2278062"/>
            <a:chOff x="113" y="889"/>
            <a:chExt cx="2267" cy="1435"/>
          </a:xfrm>
        </p:grpSpPr>
        <p:pic>
          <p:nvPicPr>
            <p:cNvPr id="91153" name="Picture 12" descr="ampoule-basse-conso"/>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3" y="889"/>
              <a:ext cx="961"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4" name="Text Box 14"/>
            <p:cNvSpPr txBox="1">
              <a:spLocks noChangeArrowheads="1"/>
            </p:cNvSpPr>
            <p:nvPr/>
          </p:nvSpPr>
          <p:spPr bwMode="auto">
            <a:xfrm>
              <a:off x="929" y="1070"/>
              <a:ext cx="145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dirty="0"/>
                <a:t>Les ampoules basse conso contiennent du mercure</a:t>
              </a:r>
            </a:p>
          </p:txBody>
        </p:sp>
      </p:grpSp>
      <p:grpSp>
        <p:nvGrpSpPr>
          <p:cNvPr id="3" name="Group 22"/>
          <p:cNvGrpSpPr>
            <a:grpSpLocks/>
          </p:cNvGrpSpPr>
          <p:nvPr/>
        </p:nvGrpSpPr>
        <p:grpSpPr bwMode="auto">
          <a:xfrm>
            <a:off x="6456364" y="1772816"/>
            <a:ext cx="3817937" cy="2682622"/>
            <a:chOff x="3107" y="981"/>
            <a:chExt cx="2541" cy="1972"/>
          </a:xfrm>
        </p:grpSpPr>
        <p:pic>
          <p:nvPicPr>
            <p:cNvPr id="91151" name="Picture 13" descr="defore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3" y="981"/>
              <a:ext cx="2293" cy="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2" name="Text Box 15"/>
            <p:cNvSpPr txBox="1">
              <a:spLocks noChangeArrowheads="1"/>
            </p:cNvSpPr>
            <p:nvPr/>
          </p:nvSpPr>
          <p:spPr bwMode="auto">
            <a:xfrm>
              <a:off x="3107" y="2478"/>
              <a:ext cx="2541"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t>Utiliser du bois si et seulement s’il provient d’une forêt bien gérée</a:t>
              </a:r>
            </a:p>
          </p:txBody>
        </p:sp>
      </p:grpSp>
      <p:grpSp>
        <p:nvGrpSpPr>
          <p:cNvPr id="4" name="Group 17"/>
          <p:cNvGrpSpPr>
            <a:grpSpLocks/>
          </p:cNvGrpSpPr>
          <p:nvPr/>
        </p:nvGrpSpPr>
        <p:grpSpPr bwMode="auto">
          <a:xfrm>
            <a:off x="1847850" y="3140968"/>
            <a:ext cx="4248150" cy="3162300"/>
            <a:chOff x="0" y="2160"/>
            <a:chExt cx="2676" cy="1992"/>
          </a:xfrm>
        </p:grpSpPr>
        <p:pic>
          <p:nvPicPr>
            <p:cNvPr id="91149" name="Picture 11" descr="chat-vel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 y="2160"/>
              <a:ext cx="2099" cy="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0" name="Text Box 16"/>
            <p:cNvSpPr txBox="1">
              <a:spLocks noChangeArrowheads="1"/>
            </p:cNvSpPr>
            <p:nvPr/>
          </p:nvSpPr>
          <p:spPr bwMode="auto">
            <a:xfrm>
              <a:off x="0" y="3748"/>
              <a:ext cx="26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t>Le vélo est bon pour la santé, mais attention à la pollution de l’air, au vol, …</a:t>
              </a:r>
            </a:p>
          </p:txBody>
        </p:sp>
      </p:grpSp>
      <p:grpSp>
        <p:nvGrpSpPr>
          <p:cNvPr id="5" name="Group 20"/>
          <p:cNvGrpSpPr>
            <a:grpSpLocks/>
          </p:cNvGrpSpPr>
          <p:nvPr/>
        </p:nvGrpSpPr>
        <p:grpSpPr bwMode="auto">
          <a:xfrm>
            <a:off x="7068616" y="4365104"/>
            <a:ext cx="4572000" cy="1798637"/>
            <a:chOff x="2880" y="2795"/>
            <a:chExt cx="2880" cy="1133"/>
          </a:xfrm>
        </p:grpSpPr>
        <p:pic>
          <p:nvPicPr>
            <p:cNvPr id="91147" name="Picture 18" descr="AMAP"/>
            <p:cNvPicPr>
              <a:picLocks noChangeAspect="1" noChangeArrowheads="1"/>
            </p:cNvPicPr>
            <p:nvPr/>
          </p:nvPicPr>
          <p:blipFill>
            <a:blip r:embed="rId6">
              <a:extLst>
                <a:ext uri="{28A0092B-C50C-407E-A947-70E740481C1C}">
                  <a14:useLocalDpi xmlns:a14="http://schemas.microsoft.com/office/drawing/2010/main" val="0"/>
                </a:ext>
              </a:extLst>
            </a:blip>
            <a:srcRect l="20786" r="20786"/>
            <a:stretch>
              <a:fillRect/>
            </a:stretch>
          </p:blipFill>
          <p:spPr bwMode="auto">
            <a:xfrm>
              <a:off x="4876" y="2795"/>
              <a:ext cx="884" cy="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8" name="Text Box 19"/>
            <p:cNvSpPr txBox="1">
              <a:spLocks noChangeArrowheads="1"/>
            </p:cNvSpPr>
            <p:nvPr/>
          </p:nvSpPr>
          <p:spPr bwMode="auto">
            <a:xfrm>
              <a:off x="2880" y="3158"/>
              <a:ext cx="1996"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t>Une AMAP peut permettre de réduire les GES, mais aussi de faire des économies et améliorer le climat social</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lstStyle/>
          <a:p>
            <a:pPr eaLnBrk="1" hangingPunct="1"/>
            <a:r>
              <a:rPr lang="fr-FR" altLang="fr-FR" smtClean="0"/>
              <a:t>Autres critères…</a:t>
            </a:r>
          </a:p>
        </p:txBody>
      </p:sp>
      <p:sp>
        <p:nvSpPr>
          <p:cNvPr id="93186"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93187"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24ABC8D9-DDE7-44B8-AB10-98A8DCBDB0B1}" type="slidenum">
              <a:rPr lang="fr-FR" altLang="fr-FR" sz="1400">
                <a:solidFill>
                  <a:schemeClr val="bg1"/>
                </a:solidFill>
              </a:rPr>
              <a:pPr>
                <a:spcBef>
                  <a:spcPct val="0"/>
                </a:spcBef>
                <a:buClrTx/>
                <a:buFontTx/>
                <a:buNone/>
              </a:pPr>
              <a:t>47</a:t>
            </a:fld>
            <a:r>
              <a:rPr lang="fr-FR" altLang="fr-FR" sz="1400">
                <a:solidFill>
                  <a:schemeClr val="bg1"/>
                </a:solidFill>
              </a:rPr>
              <a:t>/46</a:t>
            </a:r>
          </a:p>
        </p:txBody>
      </p:sp>
      <p:pic>
        <p:nvPicPr>
          <p:cNvPr id="9318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2924176"/>
            <a:ext cx="300355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93190" name="Text Box 19"/>
          <p:cNvSpPr txBox="1">
            <a:spLocks noChangeArrowheads="1"/>
          </p:cNvSpPr>
          <p:nvPr/>
        </p:nvSpPr>
        <p:spPr bwMode="auto">
          <a:xfrm>
            <a:off x="3863975" y="1268414"/>
            <a:ext cx="42481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2800"/>
              <a:t>L’outil Bilan Carbone© est monocritère, mais le reste compte tout autant !</a:t>
            </a:r>
          </a:p>
        </p:txBody>
      </p:sp>
      <p:sp>
        <p:nvSpPr>
          <p:cNvPr id="7" name="Text Box 14"/>
          <p:cNvSpPr txBox="1">
            <a:spLocks noChangeArrowheads="1"/>
          </p:cNvSpPr>
          <p:nvPr/>
        </p:nvSpPr>
        <p:spPr bwMode="auto">
          <a:xfrm>
            <a:off x="1524000" y="5867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a:t>Voir labels sur: </a:t>
            </a:r>
            <a:r>
              <a:rPr lang="fr-FR" altLang="fr-FR" sz="1800">
                <a:hlinkClick r:id="rId4"/>
              </a:rPr>
              <a:t>https://www.eco-sapiens.com/labels-eco-consommation.php</a:t>
            </a:r>
            <a:r>
              <a:rPr lang="fr-FR" altLang="fr-FR" sz="180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p:txBody>
          <a:bodyPr/>
          <a:lstStyle/>
          <a:p>
            <a:pPr eaLnBrk="1" hangingPunct="1"/>
            <a:r>
              <a:rPr lang="fr-FR" altLang="fr-FR" smtClean="0"/>
              <a:t>A vous, élaborez le plan d’actions de l’IUT d’Epinal</a:t>
            </a:r>
          </a:p>
        </p:txBody>
      </p:sp>
      <p:sp>
        <p:nvSpPr>
          <p:cNvPr id="95237" name="Rectangle 3"/>
          <p:cNvSpPr>
            <a:spLocks noGrp="1" noChangeArrowheads="1"/>
          </p:cNvSpPr>
          <p:nvPr>
            <p:ph idx="1"/>
          </p:nvPr>
        </p:nvSpPr>
        <p:spPr/>
        <p:txBody>
          <a:bodyPr/>
          <a:lstStyle/>
          <a:p>
            <a:pPr eaLnBrk="1" hangingPunct="1"/>
            <a:r>
              <a:rPr lang="fr-FR" altLang="fr-FR" smtClean="0"/>
              <a:t>Choisissez une thématique, listez les actions possibles à mettre en place sur le campus pour réduire les émissions de GES qui y sont liées et notez chacune d’elles sur les critères précédemment décrits</a:t>
            </a:r>
          </a:p>
          <a:p>
            <a:pPr eaLnBrk="1" hangingPunct="1"/>
            <a:endParaRPr lang="fr-FR" altLang="fr-FR" smtClean="0"/>
          </a:p>
          <a:p>
            <a:pPr eaLnBrk="1" hangingPunct="1"/>
            <a:r>
              <a:rPr lang="fr-FR" altLang="fr-FR" smtClean="0"/>
              <a:t>Le support d’exercice suivant est à ouvrir par le formateur (double-cliquez sur l’icône en mode hors présentation)</a:t>
            </a:r>
            <a:endParaRPr lang="en-US" altLang="fr-FR" smtClean="0"/>
          </a:p>
        </p:txBody>
      </p:sp>
      <p:sp>
        <p:nvSpPr>
          <p:cNvPr id="95234"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95235"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EB066633-6F6C-4C17-A040-D245AD0F0030}" type="slidenum">
              <a:rPr lang="fr-FR" altLang="fr-FR" sz="1400">
                <a:solidFill>
                  <a:schemeClr val="bg1"/>
                </a:solidFill>
              </a:rPr>
              <a:pPr>
                <a:spcBef>
                  <a:spcPct val="0"/>
                </a:spcBef>
                <a:buClrTx/>
                <a:buFontTx/>
                <a:buNone/>
              </a:pPr>
              <a:t>48</a:t>
            </a:fld>
            <a:r>
              <a:rPr lang="fr-FR" altLang="fr-FR" sz="1400">
                <a:solidFill>
                  <a:schemeClr val="bg1"/>
                </a:solidFill>
              </a:rPr>
              <a:t>/46</a:t>
            </a:r>
          </a:p>
        </p:txBody>
      </p:sp>
      <p:pic>
        <p:nvPicPr>
          <p:cNvPr id="95238"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963" y="3860800"/>
            <a:ext cx="140176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5239" name="Object 6"/>
          <p:cNvGraphicFramePr>
            <a:graphicFrameLocks noChangeAspect="1"/>
          </p:cNvGraphicFramePr>
          <p:nvPr/>
        </p:nvGraphicFramePr>
        <p:xfrm>
          <a:off x="5638800" y="3071814"/>
          <a:ext cx="914400" cy="714375"/>
        </p:xfrm>
        <a:graphic>
          <a:graphicData uri="http://schemas.openxmlformats.org/presentationml/2006/ole">
            <mc:AlternateContent xmlns:mc="http://schemas.openxmlformats.org/markup-compatibility/2006">
              <mc:Choice xmlns:v="urn:schemas-microsoft-com:vml" Requires="v">
                <p:oleObj spid="_x0000_s95397" name="Worksheet" showAsIcon="1" r:id="rId4" imgW="914400" imgH="714375" progId="Excel.Sheet.8">
                  <p:embed/>
                </p:oleObj>
              </mc:Choice>
              <mc:Fallback>
                <p:oleObj name="Worksheet" showAsIcon="1" r:id="rId4" imgW="914400" imgH="714375"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71814"/>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fr-FR" altLang="fr-FR" dirty="0" smtClean="0"/>
              <a:t>Comment définir les objectifs ?</a:t>
            </a:r>
          </a:p>
        </p:txBody>
      </p:sp>
      <p:sp>
        <p:nvSpPr>
          <p:cNvPr id="56323" name="Rectangle 3"/>
          <p:cNvSpPr>
            <a:spLocks noGrp="1" noChangeArrowheads="1"/>
          </p:cNvSpPr>
          <p:nvPr>
            <p:ph idx="1"/>
          </p:nvPr>
        </p:nvSpPr>
        <p:spPr/>
        <p:txBody>
          <a:bodyPr>
            <a:normAutofit/>
          </a:bodyPr>
          <a:lstStyle/>
          <a:p>
            <a:pPr marL="28575" indent="-285750" eaLnBrk="1" hangingPunct="1">
              <a:buFont typeface="Arial" panose="020B0604020202020204" pitchFamily="34" charset="0"/>
              <a:buChar char="•"/>
            </a:pPr>
            <a:r>
              <a:rPr lang="fr-FR" altLang="fr-FR" dirty="0" smtClean="0"/>
              <a:t>Plutôt carbone ou multicritères ?</a:t>
            </a:r>
          </a:p>
          <a:p>
            <a:pPr eaLnBrk="1" hangingPunct="1"/>
            <a:endParaRPr lang="fr-FR" altLang="fr-FR" dirty="0" smtClean="0"/>
          </a:p>
          <a:p>
            <a:pPr marL="28575" indent="-285750" eaLnBrk="1" hangingPunct="1">
              <a:buFont typeface="Arial" panose="020B0604020202020204" pitchFamily="34" charset="0"/>
              <a:buChar char="•"/>
            </a:pPr>
            <a:r>
              <a:rPr lang="fr-FR" altLang="fr-FR" dirty="0" smtClean="0"/>
              <a:t>Plutôt positifs ou négatifs ?</a:t>
            </a:r>
          </a:p>
          <a:p>
            <a:pPr eaLnBrk="1" hangingPunct="1">
              <a:buFont typeface="Wingdings" panose="05000000000000000000" pitchFamily="2" charset="2"/>
              <a:buNone/>
            </a:pPr>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eaLnBrk="1" hangingPunct="1"/>
            <a:endParaRPr lang="fr-FR" altLang="fr-FR" dirty="0" smtClean="0"/>
          </a:p>
          <a:p>
            <a:pPr marL="28575" indent="-285750" eaLnBrk="1" hangingPunct="1">
              <a:buFont typeface="Arial" panose="020B0604020202020204" pitchFamily="34" charset="0"/>
              <a:buChar char="•"/>
            </a:pPr>
            <a:r>
              <a:rPr lang="fr-FR" altLang="fr-FR" dirty="0" smtClean="0"/>
              <a:t>Finalement, le bon objectif est celui qui permet d’avancer vers l’idéal des résultats espérés</a:t>
            </a:r>
          </a:p>
        </p:txBody>
      </p:sp>
      <p:sp>
        <p:nvSpPr>
          <p:cNvPr id="15362" name="Espace réservé du pied de page 4"/>
          <p:cNvSpPr>
            <a:spLocks noGrp="1"/>
          </p:cNvSpPr>
          <p:nvPr>
            <p:ph type="ftr" sz="quarter" idx="4294967295"/>
          </p:nvPr>
        </p:nvSpPr>
        <p:spPr>
          <a:xfrm>
            <a:off x="2927648" y="648101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dirty="0">
                <a:solidFill>
                  <a:schemeClr val="bg1"/>
                </a:solidFill>
              </a:rPr>
              <a:t>Projet Carbone Campus - IV Plan d'actions - www.avenirclimatique.org</a:t>
            </a:r>
          </a:p>
        </p:txBody>
      </p:sp>
      <p:sp>
        <p:nvSpPr>
          <p:cNvPr id="15363" name="Espace réservé du numéro de diapositive 5"/>
          <p:cNvSpPr>
            <a:spLocks noGrp="1"/>
          </p:cNvSpPr>
          <p:nvPr>
            <p:ph type="sldNum" sz="quarter" idx="4294967295"/>
          </p:nvPr>
        </p:nvSpPr>
        <p:spPr>
          <a:xfrm>
            <a:off x="11210925" y="6481018"/>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4D54B320-2D70-4D77-816F-552C3CEF1D2A}" type="slidenum">
              <a:rPr lang="fr-FR" altLang="fr-FR" sz="1400">
                <a:solidFill>
                  <a:schemeClr val="bg1"/>
                </a:solidFill>
              </a:rPr>
              <a:pPr>
                <a:spcBef>
                  <a:spcPct val="0"/>
                </a:spcBef>
                <a:buClrTx/>
                <a:buFontTx/>
                <a:buNone/>
              </a:pPr>
              <a:t>5</a:t>
            </a:fld>
            <a:r>
              <a:rPr lang="fr-FR" altLang="fr-FR" sz="1400" dirty="0">
                <a:solidFill>
                  <a:schemeClr val="bg1"/>
                </a:solidFill>
              </a:rPr>
              <a:t>/46</a:t>
            </a:r>
          </a:p>
        </p:txBody>
      </p:sp>
      <p:pic>
        <p:nvPicPr>
          <p:cNvPr id="56324" name="Picture 4" descr="Tous à vélo"/>
          <p:cNvPicPr>
            <a:picLocks noChangeAspect="1" noChangeArrowheads="1"/>
          </p:cNvPicPr>
          <p:nvPr/>
        </p:nvPicPr>
        <p:blipFill>
          <a:blip r:embed="rId3">
            <a:extLst>
              <a:ext uri="{28A0092B-C50C-407E-A947-70E740481C1C}">
                <a14:useLocalDpi xmlns:a14="http://schemas.microsoft.com/office/drawing/2010/main" val="0"/>
              </a:ext>
            </a:extLst>
          </a:blip>
          <a:srcRect t="4309" b="5493"/>
          <a:stretch>
            <a:fillRect/>
          </a:stretch>
        </p:blipFill>
        <p:spPr bwMode="auto">
          <a:xfrm>
            <a:off x="1775520" y="2421036"/>
            <a:ext cx="23812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5078710" y="2780928"/>
            <a:ext cx="2457450" cy="2457450"/>
            <a:chOff x="2835" y="1706"/>
            <a:chExt cx="1548" cy="1548"/>
          </a:xfrm>
        </p:grpSpPr>
        <p:pic>
          <p:nvPicPr>
            <p:cNvPr id="15370" name="Picture 5" descr="Stop bagn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 y="1706"/>
              <a:ext cx="1548"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WordArt 6"/>
            <p:cNvSpPr>
              <a:spLocks noChangeArrowheads="1" noChangeShapeType="1" noTextEdit="1"/>
            </p:cNvSpPr>
            <p:nvPr/>
          </p:nvSpPr>
          <p:spPr bwMode="auto">
            <a:xfrm>
              <a:off x="2971" y="2205"/>
              <a:ext cx="1270" cy="953"/>
            </a:xfrm>
            <a:prstGeom prst="rect">
              <a:avLst/>
            </a:prstGeom>
          </p:spPr>
          <p:txBody>
            <a:bodyPr spcFirstLastPara="1" wrap="none" fromWordArt="1">
              <a:prstTxWarp prst="textArchDown">
                <a:avLst>
                  <a:gd name="adj" fmla="val 0"/>
                </a:avLst>
              </a:prstTxWarp>
            </a:bodyPr>
            <a:lstStyle/>
            <a:p>
              <a:pPr algn="ctr"/>
              <a:r>
                <a:rPr lang="fr-FR" sz="3600" kern="10">
                  <a:ln w="9525">
                    <a:solidFill>
                      <a:srgbClr val="000000"/>
                    </a:solidFill>
                    <a:round/>
                    <a:headEnd/>
                    <a:tailEnd/>
                  </a:ln>
                  <a:solidFill>
                    <a:srgbClr val="000000"/>
                  </a:solidFill>
                  <a:latin typeface="Arial Black" panose="020B0A04020102020204" pitchFamily="34" charset="0"/>
                </a:rPr>
                <a:t>Stop bagnole !</a:t>
              </a:r>
            </a:p>
          </p:txBody>
        </p:sp>
      </p:grpSp>
      <p:sp>
        <p:nvSpPr>
          <p:cNvPr id="56328" name="Rectangle 8"/>
          <p:cNvSpPr>
            <a:spLocks noChangeArrowheads="1"/>
          </p:cNvSpPr>
          <p:nvPr/>
        </p:nvSpPr>
        <p:spPr bwMode="auto">
          <a:xfrm>
            <a:off x="2927648" y="1268760"/>
            <a:ext cx="1439862" cy="360362"/>
          </a:xfrm>
          <a:prstGeom prst="rect">
            <a:avLst/>
          </a:prstGeom>
          <a:noFill/>
          <a:ln w="508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6329" name="Rectangle 9"/>
          <p:cNvSpPr>
            <a:spLocks noChangeArrowheads="1"/>
          </p:cNvSpPr>
          <p:nvPr/>
        </p:nvSpPr>
        <p:spPr bwMode="auto">
          <a:xfrm>
            <a:off x="1630983" y="1916833"/>
            <a:ext cx="792609" cy="360040"/>
          </a:xfrm>
          <a:prstGeom prst="rect">
            <a:avLst/>
          </a:prstGeom>
          <a:noFill/>
          <a:ln w="5080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animEffect transition="in" filter="wipe(down)">
                                      <p:cBhvr>
                                        <p:cTn id="7" dur="500"/>
                                        <p:tgtEl>
                                          <p:spTgt spid="563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6323">
                                            <p:txEl>
                                              <p:pRg st="2" end="2"/>
                                            </p:txEl>
                                          </p:spTgt>
                                        </p:tgtEl>
                                        <p:attrNameLst>
                                          <p:attrName>style.visibility</p:attrName>
                                        </p:attrNameLst>
                                      </p:cBhvr>
                                      <p:to>
                                        <p:strVal val="visible"/>
                                      </p:to>
                                    </p:set>
                                    <p:animEffect transition="in" filter="wipe(down)">
                                      <p:cBhvr>
                                        <p:cTn id="12" dur="500"/>
                                        <p:tgtEl>
                                          <p:spTgt spid="5632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6324"/>
                                        </p:tgtEl>
                                        <p:attrNameLst>
                                          <p:attrName>style.visibility</p:attrName>
                                        </p:attrNameLst>
                                      </p:cBhvr>
                                      <p:to>
                                        <p:strVal val="visible"/>
                                      </p:to>
                                    </p:set>
                                    <p:animEffect transition="in" filter="wipe(down)">
                                      <p:cBhvr>
                                        <p:cTn id="15" dur="500"/>
                                        <p:tgtEl>
                                          <p:spTgt spid="56324"/>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6329"/>
                                        </p:tgtEl>
                                        <p:attrNameLst>
                                          <p:attrName>style.visibility</p:attrName>
                                        </p:attrNameLst>
                                      </p:cBhvr>
                                      <p:to>
                                        <p:strVal val="visible"/>
                                      </p:to>
                                    </p:set>
                                    <p:animEffect transition="in" filter="wipe(down)">
                                      <p:cBhvr>
                                        <p:cTn id="23" dur="500"/>
                                        <p:tgtEl>
                                          <p:spTgt spid="563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6323">
                                            <p:txEl>
                                              <p:pRg st="13" end="13"/>
                                            </p:txEl>
                                          </p:spTgt>
                                        </p:tgtEl>
                                        <p:attrNameLst>
                                          <p:attrName>style.visibility</p:attrName>
                                        </p:attrNameLst>
                                      </p:cBhvr>
                                      <p:to>
                                        <p:strVal val="visible"/>
                                      </p:to>
                                    </p:set>
                                    <p:animEffect transition="in" filter="wipe(down)">
                                      <p:cBhvr>
                                        <p:cTn id="28" dur="500"/>
                                        <p:tgtEl>
                                          <p:spTgt spid="563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56328" grpId="0" animBg="1"/>
      <p:bldP spid="563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4"/>
          <p:cNvSpPr>
            <a:spLocks noGrp="1" noChangeArrowheads="1"/>
          </p:cNvSpPr>
          <p:nvPr>
            <p:ph type="subTitle" idx="1"/>
          </p:nvPr>
        </p:nvSpPr>
        <p:spPr>
          <a:xfrm>
            <a:off x="1776942" y="4556720"/>
            <a:ext cx="8534400" cy="1752600"/>
          </a:xfrm>
        </p:spPr>
        <p:txBody>
          <a:bodyPr>
            <a:normAutofit/>
          </a:bodyPr>
          <a:lstStyle/>
          <a:p>
            <a:pPr marL="381000" indent="-381000" algn="l">
              <a:lnSpc>
                <a:spcPct val="90000"/>
              </a:lnSpc>
              <a:buFont typeface="Wingdings" panose="05000000000000000000" pitchFamily="2" charset="2"/>
              <a:buAutoNum type="arabicPeriod"/>
            </a:pPr>
            <a:r>
              <a:rPr lang="fr-FR" altLang="fr-FR" sz="2000" b="1" dirty="0" smtClean="0">
                <a:latin typeface="Century Gothic" panose="020B0502020202020204" pitchFamily="34" charset="0"/>
              </a:rPr>
              <a:t>Qu’est ce qu’un plan d’action ?</a:t>
            </a:r>
          </a:p>
          <a:p>
            <a:pPr marL="381000" indent="-381000" algn="l">
              <a:lnSpc>
                <a:spcPct val="90000"/>
              </a:lnSpc>
              <a:buFont typeface="Wingdings" panose="05000000000000000000" pitchFamily="2" charset="2"/>
              <a:buAutoNum type="arabicPeriod"/>
            </a:pPr>
            <a:r>
              <a:rPr lang="fr-FR" altLang="fr-FR" sz="2000" b="1" dirty="0" smtClean="0">
                <a:solidFill>
                  <a:srgbClr val="0066FF"/>
                </a:solidFill>
                <a:latin typeface="Century Gothic" panose="020B0502020202020204" pitchFamily="34" charset="0"/>
              </a:rPr>
              <a:t>Bien poser le problème pour adapter la solution</a:t>
            </a:r>
          </a:p>
          <a:p>
            <a:pPr marL="381000" indent="-381000" algn="l">
              <a:lnSpc>
                <a:spcPct val="90000"/>
              </a:lnSpc>
              <a:buFont typeface="Wingdings" panose="05000000000000000000" pitchFamily="2" charset="2"/>
              <a:buAutoNum type="arabicPeriod"/>
            </a:pPr>
            <a:r>
              <a:rPr lang="fr-FR" altLang="fr-FR" sz="2000" b="1" dirty="0" smtClean="0">
                <a:latin typeface="Century Gothic" panose="020B0502020202020204" pitchFamily="34" charset="0"/>
              </a:rPr>
              <a:t>Recherche et analyse de solutions</a:t>
            </a:r>
          </a:p>
          <a:p>
            <a:pPr marL="381000" indent="-381000" algn="l">
              <a:lnSpc>
                <a:spcPct val="90000"/>
              </a:lnSpc>
              <a:buFont typeface="Wingdings" panose="05000000000000000000" pitchFamily="2" charset="2"/>
              <a:buAutoNum type="arabicPeriod"/>
            </a:pPr>
            <a:r>
              <a:rPr lang="fr-FR" altLang="fr-FR" sz="2000" b="1" dirty="0" smtClean="0">
                <a:latin typeface="Century Gothic" panose="020B0502020202020204" pitchFamily="34" charset="0"/>
              </a:rPr>
              <a:t>Evaluation des propositions d’actions</a:t>
            </a:r>
          </a:p>
        </p:txBody>
      </p:sp>
      <p:sp>
        <p:nvSpPr>
          <p:cNvPr id="17410" name="Rectangle 7"/>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dirty="0">
                <a:solidFill>
                  <a:schemeClr val="bg1"/>
                </a:solidFill>
              </a:rPr>
              <a:t>Projet Carbone Campus - IV Plan d'actions - www.avenirclimatique.org</a:t>
            </a:r>
          </a:p>
        </p:txBody>
      </p:sp>
      <p:sp>
        <p:nvSpPr>
          <p:cNvPr id="17411" name="Rectangle 8"/>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1CBD1C5A-05E2-4312-AA2C-057E258B3B53}" type="slidenum">
              <a:rPr lang="fr-FR" altLang="fr-FR" sz="1400">
                <a:solidFill>
                  <a:schemeClr val="bg1"/>
                </a:solidFill>
              </a:rPr>
              <a:pPr>
                <a:spcBef>
                  <a:spcPct val="0"/>
                </a:spcBef>
                <a:buClrTx/>
                <a:buFontTx/>
                <a:buNone/>
              </a:pPr>
              <a:t>6</a:t>
            </a:fld>
            <a:r>
              <a:rPr lang="fr-FR" altLang="fr-FR" sz="1400">
                <a:solidFill>
                  <a:schemeClr val="bg1"/>
                </a:solidFill>
              </a:rPr>
              <a:t>/46</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27384"/>
            <a:ext cx="8705945" cy="428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206" y="115888"/>
            <a:ext cx="7302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
          <p:cNvSpPr>
            <a:spLocks noGrp="1" noChangeArrowheads="1"/>
          </p:cNvSpPr>
          <p:nvPr>
            <p:ph type="title"/>
          </p:nvPr>
        </p:nvSpPr>
        <p:spPr/>
        <p:txBody>
          <a:bodyPr/>
          <a:lstStyle/>
          <a:p>
            <a:pPr eaLnBrk="1" hangingPunct="1"/>
            <a:r>
              <a:rPr lang="fr-FR" altLang="fr-FR" smtClean="0"/>
              <a:t>Nos problèmes sont les solutions du passé…</a:t>
            </a:r>
          </a:p>
        </p:txBody>
      </p:sp>
      <p:sp>
        <p:nvSpPr>
          <p:cNvPr id="19459"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CE05EBA3-D27E-4E95-B7D5-F69063BCCD35}" type="slidenum">
              <a:rPr lang="fr-FR" altLang="fr-FR" sz="1400">
                <a:solidFill>
                  <a:schemeClr val="bg1"/>
                </a:solidFill>
              </a:rPr>
              <a:pPr>
                <a:spcBef>
                  <a:spcPct val="0"/>
                </a:spcBef>
                <a:buClrTx/>
                <a:buFontTx/>
                <a:buNone/>
              </a:pPr>
              <a:t>7</a:t>
            </a:fld>
            <a:r>
              <a:rPr lang="fr-FR" altLang="fr-FR" sz="1400">
                <a:solidFill>
                  <a:schemeClr val="bg1"/>
                </a:solidFill>
              </a:rPr>
              <a:t>/46</a:t>
            </a:r>
          </a:p>
        </p:txBody>
      </p:sp>
      <p:grpSp>
        <p:nvGrpSpPr>
          <p:cNvPr id="2" name="Group 67"/>
          <p:cNvGrpSpPr>
            <a:grpSpLocks/>
          </p:cNvGrpSpPr>
          <p:nvPr/>
        </p:nvGrpSpPr>
        <p:grpSpPr bwMode="auto">
          <a:xfrm>
            <a:off x="6599324" y="3716339"/>
            <a:ext cx="3816265" cy="2701925"/>
            <a:chOff x="3060" y="2160"/>
            <a:chExt cx="2541" cy="1883"/>
          </a:xfrm>
        </p:grpSpPr>
        <p:pic>
          <p:nvPicPr>
            <p:cNvPr id="19510" name="Picture 31" descr="Emboutei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 y="2341"/>
              <a:ext cx="2540" cy="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1" name="Text Box 63"/>
            <p:cNvSpPr txBox="1">
              <a:spLocks noChangeArrowheads="1"/>
            </p:cNvSpPr>
            <p:nvPr/>
          </p:nvSpPr>
          <p:spPr bwMode="auto">
            <a:xfrm>
              <a:off x="3060" y="2160"/>
              <a:ext cx="254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b="1" dirty="0">
                  <a:latin typeface="Century Gothic" panose="020B0502020202020204" pitchFamily="34" charset="0"/>
                </a:rPr>
                <a:t>Quelques décennies après…</a:t>
              </a:r>
            </a:p>
          </p:txBody>
        </p:sp>
      </p:grpSp>
      <p:grpSp>
        <p:nvGrpSpPr>
          <p:cNvPr id="3" name="Group 71"/>
          <p:cNvGrpSpPr>
            <a:grpSpLocks/>
          </p:cNvGrpSpPr>
          <p:nvPr/>
        </p:nvGrpSpPr>
        <p:grpSpPr bwMode="auto">
          <a:xfrm>
            <a:off x="6600826" y="765041"/>
            <a:ext cx="3743325" cy="2663962"/>
            <a:chOff x="3061" y="243"/>
            <a:chExt cx="2540" cy="1825"/>
          </a:xfrm>
        </p:grpSpPr>
        <p:pic>
          <p:nvPicPr>
            <p:cNvPr id="19508" name="Picture 30" descr="Traction avant"/>
            <p:cNvPicPr>
              <a:picLocks noChangeAspect="1" noChangeArrowheads="1"/>
            </p:cNvPicPr>
            <p:nvPr/>
          </p:nvPicPr>
          <p:blipFill>
            <a:blip r:embed="rId4">
              <a:extLst>
                <a:ext uri="{28A0092B-C50C-407E-A947-70E740481C1C}">
                  <a14:useLocalDpi xmlns:a14="http://schemas.microsoft.com/office/drawing/2010/main" val="0"/>
                </a:ext>
              </a:extLst>
            </a:blip>
            <a:srcRect t="12856" b="2048"/>
            <a:stretch>
              <a:fillRect/>
            </a:stretch>
          </p:blipFill>
          <p:spPr bwMode="auto">
            <a:xfrm>
              <a:off x="3061" y="572"/>
              <a:ext cx="2540" cy="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9" name="Text Box 64"/>
            <p:cNvSpPr txBox="1">
              <a:spLocks noChangeArrowheads="1"/>
            </p:cNvSpPr>
            <p:nvPr/>
          </p:nvSpPr>
          <p:spPr bwMode="auto">
            <a:xfrm>
              <a:off x="3109" y="243"/>
              <a:ext cx="249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b="1" dirty="0">
                  <a:latin typeface="Century Gothic" panose="020B0502020202020204" pitchFamily="34" charset="0"/>
                </a:rPr>
                <a:t>Quelques décennies après</a:t>
              </a:r>
              <a:r>
                <a:rPr lang="fr-FR" altLang="fr-FR" sz="1800" dirty="0"/>
                <a:t>…</a:t>
              </a:r>
            </a:p>
          </p:txBody>
        </p:sp>
      </p:grpSp>
      <p:pic>
        <p:nvPicPr>
          <p:cNvPr id="19463" name="Picture 11" descr="elysees-p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1" y="1139255"/>
            <a:ext cx="3762375"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2"/>
          <p:cNvGrpSpPr>
            <a:grpSpLocks/>
          </p:cNvGrpSpPr>
          <p:nvPr/>
        </p:nvGrpSpPr>
        <p:grpSpPr bwMode="auto">
          <a:xfrm>
            <a:off x="2135189" y="879475"/>
            <a:ext cx="3455987" cy="2549525"/>
            <a:chOff x="431" y="417"/>
            <a:chExt cx="2177" cy="1606"/>
          </a:xfrm>
        </p:grpSpPr>
        <p:sp>
          <p:nvSpPr>
            <p:cNvPr id="19494" name="WordArt 14"/>
            <p:cNvSpPr>
              <a:spLocks noChangeArrowheads="1" noChangeShapeType="1" noTextEdit="1"/>
            </p:cNvSpPr>
            <p:nvPr/>
          </p:nvSpPr>
          <p:spPr bwMode="auto">
            <a:xfrm>
              <a:off x="1247" y="1842"/>
              <a:ext cx="331" cy="136"/>
            </a:xfrm>
            <a:prstGeom prst="rect">
              <a:avLst/>
            </a:prstGeom>
          </p:spPr>
          <p:txBody>
            <a:bodyPr wrap="none" fromWordArt="1">
              <a:prstTxWarp prst="textPlain">
                <a:avLst>
                  <a:gd name="adj" fmla="val 42898"/>
                </a:avLst>
              </a:prstTxWarp>
            </a:bodyPr>
            <a:lstStyle/>
            <a:p>
              <a:pPr algn="ctr"/>
              <a:r>
                <a:rPr lang="fr-FR" sz="3600" kern="10" dirty="0">
                  <a:ln w="9525">
                    <a:solidFill>
                      <a:srgbClr val="000000"/>
                    </a:solidFill>
                    <a:round/>
                    <a:headEnd/>
                    <a:tailEnd/>
                  </a:ln>
                  <a:solidFill>
                    <a:srgbClr val="FFFFFF"/>
                  </a:solidFill>
                  <a:latin typeface="Arial Black" panose="020B0A04020102020204" pitchFamily="34" charset="0"/>
                </a:rPr>
                <a:t>Clop</a:t>
              </a:r>
            </a:p>
          </p:txBody>
        </p:sp>
        <p:sp>
          <p:nvSpPr>
            <p:cNvPr id="19495" name="WordArt 15"/>
            <p:cNvSpPr>
              <a:spLocks noChangeArrowheads="1" noChangeShapeType="1" noTextEdit="1"/>
            </p:cNvSpPr>
            <p:nvPr/>
          </p:nvSpPr>
          <p:spPr bwMode="auto">
            <a:xfrm>
              <a:off x="1792" y="1389"/>
              <a:ext cx="331" cy="136"/>
            </a:xfrm>
            <a:prstGeom prst="rect">
              <a:avLst/>
            </a:prstGeom>
          </p:spPr>
          <p:txBody>
            <a:bodyPr wrap="none" fromWordArt="1">
              <a:prstTxWarp prst="textPlain">
                <a:avLst>
                  <a:gd name="adj" fmla="val 42898"/>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Clop</a:t>
              </a:r>
            </a:p>
          </p:txBody>
        </p:sp>
        <p:sp>
          <p:nvSpPr>
            <p:cNvPr id="19496" name="WordArt 16"/>
            <p:cNvSpPr>
              <a:spLocks noChangeArrowheads="1" noChangeShapeType="1" noTextEdit="1"/>
            </p:cNvSpPr>
            <p:nvPr/>
          </p:nvSpPr>
          <p:spPr bwMode="auto">
            <a:xfrm>
              <a:off x="1610" y="1207"/>
              <a:ext cx="272" cy="136"/>
            </a:xfrm>
            <a:prstGeom prst="rect">
              <a:avLst/>
            </a:prstGeom>
          </p:spPr>
          <p:txBody>
            <a:bodyPr wrap="none" fromWordArt="1">
              <a:prstTxWarp prst="textPlain">
                <a:avLst>
                  <a:gd name="adj" fmla="val 42898"/>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Clop</a:t>
              </a:r>
            </a:p>
          </p:txBody>
        </p:sp>
        <p:sp>
          <p:nvSpPr>
            <p:cNvPr id="19497" name="WordArt 17"/>
            <p:cNvSpPr>
              <a:spLocks noChangeArrowheads="1" noChangeShapeType="1" noTextEdit="1"/>
            </p:cNvSpPr>
            <p:nvPr/>
          </p:nvSpPr>
          <p:spPr bwMode="auto">
            <a:xfrm>
              <a:off x="431" y="1752"/>
              <a:ext cx="590" cy="226"/>
            </a:xfrm>
            <a:prstGeom prst="rect">
              <a:avLst/>
            </a:prstGeom>
          </p:spPr>
          <p:txBody>
            <a:bodyPr wrap="none" fromWordArt="1">
              <a:prstTxWarp prst="textPlain">
                <a:avLst>
                  <a:gd name="adj" fmla="val 42898"/>
                </a:avLst>
              </a:prstTxWarp>
            </a:bodyPr>
            <a:lstStyle/>
            <a:p>
              <a:pPr algn="ctr"/>
              <a:r>
                <a:rPr lang="fr-FR" sz="3600" kern="10" dirty="0">
                  <a:ln w="9525">
                    <a:solidFill>
                      <a:srgbClr val="000000"/>
                    </a:solidFill>
                    <a:round/>
                    <a:headEnd/>
                    <a:tailEnd/>
                  </a:ln>
                  <a:solidFill>
                    <a:srgbClr val="FFFFFF"/>
                  </a:solidFill>
                  <a:latin typeface="Arial Black" panose="020B0A04020102020204" pitchFamily="34" charset="0"/>
                </a:rPr>
                <a:t>Clop</a:t>
              </a:r>
            </a:p>
          </p:txBody>
        </p:sp>
        <p:sp>
          <p:nvSpPr>
            <p:cNvPr id="19498" name="WordArt 18"/>
            <p:cNvSpPr>
              <a:spLocks noChangeArrowheads="1" noChangeShapeType="1" noTextEdit="1"/>
            </p:cNvSpPr>
            <p:nvPr/>
          </p:nvSpPr>
          <p:spPr bwMode="auto">
            <a:xfrm>
              <a:off x="658" y="1480"/>
              <a:ext cx="331" cy="136"/>
            </a:xfrm>
            <a:prstGeom prst="rect">
              <a:avLst/>
            </a:prstGeom>
          </p:spPr>
          <p:txBody>
            <a:bodyPr wrap="none" fromWordArt="1">
              <a:prstTxWarp prst="textPlain">
                <a:avLst>
                  <a:gd name="adj" fmla="val 42898"/>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Clop</a:t>
              </a:r>
            </a:p>
          </p:txBody>
        </p:sp>
        <p:sp>
          <p:nvSpPr>
            <p:cNvPr id="19499" name="WordArt 19"/>
            <p:cNvSpPr>
              <a:spLocks noChangeArrowheads="1" noChangeShapeType="1" noTextEdit="1"/>
            </p:cNvSpPr>
            <p:nvPr/>
          </p:nvSpPr>
          <p:spPr bwMode="auto">
            <a:xfrm>
              <a:off x="2018" y="1797"/>
              <a:ext cx="590" cy="226"/>
            </a:xfrm>
            <a:prstGeom prst="rect">
              <a:avLst/>
            </a:prstGeom>
          </p:spPr>
          <p:txBody>
            <a:bodyPr wrap="none" fromWordArt="1">
              <a:prstTxWarp prst="textPlain">
                <a:avLst>
                  <a:gd name="adj" fmla="val 42898"/>
                </a:avLst>
              </a:prstTxWarp>
            </a:bodyPr>
            <a:lstStyle/>
            <a:p>
              <a:pPr algn="ctr"/>
              <a:r>
                <a:rPr lang="fr-FR" sz="3600" kern="10" dirty="0">
                  <a:ln w="9525">
                    <a:solidFill>
                      <a:srgbClr val="000000"/>
                    </a:solidFill>
                    <a:round/>
                    <a:headEnd/>
                    <a:tailEnd/>
                  </a:ln>
                  <a:solidFill>
                    <a:srgbClr val="FFFFFF"/>
                  </a:solidFill>
                  <a:latin typeface="Arial Black" panose="020B0A04020102020204" pitchFamily="34" charset="0"/>
                </a:rPr>
                <a:t>Clop</a:t>
              </a:r>
            </a:p>
          </p:txBody>
        </p:sp>
        <p:sp>
          <p:nvSpPr>
            <p:cNvPr id="19500" name="WordArt 20"/>
            <p:cNvSpPr>
              <a:spLocks noChangeArrowheads="1" noChangeShapeType="1" noTextEdit="1"/>
            </p:cNvSpPr>
            <p:nvPr/>
          </p:nvSpPr>
          <p:spPr bwMode="auto">
            <a:xfrm>
              <a:off x="884" y="1207"/>
              <a:ext cx="272" cy="91"/>
            </a:xfrm>
            <a:prstGeom prst="rect">
              <a:avLst/>
            </a:prstGeom>
          </p:spPr>
          <p:txBody>
            <a:bodyPr wrap="none" fromWordArt="1">
              <a:prstTxWarp prst="textPlain">
                <a:avLst>
                  <a:gd name="adj" fmla="val 42898"/>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Clop</a:t>
              </a:r>
            </a:p>
          </p:txBody>
        </p:sp>
        <p:sp>
          <p:nvSpPr>
            <p:cNvPr id="19501" name="WordArt 21"/>
            <p:cNvSpPr>
              <a:spLocks noChangeArrowheads="1" noChangeShapeType="1" noTextEdit="1"/>
            </p:cNvSpPr>
            <p:nvPr/>
          </p:nvSpPr>
          <p:spPr bwMode="auto">
            <a:xfrm>
              <a:off x="1066" y="1343"/>
              <a:ext cx="272" cy="91"/>
            </a:xfrm>
            <a:prstGeom prst="rect">
              <a:avLst/>
            </a:prstGeom>
          </p:spPr>
          <p:txBody>
            <a:bodyPr wrap="none" fromWordArt="1">
              <a:prstTxWarp prst="textPlain">
                <a:avLst>
                  <a:gd name="adj" fmla="val 42898"/>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Clop</a:t>
              </a:r>
            </a:p>
          </p:txBody>
        </p:sp>
        <p:sp>
          <p:nvSpPr>
            <p:cNvPr id="19502" name="WordArt 22"/>
            <p:cNvSpPr>
              <a:spLocks noChangeArrowheads="1" noChangeShapeType="1" noTextEdit="1"/>
            </p:cNvSpPr>
            <p:nvPr/>
          </p:nvSpPr>
          <p:spPr bwMode="auto">
            <a:xfrm>
              <a:off x="1202" y="1253"/>
              <a:ext cx="272" cy="91"/>
            </a:xfrm>
            <a:prstGeom prst="rect">
              <a:avLst/>
            </a:prstGeom>
          </p:spPr>
          <p:txBody>
            <a:bodyPr wrap="none" fromWordArt="1">
              <a:prstTxWarp prst="textPlain">
                <a:avLst>
                  <a:gd name="adj" fmla="val 42898"/>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Clop</a:t>
              </a:r>
            </a:p>
          </p:txBody>
        </p:sp>
        <p:sp>
          <p:nvSpPr>
            <p:cNvPr id="19503" name="WordArt 23"/>
            <p:cNvSpPr>
              <a:spLocks noChangeArrowheads="1" noChangeShapeType="1" noTextEdit="1"/>
            </p:cNvSpPr>
            <p:nvPr/>
          </p:nvSpPr>
          <p:spPr bwMode="auto">
            <a:xfrm>
              <a:off x="2018" y="1162"/>
              <a:ext cx="272" cy="91"/>
            </a:xfrm>
            <a:prstGeom prst="rect">
              <a:avLst/>
            </a:prstGeom>
          </p:spPr>
          <p:txBody>
            <a:bodyPr wrap="none" fromWordArt="1">
              <a:prstTxWarp prst="textPlain">
                <a:avLst>
                  <a:gd name="adj" fmla="val 42898"/>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Clop</a:t>
              </a:r>
            </a:p>
          </p:txBody>
        </p:sp>
        <p:sp>
          <p:nvSpPr>
            <p:cNvPr id="19504" name="WordArt 25"/>
            <p:cNvSpPr>
              <a:spLocks noChangeArrowheads="1" noChangeShapeType="1" noTextEdit="1"/>
            </p:cNvSpPr>
            <p:nvPr/>
          </p:nvSpPr>
          <p:spPr bwMode="auto">
            <a:xfrm>
              <a:off x="567" y="1343"/>
              <a:ext cx="272" cy="91"/>
            </a:xfrm>
            <a:prstGeom prst="rect">
              <a:avLst/>
            </a:prstGeom>
          </p:spPr>
          <p:txBody>
            <a:bodyPr wrap="none" fromWordArt="1">
              <a:prstTxWarp prst="textPlain">
                <a:avLst>
                  <a:gd name="adj" fmla="val 42898"/>
                </a:avLst>
              </a:prstTxWarp>
            </a:bodyPr>
            <a:lstStyle/>
            <a:p>
              <a:pPr algn="ctr"/>
              <a:r>
                <a:rPr lang="fr-FR" sz="3600" kern="10">
                  <a:ln w="9525">
                    <a:solidFill>
                      <a:srgbClr val="000000"/>
                    </a:solidFill>
                    <a:round/>
                    <a:headEnd/>
                    <a:tailEnd/>
                  </a:ln>
                  <a:solidFill>
                    <a:srgbClr val="FFFFFF"/>
                  </a:solidFill>
                  <a:latin typeface="Arial Black" panose="020B0A04020102020204" pitchFamily="34" charset="0"/>
                </a:rPr>
                <a:t>Clop</a:t>
              </a:r>
            </a:p>
          </p:txBody>
        </p:sp>
        <p:sp>
          <p:nvSpPr>
            <p:cNvPr id="19505" name="WordArt 26"/>
            <p:cNvSpPr>
              <a:spLocks noChangeArrowheads="1" noChangeShapeType="1" noTextEdit="1"/>
            </p:cNvSpPr>
            <p:nvPr/>
          </p:nvSpPr>
          <p:spPr bwMode="auto">
            <a:xfrm>
              <a:off x="2155" y="1298"/>
              <a:ext cx="331" cy="136"/>
            </a:xfrm>
            <a:prstGeom prst="rect">
              <a:avLst/>
            </a:prstGeom>
          </p:spPr>
          <p:txBody>
            <a:bodyPr wrap="none" fromWordArt="1">
              <a:prstTxWarp prst="textPlain">
                <a:avLst>
                  <a:gd name="adj" fmla="val 42898"/>
                </a:avLst>
              </a:prstTxWarp>
            </a:bodyPr>
            <a:lstStyle/>
            <a:p>
              <a:pPr algn="ctr"/>
              <a:r>
                <a:rPr lang="fr-FR" sz="3600" kern="10" dirty="0">
                  <a:ln w="9525">
                    <a:solidFill>
                      <a:srgbClr val="000000"/>
                    </a:solidFill>
                    <a:round/>
                    <a:headEnd/>
                    <a:tailEnd/>
                  </a:ln>
                  <a:solidFill>
                    <a:srgbClr val="FFFFFF"/>
                  </a:solidFill>
                  <a:latin typeface="Arial Black" panose="020B0A04020102020204" pitchFamily="34" charset="0"/>
                </a:rPr>
                <a:t>Clop</a:t>
              </a:r>
            </a:p>
          </p:txBody>
        </p:sp>
        <p:sp>
          <p:nvSpPr>
            <p:cNvPr id="19506" name="WordArt 27"/>
            <p:cNvSpPr>
              <a:spLocks noChangeArrowheads="1" noChangeShapeType="1" noTextEdit="1"/>
            </p:cNvSpPr>
            <p:nvPr/>
          </p:nvSpPr>
          <p:spPr bwMode="auto">
            <a:xfrm>
              <a:off x="1247" y="1570"/>
              <a:ext cx="454" cy="182"/>
            </a:xfrm>
            <a:prstGeom prst="rect">
              <a:avLst/>
            </a:prstGeom>
          </p:spPr>
          <p:txBody>
            <a:bodyPr wrap="none" fromWordArt="1">
              <a:prstTxWarp prst="textPlain">
                <a:avLst>
                  <a:gd name="adj" fmla="val 42898"/>
                </a:avLst>
              </a:prstTxWarp>
            </a:bodyPr>
            <a:lstStyle/>
            <a:p>
              <a:pPr algn="ctr"/>
              <a:r>
                <a:rPr lang="fr-FR" sz="3600" kern="10" dirty="0">
                  <a:ln w="9525">
                    <a:solidFill>
                      <a:srgbClr val="000000"/>
                    </a:solidFill>
                    <a:round/>
                    <a:headEnd/>
                    <a:tailEnd/>
                  </a:ln>
                  <a:solidFill>
                    <a:srgbClr val="FFFFFF"/>
                  </a:solidFill>
                  <a:latin typeface="Arial Black" panose="020B0A04020102020204" pitchFamily="34" charset="0"/>
                </a:rPr>
                <a:t>Clop</a:t>
              </a:r>
            </a:p>
          </p:txBody>
        </p:sp>
        <p:pic>
          <p:nvPicPr>
            <p:cNvPr id="19507" name="Picture 29" descr="Crott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 y="417"/>
              <a:ext cx="918"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51"/>
          <p:cNvGrpSpPr>
            <a:grpSpLocks/>
          </p:cNvGrpSpPr>
          <p:nvPr/>
        </p:nvGrpSpPr>
        <p:grpSpPr bwMode="auto">
          <a:xfrm>
            <a:off x="7751763" y="4364039"/>
            <a:ext cx="2449512" cy="2035175"/>
            <a:chOff x="1066" y="2432"/>
            <a:chExt cx="1543" cy="1282"/>
          </a:xfrm>
        </p:grpSpPr>
        <p:sp>
          <p:nvSpPr>
            <p:cNvPr id="19486" name="AutoShape 47"/>
            <p:cNvSpPr>
              <a:spLocks noChangeArrowheads="1"/>
            </p:cNvSpPr>
            <p:nvPr/>
          </p:nvSpPr>
          <p:spPr bwMode="auto">
            <a:xfrm>
              <a:off x="1882" y="2795"/>
              <a:ext cx="272" cy="180"/>
            </a:xfrm>
            <a:prstGeom prst="cloudCallout">
              <a:avLst>
                <a:gd name="adj1" fmla="val -29046"/>
                <a:gd name="adj2" fmla="val 60000"/>
              </a:avLst>
            </a:prstGeom>
            <a:solidFill>
              <a:srgbClr val="C0C0C0"/>
            </a:solidFill>
            <a:ln w="9525">
              <a:solidFill>
                <a:schemeClr val="tx1"/>
              </a:solidFill>
              <a:round/>
              <a:headEnd/>
              <a:tailEnd/>
            </a:ln>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0"/>
                </a:spcBef>
                <a:buClrTx/>
                <a:buFontTx/>
                <a:buNone/>
              </a:pPr>
              <a:endParaRPr lang="en-US" altLang="fr-FR" sz="1800"/>
            </a:p>
          </p:txBody>
        </p:sp>
        <p:sp>
          <p:nvSpPr>
            <p:cNvPr id="19487" name="AutoShape 49"/>
            <p:cNvSpPr>
              <a:spLocks noChangeArrowheads="1"/>
            </p:cNvSpPr>
            <p:nvPr/>
          </p:nvSpPr>
          <p:spPr bwMode="auto">
            <a:xfrm>
              <a:off x="2018" y="3249"/>
              <a:ext cx="453" cy="316"/>
            </a:xfrm>
            <a:prstGeom prst="cloudCallout">
              <a:avLst>
                <a:gd name="adj1" fmla="val -37417"/>
                <a:gd name="adj2" fmla="val 55694"/>
              </a:avLst>
            </a:prstGeom>
            <a:solidFill>
              <a:srgbClr val="C0C0C0"/>
            </a:solidFill>
            <a:ln w="9525">
              <a:solidFill>
                <a:schemeClr val="tx1"/>
              </a:solidFill>
              <a:round/>
              <a:headEnd/>
              <a:tailEnd/>
            </a:ln>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0"/>
                </a:spcBef>
                <a:buClrTx/>
                <a:buFontTx/>
                <a:buNone/>
              </a:pPr>
              <a:endParaRPr lang="en-US" altLang="fr-FR" sz="1800"/>
            </a:p>
          </p:txBody>
        </p:sp>
        <p:sp>
          <p:nvSpPr>
            <p:cNvPr id="19488" name="AutoShape 50"/>
            <p:cNvSpPr>
              <a:spLocks noChangeArrowheads="1"/>
            </p:cNvSpPr>
            <p:nvPr/>
          </p:nvSpPr>
          <p:spPr bwMode="auto">
            <a:xfrm>
              <a:off x="1292" y="2886"/>
              <a:ext cx="409" cy="225"/>
            </a:xfrm>
            <a:prstGeom prst="cloudCallout">
              <a:avLst>
                <a:gd name="adj1" fmla="val 12347"/>
                <a:gd name="adj2" fmla="val 78444"/>
              </a:avLst>
            </a:prstGeom>
            <a:solidFill>
              <a:srgbClr val="C0C0C0"/>
            </a:solidFill>
            <a:ln w="9525">
              <a:solidFill>
                <a:schemeClr val="tx1"/>
              </a:solidFill>
              <a:round/>
              <a:headEnd/>
              <a:tailEnd/>
            </a:ln>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0"/>
                </a:spcBef>
                <a:buClrTx/>
                <a:buFontTx/>
                <a:buNone/>
              </a:pPr>
              <a:endParaRPr lang="en-US" altLang="fr-FR" sz="1800"/>
            </a:p>
          </p:txBody>
        </p:sp>
        <p:sp>
          <p:nvSpPr>
            <p:cNvPr id="19489" name="WordArt 41"/>
            <p:cNvSpPr>
              <a:spLocks noChangeArrowheads="1" noChangeShapeType="1" noTextEdit="1"/>
            </p:cNvSpPr>
            <p:nvPr/>
          </p:nvSpPr>
          <p:spPr bwMode="auto">
            <a:xfrm>
              <a:off x="1156" y="3113"/>
              <a:ext cx="720" cy="601"/>
            </a:xfrm>
            <a:prstGeom prst="rect">
              <a:avLst/>
            </a:prstGeom>
          </p:spPr>
          <p:txBody>
            <a:bodyPr wrap="none" fromWordArt="1">
              <a:prstTxWarp prst="textSlantUp">
                <a:avLst>
                  <a:gd name="adj" fmla="val 55556"/>
                </a:avLst>
              </a:prstTxWarp>
            </a:bodyPr>
            <a:lstStyle/>
            <a:p>
              <a:pPr algn="ctr"/>
              <a:r>
                <a:rPr lang="fr-FR" sz="3600" kern="10">
                  <a:ln w="9525">
                    <a:solidFill>
                      <a:srgbClr val="000000"/>
                    </a:solidFill>
                    <a:round/>
                    <a:headEnd/>
                    <a:tailEnd/>
                  </a:ln>
                  <a:solidFill>
                    <a:srgbClr val="FF0000"/>
                  </a:solidFill>
                  <a:latin typeface="Arial Black" panose="020B0A04020102020204" pitchFamily="34" charset="0"/>
                </a:rPr>
                <a:t>Tût !</a:t>
              </a:r>
            </a:p>
          </p:txBody>
        </p:sp>
        <p:sp>
          <p:nvSpPr>
            <p:cNvPr id="19490" name="WordArt 43"/>
            <p:cNvSpPr>
              <a:spLocks noChangeArrowheads="1" noChangeShapeType="1" noTextEdit="1"/>
            </p:cNvSpPr>
            <p:nvPr/>
          </p:nvSpPr>
          <p:spPr bwMode="auto">
            <a:xfrm>
              <a:off x="2200" y="2432"/>
              <a:ext cx="363" cy="238"/>
            </a:xfrm>
            <a:prstGeom prst="rect">
              <a:avLst/>
            </a:prstGeom>
          </p:spPr>
          <p:txBody>
            <a:bodyPr wrap="none" fromWordArt="1">
              <a:prstTxWarp prst="textSlantUp">
                <a:avLst>
                  <a:gd name="adj" fmla="val 55556"/>
                </a:avLst>
              </a:prstTxWarp>
            </a:bodyPr>
            <a:lstStyle/>
            <a:p>
              <a:pPr algn="ctr"/>
              <a:r>
                <a:rPr lang="fr-FR" sz="3600" kern="10">
                  <a:ln w="9525">
                    <a:solidFill>
                      <a:srgbClr val="000000"/>
                    </a:solidFill>
                    <a:round/>
                    <a:headEnd/>
                    <a:tailEnd/>
                  </a:ln>
                  <a:solidFill>
                    <a:srgbClr val="FF0000"/>
                  </a:solidFill>
                  <a:latin typeface="Arial Black" panose="020B0A04020102020204" pitchFamily="34" charset="0"/>
                </a:rPr>
                <a:t>Tût !</a:t>
              </a:r>
            </a:p>
          </p:txBody>
        </p:sp>
        <p:sp>
          <p:nvSpPr>
            <p:cNvPr id="19491" name="WordArt 44"/>
            <p:cNvSpPr>
              <a:spLocks noChangeArrowheads="1" noChangeShapeType="1" noTextEdit="1"/>
            </p:cNvSpPr>
            <p:nvPr/>
          </p:nvSpPr>
          <p:spPr bwMode="auto">
            <a:xfrm>
              <a:off x="1066" y="2840"/>
              <a:ext cx="454" cy="317"/>
            </a:xfrm>
            <a:prstGeom prst="rect">
              <a:avLst/>
            </a:prstGeom>
          </p:spPr>
          <p:txBody>
            <a:bodyPr wrap="none" fromWordArt="1">
              <a:prstTxWarp prst="textSlantUp">
                <a:avLst>
                  <a:gd name="adj" fmla="val 55556"/>
                </a:avLst>
              </a:prstTxWarp>
            </a:bodyPr>
            <a:lstStyle/>
            <a:p>
              <a:pPr algn="ctr"/>
              <a:r>
                <a:rPr lang="fr-FR" sz="3600" kern="10">
                  <a:ln w="9525">
                    <a:solidFill>
                      <a:srgbClr val="000000"/>
                    </a:solidFill>
                    <a:round/>
                    <a:headEnd/>
                    <a:tailEnd/>
                  </a:ln>
                  <a:solidFill>
                    <a:srgbClr val="FF0000"/>
                  </a:solidFill>
                  <a:latin typeface="Arial Black" panose="020B0A04020102020204" pitchFamily="34" charset="0"/>
                </a:rPr>
                <a:t>Tût !</a:t>
              </a:r>
            </a:p>
          </p:txBody>
        </p:sp>
        <p:sp>
          <p:nvSpPr>
            <p:cNvPr id="19492" name="WordArt 45"/>
            <p:cNvSpPr>
              <a:spLocks noChangeArrowheads="1" noChangeShapeType="1" noTextEdit="1"/>
            </p:cNvSpPr>
            <p:nvPr/>
          </p:nvSpPr>
          <p:spPr bwMode="auto">
            <a:xfrm>
              <a:off x="1610" y="2523"/>
              <a:ext cx="363" cy="238"/>
            </a:xfrm>
            <a:prstGeom prst="rect">
              <a:avLst/>
            </a:prstGeom>
          </p:spPr>
          <p:txBody>
            <a:bodyPr wrap="none" fromWordArt="1">
              <a:prstTxWarp prst="textSlantUp">
                <a:avLst>
                  <a:gd name="adj" fmla="val 55556"/>
                </a:avLst>
              </a:prstTxWarp>
            </a:bodyPr>
            <a:lstStyle/>
            <a:p>
              <a:pPr algn="ctr"/>
              <a:r>
                <a:rPr lang="fr-FR" sz="3600" kern="10">
                  <a:ln w="9525">
                    <a:solidFill>
                      <a:srgbClr val="000000"/>
                    </a:solidFill>
                    <a:round/>
                    <a:headEnd/>
                    <a:tailEnd/>
                  </a:ln>
                  <a:solidFill>
                    <a:srgbClr val="FF0000"/>
                  </a:solidFill>
                  <a:latin typeface="Arial Black" panose="020B0A04020102020204" pitchFamily="34" charset="0"/>
                </a:rPr>
                <a:t>Tût !</a:t>
              </a:r>
            </a:p>
          </p:txBody>
        </p:sp>
        <p:sp>
          <p:nvSpPr>
            <p:cNvPr id="19493" name="WordArt 46"/>
            <p:cNvSpPr>
              <a:spLocks noChangeArrowheads="1" noChangeShapeType="1" noTextEdit="1"/>
            </p:cNvSpPr>
            <p:nvPr/>
          </p:nvSpPr>
          <p:spPr bwMode="auto">
            <a:xfrm>
              <a:off x="2064" y="2659"/>
              <a:ext cx="545" cy="465"/>
            </a:xfrm>
            <a:prstGeom prst="rect">
              <a:avLst/>
            </a:prstGeom>
          </p:spPr>
          <p:txBody>
            <a:bodyPr wrap="none" fromWordArt="1">
              <a:prstTxWarp prst="textSlantUp">
                <a:avLst>
                  <a:gd name="adj" fmla="val 55556"/>
                </a:avLst>
              </a:prstTxWarp>
            </a:bodyPr>
            <a:lstStyle/>
            <a:p>
              <a:pPr algn="ctr"/>
              <a:r>
                <a:rPr lang="fr-FR" sz="3600" kern="10">
                  <a:ln w="9525">
                    <a:solidFill>
                      <a:srgbClr val="000000"/>
                    </a:solidFill>
                    <a:round/>
                    <a:headEnd/>
                    <a:tailEnd/>
                  </a:ln>
                  <a:solidFill>
                    <a:srgbClr val="FF0000"/>
                  </a:solidFill>
                  <a:latin typeface="Arial Black" panose="020B0A04020102020204" pitchFamily="34" charset="0"/>
                </a:rPr>
                <a:t>Tût !</a:t>
              </a:r>
            </a:p>
          </p:txBody>
        </p:sp>
      </p:grpSp>
      <p:grpSp>
        <p:nvGrpSpPr>
          <p:cNvPr id="6" name="Group 72"/>
          <p:cNvGrpSpPr>
            <a:grpSpLocks/>
          </p:cNvGrpSpPr>
          <p:nvPr/>
        </p:nvGrpSpPr>
        <p:grpSpPr bwMode="auto">
          <a:xfrm>
            <a:off x="6599238" y="1268413"/>
            <a:ext cx="3865563" cy="2154238"/>
            <a:chOff x="3242" y="753"/>
            <a:chExt cx="2435" cy="1357"/>
          </a:xfrm>
        </p:grpSpPr>
        <p:sp>
          <p:nvSpPr>
            <p:cNvPr id="19480" name="Text Box 33"/>
            <p:cNvSpPr txBox="1">
              <a:spLocks noChangeArrowheads="1"/>
            </p:cNvSpPr>
            <p:nvPr/>
          </p:nvSpPr>
          <p:spPr bwMode="auto">
            <a:xfrm>
              <a:off x="5057" y="753"/>
              <a:ext cx="5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t>Propre</a:t>
              </a:r>
            </a:p>
          </p:txBody>
        </p:sp>
        <p:sp>
          <p:nvSpPr>
            <p:cNvPr id="19481" name="Text Box 34"/>
            <p:cNvSpPr txBox="1">
              <a:spLocks noChangeArrowheads="1"/>
            </p:cNvSpPr>
            <p:nvPr/>
          </p:nvSpPr>
          <p:spPr bwMode="auto">
            <a:xfrm>
              <a:off x="4785" y="1660"/>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t>Silencieux</a:t>
              </a:r>
            </a:p>
          </p:txBody>
        </p:sp>
        <p:sp>
          <p:nvSpPr>
            <p:cNvPr id="19482" name="Text Box 35"/>
            <p:cNvSpPr txBox="1">
              <a:spLocks noChangeArrowheads="1"/>
            </p:cNvSpPr>
            <p:nvPr/>
          </p:nvSpPr>
          <p:spPr bwMode="auto">
            <a:xfrm>
              <a:off x="3242" y="1842"/>
              <a:ext cx="9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t>Confortable</a:t>
              </a:r>
            </a:p>
          </p:txBody>
        </p:sp>
        <p:sp>
          <p:nvSpPr>
            <p:cNvPr id="19483" name="Text Box 36"/>
            <p:cNvSpPr txBox="1">
              <a:spLocks noChangeArrowheads="1"/>
            </p:cNvSpPr>
            <p:nvPr/>
          </p:nvSpPr>
          <p:spPr bwMode="auto">
            <a:xfrm>
              <a:off x="4996" y="1879"/>
              <a:ext cx="6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dirty="0"/>
                <a:t>Pratique</a:t>
              </a:r>
            </a:p>
          </p:txBody>
        </p:sp>
        <p:sp>
          <p:nvSpPr>
            <p:cNvPr id="19484" name="Text Box 37"/>
            <p:cNvSpPr txBox="1">
              <a:spLocks noChangeArrowheads="1"/>
            </p:cNvSpPr>
            <p:nvPr/>
          </p:nvSpPr>
          <p:spPr bwMode="auto">
            <a:xfrm>
              <a:off x="3243" y="799"/>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t>Rapide</a:t>
              </a:r>
            </a:p>
          </p:txBody>
        </p:sp>
        <p:sp>
          <p:nvSpPr>
            <p:cNvPr id="19485" name="Text Box 39"/>
            <p:cNvSpPr txBox="1">
              <a:spLocks noChangeArrowheads="1"/>
            </p:cNvSpPr>
            <p:nvPr/>
          </p:nvSpPr>
          <p:spPr bwMode="auto">
            <a:xfrm>
              <a:off x="4059" y="1842"/>
              <a:ext cx="7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1800"/>
                <a:t>Econome</a:t>
              </a:r>
            </a:p>
          </p:txBody>
        </p:sp>
      </p:grpSp>
      <p:grpSp>
        <p:nvGrpSpPr>
          <p:cNvPr id="7" name="Group 74"/>
          <p:cNvGrpSpPr>
            <a:grpSpLocks/>
          </p:cNvGrpSpPr>
          <p:nvPr/>
        </p:nvGrpSpPr>
        <p:grpSpPr bwMode="auto">
          <a:xfrm>
            <a:off x="1774826" y="3675065"/>
            <a:ext cx="4176713" cy="2820988"/>
            <a:chOff x="158" y="2315"/>
            <a:chExt cx="2631" cy="1777"/>
          </a:xfrm>
        </p:grpSpPr>
        <p:sp>
          <p:nvSpPr>
            <p:cNvPr id="19472" name="Text Box 54"/>
            <p:cNvSpPr txBox="1">
              <a:spLocks noChangeArrowheads="1"/>
            </p:cNvSpPr>
            <p:nvPr/>
          </p:nvSpPr>
          <p:spPr bwMode="auto">
            <a:xfrm>
              <a:off x="2290" y="2387"/>
              <a:ext cx="31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4400" b="1"/>
                <a:t>?</a:t>
              </a:r>
            </a:p>
          </p:txBody>
        </p:sp>
        <p:sp>
          <p:nvSpPr>
            <p:cNvPr id="19473" name="Text Box 55"/>
            <p:cNvSpPr txBox="1">
              <a:spLocks noChangeArrowheads="1"/>
            </p:cNvSpPr>
            <p:nvPr/>
          </p:nvSpPr>
          <p:spPr bwMode="auto">
            <a:xfrm>
              <a:off x="2109" y="3022"/>
              <a:ext cx="31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4400" b="1"/>
                <a:t>?</a:t>
              </a:r>
            </a:p>
          </p:txBody>
        </p:sp>
        <p:sp>
          <p:nvSpPr>
            <p:cNvPr id="19474" name="Text Box 56"/>
            <p:cNvSpPr txBox="1">
              <a:spLocks noChangeArrowheads="1"/>
            </p:cNvSpPr>
            <p:nvPr/>
          </p:nvSpPr>
          <p:spPr bwMode="auto">
            <a:xfrm>
              <a:off x="1156" y="2315"/>
              <a:ext cx="31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4400" b="1" dirty="0"/>
                <a:t>?</a:t>
              </a:r>
            </a:p>
          </p:txBody>
        </p:sp>
        <p:sp>
          <p:nvSpPr>
            <p:cNvPr id="19475" name="Text Box 57"/>
            <p:cNvSpPr txBox="1">
              <a:spLocks noChangeArrowheads="1"/>
            </p:cNvSpPr>
            <p:nvPr/>
          </p:nvSpPr>
          <p:spPr bwMode="auto">
            <a:xfrm>
              <a:off x="793" y="3612"/>
              <a:ext cx="31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4400" b="1"/>
                <a:t>?</a:t>
              </a:r>
            </a:p>
          </p:txBody>
        </p:sp>
        <p:sp>
          <p:nvSpPr>
            <p:cNvPr id="19476" name="Text Box 58"/>
            <p:cNvSpPr txBox="1">
              <a:spLocks noChangeArrowheads="1"/>
            </p:cNvSpPr>
            <p:nvPr/>
          </p:nvSpPr>
          <p:spPr bwMode="auto">
            <a:xfrm>
              <a:off x="158" y="3521"/>
              <a:ext cx="31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4400" b="1"/>
                <a:t>?</a:t>
              </a:r>
            </a:p>
          </p:txBody>
        </p:sp>
        <p:sp>
          <p:nvSpPr>
            <p:cNvPr id="19477" name="Text Box 59"/>
            <p:cNvSpPr txBox="1">
              <a:spLocks noChangeArrowheads="1"/>
            </p:cNvSpPr>
            <p:nvPr/>
          </p:nvSpPr>
          <p:spPr bwMode="auto">
            <a:xfrm>
              <a:off x="386" y="3131"/>
              <a:ext cx="31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Tx/>
                <a:buFontTx/>
                <a:buNone/>
              </a:pPr>
              <a:r>
                <a:rPr lang="fr-FR" altLang="fr-FR" sz="4400" b="1" dirty="0"/>
                <a:t>?</a:t>
              </a:r>
            </a:p>
          </p:txBody>
        </p:sp>
        <p:pic>
          <p:nvPicPr>
            <p:cNvPr id="19478" name="Picture 61" descr="prius_batteri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5" y="3339"/>
              <a:ext cx="1134"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8" descr="centrale_nucleai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 y="2497"/>
              <a:ext cx="998"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3"/>
          <p:cNvGrpSpPr>
            <a:grpSpLocks/>
          </p:cNvGrpSpPr>
          <p:nvPr/>
        </p:nvGrpSpPr>
        <p:grpSpPr bwMode="auto">
          <a:xfrm>
            <a:off x="2135189" y="3490913"/>
            <a:ext cx="3529012" cy="2520950"/>
            <a:chOff x="385" y="2199"/>
            <a:chExt cx="2223" cy="1588"/>
          </a:xfrm>
        </p:grpSpPr>
        <p:pic>
          <p:nvPicPr>
            <p:cNvPr id="19470" name="Picture 7" descr="voiture-electrique-verte"/>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 y="2523"/>
              <a:ext cx="1264"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Text Box 65"/>
            <p:cNvSpPr txBox="1">
              <a:spLocks noChangeArrowheads="1"/>
            </p:cNvSpPr>
            <p:nvPr/>
          </p:nvSpPr>
          <p:spPr bwMode="auto">
            <a:xfrm>
              <a:off x="385" y="2199"/>
              <a:ext cx="222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fr-FR" sz="1800" b="1" dirty="0">
                  <a:latin typeface="Century Gothic" panose="020B0502020202020204" pitchFamily="34" charset="0"/>
                </a:rPr>
                <a:t>Quelques décennies après</a:t>
              </a:r>
              <a:r>
                <a:rPr lang="fr-FR" altLang="fr-FR" sz="1800" dirty="0"/>
                <a:t>…</a:t>
              </a:r>
            </a:p>
          </p:txBody>
        </p:sp>
      </p:grpSp>
      <p:sp>
        <p:nvSpPr>
          <p:cNvPr id="19469" name="AutoShape 53"/>
          <p:cNvSpPr>
            <a:spLocks noChangeArrowheads="1"/>
          </p:cNvSpPr>
          <p:nvPr/>
        </p:nvSpPr>
        <p:spPr bwMode="auto">
          <a:xfrm>
            <a:off x="5735639" y="3068639"/>
            <a:ext cx="865187" cy="7207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20" y="16128"/>
                </a:moveTo>
                <a:cubicBezTo>
                  <a:pt x="13755" y="16117"/>
                  <a:pt x="16129" y="13735"/>
                  <a:pt x="16129" y="10800"/>
                </a:cubicBezTo>
                <a:cubicBezTo>
                  <a:pt x="16129" y="7856"/>
                  <a:pt x="13743" y="5471"/>
                  <a:pt x="10800" y="5471"/>
                </a:cubicBezTo>
                <a:cubicBezTo>
                  <a:pt x="7856" y="5471"/>
                  <a:pt x="5471" y="7856"/>
                  <a:pt x="5471" y="10800"/>
                </a:cubicBezTo>
                <a:lnTo>
                  <a:pt x="0" y="10800"/>
                </a:lnTo>
                <a:cubicBezTo>
                  <a:pt x="0" y="4835"/>
                  <a:pt x="4835" y="0"/>
                  <a:pt x="10800" y="0"/>
                </a:cubicBezTo>
                <a:cubicBezTo>
                  <a:pt x="16764" y="0"/>
                  <a:pt x="21600" y="4835"/>
                  <a:pt x="21600" y="10800"/>
                </a:cubicBezTo>
                <a:cubicBezTo>
                  <a:pt x="21600" y="16748"/>
                  <a:pt x="16789" y="21577"/>
                  <a:pt x="10840" y="21599"/>
                </a:cubicBezTo>
                <a:lnTo>
                  <a:pt x="10850" y="24299"/>
                </a:lnTo>
                <a:lnTo>
                  <a:pt x="5394" y="18885"/>
                </a:lnTo>
                <a:lnTo>
                  <a:pt x="10809" y="13428"/>
                </a:lnTo>
                <a:lnTo>
                  <a:pt x="10820" y="16128"/>
                </a:lnTo>
                <a:close/>
              </a:path>
            </a:pathLst>
          </a:custGeom>
          <a:solidFill>
            <a:schemeClr val="accent1"/>
          </a:solidFill>
          <a:ln w="9525">
            <a:solidFill>
              <a:schemeClr val="tx1"/>
            </a:solidFill>
            <a:miter lim="800000"/>
            <a:headEnd/>
            <a:tailEnd/>
          </a:ln>
        </p:spPr>
        <p:txBody>
          <a:bodyPr wrap="none" anchor="ctr"/>
          <a:lstStyle/>
          <a:p>
            <a:endParaRPr lang="fr-FR"/>
          </a:p>
        </p:txBody>
      </p:sp>
      <p:sp>
        <p:nvSpPr>
          <p:cNvPr id="58" name="Rectangle 7"/>
          <p:cNvSpPr txBox="1">
            <a:spLocks noChangeArrowheads="1"/>
          </p:cNvSpPr>
          <p:nvPr/>
        </p:nvSpPr>
        <p:spPr>
          <a:xfrm>
            <a:off x="1871133" y="6453188"/>
            <a:ext cx="8544984" cy="404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ct val="20000"/>
              </a:spcBef>
              <a:spcAft>
                <a:spcPct val="0"/>
              </a:spcAft>
              <a:buClr>
                <a:srgbClr val="FFC000"/>
              </a:buClr>
              <a:buFont typeface="Wingdings" panose="05000000000000000000" pitchFamily="2" charset="2"/>
              <a:buChar char="§"/>
              <a:defRPr sz="20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rgbClr val="FFC000"/>
              </a:buClr>
              <a:buFont typeface="Wingdings" panose="05000000000000000000" pitchFamily="2" charset="2"/>
              <a:buChar char="§"/>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rgbClr val="FFC000"/>
              </a:buClr>
              <a:buFont typeface="Wingdings" panose="05000000000000000000" pitchFamily="2" charset="2"/>
              <a:buChar char="§"/>
              <a:defRPr sz="16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9pPr>
          </a:lstStyle>
          <a:p>
            <a:pPr>
              <a:spcBef>
                <a:spcPct val="0"/>
              </a:spcBef>
              <a:buClrTx/>
              <a:buFontTx/>
              <a:buNone/>
            </a:pPr>
            <a:r>
              <a:rPr lang="fr-FR" altLang="fr-FR" sz="1400" smtClean="0">
                <a:solidFill>
                  <a:schemeClr val="bg1"/>
                </a:solidFill>
              </a:rPr>
              <a:t>Projet Carbone Campus - IV Plan d'actions - www.avenirclimatique.org</a:t>
            </a:r>
            <a:endParaRPr lang="fr-FR" altLang="fr-FR"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par>
                          <p:cTn id="35" fill="hold" nodeType="afterGroup">
                            <p:stCondLst>
                              <p:cond delay="5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fr-FR" altLang="fr-FR" smtClean="0"/>
              <a:t>… et nos solutions seront les problèmes du futur !</a:t>
            </a:r>
          </a:p>
        </p:txBody>
      </p:sp>
      <p:sp>
        <p:nvSpPr>
          <p:cNvPr id="21509" name="Rectangle 3"/>
          <p:cNvSpPr>
            <a:spLocks noGrp="1" noChangeArrowheads="1"/>
          </p:cNvSpPr>
          <p:nvPr>
            <p:ph idx="1"/>
          </p:nvPr>
        </p:nvSpPr>
        <p:spPr/>
        <p:txBody>
          <a:bodyPr/>
          <a:lstStyle/>
          <a:p>
            <a:pPr eaLnBrk="1" hangingPunct="1"/>
            <a:endParaRPr lang="fr-FR" altLang="fr-FR" dirty="0" smtClean="0"/>
          </a:p>
          <a:p>
            <a:pPr eaLnBrk="1" hangingPunct="1"/>
            <a:r>
              <a:rPr lang="fr-FR" altLang="fr-FR" dirty="0" smtClean="0"/>
              <a:t>Toute solution génère de nouveaux problèmes… </a:t>
            </a:r>
            <a:r>
              <a:rPr lang="fr-FR" altLang="fr-FR" dirty="0" smtClean="0">
                <a:sym typeface="Wingdings" panose="05000000000000000000" pitchFamily="2" charset="2"/>
              </a:rPr>
              <a:t></a:t>
            </a:r>
            <a:endParaRPr lang="fr-FR" altLang="fr-FR" dirty="0" smtClean="0"/>
          </a:p>
          <a:p>
            <a:pPr eaLnBrk="1" hangingPunct="1"/>
            <a:endParaRPr lang="fr-FR" altLang="fr-FR" dirty="0" smtClean="0"/>
          </a:p>
          <a:p>
            <a:pPr eaLnBrk="1" hangingPunct="1"/>
            <a:r>
              <a:rPr lang="fr-FR" altLang="fr-FR" dirty="0" smtClean="0"/>
              <a:t>… Mais tout problème contient ses propres éléments de résolution </a:t>
            </a:r>
            <a:r>
              <a:rPr lang="fr-FR" altLang="fr-FR" dirty="0" smtClean="0">
                <a:sym typeface="Wingdings" panose="05000000000000000000" pitchFamily="2" charset="2"/>
              </a:rPr>
              <a:t></a:t>
            </a:r>
            <a:endParaRPr lang="fr-FR" altLang="fr-FR" dirty="0" smtClean="0"/>
          </a:p>
          <a:p>
            <a:pPr eaLnBrk="1" hangingPunct="1"/>
            <a:endParaRPr lang="fr-FR" altLang="fr-FR" dirty="0" smtClean="0"/>
          </a:p>
          <a:p>
            <a:pPr eaLnBrk="1" hangingPunct="1"/>
            <a:r>
              <a:rPr lang="fr-FR" altLang="fr-FR" dirty="0" smtClean="0"/>
              <a:t>Au final, ne pas porter de jugement, mais chercher à comprendre et à anticiper</a:t>
            </a:r>
          </a:p>
          <a:p>
            <a:pPr eaLnBrk="1" hangingPunct="1"/>
            <a:endParaRPr lang="fr-FR" altLang="fr-FR" dirty="0" smtClean="0"/>
          </a:p>
          <a:p>
            <a:pPr eaLnBrk="1" hangingPunct="1"/>
            <a:r>
              <a:rPr lang="fr-FR" altLang="fr-FR" dirty="0" smtClean="0"/>
              <a:t>Voir les problèmes comme des opportunités d’améliorations !</a:t>
            </a:r>
          </a:p>
        </p:txBody>
      </p:sp>
      <p:sp>
        <p:nvSpPr>
          <p:cNvPr id="21507"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3F3393CD-CA34-4A03-A4A7-93EC5184EA4F}" type="slidenum">
              <a:rPr lang="fr-FR" altLang="fr-FR" sz="1400">
                <a:solidFill>
                  <a:schemeClr val="bg1"/>
                </a:solidFill>
              </a:rPr>
              <a:pPr>
                <a:spcBef>
                  <a:spcPct val="0"/>
                </a:spcBef>
                <a:buClrTx/>
                <a:buFontTx/>
                <a:buNone/>
              </a:pPr>
              <a:t>8</a:t>
            </a:fld>
            <a:r>
              <a:rPr lang="fr-FR" altLang="fr-FR" sz="1400">
                <a:solidFill>
                  <a:schemeClr val="bg1"/>
                </a:solidFill>
              </a:rPr>
              <a:t>/46</a:t>
            </a:r>
          </a:p>
        </p:txBody>
      </p:sp>
      <p:pic>
        <p:nvPicPr>
          <p:cNvPr id="95242" name="Picture 10" descr="No problem"/>
          <p:cNvPicPr>
            <a:picLocks noChangeAspect="1" noChangeArrowheads="1"/>
          </p:cNvPicPr>
          <p:nvPr/>
        </p:nvPicPr>
        <p:blipFill>
          <a:blip r:embed="rId3">
            <a:extLst>
              <a:ext uri="{28A0092B-C50C-407E-A947-70E740481C1C}">
                <a14:useLocalDpi xmlns:a14="http://schemas.microsoft.com/office/drawing/2010/main" val="0"/>
              </a:ext>
            </a:extLst>
          </a:blip>
          <a:srcRect l="5104" r="2760" b="1953"/>
          <a:stretch>
            <a:fillRect/>
          </a:stretch>
        </p:blipFill>
        <p:spPr bwMode="auto">
          <a:xfrm>
            <a:off x="4583832" y="4221088"/>
            <a:ext cx="27352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p:nvSpPr>
        <p:spPr>
          <a:xfrm>
            <a:off x="1871133" y="6453188"/>
            <a:ext cx="8544984" cy="404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eaLnBrk="0" fontAlgn="base" hangingPunct="0">
              <a:spcBef>
                <a:spcPct val="20000"/>
              </a:spcBef>
              <a:spcAft>
                <a:spcPct val="0"/>
              </a:spcAft>
              <a:buClr>
                <a:srgbClr val="FFC000"/>
              </a:buClr>
              <a:buFont typeface="Wingdings" panose="05000000000000000000" pitchFamily="2" charset="2"/>
              <a:buChar char="§"/>
              <a:defRPr sz="20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rgbClr val="FFC000"/>
              </a:buClr>
              <a:buFont typeface="Wingdings" panose="05000000000000000000" pitchFamily="2" charset="2"/>
              <a:buChar char="§"/>
              <a:defRPr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rgbClr val="FFC000"/>
              </a:buClr>
              <a:buFont typeface="Wingdings" panose="05000000000000000000" pitchFamily="2" charset="2"/>
              <a:buChar char="§"/>
              <a:defRPr sz="16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rgbClr val="FFC000"/>
              </a:buClr>
              <a:buFont typeface="Wingdings" panose="05000000000000000000" pitchFamily="2" charset="2"/>
              <a:buChar char="§"/>
              <a:defRPr sz="1400" kern="1200">
                <a:solidFill>
                  <a:schemeClr val="tx1"/>
                </a:solidFill>
                <a:latin typeface="Arial" panose="020B0604020202020204" pitchFamily="34" charset="0"/>
                <a:ea typeface="+mn-ea"/>
                <a:cs typeface="+mn-cs"/>
              </a:defRPr>
            </a:lvl9pPr>
          </a:lstStyle>
          <a:p>
            <a:pPr>
              <a:spcBef>
                <a:spcPct val="0"/>
              </a:spcBef>
              <a:buClrTx/>
              <a:buFontTx/>
              <a:buNone/>
            </a:pPr>
            <a:r>
              <a:rPr lang="fr-FR" altLang="fr-FR" sz="1400" smtClean="0">
                <a:solidFill>
                  <a:schemeClr val="bg1"/>
                </a:solidFill>
              </a:rPr>
              <a:t>Projet Carbone Campus - IV Plan d'actions - www.avenirclimatique.org</a:t>
            </a:r>
            <a:endParaRPr lang="fr-FR" altLang="fr-FR"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2000" fill="hold"/>
                                        <p:tgtEl>
                                          <p:spTgt spid="9524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fr-FR" altLang="fr-FR" dirty="0" smtClean="0"/>
              <a:t>Exemple de problème non anticipé</a:t>
            </a:r>
          </a:p>
        </p:txBody>
      </p:sp>
      <p:sp>
        <p:nvSpPr>
          <p:cNvPr id="34819" name="Rectangle 3"/>
          <p:cNvSpPr>
            <a:spLocks noGrp="1" noChangeArrowheads="1"/>
          </p:cNvSpPr>
          <p:nvPr>
            <p:ph idx="1"/>
          </p:nvPr>
        </p:nvSpPr>
        <p:spPr>
          <a:xfrm>
            <a:off x="335360" y="1268760"/>
            <a:ext cx="7488832" cy="4857403"/>
          </a:xfrm>
        </p:spPr>
        <p:txBody>
          <a:bodyPr>
            <a:normAutofit lnSpcReduction="10000"/>
          </a:bodyPr>
          <a:lstStyle/>
          <a:p>
            <a:pPr marL="28575" indent="-285750" eaLnBrk="1" hangingPunct="1">
              <a:buFont typeface="Arial" panose="020B0604020202020204" pitchFamily="34" charset="0"/>
              <a:buChar char="•"/>
            </a:pPr>
            <a:r>
              <a:rPr lang="fr-FR" altLang="fr-FR" sz="2000" b="0" dirty="0" smtClean="0"/>
              <a:t>Solution : baisse de la consigne de température d’1°C (réduction de 7% des émissions du chauffage)</a:t>
            </a:r>
          </a:p>
          <a:p>
            <a:pPr eaLnBrk="1" hangingPunct="1"/>
            <a:endParaRPr lang="fr-FR" altLang="fr-FR" sz="2000" b="0" dirty="0" smtClean="0"/>
          </a:p>
          <a:p>
            <a:pPr eaLnBrk="1" hangingPunct="1"/>
            <a:endParaRPr lang="fr-FR" altLang="fr-FR" sz="2000" b="0" dirty="0" smtClean="0"/>
          </a:p>
          <a:p>
            <a:pPr marL="28575" indent="-285750" eaLnBrk="1" hangingPunct="1">
              <a:buFont typeface="Arial" panose="020B0604020202020204" pitchFamily="34" charset="0"/>
              <a:buChar char="•"/>
            </a:pPr>
            <a:r>
              <a:rPr lang="fr-FR" altLang="fr-FR" sz="2000" b="0" dirty="0" smtClean="0"/>
              <a:t>Conséquence : achat par les usagers de chauffages d’appoint et report des émissions sur l’électricité</a:t>
            </a:r>
          </a:p>
          <a:p>
            <a:pPr eaLnBrk="1" hangingPunct="1"/>
            <a:endParaRPr lang="fr-FR" altLang="fr-FR" sz="2000" b="0" dirty="0" smtClean="0"/>
          </a:p>
          <a:p>
            <a:pPr eaLnBrk="1" hangingPunct="1"/>
            <a:endParaRPr lang="fr-FR" altLang="fr-FR" sz="2000" b="0" dirty="0" smtClean="0"/>
          </a:p>
          <a:p>
            <a:pPr marL="28575" indent="-285750" eaLnBrk="1" hangingPunct="1">
              <a:buFont typeface="Arial" panose="020B0604020202020204" pitchFamily="34" charset="0"/>
              <a:buChar char="•"/>
            </a:pPr>
            <a:r>
              <a:rPr lang="fr-FR" altLang="fr-FR" sz="2000" b="0" dirty="0" smtClean="0"/>
              <a:t>Solution : interdiction (circulaire de la direction, limitation de l’intensité des prises de courant, …)</a:t>
            </a:r>
          </a:p>
          <a:p>
            <a:pPr eaLnBrk="1" hangingPunct="1"/>
            <a:endParaRPr lang="fr-FR" altLang="fr-FR" sz="2000" b="0" dirty="0" smtClean="0"/>
          </a:p>
          <a:p>
            <a:pPr eaLnBrk="1" hangingPunct="1"/>
            <a:endParaRPr lang="fr-FR" altLang="fr-FR" sz="2000" b="0" dirty="0" smtClean="0"/>
          </a:p>
          <a:p>
            <a:pPr marL="28575" indent="-285750" eaLnBrk="1" hangingPunct="1">
              <a:buFont typeface="Arial" panose="020B0604020202020204" pitchFamily="34" charset="0"/>
              <a:buChar char="•"/>
            </a:pPr>
            <a:r>
              <a:rPr lang="fr-FR" altLang="fr-FR" sz="2000" b="0" dirty="0" smtClean="0"/>
              <a:t>Conséquence : turnover, absentéisme, congés maladies, baisse de la productivité, plaintes, …</a:t>
            </a:r>
          </a:p>
        </p:txBody>
      </p:sp>
      <p:sp>
        <p:nvSpPr>
          <p:cNvPr id="23554" name="Espace réservé du pied de page 4"/>
          <p:cNvSpPr>
            <a:spLocks noGrp="1"/>
          </p:cNvSpPr>
          <p:nvPr>
            <p:ph type="ftr" sz="quarter" idx="4294967295"/>
          </p:nvPr>
        </p:nvSpPr>
        <p:spPr>
          <a:xfrm>
            <a:off x="5783263" y="6516688"/>
            <a:ext cx="6408737" cy="26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r>
              <a:rPr lang="fr-FR" altLang="fr-FR" sz="1400">
                <a:solidFill>
                  <a:schemeClr val="bg1"/>
                </a:solidFill>
              </a:rPr>
              <a:t>Projet Carbone Campus - IV Plan d'actions - www.avenirclimatique.org</a:t>
            </a:r>
          </a:p>
        </p:txBody>
      </p:sp>
      <p:sp>
        <p:nvSpPr>
          <p:cNvPr id="23555" name="Espace réservé du numéro de diapositive 5"/>
          <p:cNvSpPr>
            <a:spLocks noGrp="1"/>
          </p:cNvSpPr>
          <p:nvPr>
            <p:ph type="sldNum" sz="quarter" idx="4294967295"/>
          </p:nvPr>
        </p:nvSpPr>
        <p:spPr>
          <a:xfrm>
            <a:off x="11210925" y="6597650"/>
            <a:ext cx="981075"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spcBef>
                <a:spcPct val="0"/>
              </a:spcBef>
              <a:buClrTx/>
              <a:buFontTx/>
              <a:buNone/>
            </a:pPr>
            <a:fld id="{EBC50F5F-F629-483D-972B-8F82A651302E}" type="slidenum">
              <a:rPr lang="fr-FR" altLang="fr-FR" sz="1400">
                <a:solidFill>
                  <a:schemeClr val="bg1"/>
                </a:solidFill>
              </a:rPr>
              <a:pPr>
                <a:spcBef>
                  <a:spcPct val="0"/>
                </a:spcBef>
                <a:buClrTx/>
                <a:buFontTx/>
                <a:buNone/>
              </a:pPr>
              <a:t>9</a:t>
            </a:fld>
            <a:r>
              <a:rPr lang="fr-FR" altLang="fr-FR" sz="1400">
                <a:solidFill>
                  <a:schemeClr val="bg1"/>
                </a:solidFill>
              </a:rPr>
              <a:t>/46</a:t>
            </a:r>
          </a:p>
        </p:txBody>
      </p:sp>
      <p:pic>
        <p:nvPicPr>
          <p:cNvPr id="348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725" y="2205038"/>
            <a:ext cx="1441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Chaffage inter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625" y="3646091"/>
            <a:ext cx="9398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Colè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4626446"/>
            <a:ext cx="1828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8" descr="Baisse chauff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6950" y="647701"/>
            <a:ext cx="20510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819">
                                            <p:txEl>
                                              <p:pRg st="3" end="3"/>
                                            </p:txEl>
                                          </p:spTgt>
                                        </p:tgtEl>
                                        <p:attrNameLst>
                                          <p:attrName>style.visibility</p:attrName>
                                        </p:attrNameLst>
                                      </p:cBhvr>
                                      <p:to>
                                        <p:strVal val="visible"/>
                                      </p:to>
                                    </p:set>
                                    <p:animEffect transition="in" filter="wipe(left)">
                                      <p:cBhvr>
                                        <p:cTn id="7" dur="500"/>
                                        <p:tgtEl>
                                          <p:spTgt spid="34819">
                                            <p:txEl>
                                              <p:pRg st="3" end="3"/>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4821"/>
                                        </p:tgtEl>
                                        <p:attrNameLst>
                                          <p:attrName>style.visibility</p:attrName>
                                        </p:attrNameLst>
                                      </p:cBhvr>
                                      <p:to>
                                        <p:strVal val="visible"/>
                                      </p:to>
                                    </p:set>
                                    <p:animEffect transition="in" filter="wipe(left)">
                                      <p:cBhvr>
                                        <p:cTn id="11" dur="500"/>
                                        <p:tgtEl>
                                          <p:spTgt spid="348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4819">
                                            <p:txEl>
                                              <p:pRg st="6" end="6"/>
                                            </p:txEl>
                                          </p:spTgt>
                                        </p:tgtEl>
                                        <p:attrNameLst>
                                          <p:attrName>style.visibility</p:attrName>
                                        </p:attrNameLst>
                                      </p:cBhvr>
                                      <p:to>
                                        <p:strVal val="visible"/>
                                      </p:to>
                                    </p:set>
                                    <p:animEffect transition="in" filter="wipe(left)">
                                      <p:cBhvr>
                                        <p:cTn id="16" dur="500"/>
                                        <p:tgtEl>
                                          <p:spTgt spid="34819">
                                            <p:txEl>
                                              <p:pRg st="6" end="6"/>
                                            </p:txEl>
                                          </p:spTgt>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34822"/>
                                        </p:tgtEl>
                                        <p:attrNameLst>
                                          <p:attrName>style.visibility</p:attrName>
                                        </p:attrNameLst>
                                      </p:cBhvr>
                                      <p:to>
                                        <p:strVal val="visible"/>
                                      </p:to>
                                    </p:set>
                                    <p:animEffect transition="in" filter="wipe(left)">
                                      <p:cBhvr>
                                        <p:cTn id="20" dur="500"/>
                                        <p:tgtEl>
                                          <p:spTgt spid="348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4819">
                                            <p:txEl>
                                              <p:pRg st="9" end="9"/>
                                            </p:txEl>
                                          </p:spTgt>
                                        </p:tgtEl>
                                        <p:attrNameLst>
                                          <p:attrName>style.visibility</p:attrName>
                                        </p:attrNameLst>
                                      </p:cBhvr>
                                      <p:to>
                                        <p:strVal val="visible"/>
                                      </p:to>
                                    </p:set>
                                    <p:animEffect transition="in" filter="wipe(left)">
                                      <p:cBhvr>
                                        <p:cTn id="25" dur="500"/>
                                        <p:tgtEl>
                                          <p:spTgt spid="34819">
                                            <p:txEl>
                                              <p:pRg st="9" end="9"/>
                                            </p:txEl>
                                          </p:spTgt>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34823"/>
                                        </p:tgtEl>
                                        <p:attrNameLst>
                                          <p:attrName>style.visibility</p:attrName>
                                        </p:attrNameLst>
                                      </p:cBhvr>
                                      <p:to>
                                        <p:strVal val="visible"/>
                                      </p:to>
                                    </p:set>
                                    <p:animEffect transition="in" filter="wipe(left)">
                                      <p:cBhvr>
                                        <p:cTn id="29"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le ppt AC 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ele ppt AC 2017" id="{559020CC-C95E-4313-A03D-033CA5963697}" vid="{7FBC6006-01DE-43C5-90A0-A4FE3047B864}"/>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AC 2017" id="{559020CC-C95E-4313-A03D-033CA5963697}" vid="{32BD8A13-4A2F-4384-A760-8CD1A16DB3E4}"/>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2" id="{9D7E5EF7-1B10-4576-859D-1BA074B29D5B}" vid="{2C6DA5F3-EE86-4FE4-8A20-9888BB979392}"/>
    </a:ext>
  </a:extLst>
</a:theme>
</file>

<file path=ppt/theme/theme4.xml><?xml version="1.0" encoding="utf-8"?>
<a:theme xmlns:a="http://schemas.openxmlformats.org/drawingml/2006/main" name="1_Modele ppt AC 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 Introduction_2017-10-21" id="{89CED26B-7FCF-4B2E-A813-5DC4C09F72BA}" vid="{2807CF23-EFE5-442D-A025-414D913DB5D7}"/>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st2" id="{9D7E5EF7-1B10-4576-859D-1BA074B29D5B}" vid="{432CD7EA-9557-4F1E-B6D3-24A5D1A6D33A}"/>
    </a:ext>
  </a:ext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 ppt AC 2017</Template>
  <TotalTime>4995</TotalTime>
  <Words>6080</Words>
  <Application>Microsoft Office PowerPoint</Application>
  <PresentationFormat>Grand écran</PresentationFormat>
  <Paragraphs>863</Paragraphs>
  <Slides>48</Slides>
  <Notes>45</Notes>
  <HiddenSlides>0</HiddenSlides>
  <MMClips>0</MMClips>
  <ScaleCrop>false</ScaleCrop>
  <HeadingPairs>
    <vt:vector size="8" baseType="variant">
      <vt:variant>
        <vt:lpstr>Polices utilisées</vt:lpstr>
      </vt:variant>
      <vt:variant>
        <vt:i4>9</vt:i4>
      </vt:variant>
      <vt:variant>
        <vt:lpstr>Thème</vt:lpstr>
      </vt:variant>
      <vt:variant>
        <vt:i4>5</vt:i4>
      </vt:variant>
      <vt:variant>
        <vt:lpstr>Serveurs OLE incorporés</vt:lpstr>
      </vt:variant>
      <vt:variant>
        <vt:i4>3</vt:i4>
      </vt:variant>
      <vt:variant>
        <vt:lpstr>Titres des diapositives</vt:lpstr>
      </vt:variant>
      <vt:variant>
        <vt:i4>48</vt:i4>
      </vt:variant>
    </vt:vector>
  </HeadingPairs>
  <TitlesOfParts>
    <vt:vector size="65" baseType="lpstr">
      <vt:lpstr>Arial</vt:lpstr>
      <vt:lpstr>Arial Black</vt:lpstr>
      <vt:lpstr>Calibri</vt:lpstr>
      <vt:lpstr>Calibri Light</vt:lpstr>
      <vt:lpstr>Century Gothic</vt:lpstr>
      <vt:lpstr>Champagne &amp; Limousines</vt:lpstr>
      <vt:lpstr>DejaVu Sans</vt:lpstr>
      <vt:lpstr>Times New Roman</vt:lpstr>
      <vt:lpstr>Wingdings</vt:lpstr>
      <vt:lpstr>Modele ppt AC 2017</vt:lpstr>
      <vt:lpstr>1_Conception personnalisée</vt:lpstr>
      <vt:lpstr>Conception personnalisée</vt:lpstr>
      <vt:lpstr>1_Modele ppt AC 2017</vt:lpstr>
      <vt:lpstr>Thème Office</vt:lpstr>
      <vt:lpstr>Feuille de calcul</vt:lpstr>
      <vt:lpstr>Graphique</vt:lpstr>
      <vt:lpstr>Worksheet</vt:lpstr>
      <vt:lpstr>Présentation PowerPoint</vt:lpstr>
      <vt:lpstr>Qu’est que le plan d’actions ?</vt:lpstr>
      <vt:lpstr>La définition des objectifs à partir du Bilan Carbone® Campus</vt:lpstr>
      <vt:lpstr>Les différentes étapes du plan d’actions</vt:lpstr>
      <vt:lpstr>Comment définir les objectifs ?</vt:lpstr>
      <vt:lpstr>Présentation PowerPoint</vt:lpstr>
      <vt:lpstr>Nos problèmes sont les solutions du passé…</vt:lpstr>
      <vt:lpstr>… et nos solutions seront les problèmes du futur !</vt:lpstr>
      <vt:lpstr>Exemple de problème non anticipé</vt:lpstr>
      <vt:lpstr>Bien réfléchir avant d’agir…</vt:lpstr>
      <vt:lpstr>Pour anticiper, descellez les rôles et fonctions cachées</vt:lpstr>
      <vt:lpstr>Solutions techniques et comportementales ?</vt:lpstr>
      <vt:lpstr>Solutions techniques et comportementales, quel ordre ?</vt:lpstr>
      <vt:lpstr>Solutions techniques/comportementales – spécifiques/globales</vt:lpstr>
      <vt:lpstr>Exercice : identifier les critères clés de sélection des alternatives</vt:lpstr>
      <vt:lpstr>Présentation PowerPoint</vt:lpstr>
      <vt:lpstr>Où chercher ? Comment analyser ?</vt:lpstr>
      <vt:lpstr>Comment analyser ?</vt:lpstr>
      <vt:lpstr>Chauffage et climatisation</vt:lpstr>
      <vt:lpstr>Chauffage et climatisation</vt:lpstr>
      <vt:lpstr>Chauffage et électricité</vt:lpstr>
      <vt:lpstr>Electricité</vt:lpstr>
      <vt:lpstr>Electricité : exploiter des complémentarités</vt:lpstr>
      <vt:lpstr>Electricité, carburants, …</vt:lpstr>
      <vt:lpstr>Transport aérien, les alternatives</vt:lpstr>
      <vt:lpstr>Transports terrestres</vt:lpstr>
      <vt:lpstr>Facteurs d’émissions de différents modes de transport</vt:lpstr>
      <vt:lpstr>Alimentation</vt:lpstr>
      <vt:lpstr>Facteurs d’émissions de différents aliments</vt:lpstr>
      <vt:lpstr>Quelques émissions de GES de la vie quotidienne</vt:lpstr>
      <vt:lpstr>Quelques émissions de GES de la vie quotidienne</vt:lpstr>
      <vt:lpstr>Nouvelles Technologies d’Information et de Communication</vt:lpstr>
      <vt:lpstr>Nouvelles Technologies d’Information et de Communication</vt:lpstr>
      <vt:lpstr>Déchets</vt:lpstr>
      <vt:lpstr>On aurait pas oublié quelque chose ?</vt:lpstr>
      <vt:lpstr>Résumé</vt:lpstr>
      <vt:lpstr>Présentation PowerPoint</vt:lpstr>
      <vt:lpstr>Une évaluation multi-critères</vt:lpstr>
      <vt:lpstr>1er critère : acceptabilité / lisibilité</vt:lpstr>
      <vt:lpstr>2ème critère : visibilité / image</vt:lpstr>
      <vt:lpstr>3ème et 4ème critères : parlons argent !</vt:lpstr>
      <vt:lpstr>Critères économiques : investissement et coût global, à vous !</vt:lpstr>
      <vt:lpstr>Critères économiques : comment justifier un gros invest. ?</vt:lpstr>
      <vt:lpstr>5ème critère : retour sur investissement pour l’équipe</vt:lpstr>
      <vt:lpstr>6ème critère : efficacité carbone. Tiens au fait…</vt:lpstr>
      <vt:lpstr>Autres critères…</vt:lpstr>
      <vt:lpstr>Autres critères…</vt:lpstr>
      <vt:lpstr>A vous, élaborez le plan d’actions de l’IUT d’Epinal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PCC 4</dc:title>
  <dc:creator>Avenir Climatique</dc:creator>
  <cp:lastModifiedBy>Mathieu</cp:lastModifiedBy>
  <cp:revision>321</cp:revision>
  <dcterms:created xsi:type="dcterms:W3CDTF">2011-05-29T19:24:04Z</dcterms:created>
  <dcterms:modified xsi:type="dcterms:W3CDTF">2017-12-24T22:31:23Z</dcterms:modified>
</cp:coreProperties>
</file>