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t>24/02/2009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t>24/02/2009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t>24/02/2009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t>24/02/2009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t>24/02/2009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t>24/02/2009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t>24/02/2009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t>24/02/2009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t>24/02/2009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t>24/02/2009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t>24/02/2009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FBB4F1-A4D8-4680-922B-8473FC7CB304}" type="datetimeFigureOut">
              <a:rPr lang="fr-FR" smtClean="0"/>
              <a:t>24/02/2009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BC3808-DB90-4FED-AE8E-9EB8786CA234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L’organisation de la phrase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La phrase simple et la phrase complexe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 fontScale="85000" lnSpcReduction="10000"/>
          </a:bodyPr>
          <a:lstStyle/>
          <a:p>
            <a:endParaRPr lang="fr-FR" dirty="0" smtClean="0"/>
          </a:p>
          <a:p>
            <a:r>
              <a:rPr lang="fr-FR" u="sng" dirty="0" smtClean="0"/>
              <a:t>Les compléments circonstanciels</a:t>
            </a:r>
          </a:p>
          <a:p>
            <a:r>
              <a:rPr lang="fr-FR" dirty="0" smtClean="0"/>
              <a:t>Le groupe verbal peut être complété par des informations sur :</a:t>
            </a:r>
          </a:p>
          <a:p>
            <a:pPr marL="541782" indent="-514350">
              <a:buAutoNum type="arabicPeriod"/>
            </a:pPr>
            <a:r>
              <a:rPr lang="fr-FR" dirty="0" smtClean="0"/>
              <a:t>Le temps : Marc et Marie partiront </a:t>
            </a:r>
            <a:r>
              <a:rPr lang="fr-FR" b="1" dirty="0" smtClean="0"/>
              <a:t>au mois de juillet.</a:t>
            </a:r>
          </a:p>
          <a:p>
            <a:pPr marL="541782" indent="-514350">
              <a:buAutoNum type="arabicPeriod"/>
            </a:pPr>
            <a:r>
              <a:rPr lang="fr-FR" dirty="0" smtClean="0"/>
              <a:t>Le lieu : Ils partiront </a:t>
            </a:r>
            <a:r>
              <a:rPr lang="fr-FR" b="1" dirty="0" smtClean="0"/>
              <a:t>à la montagne</a:t>
            </a:r>
            <a:r>
              <a:rPr lang="fr-FR" dirty="0" smtClean="0"/>
              <a:t>.</a:t>
            </a:r>
          </a:p>
          <a:p>
            <a:pPr marL="541782" indent="-514350">
              <a:buAutoNum type="arabicPeriod"/>
            </a:pPr>
            <a:r>
              <a:rPr lang="fr-FR" dirty="0" smtClean="0"/>
              <a:t>Le but : Cécile est venue </a:t>
            </a:r>
            <a:r>
              <a:rPr lang="fr-FR" b="1" dirty="0" smtClean="0"/>
              <a:t>pour étudier</a:t>
            </a:r>
            <a:r>
              <a:rPr lang="fr-FR" dirty="0" smtClean="0"/>
              <a:t>.</a:t>
            </a:r>
          </a:p>
          <a:p>
            <a:pPr marL="541782" indent="-514350">
              <a:buAutoNum type="arabicPeriod"/>
            </a:pPr>
            <a:r>
              <a:rPr lang="fr-FR" dirty="0" smtClean="0"/>
              <a:t>La cause : Jacques ne peut pas partir </a:t>
            </a:r>
            <a:r>
              <a:rPr lang="fr-FR" b="1" dirty="0" smtClean="0"/>
              <a:t>à cause des examens.</a:t>
            </a:r>
          </a:p>
          <a:p>
            <a:pPr marL="541782" indent="-514350">
              <a:buAutoNum type="arabicPeriod"/>
            </a:pPr>
            <a:r>
              <a:rPr lang="fr-FR" dirty="0" smtClean="0"/>
              <a:t>La manière : Cécile est venue </a:t>
            </a:r>
            <a:r>
              <a:rPr lang="fr-FR" b="1" dirty="0" smtClean="0"/>
              <a:t>en train</a:t>
            </a:r>
            <a:r>
              <a:rPr lang="fr-FR" dirty="0" smtClean="0"/>
              <a:t>.</a:t>
            </a:r>
          </a:p>
          <a:p>
            <a:pPr marL="541782" indent="-514350">
              <a:buAutoNum type="arabicPeriod"/>
            </a:pPr>
            <a:r>
              <a:rPr lang="fr-FR" dirty="0" smtClean="0"/>
              <a:t>L’opposition : </a:t>
            </a:r>
            <a:r>
              <a:rPr lang="fr-FR" b="1" dirty="0" smtClean="0"/>
              <a:t>Malgré le mauvais temps</a:t>
            </a:r>
            <a:r>
              <a:rPr lang="fr-FR" dirty="0" smtClean="0"/>
              <a:t>, les vacances étaient bonnes.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Elle comprend au moins deux propositions : une proposition principale et une ou plusieurs propositions subordonnées.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relative</a:t>
            </a:r>
          </a:p>
          <a:p>
            <a:endParaRPr lang="fr-FR" dirty="0" smtClean="0"/>
          </a:p>
          <a:p>
            <a:r>
              <a:rPr lang="fr-FR" dirty="0" smtClean="0"/>
              <a:t>Marie regarde un film </a:t>
            </a:r>
            <a:r>
              <a:rPr lang="fr-FR" b="1" dirty="0" smtClean="0"/>
              <a:t>qui a eu un grand succès en France.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complétive introduite par « que » :</a:t>
            </a:r>
          </a:p>
          <a:p>
            <a:endParaRPr lang="fr-FR" dirty="0" smtClean="0"/>
          </a:p>
          <a:p>
            <a:r>
              <a:rPr lang="fr-FR" dirty="0" smtClean="0"/>
              <a:t>Marc pense </a:t>
            </a:r>
            <a:r>
              <a:rPr lang="fr-FR" b="1" dirty="0" smtClean="0"/>
              <a:t>que son voyage en Grèce sera agréable.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de temps:</a:t>
            </a:r>
          </a:p>
          <a:p>
            <a:endParaRPr lang="fr-FR" b="1" dirty="0" smtClean="0"/>
          </a:p>
          <a:p>
            <a:r>
              <a:rPr lang="fr-FR" dirty="0" smtClean="0"/>
              <a:t>Jacqueline est toujours contente </a:t>
            </a:r>
            <a:r>
              <a:rPr lang="fr-FR" b="1" dirty="0" smtClean="0"/>
              <a:t>quand son mari lui offre des fleurs.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de cause :</a:t>
            </a:r>
          </a:p>
          <a:p>
            <a:endParaRPr lang="fr-FR" dirty="0" smtClean="0"/>
          </a:p>
          <a:p>
            <a:r>
              <a:rPr lang="fr-FR" dirty="0" smtClean="0"/>
              <a:t>Le professeur s’arrête </a:t>
            </a:r>
            <a:r>
              <a:rPr lang="fr-FR" b="1" dirty="0" smtClean="0"/>
              <a:t>parce que les étudiants parlent.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de but : </a:t>
            </a:r>
          </a:p>
          <a:p>
            <a:endParaRPr lang="fr-FR" b="1" dirty="0" smtClean="0"/>
          </a:p>
          <a:p>
            <a:r>
              <a:rPr lang="fr-FR" dirty="0" smtClean="0"/>
              <a:t>La télévision transmet cette émission </a:t>
            </a:r>
            <a:r>
              <a:rPr lang="fr-FR" b="1" dirty="0" smtClean="0"/>
              <a:t>pour que tout le monde soit informé.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de condition :</a:t>
            </a:r>
          </a:p>
          <a:p>
            <a:endParaRPr lang="fr-FR" b="1" dirty="0" smtClean="0"/>
          </a:p>
          <a:p>
            <a:r>
              <a:rPr lang="fr-FR" b="1" dirty="0" smtClean="0"/>
              <a:t>Si Philippe réussit son concours </a:t>
            </a:r>
            <a:r>
              <a:rPr lang="fr-FR" dirty="0" smtClean="0"/>
              <a:t>il sera admis dans une grande école.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d’opposition :</a:t>
            </a:r>
          </a:p>
          <a:p>
            <a:endParaRPr lang="fr-FR" dirty="0" smtClean="0"/>
          </a:p>
          <a:p>
            <a:r>
              <a:rPr lang="fr-FR" b="1" dirty="0" smtClean="0"/>
              <a:t>Bien qu’il soit très tard</a:t>
            </a:r>
            <a:r>
              <a:rPr lang="fr-FR" dirty="0" smtClean="0"/>
              <a:t>, le spectacle continue.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792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Elle comprend en général un sujet et un verbe (l’un ou l’autre peut être sous-entendu)</a:t>
            </a:r>
          </a:p>
          <a:p>
            <a:pPr algn="ctr"/>
            <a:r>
              <a:rPr lang="fr-FR" i="1" dirty="0" smtClean="0"/>
              <a:t>Le soleil brille.</a:t>
            </a:r>
          </a:p>
          <a:p>
            <a:pPr algn="ctr"/>
            <a:r>
              <a:rPr lang="fr-FR" dirty="0" smtClean="0"/>
              <a:t>(sujet)     (verbe)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79200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La phrase peut être :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Interrogative : Est-ce que tu parles français ?</a:t>
            </a:r>
          </a:p>
          <a:p>
            <a:pPr>
              <a:buFontTx/>
              <a:buChar char="-"/>
            </a:pPr>
            <a:r>
              <a:rPr lang="fr-FR" dirty="0" smtClean="0"/>
              <a:t> Affirmative : Oui, je parle français.</a:t>
            </a:r>
          </a:p>
          <a:p>
            <a:pPr>
              <a:buFontTx/>
              <a:buChar char="-"/>
            </a:pPr>
            <a:r>
              <a:rPr lang="fr-FR" dirty="0" smtClean="0"/>
              <a:t> Négative : Non, je ne parle pas français.</a:t>
            </a:r>
          </a:p>
          <a:p>
            <a:pPr>
              <a:buFontTx/>
              <a:buChar char="-"/>
            </a:pPr>
            <a:r>
              <a:rPr lang="fr-FR" dirty="0" smtClean="0"/>
              <a:t> Impérative : Parlez !</a:t>
            </a:r>
          </a:p>
          <a:p>
            <a:pPr>
              <a:buFontTx/>
              <a:buChar char="-"/>
            </a:pPr>
            <a:r>
              <a:rPr lang="fr-FR" dirty="0" smtClean="0"/>
              <a:t> Exclamative : Quel bruit !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79200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u="sng" dirty="0" smtClean="0"/>
              <a:t>Le sujet</a:t>
            </a:r>
          </a:p>
          <a:p>
            <a:endParaRPr lang="fr-FR" dirty="0" smtClean="0"/>
          </a:p>
          <a:p>
            <a:r>
              <a:rPr lang="fr-FR" dirty="0" smtClean="0"/>
              <a:t>Le sujet peut être :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Un nom : Marie parle.</a:t>
            </a:r>
          </a:p>
          <a:p>
            <a:pPr>
              <a:buFontTx/>
              <a:buChar char="-"/>
            </a:pPr>
            <a:r>
              <a:rPr lang="fr-FR" dirty="0" smtClean="0"/>
              <a:t> Un pronom personnel : Elle parle.</a:t>
            </a:r>
          </a:p>
          <a:p>
            <a:pPr>
              <a:buFontTx/>
              <a:buChar char="-"/>
            </a:pPr>
            <a:r>
              <a:rPr lang="fr-FR" dirty="0" smtClean="0"/>
              <a:t> Un pronom indéfini : Quelqu’un parle.</a:t>
            </a:r>
          </a:p>
          <a:p>
            <a:pPr>
              <a:buFontTx/>
              <a:buChar char="-"/>
            </a:pPr>
            <a:r>
              <a:rPr lang="fr-FR" dirty="0" smtClean="0"/>
              <a:t> Un pronom interrogatif : Qui parle ?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792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u="sng" dirty="0" smtClean="0"/>
              <a:t>Le verbe et le groupe verbal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verbe s’accorde avec le sujet :</a:t>
            </a:r>
          </a:p>
          <a:p>
            <a:pPr>
              <a:buFontTx/>
              <a:buChar char="-"/>
            </a:pPr>
            <a:endParaRPr lang="fr-FR" dirty="0" smtClean="0"/>
          </a:p>
          <a:p>
            <a:r>
              <a:rPr lang="fr-FR" dirty="0" smtClean="0"/>
              <a:t>L’enfant pleure.		Les enfants pleurent.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u="sng" dirty="0" smtClean="0"/>
              <a:t>Le verbe et le groupe verbal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verbe est conjugué à un mode et à un temps. Chaque mode à une valeur particulière.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L’indicatif </a:t>
            </a:r>
            <a:r>
              <a:rPr lang="fr-FR" dirty="0" smtClean="0"/>
              <a:t>est l’expression de la réalité – </a:t>
            </a:r>
          </a:p>
          <a:p>
            <a:pPr algn="ctr"/>
            <a:r>
              <a:rPr lang="fr-FR" b="1" i="1" dirty="0" smtClean="0"/>
              <a:t>Marc part en vacances samedi.</a:t>
            </a:r>
          </a:p>
          <a:p>
            <a:pPr>
              <a:buFontTx/>
              <a:buChar char="-"/>
            </a:pPr>
            <a:r>
              <a:rPr lang="fr-FR" b="1" dirty="0" smtClean="0"/>
              <a:t>Le subjonctif </a:t>
            </a:r>
            <a:r>
              <a:rPr lang="fr-FR" dirty="0" smtClean="0"/>
              <a:t>est l’expression du sentiment : </a:t>
            </a:r>
          </a:p>
          <a:p>
            <a:pPr algn="ctr"/>
            <a:r>
              <a:rPr lang="fr-FR" b="1" i="1" dirty="0" smtClean="0"/>
              <a:t>Je suis content que Marc parte.</a:t>
            </a:r>
          </a:p>
          <a:p>
            <a:pPr>
              <a:buFontTx/>
              <a:buChar char="-"/>
            </a:pPr>
            <a:r>
              <a:rPr lang="fr-FR" b="1" dirty="0" smtClean="0"/>
              <a:t>Le conditionnel </a:t>
            </a:r>
            <a:r>
              <a:rPr lang="fr-FR" dirty="0" smtClean="0"/>
              <a:t>est l’expression d’une éventualité : </a:t>
            </a:r>
          </a:p>
          <a:p>
            <a:pPr algn="ctr"/>
            <a:r>
              <a:rPr lang="fr-FR" b="1" i="1" dirty="0" smtClean="0"/>
              <a:t>Marie partirait en vacances si elle pouvait.</a:t>
            </a:r>
          </a:p>
          <a:p>
            <a:pPr>
              <a:buFontTx/>
              <a:buChar char="-"/>
            </a:pPr>
            <a:r>
              <a:rPr lang="fr-FR" b="1" dirty="0" smtClean="0"/>
              <a:t>L’impératif </a:t>
            </a:r>
            <a:r>
              <a:rPr lang="fr-FR" dirty="0" smtClean="0"/>
              <a:t>est l’expression d’un ordre : </a:t>
            </a:r>
          </a:p>
          <a:p>
            <a:pPr algn="ctr"/>
            <a:r>
              <a:rPr lang="fr-FR" b="1" i="1" dirty="0" smtClean="0"/>
              <a:t>Marc, part vite !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u="sng" dirty="0" smtClean="0"/>
              <a:t>Le verbe et le groupe verbal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verbe peut être modifié par </a:t>
            </a:r>
            <a:r>
              <a:rPr lang="fr-FR" b="1" dirty="0" smtClean="0"/>
              <a:t>un adverbe 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endParaRPr lang="fr-FR" dirty="0" smtClean="0"/>
          </a:p>
          <a:p>
            <a:pPr algn="ctr"/>
            <a:r>
              <a:rPr lang="fr-FR" dirty="0" smtClean="0"/>
              <a:t>Marc marche </a:t>
            </a:r>
            <a:r>
              <a:rPr lang="fr-FR" b="1" dirty="0" smtClean="0"/>
              <a:t>vite.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 fontScale="62500" lnSpcReduction="20000"/>
          </a:bodyPr>
          <a:lstStyle/>
          <a:p>
            <a:endParaRPr lang="fr-FR" dirty="0" smtClean="0"/>
          </a:p>
          <a:p>
            <a:r>
              <a:rPr lang="fr-FR" u="sng" dirty="0" smtClean="0"/>
              <a:t>Le verbe et le groupe verbal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verbe peut être complété par :</a:t>
            </a:r>
          </a:p>
          <a:p>
            <a:pPr>
              <a:buFontTx/>
              <a:buChar char="-"/>
            </a:pPr>
            <a:r>
              <a:rPr lang="fr-FR" b="1" dirty="0" smtClean="0"/>
              <a:t>Un adjectif </a:t>
            </a:r>
            <a:r>
              <a:rPr lang="fr-FR" dirty="0" smtClean="0"/>
              <a:t>:                    La mer est belle.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Un compléments d’objet direct </a:t>
            </a:r>
            <a:r>
              <a:rPr lang="fr-FR" dirty="0" smtClean="0"/>
              <a:t>: COD</a:t>
            </a:r>
          </a:p>
          <a:p>
            <a:r>
              <a:rPr lang="fr-FR" dirty="0" smtClean="0"/>
              <a:t>                    nom :           Marc aime Marie</a:t>
            </a:r>
          </a:p>
          <a:p>
            <a:r>
              <a:rPr lang="fr-FR" dirty="0" smtClean="0"/>
              <a:t>                    Infinitif :       Marie aime chanter.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Un complément d’objet direct précédé de « à » ou « de » </a:t>
            </a:r>
            <a:r>
              <a:rPr lang="fr-FR" dirty="0" smtClean="0"/>
              <a:t>: COI</a:t>
            </a:r>
          </a:p>
          <a:p>
            <a:r>
              <a:rPr lang="fr-FR" dirty="0" smtClean="0"/>
              <a:t>                    nom :    Marc pense à Marie</a:t>
            </a:r>
          </a:p>
          <a:p>
            <a:r>
              <a:rPr lang="fr-FR" dirty="0" smtClean="0"/>
              <a:t>                                 Marc et Marie discutent de leurs vacances.</a:t>
            </a:r>
          </a:p>
          <a:p>
            <a:r>
              <a:rPr lang="fr-FR" dirty="0" smtClean="0"/>
              <a:t>                 Infinitif :    L’étudiant commence à étudier</a:t>
            </a:r>
            <a:endParaRPr lang="fr-FR" dirty="0" smtClean="0"/>
          </a:p>
          <a:p>
            <a:r>
              <a:rPr lang="fr-FR" dirty="0" smtClean="0"/>
              <a:t>                                  L’étudiant essaie de comprendre.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u="sng" dirty="0" smtClean="0"/>
              <a:t>Le verbe et le groupe verbal</a:t>
            </a:r>
          </a:p>
          <a:p>
            <a:endParaRPr lang="fr-FR" dirty="0" smtClean="0"/>
          </a:p>
          <a:p>
            <a:r>
              <a:rPr lang="fr-FR" dirty="0" smtClean="0"/>
              <a:t>Beaucoup de verbes sont suivis de deux compléments :</a:t>
            </a:r>
          </a:p>
          <a:p>
            <a:r>
              <a:rPr lang="fr-FR" b="1" dirty="0" smtClean="0"/>
              <a:t>Verbe + COD + COI</a:t>
            </a:r>
          </a:p>
          <a:p>
            <a:r>
              <a:rPr lang="fr-FR" i="1" dirty="0" smtClean="0"/>
              <a:t>L’étudiant </a:t>
            </a:r>
            <a:r>
              <a:rPr lang="fr-FR" b="1" i="1" dirty="0" smtClean="0"/>
              <a:t>pose</a:t>
            </a:r>
            <a:r>
              <a:rPr lang="fr-FR" i="1" dirty="0" smtClean="0"/>
              <a:t> une question à son professeur.</a:t>
            </a:r>
          </a:p>
          <a:p>
            <a:r>
              <a:rPr lang="fr-FR" b="1" dirty="0" smtClean="0"/>
              <a:t>Verbe + COI + de + infinitif ou nom </a:t>
            </a:r>
            <a:r>
              <a:rPr lang="fr-FR" dirty="0" smtClean="0"/>
              <a:t>:</a:t>
            </a:r>
          </a:p>
          <a:p>
            <a:r>
              <a:rPr lang="fr-FR" i="1" dirty="0" smtClean="0"/>
              <a:t>Marie </a:t>
            </a:r>
            <a:r>
              <a:rPr lang="fr-FR" b="1" i="1" dirty="0" smtClean="0"/>
              <a:t>a demandé </a:t>
            </a:r>
            <a:r>
              <a:rPr lang="fr-FR" i="1" dirty="0" smtClean="0"/>
              <a:t>à Marc </a:t>
            </a:r>
            <a:r>
              <a:rPr lang="fr-FR" b="1" i="1" dirty="0" smtClean="0"/>
              <a:t>de venir </a:t>
            </a:r>
            <a:r>
              <a:rPr lang="fr-FR" i="1" dirty="0" smtClean="0"/>
              <a:t>à 20 heures.</a:t>
            </a:r>
          </a:p>
          <a:p>
            <a:r>
              <a:rPr lang="fr-FR" i="1" dirty="0" smtClean="0"/>
              <a:t>Marc </a:t>
            </a:r>
            <a:r>
              <a:rPr lang="fr-FR" b="1" i="1" dirty="0" smtClean="0"/>
              <a:t>parle</a:t>
            </a:r>
            <a:r>
              <a:rPr lang="fr-FR" i="1" dirty="0" smtClean="0"/>
              <a:t> à Marie </a:t>
            </a:r>
            <a:r>
              <a:rPr lang="fr-FR" b="1" i="1" dirty="0" smtClean="0"/>
              <a:t>de leur mariage</a:t>
            </a:r>
            <a:r>
              <a:rPr lang="fr-FR" i="1" dirty="0" smtClean="0"/>
              <a:t>.</a:t>
            </a:r>
          </a:p>
          <a:p>
            <a:r>
              <a:rPr lang="fr-FR" b="1" dirty="0" smtClean="0"/>
              <a:t>Verbe + COP + à + infinitif</a:t>
            </a:r>
          </a:p>
          <a:p>
            <a:r>
              <a:rPr lang="fr-FR" i="1" dirty="0" smtClean="0"/>
              <a:t>Marc </a:t>
            </a:r>
            <a:r>
              <a:rPr lang="fr-FR" b="1" i="1" dirty="0" smtClean="0"/>
              <a:t>invite</a:t>
            </a:r>
            <a:r>
              <a:rPr lang="fr-FR" i="1" dirty="0" smtClean="0"/>
              <a:t> Marie </a:t>
            </a:r>
            <a:r>
              <a:rPr lang="fr-FR" b="1" i="1" dirty="0" smtClean="0"/>
              <a:t>à dîner</a:t>
            </a:r>
            <a:r>
              <a:rPr lang="fr-FR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593</Words>
  <Application>Microsoft Office PowerPoint</Application>
  <PresentationFormat>Affichage à l'écran (4:3)</PresentationFormat>
  <Paragraphs>142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Solstice</vt:lpstr>
      <vt:lpstr>L’organisation de la phrase</vt:lpstr>
      <vt:lpstr>La phrase simple</vt:lpstr>
      <vt:lpstr>La phrase simple</vt:lpstr>
      <vt:lpstr>La phrase simple</vt:lpstr>
      <vt:lpstr>La phrase simple</vt:lpstr>
      <vt:lpstr>La phrase simple</vt:lpstr>
      <vt:lpstr>La phrase simple</vt:lpstr>
      <vt:lpstr>La phrase simple</vt:lpstr>
      <vt:lpstr>La phrase simple</vt:lpstr>
      <vt:lpstr>La phrase simple</vt:lpstr>
      <vt:lpstr>La phrase complexe</vt:lpstr>
      <vt:lpstr>La phrase complexe</vt:lpstr>
      <vt:lpstr>La phrase complexe</vt:lpstr>
      <vt:lpstr>La phrase complexe</vt:lpstr>
      <vt:lpstr>La phrase complexe</vt:lpstr>
      <vt:lpstr>La phrase complexe</vt:lpstr>
      <vt:lpstr>La phrase complexe</vt:lpstr>
      <vt:lpstr>La phrase complexe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L’organisation de la phrase</dc:title>
  <dc:creator>Anna Le Verger</dc:creator>
  <cp:lastModifiedBy>Anna Le Verger</cp:lastModifiedBy>
  <cp:revision>14</cp:revision>
  <dcterms:created xsi:type="dcterms:W3CDTF">2009-02-24T12:47:56Z</dcterms:created>
  <dcterms:modified xsi:type="dcterms:W3CDTF">2009-02-24T14:00:23Z</dcterms:modified>
</cp:coreProperties>
</file>