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74" r:id="rId5"/>
    <p:sldId id="275" r:id="rId6"/>
    <p:sldId id="276" r:id="rId7"/>
    <p:sldId id="277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56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r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2" name="Sous-titr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FBB4F1-A4D8-4680-922B-8473FC7CB304}" type="datetimeFigureOut">
              <a:rPr lang="fr-FR" smtClean="0"/>
              <a:pPr/>
              <a:t>20/05/2009</a:t>
            </a:fld>
            <a:endParaRPr lang="fr-FR"/>
          </a:p>
        </p:txBody>
      </p:sp>
      <p:sp>
        <p:nvSpPr>
          <p:cNvPr id="20" name="Espace réservé du pied de page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BC3808-DB90-4FED-AE8E-9EB8786CA234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llips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FBB4F1-A4D8-4680-922B-8473FC7CB304}" type="datetimeFigureOut">
              <a:rPr lang="fr-FR" smtClean="0"/>
              <a:pPr/>
              <a:t>20/05/2009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BC3808-DB90-4FED-AE8E-9EB8786CA23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FBB4F1-A4D8-4680-922B-8473FC7CB304}" type="datetimeFigureOut">
              <a:rPr lang="fr-FR" smtClean="0"/>
              <a:pPr/>
              <a:t>20/05/2009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BC3808-DB90-4FED-AE8E-9EB8786CA23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FBB4F1-A4D8-4680-922B-8473FC7CB304}" type="datetimeFigureOut">
              <a:rPr lang="fr-FR" smtClean="0"/>
              <a:pPr/>
              <a:t>20/05/2009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BC3808-DB90-4FED-AE8E-9EB8786CA23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FBB4F1-A4D8-4680-922B-8473FC7CB304}" type="datetimeFigureOut">
              <a:rPr lang="fr-FR" smtClean="0"/>
              <a:pPr/>
              <a:t>20/05/2009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BC3808-DB90-4FED-AE8E-9EB8786CA234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FBB4F1-A4D8-4680-922B-8473FC7CB304}" type="datetimeFigureOut">
              <a:rPr lang="fr-FR" smtClean="0"/>
              <a:pPr/>
              <a:t>20/05/2009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BC3808-DB90-4FED-AE8E-9EB8786CA23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FBB4F1-A4D8-4680-922B-8473FC7CB304}" type="datetimeFigureOut">
              <a:rPr lang="fr-FR" smtClean="0"/>
              <a:pPr/>
              <a:t>20/05/2009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BC3808-DB90-4FED-AE8E-9EB8786CA23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FBB4F1-A4D8-4680-922B-8473FC7CB304}" type="datetimeFigureOut">
              <a:rPr lang="fr-FR" smtClean="0"/>
              <a:pPr/>
              <a:t>20/05/2009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BC3808-DB90-4FED-AE8E-9EB8786CA23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FBB4F1-A4D8-4680-922B-8473FC7CB304}" type="datetimeFigureOut">
              <a:rPr lang="fr-FR" smtClean="0"/>
              <a:pPr/>
              <a:t>20/05/2009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BC3808-DB90-4FED-AE8E-9EB8786CA234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FBB4F1-A4D8-4680-922B-8473FC7CB304}" type="datetimeFigureOut">
              <a:rPr lang="fr-FR" smtClean="0"/>
              <a:pPr/>
              <a:t>20/05/2009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BC3808-DB90-4FED-AE8E-9EB8786CA23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FBB4F1-A4D8-4680-922B-8473FC7CB304}" type="datetimeFigureOut">
              <a:rPr lang="fr-FR" smtClean="0"/>
              <a:pPr/>
              <a:t>20/05/2009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BC3808-DB90-4FED-AE8E-9EB8786CA234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9" name="Organigramme : Processu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Organigramme : Processu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cteurs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Bouée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Espace réservé du titre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Espace réservé du texte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24" name="Espace réservé de la date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5FBB4F1-A4D8-4680-922B-8473FC7CB304}" type="datetimeFigureOut">
              <a:rPr lang="fr-FR" smtClean="0"/>
              <a:pPr/>
              <a:t>20/05/2009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fr-FR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EBC3808-DB90-4FED-AE8E-9EB8786CA234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La phrase négative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La négation « ne…pas »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La phrase simple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4365018"/>
          </a:xfrm>
        </p:spPr>
        <p:txBody>
          <a:bodyPr>
            <a:normAutofit fontScale="70000" lnSpcReduction="20000"/>
          </a:bodyPr>
          <a:lstStyle/>
          <a:p>
            <a:endParaRPr lang="fr-FR" dirty="0" smtClean="0"/>
          </a:p>
          <a:p>
            <a:r>
              <a:rPr lang="fr-FR" u="sng" dirty="0" smtClean="0"/>
              <a:t>Le verbe et le groupe verbal</a:t>
            </a:r>
          </a:p>
          <a:p>
            <a:endParaRPr lang="fr-FR" dirty="0" smtClean="0"/>
          </a:p>
          <a:p>
            <a:pPr>
              <a:buFontTx/>
              <a:buChar char="-"/>
            </a:pPr>
            <a:r>
              <a:rPr lang="fr-FR" dirty="0" smtClean="0"/>
              <a:t>Le verbe est conjugué à un mode et à un temps. Chaque mode à une valeur particulière.</a:t>
            </a:r>
          </a:p>
          <a:p>
            <a:pPr>
              <a:buFontTx/>
              <a:buChar char="-"/>
            </a:pPr>
            <a:endParaRPr lang="fr-FR" dirty="0" smtClean="0"/>
          </a:p>
          <a:p>
            <a:pPr>
              <a:buFontTx/>
              <a:buChar char="-"/>
            </a:pPr>
            <a:r>
              <a:rPr lang="fr-FR" b="1" dirty="0" smtClean="0"/>
              <a:t>L’indicatif </a:t>
            </a:r>
            <a:r>
              <a:rPr lang="fr-FR" dirty="0" smtClean="0"/>
              <a:t>est l’expression de la réalité – </a:t>
            </a:r>
          </a:p>
          <a:p>
            <a:pPr algn="ctr"/>
            <a:r>
              <a:rPr lang="fr-FR" b="1" i="1" dirty="0" smtClean="0"/>
              <a:t>Marc part en vacances samedi.</a:t>
            </a:r>
          </a:p>
          <a:p>
            <a:pPr>
              <a:buFontTx/>
              <a:buChar char="-"/>
            </a:pPr>
            <a:r>
              <a:rPr lang="fr-FR" b="1" dirty="0" smtClean="0"/>
              <a:t>Le subjonctif </a:t>
            </a:r>
            <a:r>
              <a:rPr lang="fr-FR" dirty="0" smtClean="0"/>
              <a:t>est l’expression du sentiment : </a:t>
            </a:r>
          </a:p>
          <a:p>
            <a:pPr algn="ctr"/>
            <a:r>
              <a:rPr lang="fr-FR" b="1" i="1" dirty="0" smtClean="0"/>
              <a:t>Je suis content que Marc parte.</a:t>
            </a:r>
          </a:p>
          <a:p>
            <a:pPr>
              <a:buFontTx/>
              <a:buChar char="-"/>
            </a:pPr>
            <a:r>
              <a:rPr lang="fr-FR" b="1" dirty="0" smtClean="0"/>
              <a:t>Le conditionnel </a:t>
            </a:r>
            <a:r>
              <a:rPr lang="fr-FR" dirty="0" smtClean="0"/>
              <a:t>est l’expression d’une éventualité : </a:t>
            </a:r>
          </a:p>
          <a:p>
            <a:pPr algn="ctr"/>
            <a:r>
              <a:rPr lang="fr-FR" b="1" i="1" dirty="0" smtClean="0"/>
              <a:t>Marie partirait en vacances si elle pouvait.</a:t>
            </a:r>
          </a:p>
          <a:p>
            <a:pPr>
              <a:buFontTx/>
              <a:buChar char="-"/>
            </a:pPr>
            <a:r>
              <a:rPr lang="fr-FR" b="1" dirty="0" smtClean="0"/>
              <a:t>L’impératif </a:t>
            </a:r>
            <a:r>
              <a:rPr lang="fr-FR" dirty="0" smtClean="0"/>
              <a:t>est l’expression d’un ordre : </a:t>
            </a:r>
          </a:p>
          <a:p>
            <a:pPr algn="ctr"/>
            <a:r>
              <a:rPr lang="fr-FR" b="1" i="1" dirty="0" smtClean="0"/>
              <a:t>Marc, part vite !</a:t>
            </a:r>
          </a:p>
          <a:p>
            <a:pPr>
              <a:buFontTx/>
              <a:buChar char="-"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La phrase simple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4365018"/>
          </a:xfrm>
        </p:spPr>
        <p:txBody>
          <a:bodyPr>
            <a:normAutofit/>
          </a:bodyPr>
          <a:lstStyle/>
          <a:p>
            <a:endParaRPr lang="fr-FR" dirty="0" smtClean="0"/>
          </a:p>
          <a:p>
            <a:r>
              <a:rPr lang="fr-FR" u="sng" dirty="0" smtClean="0"/>
              <a:t>Le verbe et le groupe verbal</a:t>
            </a:r>
          </a:p>
          <a:p>
            <a:endParaRPr lang="fr-FR" dirty="0" smtClean="0"/>
          </a:p>
          <a:p>
            <a:pPr>
              <a:buFontTx/>
              <a:buChar char="-"/>
            </a:pPr>
            <a:r>
              <a:rPr lang="fr-FR" dirty="0" smtClean="0"/>
              <a:t>Le verbe peut être modifié par </a:t>
            </a:r>
            <a:r>
              <a:rPr lang="fr-FR" b="1" dirty="0" smtClean="0"/>
              <a:t>un adverbe </a:t>
            </a:r>
            <a:r>
              <a:rPr lang="fr-FR" dirty="0" smtClean="0"/>
              <a:t>:</a:t>
            </a:r>
          </a:p>
          <a:p>
            <a:pPr>
              <a:buFontTx/>
              <a:buChar char="-"/>
            </a:pPr>
            <a:endParaRPr lang="fr-FR" dirty="0" smtClean="0"/>
          </a:p>
          <a:p>
            <a:pPr algn="ctr"/>
            <a:r>
              <a:rPr lang="fr-FR" dirty="0" smtClean="0"/>
              <a:t>Marc marche </a:t>
            </a:r>
            <a:r>
              <a:rPr lang="fr-FR" b="1" dirty="0" smtClean="0"/>
              <a:t>vite.</a:t>
            </a:r>
            <a:endParaRPr lang="fr-F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La phrase simple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4365018"/>
          </a:xfrm>
        </p:spPr>
        <p:txBody>
          <a:bodyPr>
            <a:normAutofit fontScale="62500" lnSpcReduction="20000"/>
          </a:bodyPr>
          <a:lstStyle/>
          <a:p>
            <a:endParaRPr lang="fr-FR" dirty="0" smtClean="0"/>
          </a:p>
          <a:p>
            <a:r>
              <a:rPr lang="fr-FR" u="sng" dirty="0" smtClean="0"/>
              <a:t>Le verbe et le groupe verbal</a:t>
            </a:r>
          </a:p>
          <a:p>
            <a:endParaRPr lang="fr-FR" dirty="0" smtClean="0"/>
          </a:p>
          <a:p>
            <a:pPr>
              <a:buFontTx/>
              <a:buChar char="-"/>
            </a:pPr>
            <a:r>
              <a:rPr lang="fr-FR" dirty="0" smtClean="0"/>
              <a:t>Le verbe peut être complété par :</a:t>
            </a:r>
          </a:p>
          <a:p>
            <a:pPr>
              <a:buFontTx/>
              <a:buChar char="-"/>
            </a:pPr>
            <a:r>
              <a:rPr lang="fr-FR" b="1" dirty="0" smtClean="0"/>
              <a:t>Un adjectif </a:t>
            </a:r>
            <a:r>
              <a:rPr lang="fr-FR" dirty="0" smtClean="0"/>
              <a:t>:                    La mer est belle.</a:t>
            </a:r>
          </a:p>
          <a:p>
            <a:pPr>
              <a:buFontTx/>
              <a:buChar char="-"/>
            </a:pPr>
            <a:endParaRPr lang="fr-FR" dirty="0" smtClean="0"/>
          </a:p>
          <a:p>
            <a:pPr>
              <a:buFontTx/>
              <a:buChar char="-"/>
            </a:pPr>
            <a:r>
              <a:rPr lang="fr-FR" b="1" dirty="0" smtClean="0"/>
              <a:t>Un compléments d’objet direct </a:t>
            </a:r>
            <a:r>
              <a:rPr lang="fr-FR" dirty="0" smtClean="0"/>
              <a:t>: COD</a:t>
            </a:r>
          </a:p>
          <a:p>
            <a:r>
              <a:rPr lang="fr-FR" dirty="0" smtClean="0"/>
              <a:t>                    nom :           Marc aime Marie</a:t>
            </a:r>
          </a:p>
          <a:p>
            <a:r>
              <a:rPr lang="fr-FR" dirty="0" smtClean="0"/>
              <a:t>                    Infinitif :       Marie aime chanter.</a:t>
            </a:r>
          </a:p>
          <a:p>
            <a:endParaRPr lang="fr-FR" dirty="0" smtClean="0"/>
          </a:p>
          <a:p>
            <a:pPr>
              <a:buFontTx/>
              <a:buChar char="-"/>
            </a:pPr>
            <a:r>
              <a:rPr lang="fr-FR" b="1" dirty="0" smtClean="0"/>
              <a:t>Un complément d’objet direct précédé de « à » ou « de » </a:t>
            </a:r>
            <a:r>
              <a:rPr lang="fr-FR" dirty="0" smtClean="0"/>
              <a:t>: COI</a:t>
            </a:r>
          </a:p>
          <a:p>
            <a:r>
              <a:rPr lang="fr-FR" dirty="0" smtClean="0"/>
              <a:t>                    nom :    Marc pense à Marie</a:t>
            </a:r>
          </a:p>
          <a:p>
            <a:r>
              <a:rPr lang="fr-FR" dirty="0" smtClean="0"/>
              <a:t>                                 Marc et Marie discutent de leurs vacances.</a:t>
            </a:r>
          </a:p>
          <a:p>
            <a:r>
              <a:rPr lang="fr-FR" dirty="0" smtClean="0"/>
              <a:t>                 Infinitif :    L’étudiant commence à étudier</a:t>
            </a:r>
          </a:p>
          <a:p>
            <a:r>
              <a:rPr lang="fr-FR" dirty="0" smtClean="0"/>
              <a:t>                                  L’étudiant essaie de comprendre.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La phrase simple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4365018"/>
          </a:xfrm>
        </p:spPr>
        <p:txBody>
          <a:bodyPr>
            <a:normAutofit fontScale="92500" lnSpcReduction="20000"/>
          </a:bodyPr>
          <a:lstStyle/>
          <a:p>
            <a:endParaRPr lang="fr-FR" dirty="0" smtClean="0"/>
          </a:p>
          <a:p>
            <a:r>
              <a:rPr lang="fr-FR" u="sng" dirty="0" smtClean="0"/>
              <a:t>Le verbe et le groupe verbal</a:t>
            </a:r>
          </a:p>
          <a:p>
            <a:endParaRPr lang="fr-FR" dirty="0" smtClean="0"/>
          </a:p>
          <a:p>
            <a:r>
              <a:rPr lang="fr-FR" dirty="0" smtClean="0"/>
              <a:t>Beaucoup de verbes sont suivis de deux compléments :</a:t>
            </a:r>
          </a:p>
          <a:p>
            <a:r>
              <a:rPr lang="fr-FR" b="1" dirty="0" smtClean="0"/>
              <a:t>Verbe + COD + COI</a:t>
            </a:r>
          </a:p>
          <a:p>
            <a:r>
              <a:rPr lang="fr-FR" i="1" dirty="0" smtClean="0"/>
              <a:t>L’étudiant </a:t>
            </a:r>
            <a:r>
              <a:rPr lang="fr-FR" b="1" i="1" dirty="0" smtClean="0"/>
              <a:t>pose</a:t>
            </a:r>
            <a:r>
              <a:rPr lang="fr-FR" i="1" dirty="0" smtClean="0"/>
              <a:t> une question à son professeur.</a:t>
            </a:r>
          </a:p>
          <a:p>
            <a:r>
              <a:rPr lang="fr-FR" b="1" dirty="0" smtClean="0"/>
              <a:t>Verbe + COI + de + infinitif ou nom </a:t>
            </a:r>
            <a:r>
              <a:rPr lang="fr-FR" dirty="0" smtClean="0"/>
              <a:t>:</a:t>
            </a:r>
          </a:p>
          <a:p>
            <a:r>
              <a:rPr lang="fr-FR" i="1" dirty="0" smtClean="0"/>
              <a:t>Marie </a:t>
            </a:r>
            <a:r>
              <a:rPr lang="fr-FR" b="1" i="1" dirty="0" smtClean="0"/>
              <a:t>a demandé </a:t>
            </a:r>
            <a:r>
              <a:rPr lang="fr-FR" i="1" dirty="0" smtClean="0"/>
              <a:t>à Marc </a:t>
            </a:r>
            <a:r>
              <a:rPr lang="fr-FR" b="1" i="1" dirty="0" smtClean="0"/>
              <a:t>de venir </a:t>
            </a:r>
            <a:r>
              <a:rPr lang="fr-FR" i="1" dirty="0" smtClean="0"/>
              <a:t>à 20 heures.</a:t>
            </a:r>
          </a:p>
          <a:p>
            <a:r>
              <a:rPr lang="fr-FR" i="1" dirty="0" smtClean="0"/>
              <a:t>Marc </a:t>
            </a:r>
            <a:r>
              <a:rPr lang="fr-FR" b="1" i="1" dirty="0" smtClean="0"/>
              <a:t>parle</a:t>
            </a:r>
            <a:r>
              <a:rPr lang="fr-FR" i="1" dirty="0" smtClean="0"/>
              <a:t> à Marie </a:t>
            </a:r>
            <a:r>
              <a:rPr lang="fr-FR" b="1" i="1" dirty="0" smtClean="0"/>
              <a:t>de leur mariage</a:t>
            </a:r>
            <a:r>
              <a:rPr lang="fr-FR" i="1" dirty="0" smtClean="0"/>
              <a:t>.</a:t>
            </a:r>
          </a:p>
          <a:p>
            <a:r>
              <a:rPr lang="fr-FR" b="1" dirty="0" smtClean="0"/>
              <a:t>Verbe + COP + à + infinitif</a:t>
            </a:r>
          </a:p>
          <a:p>
            <a:r>
              <a:rPr lang="fr-FR" i="1" dirty="0" smtClean="0"/>
              <a:t>Marc </a:t>
            </a:r>
            <a:r>
              <a:rPr lang="fr-FR" b="1" i="1" dirty="0" smtClean="0"/>
              <a:t>invite</a:t>
            </a:r>
            <a:r>
              <a:rPr lang="fr-FR" i="1" dirty="0" smtClean="0"/>
              <a:t> Marie </a:t>
            </a:r>
            <a:r>
              <a:rPr lang="fr-FR" b="1" i="1" dirty="0" smtClean="0"/>
              <a:t>à dîner</a:t>
            </a:r>
            <a:r>
              <a:rPr lang="fr-FR" i="1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La phrase simple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4365018"/>
          </a:xfrm>
        </p:spPr>
        <p:txBody>
          <a:bodyPr>
            <a:normAutofit fontScale="85000" lnSpcReduction="10000"/>
          </a:bodyPr>
          <a:lstStyle/>
          <a:p>
            <a:endParaRPr lang="fr-FR" dirty="0" smtClean="0"/>
          </a:p>
          <a:p>
            <a:r>
              <a:rPr lang="fr-FR" u="sng" dirty="0" smtClean="0"/>
              <a:t>Les compléments circonstanciels</a:t>
            </a:r>
          </a:p>
          <a:p>
            <a:r>
              <a:rPr lang="fr-FR" dirty="0" smtClean="0"/>
              <a:t>Le groupe verbal peut être complété par des informations sur :</a:t>
            </a:r>
          </a:p>
          <a:p>
            <a:pPr marL="541782" indent="-514350">
              <a:buAutoNum type="arabicPeriod"/>
            </a:pPr>
            <a:r>
              <a:rPr lang="fr-FR" dirty="0" smtClean="0"/>
              <a:t>Le temps : Marc et Marie partiront </a:t>
            </a:r>
            <a:r>
              <a:rPr lang="fr-FR" b="1" dirty="0" smtClean="0"/>
              <a:t>au mois de juillet.</a:t>
            </a:r>
          </a:p>
          <a:p>
            <a:pPr marL="541782" indent="-514350">
              <a:buAutoNum type="arabicPeriod"/>
            </a:pPr>
            <a:r>
              <a:rPr lang="fr-FR" dirty="0" smtClean="0"/>
              <a:t>Le lieu : Ils partiront </a:t>
            </a:r>
            <a:r>
              <a:rPr lang="fr-FR" b="1" dirty="0" smtClean="0"/>
              <a:t>à la montagne</a:t>
            </a:r>
            <a:r>
              <a:rPr lang="fr-FR" dirty="0" smtClean="0"/>
              <a:t>.</a:t>
            </a:r>
          </a:p>
          <a:p>
            <a:pPr marL="541782" indent="-514350">
              <a:buAutoNum type="arabicPeriod"/>
            </a:pPr>
            <a:r>
              <a:rPr lang="fr-FR" dirty="0" smtClean="0"/>
              <a:t>Le but : Cécile est venue </a:t>
            </a:r>
            <a:r>
              <a:rPr lang="fr-FR" b="1" dirty="0" smtClean="0"/>
              <a:t>pour étudier</a:t>
            </a:r>
            <a:r>
              <a:rPr lang="fr-FR" dirty="0" smtClean="0"/>
              <a:t>.</a:t>
            </a:r>
          </a:p>
          <a:p>
            <a:pPr marL="541782" indent="-514350">
              <a:buAutoNum type="arabicPeriod"/>
            </a:pPr>
            <a:r>
              <a:rPr lang="fr-FR" dirty="0" smtClean="0"/>
              <a:t>La cause : Jacques ne peut pas partir </a:t>
            </a:r>
            <a:r>
              <a:rPr lang="fr-FR" b="1" dirty="0" smtClean="0"/>
              <a:t>à cause des examens.</a:t>
            </a:r>
          </a:p>
          <a:p>
            <a:pPr marL="541782" indent="-514350">
              <a:buAutoNum type="arabicPeriod"/>
            </a:pPr>
            <a:r>
              <a:rPr lang="fr-FR" dirty="0" smtClean="0"/>
              <a:t>La manière : Cécile est venue </a:t>
            </a:r>
            <a:r>
              <a:rPr lang="fr-FR" b="1" dirty="0" smtClean="0"/>
              <a:t>en train</a:t>
            </a:r>
            <a:r>
              <a:rPr lang="fr-FR" dirty="0" smtClean="0"/>
              <a:t>.</a:t>
            </a:r>
          </a:p>
          <a:p>
            <a:pPr marL="541782" indent="-514350">
              <a:buAutoNum type="arabicPeriod"/>
            </a:pPr>
            <a:r>
              <a:rPr lang="fr-FR" dirty="0" smtClean="0"/>
              <a:t>L’opposition : </a:t>
            </a:r>
            <a:r>
              <a:rPr lang="fr-FR" b="1" dirty="0" smtClean="0"/>
              <a:t>Malgré le mauvais temps</a:t>
            </a:r>
            <a:r>
              <a:rPr lang="fr-FR" dirty="0" smtClean="0"/>
              <a:t>, les vacances étaient bonnes.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La phrase complexe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4365018"/>
          </a:xfrm>
        </p:spPr>
        <p:txBody>
          <a:bodyPr>
            <a:normAutofit/>
          </a:bodyPr>
          <a:lstStyle/>
          <a:p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Elle comprend au moins deux propositions : une proposition principale et une ou plusieurs propositions subordonnées.</a:t>
            </a:r>
          </a:p>
          <a:p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La phrase complexe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4365018"/>
          </a:xfrm>
        </p:spPr>
        <p:txBody>
          <a:bodyPr>
            <a:normAutofit/>
          </a:bodyPr>
          <a:lstStyle/>
          <a:p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Subordonnée relative</a:t>
            </a:r>
          </a:p>
          <a:p>
            <a:endParaRPr lang="fr-FR" dirty="0" smtClean="0"/>
          </a:p>
          <a:p>
            <a:r>
              <a:rPr lang="fr-FR" dirty="0" smtClean="0"/>
              <a:t>Marie regarde un film </a:t>
            </a:r>
            <a:r>
              <a:rPr lang="fr-FR" b="1" dirty="0" smtClean="0"/>
              <a:t>qui a eu un grand succès en France.</a:t>
            </a:r>
          </a:p>
          <a:p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La phrase complexe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4365018"/>
          </a:xfrm>
        </p:spPr>
        <p:txBody>
          <a:bodyPr>
            <a:normAutofit/>
          </a:bodyPr>
          <a:lstStyle/>
          <a:p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Subordonnée complétive introduite par « que » :</a:t>
            </a:r>
          </a:p>
          <a:p>
            <a:endParaRPr lang="fr-FR" dirty="0" smtClean="0"/>
          </a:p>
          <a:p>
            <a:r>
              <a:rPr lang="fr-FR" dirty="0" smtClean="0"/>
              <a:t>Marc pense </a:t>
            </a:r>
            <a:r>
              <a:rPr lang="fr-FR" b="1" dirty="0" smtClean="0"/>
              <a:t>que son voyage en Grèce sera agréable.</a:t>
            </a:r>
          </a:p>
          <a:p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La phrase complexe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4365018"/>
          </a:xfrm>
        </p:spPr>
        <p:txBody>
          <a:bodyPr>
            <a:normAutofit/>
          </a:bodyPr>
          <a:lstStyle/>
          <a:p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Subordonnée de temps:</a:t>
            </a:r>
          </a:p>
          <a:p>
            <a:endParaRPr lang="fr-FR" b="1" dirty="0" smtClean="0"/>
          </a:p>
          <a:p>
            <a:r>
              <a:rPr lang="fr-FR" dirty="0" smtClean="0"/>
              <a:t>Jacqueline est toujours contente </a:t>
            </a:r>
            <a:r>
              <a:rPr lang="fr-FR" b="1" dirty="0" smtClean="0"/>
              <a:t>quand son mari lui offre des fleurs.</a:t>
            </a:r>
          </a:p>
          <a:p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La phrase complexe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4365018"/>
          </a:xfrm>
        </p:spPr>
        <p:txBody>
          <a:bodyPr>
            <a:normAutofit/>
          </a:bodyPr>
          <a:lstStyle/>
          <a:p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Subordonnée de cause :</a:t>
            </a:r>
          </a:p>
          <a:p>
            <a:endParaRPr lang="fr-FR" dirty="0" smtClean="0"/>
          </a:p>
          <a:p>
            <a:r>
              <a:rPr lang="fr-FR" dirty="0" smtClean="0"/>
              <a:t>Le professeur s’arrête </a:t>
            </a:r>
            <a:r>
              <a:rPr lang="fr-FR" b="1" dirty="0" smtClean="0"/>
              <a:t>parce que les étudiants parlent.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La négation « ne…pas »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3579200"/>
          </a:xfrm>
        </p:spPr>
        <p:txBody>
          <a:bodyPr>
            <a:normAutofit/>
          </a:bodyPr>
          <a:lstStyle/>
          <a:p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Les constructions négatives comportent deux parties.</a:t>
            </a:r>
          </a:p>
          <a:p>
            <a:r>
              <a:rPr lang="fr-FR" dirty="0" smtClean="0"/>
              <a:t>La première partie est toujours « ne », la seconde peut être « pas/plus/jamais ».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La phrase complexe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4365018"/>
          </a:xfrm>
        </p:spPr>
        <p:txBody>
          <a:bodyPr>
            <a:normAutofit/>
          </a:bodyPr>
          <a:lstStyle/>
          <a:p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Subordonnée de but : </a:t>
            </a:r>
          </a:p>
          <a:p>
            <a:endParaRPr lang="fr-FR" b="1" dirty="0" smtClean="0"/>
          </a:p>
          <a:p>
            <a:r>
              <a:rPr lang="fr-FR" dirty="0" smtClean="0"/>
              <a:t>La télévision transmet cette émission </a:t>
            </a:r>
            <a:r>
              <a:rPr lang="fr-FR" b="1" dirty="0" smtClean="0"/>
              <a:t>pour que tout le monde soit informé.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La phrase complexe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4365018"/>
          </a:xfrm>
        </p:spPr>
        <p:txBody>
          <a:bodyPr>
            <a:normAutofit/>
          </a:bodyPr>
          <a:lstStyle/>
          <a:p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Subordonnée de condition :</a:t>
            </a:r>
          </a:p>
          <a:p>
            <a:endParaRPr lang="fr-FR" b="1" dirty="0" smtClean="0"/>
          </a:p>
          <a:p>
            <a:r>
              <a:rPr lang="fr-FR" b="1" dirty="0" smtClean="0"/>
              <a:t>Si Philippe réussit son concours </a:t>
            </a:r>
            <a:r>
              <a:rPr lang="fr-FR" dirty="0" smtClean="0"/>
              <a:t>il sera admis dans une grande école.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La phrase complexe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4365018"/>
          </a:xfrm>
        </p:spPr>
        <p:txBody>
          <a:bodyPr>
            <a:normAutofit/>
          </a:bodyPr>
          <a:lstStyle/>
          <a:p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Subordonnée d’opposition :</a:t>
            </a:r>
          </a:p>
          <a:p>
            <a:endParaRPr lang="fr-FR" dirty="0" smtClean="0"/>
          </a:p>
          <a:p>
            <a:r>
              <a:rPr lang="fr-FR" b="1" dirty="0" smtClean="0"/>
              <a:t>Bien qu’il soit très tard</a:t>
            </a:r>
            <a:r>
              <a:rPr lang="fr-FR" dirty="0" smtClean="0"/>
              <a:t>, le spectacle continue.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La négation « ne…pas »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3579200"/>
          </a:xfrm>
        </p:spPr>
        <p:txBody>
          <a:bodyPr>
            <a:normAutofit fontScale="77500" lnSpcReduction="20000"/>
          </a:bodyPr>
          <a:lstStyle/>
          <a:p>
            <a:endParaRPr lang="fr-FR" dirty="0" smtClean="0"/>
          </a:p>
          <a:p>
            <a:r>
              <a:rPr lang="fr-FR" b="1" dirty="0" smtClean="0"/>
              <a:t>« Ne » + verbe + « pas »</a:t>
            </a:r>
          </a:p>
          <a:p>
            <a:r>
              <a:rPr lang="fr-FR" dirty="0" smtClean="0"/>
              <a:t>Dans un bus, on </a:t>
            </a:r>
            <a:r>
              <a:rPr lang="fr-FR" b="1" dirty="0" smtClean="0"/>
              <a:t>ne</a:t>
            </a:r>
            <a:r>
              <a:rPr lang="fr-FR" dirty="0" smtClean="0"/>
              <a:t> parle </a:t>
            </a:r>
            <a:r>
              <a:rPr lang="fr-FR" b="1" dirty="0" smtClean="0"/>
              <a:t>pas</a:t>
            </a:r>
            <a:r>
              <a:rPr lang="fr-FR" dirty="0" smtClean="0"/>
              <a:t> avec le chauffeur.</a:t>
            </a:r>
          </a:p>
          <a:p>
            <a:r>
              <a:rPr lang="fr-FR" dirty="0" smtClean="0"/>
              <a:t>Ce soir, je </a:t>
            </a:r>
            <a:r>
              <a:rPr lang="fr-FR" b="1" dirty="0" smtClean="0"/>
              <a:t>n</a:t>
            </a:r>
            <a:r>
              <a:rPr lang="fr-FR" dirty="0" smtClean="0"/>
              <a:t>’ai </a:t>
            </a:r>
            <a:r>
              <a:rPr lang="fr-FR" b="1" dirty="0" smtClean="0"/>
              <a:t>pas</a:t>
            </a:r>
            <a:r>
              <a:rPr lang="fr-FR" dirty="0" smtClean="0"/>
              <a:t> faim. Je </a:t>
            </a:r>
            <a:r>
              <a:rPr lang="fr-FR" b="1" dirty="0" smtClean="0"/>
              <a:t>ne</a:t>
            </a:r>
            <a:r>
              <a:rPr lang="fr-FR" dirty="0" smtClean="0"/>
              <a:t> dînerai </a:t>
            </a:r>
            <a:r>
              <a:rPr lang="fr-FR" b="1" dirty="0" smtClean="0"/>
              <a:t>pas</a:t>
            </a:r>
            <a:r>
              <a:rPr lang="fr-FR" dirty="0" smtClean="0"/>
              <a:t>.</a:t>
            </a:r>
          </a:p>
          <a:p>
            <a:r>
              <a:rPr lang="fr-FR" b="1" dirty="0" smtClean="0"/>
              <a:t>« Ne » + voyelle ou « h muet » devient « n’ ».</a:t>
            </a:r>
          </a:p>
          <a:p>
            <a:r>
              <a:rPr lang="fr-FR" dirty="0" smtClean="0"/>
              <a:t>Je </a:t>
            </a:r>
            <a:r>
              <a:rPr lang="fr-FR" b="1" dirty="0" smtClean="0"/>
              <a:t>n</a:t>
            </a:r>
            <a:r>
              <a:rPr lang="fr-FR" dirty="0" smtClean="0"/>
              <a:t>’aime </a:t>
            </a:r>
            <a:r>
              <a:rPr lang="fr-FR" b="1" dirty="0" smtClean="0"/>
              <a:t>pas</a:t>
            </a:r>
            <a:r>
              <a:rPr lang="fr-FR" dirty="0" smtClean="0"/>
              <a:t> la bière.</a:t>
            </a:r>
          </a:p>
          <a:p>
            <a:r>
              <a:rPr lang="fr-FR" dirty="0" smtClean="0"/>
              <a:t>Jeannie </a:t>
            </a:r>
            <a:r>
              <a:rPr lang="fr-FR" b="1" dirty="0" smtClean="0"/>
              <a:t>n</a:t>
            </a:r>
            <a:r>
              <a:rPr lang="fr-FR" dirty="0" smtClean="0"/>
              <a:t>’habite </a:t>
            </a:r>
            <a:r>
              <a:rPr lang="fr-FR" b="1" dirty="0" smtClean="0"/>
              <a:t>pas</a:t>
            </a:r>
            <a:r>
              <a:rPr lang="fr-FR" dirty="0" smtClean="0"/>
              <a:t> chez ses parents.</a:t>
            </a:r>
            <a:endParaRPr lang="fr-FR" dirty="0" smtClean="0"/>
          </a:p>
          <a:p>
            <a:pPr>
              <a:buFontTx/>
              <a:buChar char="-"/>
            </a:pPr>
            <a:endParaRPr lang="fr-FR" i="1" dirty="0" smtClean="0"/>
          </a:p>
          <a:p>
            <a:r>
              <a:rPr lang="fr-FR" i="1" u="sng" dirty="0" smtClean="0"/>
              <a:t>Remarque :</a:t>
            </a:r>
          </a:p>
          <a:p>
            <a:r>
              <a:rPr lang="fr-FR" i="1" dirty="0" smtClean="0"/>
              <a:t>Souvent, à l’oral dans la langue familière, « ne » n’est pas prononcé : j’ai pas soif !</a:t>
            </a:r>
            <a:endParaRPr lang="fr-FR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La négation « ne…pas »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3579200"/>
          </a:xfrm>
        </p:spPr>
        <p:txBody>
          <a:bodyPr>
            <a:normAutofit fontScale="85000" lnSpcReduction="20000"/>
          </a:bodyPr>
          <a:lstStyle/>
          <a:p>
            <a:endParaRPr lang="fr-FR" dirty="0" smtClean="0"/>
          </a:p>
          <a:p>
            <a:r>
              <a:rPr lang="fr-FR" b="1" u="sng" dirty="0" smtClean="0"/>
              <a:t>Quelques difficultés de la forme négative</a:t>
            </a:r>
            <a:endParaRPr lang="fr-FR" u="sng" dirty="0" smtClean="0"/>
          </a:p>
          <a:p>
            <a:r>
              <a:rPr lang="fr-FR" b="1" dirty="0" smtClean="0"/>
              <a:t>Aux temps composés, « pas » est placé entre l’auxiliaire et le participe passé.</a:t>
            </a:r>
          </a:p>
          <a:p>
            <a:r>
              <a:rPr lang="fr-FR" b="1" dirty="0" smtClean="0"/>
              <a:t>« Ne » </a:t>
            </a:r>
            <a:r>
              <a:rPr lang="fr-FR" dirty="0" smtClean="0"/>
              <a:t>+ auxiliaire + </a:t>
            </a:r>
            <a:r>
              <a:rPr lang="fr-FR" b="1" dirty="0" smtClean="0"/>
              <a:t>« pas » </a:t>
            </a:r>
            <a:r>
              <a:rPr lang="fr-FR" dirty="0" smtClean="0"/>
              <a:t>+ participe passé</a:t>
            </a:r>
          </a:p>
          <a:p>
            <a:r>
              <a:rPr lang="fr-FR" dirty="0" smtClean="0"/>
              <a:t>Je </a:t>
            </a:r>
            <a:r>
              <a:rPr lang="fr-FR" b="1" dirty="0" smtClean="0"/>
              <a:t>n</a:t>
            </a:r>
            <a:r>
              <a:rPr lang="fr-FR" dirty="0" smtClean="0"/>
              <a:t>’ai </a:t>
            </a:r>
            <a:r>
              <a:rPr lang="fr-FR" b="1" dirty="0" smtClean="0"/>
              <a:t>pas</a:t>
            </a:r>
            <a:r>
              <a:rPr lang="fr-FR" dirty="0" smtClean="0"/>
              <a:t> écrit cette lettre.</a:t>
            </a:r>
          </a:p>
          <a:p>
            <a:r>
              <a:rPr lang="fr-FR" dirty="0" smtClean="0"/>
              <a:t>Il </a:t>
            </a:r>
            <a:r>
              <a:rPr lang="fr-FR" b="1" dirty="0" smtClean="0"/>
              <a:t>n</a:t>
            </a:r>
            <a:r>
              <a:rPr lang="fr-FR" dirty="0" smtClean="0"/>
              <a:t>’est </a:t>
            </a:r>
            <a:r>
              <a:rPr lang="fr-FR" b="1" dirty="0" smtClean="0"/>
              <a:t>pas</a:t>
            </a:r>
            <a:r>
              <a:rPr lang="fr-FR" dirty="0" smtClean="0"/>
              <a:t> monté en haut de la Tour Montparnasse.</a:t>
            </a:r>
          </a:p>
          <a:p>
            <a:r>
              <a:rPr lang="fr-FR" i="1" u="sng" dirty="0" smtClean="0"/>
              <a:t>Remarque</a:t>
            </a:r>
          </a:p>
          <a:p>
            <a:r>
              <a:rPr lang="fr-FR" i="1" dirty="0" smtClean="0"/>
              <a:t>« Pas du tout » renforce la négation :</a:t>
            </a:r>
          </a:p>
          <a:p>
            <a:r>
              <a:rPr lang="fr-FR" i="1" dirty="0" smtClean="0"/>
              <a:t>Je </a:t>
            </a:r>
            <a:r>
              <a:rPr lang="fr-FR" b="1" i="1" dirty="0" smtClean="0"/>
              <a:t>n</a:t>
            </a:r>
            <a:r>
              <a:rPr lang="fr-FR" i="1" dirty="0" smtClean="0"/>
              <a:t>’aime </a:t>
            </a:r>
            <a:r>
              <a:rPr lang="fr-FR" b="1" i="1" dirty="0" smtClean="0"/>
              <a:t>pas du tout </a:t>
            </a:r>
            <a:r>
              <a:rPr lang="fr-FR" i="1" dirty="0" smtClean="0"/>
              <a:t>ce livre.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La négation « ne…pas »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3579200"/>
          </a:xfrm>
        </p:spPr>
        <p:txBody>
          <a:bodyPr>
            <a:normAutofit/>
          </a:bodyPr>
          <a:lstStyle/>
          <a:p>
            <a:r>
              <a:rPr lang="fr-FR" dirty="0" smtClean="0"/>
              <a:t>Les articles indéfinis et partitifs sont modifiés.</a:t>
            </a:r>
          </a:p>
          <a:p>
            <a:r>
              <a:rPr lang="fr-FR" dirty="0" smtClean="0"/>
              <a:t>Avez-vous une piscine ? Non, je n’ai pas de piscine.</a:t>
            </a:r>
          </a:p>
          <a:p>
            <a:r>
              <a:rPr lang="fr-FR" dirty="0" smtClean="0"/>
              <a:t>Voulez-vous du thé ? Non, je ne prends pas de thé.</a:t>
            </a:r>
          </a:p>
          <a:p>
            <a:r>
              <a:rPr lang="fr-FR" dirty="0" smtClean="0"/>
              <a:t>Est-ce qu’il y avait des bananes au supermarché ? Non, il n’y avait pas de bananes.</a:t>
            </a:r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La négation « ne…pas »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3579200"/>
          </a:xfrm>
        </p:spPr>
        <p:txBody>
          <a:bodyPr>
            <a:normAutofit/>
          </a:bodyPr>
          <a:lstStyle/>
          <a:p>
            <a:endParaRPr lang="fr-FR" dirty="0" smtClean="0"/>
          </a:p>
          <a:p>
            <a:r>
              <a:rPr lang="fr-FR" dirty="0" smtClean="0"/>
              <a:t>Les pronoms personnels compléments sont toujours placés après « ne ».</a:t>
            </a:r>
          </a:p>
          <a:p>
            <a:endParaRPr lang="fr-FR" dirty="0" smtClean="0"/>
          </a:p>
          <a:p>
            <a:r>
              <a:rPr lang="fr-FR" dirty="0" smtClean="0"/>
              <a:t>Mon voisin, je </a:t>
            </a:r>
            <a:r>
              <a:rPr lang="fr-FR" b="1" dirty="0" smtClean="0"/>
              <a:t>ne</a:t>
            </a:r>
            <a:r>
              <a:rPr lang="fr-FR" dirty="0" smtClean="0"/>
              <a:t> </a:t>
            </a:r>
            <a:r>
              <a:rPr lang="fr-FR" b="1" dirty="0" smtClean="0"/>
              <a:t>le</a:t>
            </a:r>
            <a:r>
              <a:rPr lang="fr-FR" dirty="0" smtClean="0"/>
              <a:t> rencontre </a:t>
            </a:r>
            <a:r>
              <a:rPr lang="fr-FR" b="1" dirty="0" smtClean="0"/>
              <a:t>pas</a:t>
            </a:r>
            <a:r>
              <a:rPr lang="fr-FR" dirty="0" smtClean="0"/>
              <a:t> souvent.</a:t>
            </a:r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Les autres négations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3579200"/>
          </a:xfrm>
        </p:spPr>
        <p:txBody>
          <a:bodyPr>
            <a:normAutofit/>
          </a:bodyPr>
          <a:lstStyle/>
          <a:p>
            <a:endParaRPr lang="fr-FR" dirty="0" smtClean="0"/>
          </a:p>
          <a:p>
            <a:r>
              <a:rPr lang="fr-FR" dirty="0" smtClean="0"/>
              <a:t>Elles suivent les mêmes règles que « ne…pas » pour :</a:t>
            </a:r>
          </a:p>
          <a:p>
            <a:pPr>
              <a:buFontTx/>
              <a:buChar char="-"/>
            </a:pPr>
            <a:r>
              <a:rPr lang="fr-FR" dirty="0" smtClean="0"/>
              <a:t>La place aux temps composés,</a:t>
            </a:r>
          </a:p>
          <a:p>
            <a:pPr>
              <a:buFontTx/>
              <a:buChar char="-"/>
            </a:pPr>
            <a:r>
              <a:rPr lang="fr-FR" dirty="0" smtClean="0"/>
              <a:t>La modification des articles,</a:t>
            </a:r>
          </a:p>
          <a:p>
            <a:pPr>
              <a:buFontTx/>
              <a:buChar char="-"/>
            </a:pPr>
            <a:r>
              <a:rPr lang="fr-FR" dirty="0" smtClean="0"/>
              <a:t>La place </a:t>
            </a:r>
            <a:r>
              <a:rPr lang="fr-FR" smtClean="0"/>
              <a:t>des pronoms personnels.</a:t>
            </a:r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La phrase simple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3579200"/>
          </a:xfrm>
        </p:spPr>
        <p:txBody>
          <a:bodyPr>
            <a:normAutofit fontScale="92500" lnSpcReduction="20000"/>
          </a:bodyPr>
          <a:lstStyle/>
          <a:p>
            <a:endParaRPr lang="fr-FR" dirty="0" smtClean="0"/>
          </a:p>
          <a:p>
            <a:r>
              <a:rPr lang="fr-FR" u="sng" dirty="0" smtClean="0"/>
              <a:t>Le sujet</a:t>
            </a:r>
          </a:p>
          <a:p>
            <a:endParaRPr lang="fr-FR" dirty="0" smtClean="0"/>
          </a:p>
          <a:p>
            <a:r>
              <a:rPr lang="fr-FR" dirty="0" smtClean="0"/>
              <a:t>Le sujet peut être :</a:t>
            </a:r>
          </a:p>
          <a:p>
            <a:endParaRPr lang="fr-FR" dirty="0" smtClean="0"/>
          </a:p>
          <a:p>
            <a:pPr>
              <a:buFontTx/>
              <a:buChar char="-"/>
            </a:pPr>
            <a:r>
              <a:rPr lang="fr-FR" dirty="0" smtClean="0"/>
              <a:t> Un nom : Marie parle.</a:t>
            </a:r>
          </a:p>
          <a:p>
            <a:pPr>
              <a:buFontTx/>
              <a:buChar char="-"/>
            </a:pPr>
            <a:r>
              <a:rPr lang="fr-FR" dirty="0" smtClean="0"/>
              <a:t> Un pronom personnel : Elle parle.</a:t>
            </a:r>
          </a:p>
          <a:p>
            <a:pPr>
              <a:buFontTx/>
              <a:buChar char="-"/>
            </a:pPr>
            <a:r>
              <a:rPr lang="fr-FR" dirty="0" smtClean="0"/>
              <a:t> Un pronom indéfini : Quelqu’un parle.</a:t>
            </a:r>
          </a:p>
          <a:p>
            <a:pPr>
              <a:buFontTx/>
              <a:buChar char="-"/>
            </a:pPr>
            <a:r>
              <a:rPr lang="fr-FR" dirty="0" smtClean="0"/>
              <a:t> Un pronom interrogatif : Qui parle ?</a:t>
            </a:r>
          </a:p>
          <a:p>
            <a:pPr>
              <a:buFontTx/>
              <a:buChar char="-"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La phrase simple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3579200"/>
          </a:xfrm>
        </p:spPr>
        <p:txBody>
          <a:bodyPr>
            <a:normAutofit/>
          </a:bodyPr>
          <a:lstStyle/>
          <a:p>
            <a:endParaRPr lang="fr-FR" dirty="0" smtClean="0"/>
          </a:p>
          <a:p>
            <a:r>
              <a:rPr lang="fr-FR" u="sng" dirty="0" smtClean="0"/>
              <a:t>Le verbe et le groupe verbal</a:t>
            </a:r>
          </a:p>
          <a:p>
            <a:endParaRPr lang="fr-FR" dirty="0" smtClean="0"/>
          </a:p>
          <a:p>
            <a:pPr>
              <a:buFontTx/>
              <a:buChar char="-"/>
            </a:pPr>
            <a:r>
              <a:rPr lang="fr-FR" dirty="0" smtClean="0"/>
              <a:t>Le verbe s’accorde avec le sujet :</a:t>
            </a:r>
          </a:p>
          <a:p>
            <a:pPr>
              <a:buFontTx/>
              <a:buChar char="-"/>
            </a:pPr>
            <a:endParaRPr lang="fr-FR" dirty="0" smtClean="0"/>
          </a:p>
          <a:p>
            <a:r>
              <a:rPr lang="fr-FR" dirty="0" smtClean="0"/>
              <a:t>L’enfant pleure.		Les enfants pleurent.</a:t>
            </a:r>
          </a:p>
          <a:p>
            <a:pPr>
              <a:buFontTx/>
              <a:buChar char="-"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90</TotalTime>
  <Words>620</Words>
  <Application>Microsoft Office PowerPoint</Application>
  <PresentationFormat>Affichage à l'écran (4:3)</PresentationFormat>
  <Paragraphs>168</Paragraphs>
  <Slides>22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22</vt:i4>
      </vt:variant>
    </vt:vector>
  </HeadingPairs>
  <TitlesOfParts>
    <vt:vector size="23" baseType="lpstr">
      <vt:lpstr>Solstice</vt:lpstr>
      <vt:lpstr>La phrase négative</vt:lpstr>
      <vt:lpstr>La négation « ne…pas »</vt:lpstr>
      <vt:lpstr>La négation « ne…pas »</vt:lpstr>
      <vt:lpstr>La négation « ne…pas »</vt:lpstr>
      <vt:lpstr>La négation « ne…pas »</vt:lpstr>
      <vt:lpstr>La négation « ne…pas »</vt:lpstr>
      <vt:lpstr>Les autres négations</vt:lpstr>
      <vt:lpstr>La phrase simple</vt:lpstr>
      <vt:lpstr>La phrase simple</vt:lpstr>
      <vt:lpstr>La phrase simple</vt:lpstr>
      <vt:lpstr>La phrase simple</vt:lpstr>
      <vt:lpstr>La phrase simple</vt:lpstr>
      <vt:lpstr>La phrase simple</vt:lpstr>
      <vt:lpstr>La phrase simple</vt:lpstr>
      <vt:lpstr>La phrase complexe</vt:lpstr>
      <vt:lpstr>La phrase complexe</vt:lpstr>
      <vt:lpstr>La phrase complexe</vt:lpstr>
      <vt:lpstr>La phrase complexe</vt:lpstr>
      <vt:lpstr>La phrase complexe</vt:lpstr>
      <vt:lpstr>La phrase complexe</vt:lpstr>
      <vt:lpstr>La phrase complexe</vt:lpstr>
      <vt:lpstr>La phrase complexe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L’organisation de la phrase</dc:title>
  <dc:creator>Anna Le Verger</dc:creator>
  <cp:lastModifiedBy>Anna Le Verger</cp:lastModifiedBy>
  <cp:revision>17</cp:revision>
  <dcterms:created xsi:type="dcterms:W3CDTF">2009-02-24T12:47:56Z</dcterms:created>
  <dcterms:modified xsi:type="dcterms:W3CDTF">2009-05-20T13:23:35Z</dcterms:modified>
</cp:coreProperties>
</file>