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200947-2C50-43F3-9987-270CA8EB4864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78603-5DFC-4DD2-8101-1A3481020B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78603-5DFC-4DD2-8101-1A3481020B4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0BD1E6-78B7-43B5-B505-8C0FCE9BC8C7}" type="datetimeFigureOut">
              <a:rPr lang="fr-FR" smtClean="0"/>
              <a:pPr/>
              <a:t>06/05/2010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58084C-5AB1-489B-B6C7-9F907D44968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LA92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Verbes « subjectifs »</a:t>
            </a:r>
          </a:p>
          <a:p>
            <a:r>
              <a:rPr lang="fr-FR" dirty="0" smtClean="0"/>
              <a:t>Je désire, j’aimerais, je souhaite qu’il soit là.</a:t>
            </a:r>
          </a:p>
          <a:p>
            <a:r>
              <a:rPr lang="fr-FR" dirty="0" smtClean="0"/>
              <a:t>J’ai peur, je crains, je redoute qu’il ne soit malade.</a:t>
            </a:r>
          </a:p>
          <a:p>
            <a:r>
              <a:rPr lang="fr-FR" dirty="0" smtClean="0"/>
              <a:t>Je veux, j’ordonne, j’exige, je supplie qu’il revienne.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utilise l’indicatif après les verbes « </a:t>
            </a:r>
            <a:r>
              <a:rPr lang="fr-FR" b="1" dirty="0" smtClean="0"/>
              <a:t>de la tête</a:t>
            </a:r>
            <a:r>
              <a:rPr lang="fr-FR" dirty="0" smtClean="0"/>
              <a:t> » (penser, supposer, etc.) et le subjonctif après les verbes « </a:t>
            </a:r>
            <a:r>
              <a:rPr lang="fr-FR" b="1" dirty="0" smtClean="0"/>
              <a:t>du cœur</a:t>
            </a:r>
            <a:r>
              <a:rPr lang="fr-FR" dirty="0" smtClean="0"/>
              <a:t> »(désirer, souhaiter, craindre, etc.)</a:t>
            </a:r>
          </a:p>
          <a:p>
            <a:r>
              <a:rPr lang="fr-FR" b="1" dirty="0" smtClean="0"/>
              <a:t>« Espérer » </a:t>
            </a:r>
            <a:r>
              <a:rPr lang="fr-FR" dirty="0" smtClean="0"/>
              <a:t>est suivi de l’indicatif :</a:t>
            </a:r>
          </a:p>
          <a:p>
            <a:pPr>
              <a:buNone/>
            </a:pPr>
            <a:r>
              <a:rPr lang="fr-FR" i="1" dirty="0" smtClean="0"/>
              <a:t>J’espère que vous viendrez demain</a:t>
            </a:r>
          </a:p>
          <a:p>
            <a:pPr>
              <a:buNone/>
            </a:pPr>
            <a:r>
              <a:rPr lang="fr-FR" i="1" dirty="0" smtClean="0"/>
              <a:t>J’espère qu’il fera beau.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FR" dirty="0" smtClean="0"/>
              <a:t>Les verbes objectifs à la forme négative sont généralement suivis du subjonctif :</a:t>
            </a:r>
          </a:p>
          <a:p>
            <a:pPr>
              <a:buNone/>
            </a:pPr>
            <a:r>
              <a:rPr lang="fr-FR" b="1" i="1" dirty="0" smtClean="0"/>
              <a:t>Je ne crois pas que Paul soit malade.</a:t>
            </a:r>
          </a:p>
          <a:p>
            <a:pPr>
              <a:buNone/>
            </a:pPr>
            <a:r>
              <a:rPr lang="fr-FR" b="1" i="1" dirty="0" smtClean="0"/>
              <a:t>Je ne pense pas qu’il ait la grippe.</a:t>
            </a:r>
          </a:p>
          <a:p>
            <a:r>
              <a:rPr lang="fr-FR" dirty="0" smtClean="0"/>
              <a:t>Après une interrogation avec inversion, on utilise souvent le subjonctif :</a:t>
            </a:r>
          </a:p>
          <a:p>
            <a:pPr>
              <a:buNone/>
            </a:pPr>
            <a:r>
              <a:rPr lang="fr-FR" b="1" i="1" dirty="0" smtClean="0"/>
              <a:t>Pensez-vous que cet homme soit coupable ?</a:t>
            </a:r>
          </a:p>
          <a:p>
            <a:r>
              <a:rPr lang="fr-FR" dirty="0" smtClean="0"/>
              <a:t>Quand un adjectif exprime un jugement, on utilise le subjonctif : </a:t>
            </a:r>
          </a:p>
          <a:p>
            <a:pPr>
              <a:buNone/>
            </a:pPr>
            <a:r>
              <a:rPr lang="fr-FR" b="1" i="1" dirty="0" smtClean="0"/>
              <a:t>Je trouve que Max a du talent.</a:t>
            </a:r>
          </a:p>
          <a:p>
            <a:pPr>
              <a:buNone/>
            </a:pPr>
            <a:r>
              <a:rPr lang="fr-FR" b="1" i="1" dirty="0" smtClean="0"/>
              <a:t>Je trouve normal qu’il ait du succès.</a:t>
            </a:r>
          </a:p>
          <a:p>
            <a:r>
              <a:rPr lang="fr-FR" dirty="0" smtClean="0"/>
              <a:t>Avec les verbes de crainte, on utilise souvent un « ne » stylistique qui n’est pas une négation :</a:t>
            </a:r>
          </a:p>
          <a:p>
            <a:pPr>
              <a:buNone/>
            </a:pPr>
            <a:r>
              <a:rPr lang="fr-FR" b="1" i="1" dirty="0" smtClean="0"/>
              <a:t>J’ai peur que Paul ne soit malade.</a:t>
            </a:r>
          </a:p>
          <a:p>
            <a:pPr>
              <a:buNone/>
            </a:pPr>
            <a:endParaRPr lang="fr-FR" b="1" i="1" dirty="0" smtClean="0"/>
          </a:p>
          <a:p>
            <a:pPr>
              <a:buNone/>
            </a:pPr>
            <a:r>
              <a:rPr lang="fr-FR" dirty="0" smtClean="0"/>
              <a:t>(« Ne » stylistique, sans valeur négative, est utilisé après l’expression de la crainte et après les conjonctions « avant que » et « à moins que »)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Les constructions impersonnelles qui expriment une contrainte, un jugement, etc. sont pour la plupart suivies du subjonctif :</a:t>
            </a:r>
          </a:p>
          <a:p>
            <a:pPr>
              <a:buNone/>
            </a:pPr>
            <a:r>
              <a:rPr lang="fr-FR" i="1" dirty="0" smtClean="0"/>
              <a:t>Il faut, il vaut mieux, il vaudrait mieux, il est important, il est dommage qu’il parte.</a:t>
            </a:r>
          </a:p>
          <a:p>
            <a:r>
              <a:rPr lang="fr-FR" dirty="0" smtClean="0"/>
              <a:t>Les constructions qui expriment une certitude sont suivies de l’indicatif :</a:t>
            </a:r>
          </a:p>
          <a:p>
            <a:pPr>
              <a:buNone/>
            </a:pPr>
            <a:r>
              <a:rPr lang="fr-FR" i="1" dirty="0" smtClean="0"/>
              <a:t>Il est évident, il est clair, il est certain qu’il partira.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L’indicatif renvoie à une réalité donnée ou probable, le subjonctif à une réalité incertaine :</a:t>
            </a:r>
          </a:p>
          <a:p>
            <a:pPr>
              <a:buNone/>
            </a:pPr>
            <a:r>
              <a:rPr lang="fr-FR" b="1" i="1" dirty="0" smtClean="0"/>
              <a:t>Je cherche une maison qui a un grand jardin </a:t>
            </a:r>
            <a:r>
              <a:rPr lang="fr-FR" dirty="0" smtClean="0"/>
              <a:t>(je sais que cette maison existe = indicatif)</a:t>
            </a:r>
          </a:p>
          <a:p>
            <a:pPr>
              <a:buNone/>
            </a:pPr>
            <a:r>
              <a:rPr lang="fr-FR" b="1" dirty="0" smtClean="0"/>
              <a:t>Je cherche une maison qui ait un grand jardin </a:t>
            </a:r>
            <a:r>
              <a:rPr lang="fr-FR" dirty="0" smtClean="0"/>
              <a:t>(je ne sais pas si cette maison existe = subjonctif)</a:t>
            </a:r>
          </a:p>
          <a:p>
            <a:pPr>
              <a:buNone/>
            </a:pPr>
            <a:r>
              <a:rPr lang="fr-FR" b="1" i="1" dirty="0" smtClean="0"/>
              <a:t>Il est probable que Paul partira </a:t>
            </a:r>
            <a:r>
              <a:rPr lang="fr-FR" dirty="0" smtClean="0"/>
              <a:t>(+50% de chances : indicatif)</a:t>
            </a:r>
          </a:p>
          <a:p>
            <a:pPr>
              <a:buNone/>
            </a:pPr>
            <a:r>
              <a:rPr lang="fr-FR" b="1" i="1" dirty="0" smtClean="0"/>
              <a:t>Il est possible que Paul parte </a:t>
            </a:r>
            <a:r>
              <a:rPr lang="fr-FR" dirty="0" smtClean="0"/>
              <a:t>(=ou -50% : subjonctif)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On utilise, en général, le subjonctif présent quel que soit le temps du verbe principal :</a:t>
            </a:r>
          </a:p>
          <a:p>
            <a:pPr>
              <a:buNone/>
            </a:pPr>
            <a:r>
              <a:rPr lang="fr-FR" i="1" dirty="0" smtClean="0"/>
              <a:t>J’attends, j’ai attendu, j’attendrai qu’il soit là</a:t>
            </a:r>
            <a:r>
              <a:rPr lang="fr-FR" dirty="0" smtClean="0"/>
              <a:t> (le subjonctif est un «mode » futur).</a:t>
            </a:r>
          </a:p>
          <a:p>
            <a:r>
              <a:rPr lang="fr-FR" dirty="0" smtClean="0"/>
              <a:t>On utilise, en général, le subjonctif passé quand l’action est achevée. On le forme avec l’auxiliaire « être » ou « avoir » au subjonctif présent + participe passé.</a:t>
            </a:r>
          </a:p>
          <a:p>
            <a:pPr>
              <a:buNone/>
            </a:pPr>
            <a:r>
              <a:rPr lang="fr-FR" i="1" dirty="0" smtClean="0"/>
              <a:t>Je regrette qu’il soit parti.</a:t>
            </a:r>
          </a:p>
          <a:p>
            <a:pPr>
              <a:buNone/>
            </a:pPr>
            <a:r>
              <a:rPr lang="fr-FR" i="1" dirty="0" smtClean="0"/>
              <a:t>Je suis contente qu’il ait </a:t>
            </a:r>
            <a:r>
              <a:rPr lang="fr-FR" i="1" smtClean="0"/>
              <a:t>trouvé </a:t>
            </a:r>
            <a:r>
              <a:rPr lang="fr-FR" i="1" smtClean="0"/>
              <a:t>un </a:t>
            </a:r>
            <a:r>
              <a:rPr lang="fr-FR" i="1" dirty="0" smtClean="0"/>
              <a:t>emploi.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>
            <a:normAutofit/>
          </a:bodyPr>
          <a:lstStyle/>
          <a:p>
            <a:r>
              <a:rPr lang="fr-FR" dirty="0" smtClean="0"/>
              <a:t>Les phrases reliées par une conjonction exprimant une dépendance (une contrainte, une attente, etc.) sont, en général, suivies du subjonctif.</a:t>
            </a:r>
          </a:p>
          <a:p>
            <a:pPr>
              <a:buNone/>
            </a:pPr>
            <a:r>
              <a:rPr lang="fr-FR" u="sng" dirty="0" smtClean="0"/>
              <a:t>Expression d’une intention ou d’un but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i="1" dirty="0" smtClean="0"/>
              <a:t>Je vous prête mes clés </a:t>
            </a:r>
            <a:r>
              <a:rPr lang="fr-FR" b="1" i="1" dirty="0" smtClean="0"/>
              <a:t>pour que</a:t>
            </a:r>
            <a:r>
              <a:rPr lang="fr-FR" i="1" dirty="0" smtClean="0"/>
              <a:t>, </a:t>
            </a:r>
            <a:r>
              <a:rPr lang="fr-FR" b="1" i="1" dirty="0" smtClean="0"/>
              <a:t>afin que, de sorte que</a:t>
            </a:r>
            <a:r>
              <a:rPr lang="fr-FR" i="1" dirty="0" smtClean="0"/>
              <a:t> vous puissiez rentrer.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u="sng" dirty="0" smtClean="0"/>
              <a:t>Expression d’une crainte, d’une menace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i="1" dirty="0" smtClean="0"/>
              <a:t>Nous avons accepté </a:t>
            </a:r>
            <a:r>
              <a:rPr lang="fr-FR" b="1" i="1" dirty="0" smtClean="0"/>
              <a:t>de crainte qu’, de peur qu’</a:t>
            </a:r>
            <a:r>
              <a:rPr lang="fr-FR" i="1" dirty="0" smtClean="0"/>
              <a:t>il ne parte.</a:t>
            </a:r>
          </a:p>
          <a:p>
            <a:pPr>
              <a:buNone/>
            </a:pPr>
            <a:r>
              <a:rPr lang="fr-FR" u="sng" dirty="0" smtClean="0"/>
              <a:t>Expression d’une attente, d’une contrainte temporelle :</a:t>
            </a:r>
          </a:p>
          <a:p>
            <a:pPr>
              <a:buNone/>
            </a:pPr>
            <a:r>
              <a:rPr lang="fr-FR" i="1" dirty="0" smtClean="0"/>
              <a:t>Je resterai </a:t>
            </a:r>
            <a:r>
              <a:rPr lang="fr-FR" b="1" i="1" dirty="0" smtClean="0"/>
              <a:t>jusqu’à ce qu’il </a:t>
            </a:r>
            <a:r>
              <a:rPr lang="fr-FR" i="1" dirty="0" smtClean="0"/>
              <a:t>revienne.</a:t>
            </a:r>
          </a:p>
          <a:p>
            <a:pPr>
              <a:buNone/>
            </a:pPr>
            <a:r>
              <a:rPr lang="fr-FR" i="1" dirty="0" smtClean="0"/>
              <a:t>Asseyons-nous </a:t>
            </a:r>
            <a:r>
              <a:rPr lang="fr-FR" b="1" i="1" dirty="0" smtClean="0"/>
              <a:t>en attendant qu’on </a:t>
            </a:r>
            <a:r>
              <a:rPr lang="fr-FR" i="1" dirty="0" smtClean="0"/>
              <a:t>nous reçoive.</a:t>
            </a:r>
          </a:p>
          <a:p>
            <a:pPr>
              <a:buNone/>
            </a:pPr>
            <a:r>
              <a:rPr lang="fr-FR" i="1" dirty="0" smtClean="0"/>
              <a:t>Rentrons </a:t>
            </a:r>
            <a:r>
              <a:rPr lang="fr-FR" b="1" i="1" dirty="0" smtClean="0"/>
              <a:t>avant qu’il </a:t>
            </a:r>
            <a:r>
              <a:rPr lang="fr-FR" i="1" dirty="0" smtClean="0"/>
              <a:t>ne pleuve.</a:t>
            </a:r>
          </a:p>
          <a:p>
            <a:pPr>
              <a:buNone/>
            </a:pPr>
            <a:endParaRPr lang="fr-FR" i="1" dirty="0" smtClean="0"/>
          </a:p>
          <a:p>
            <a:pPr>
              <a:buNone/>
            </a:pPr>
            <a:r>
              <a:rPr lang="fr-FR" b="1" dirty="0" smtClean="0"/>
              <a:t>« Après que » </a:t>
            </a:r>
            <a:r>
              <a:rPr lang="fr-FR" dirty="0" smtClean="0"/>
              <a:t>est logiquement suivi de l’indicatif (mais l’usage du subjonctif se généralise) : </a:t>
            </a:r>
          </a:p>
          <a:p>
            <a:pPr>
              <a:buNone/>
            </a:pPr>
            <a:r>
              <a:rPr lang="fr-FR" i="1" dirty="0" smtClean="0"/>
              <a:t>Il est sorti </a:t>
            </a:r>
            <a:r>
              <a:rPr lang="fr-FR" b="1" i="1" dirty="0" smtClean="0"/>
              <a:t>après qu’il </a:t>
            </a:r>
            <a:r>
              <a:rPr lang="fr-FR" i="1" dirty="0" smtClean="0"/>
              <a:t>a fini son discours.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fr-FR" u="sng" dirty="0" smtClean="0"/>
              <a:t>Expression d’un obstacle ou d’une restriction</a:t>
            </a:r>
            <a:r>
              <a:rPr lang="fr-FR" dirty="0" smtClean="0"/>
              <a:t> :</a:t>
            </a:r>
          </a:p>
          <a:p>
            <a:pPr>
              <a:buNone/>
            </a:pPr>
            <a:r>
              <a:rPr lang="fr-FR" b="1" i="1" dirty="0" smtClean="0"/>
              <a:t>Bien qu’il </a:t>
            </a:r>
            <a:r>
              <a:rPr lang="fr-FR" i="1" dirty="0" smtClean="0"/>
              <a:t>soit très tard, nous préférons rentrer à pied.</a:t>
            </a:r>
          </a:p>
          <a:p>
            <a:pPr>
              <a:buNone/>
            </a:pPr>
            <a:r>
              <a:rPr lang="fr-FR" i="1" dirty="0" smtClean="0"/>
              <a:t>Nous prendrons l’avion </a:t>
            </a:r>
            <a:r>
              <a:rPr lang="fr-FR" b="1" i="1" dirty="0" smtClean="0"/>
              <a:t>à moins qu’il </a:t>
            </a:r>
            <a:r>
              <a:rPr lang="fr-FR" i="1" dirty="0" smtClean="0"/>
              <a:t>n’y ait une grève.</a:t>
            </a:r>
          </a:p>
          <a:p>
            <a:pPr>
              <a:buNone/>
            </a:pPr>
            <a:r>
              <a:rPr lang="fr-FR" u="sng" dirty="0" smtClean="0"/>
              <a:t>Expression d’une condition 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i="1" dirty="0" smtClean="0"/>
              <a:t>Tu peux sortir </a:t>
            </a:r>
            <a:r>
              <a:rPr lang="fr-FR" b="1" i="1" dirty="0" smtClean="0"/>
              <a:t>à condition que, pourvu que</a:t>
            </a:r>
            <a:r>
              <a:rPr lang="fr-FR" i="1" dirty="0" smtClean="0"/>
              <a:t> tu me dises où tu vas.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79332"/>
          </a:xfrm>
        </p:spPr>
        <p:txBody>
          <a:bodyPr>
            <a:normAutofit/>
          </a:bodyPr>
          <a:lstStyle/>
          <a:p>
            <a:r>
              <a:rPr lang="fr-FR" dirty="0" smtClean="0"/>
              <a:t>Il faut </a:t>
            </a:r>
          </a:p>
          <a:p>
            <a:endParaRPr lang="fr-FR" dirty="0" smtClean="0"/>
          </a:p>
          <a:p>
            <a:r>
              <a:rPr lang="fr-FR" dirty="0" smtClean="0"/>
              <a:t>que je parle</a:t>
            </a:r>
          </a:p>
          <a:p>
            <a:r>
              <a:rPr lang="fr-FR" dirty="0" smtClean="0"/>
              <a:t>Que tu parles</a:t>
            </a:r>
          </a:p>
          <a:p>
            <a:r>
              <a:rPr lang="fr-FR" dirty="0" smtClean="0"/>
              <a:t>Qu’il parle</a:t>
            </a:r>
          </a:p>
          <a:p>
            <a:r>
              <a:rPr lang="fr-FR" dirty="0" smtClean="0"/>
              <a:t>Que nous parlions</a:t>
            </a:r>
          </a:p>
          <a:p>
            <a:r>
              <a:rPr lang="fr-FR" dirty="0" smtClean="0"/>
              <a:t>Que vous parliez</a:t>
            </a:r>
          </a:p>
          <a:p>
            <a:r>
              <a:rPr lang="fr-FR" dirty="0" smtClean="0"/>
              <a:t>Qu’ils parlent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36456"/>
          </a:xfrm>
        </p:spPr>
        <p:txBody>
          <a:bodyPr/>
          <a:lstStyle/>
          <a:p>
            <a:r>
              <a:rPr lang="fr-FR" u="sng" dirty="0" smtClean="0"/>
              <a:t>Utilisation</a:t>
            </a:r>
          </a:p>
          <a:p>
            <a:r>
              <a:rPr lang="fr-FR" dirty="0" smtClean="0"/>
              <a:t>L’indicatif indique une réalité objective. Le subjonctif exprime une attitude subjective</a:t>
            </a:r>
          </a:p>
          <a:p>
            <a:r>
              <a:rPr lang="fr-FR" dirty="0" smtClean="0"/>
              <a:t>Indicatif : </a:t>
            </a:r>
            <a:r>
              <a:rPr lang="fr-FR" i="1" dirty="0" smtClean="0"/>
              <a:t>Paul est absent</a:t>
            </a:r>
          </a:p>
          <a:p>
            <a:r>
              <a:rPr lang="fr-FR" dirty="0" smtClean="0"/>
              <a:t>Subjonctif : </a:t>
            </a:r>
            <a:r>
              <a:rPr lang="fr-FR" i="1" dirty="0" smtClean="0"/>
              <a:t>Je voudrais qu’il soit là. J’aimerais qu’il soit là.</a:t>
            </a:r>
          </a:p>
          <a:p>
            <a:r>
              <a:rPr lang="fr-FR" dirty="0" smtClean="0"/>
              <a:t>On utilise le subjonctif après les verbes exprimant un désir, un sentiment, une attente ou une obligation.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/>
          <a:lstStyle/>
          <a:p>
            <a:r>
              <a:rPr lang="fr-FR" dirty="0" smtClean="0"/>
              <a:t>« Il faut que » est la forme la plus fréquenté avec le subjonctif :</a:t>
            </a:r>
          </a:p>
          <a:p>
            <a:r>
              <a:rPr lang="fr-FR" b="1" dirty="0" smtClean="0"/>
              <a:t>« Il faut » </a:t>
            </a:r>
            <a:r>
              <a:rPr lang="fr-FR" dirty="0" smtClean="0"/>
              <a:t>+ infinitif exprime une obligation générale : il faut manger pour vivre = on doit manger pour vivre.</a:t>
            </a:r>
          </a:p>
          <a:p>
            <a:r>
              <a:rPr lang="fr-FR" b="1" dirty="0" smtClean="0"/>
              <a:t>« Il faut que » </a:t>
            </a:r>
            <a:r>
              <a:rPr lang="fr-FR" dirty="0" smtClean="0"/>
              <a:t>+ subjonctif exprime une obligation personnelle : il faut que je mange tôt. = Je dois manger tôt.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/>
          <a:lstStyle/>
          <a:p>
            <a:r>
              <a:rPr lang="fr-FR" dirty="0" smtClean="0"/>
              <a:t>Pour les verbes en « -er », la conjugaison du subjonctif est identique à celle du présent, sauf pour « nous » et « vous » qui se terminent par « ions » et « </a:t>
            </a:r>
            <a:r>
              <a:rPr lang="fr-FR" dirty="0" err="1" smtClean="0"/>
              <a:t>iez</a:t>
            </a:r>
            <a:r>
              <a:rPr lang="fr-FR" dirty="0" smtClean="0"/>
              <a:t> »:</a:t>
            </a:r>
          </a:p>
          <a:p>
            <a:r>
              <a:rPr lang="fr-FR" b="1" dirty="0" smtClean="0"/>
              <a:t>Parler</a:t>
            </a:r>
            <a:r>
              <a:rPr lang="fr-FR" dirty="0" smtClean="0"/>
              <a:t> : que je parle, que tu parles, que nous parlions, que vous parliez</a:t>
            </a:r>
          </a:p>
          <a:p>
            <a:r>
              <a:rPr lang="fr-FR" b="1" dirty="0" smtClean="0"/>
              <a:t>Manger</a:t>
            </a:r>
            <a:r>
              <a:rPr lang="fr-FR" dirty="0" smtClean="0"/>
              <a:t> : que je mange, que tu manges, que nous mangions, que vous mangiez</a:t>
            </a:r>
          </a:p>
          <a:p>
            <a:r>
              <a:rPr lang="fr-FR" b="1" dirty="0" smtClean="0"/>
              <a:t>Etudier</a:t>
            </a:r>
            <a:r>
              <a:rPr lang="fr-FR" dirty="0" smtClean="0"/>
              <a:t> : que j’étudie, que tu étudies, que nous étudiions, que vous étudiiez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/>
              <a:t>Règle générale</a:t>
            </a:r>
          </a:p>
          <a:p>
            <a:r>
              <a:rPr lang="fr-FR" dirty="0" smtClean="0"/>
              <a:t>Radicale de la 3</a:t>
            </a:r>
            <a:r>
              <a:rPr lang="fr-FR" baseline="30000" dirty="0" smtClean="0"/>
              <a:t>ème</a:t>
            </a:r>
            <a:r>
              <a:rPr lang="fr-FR" dirty="0" smtClean="0"/>
              <a:t> personne du pluriel du présent de l’indicatif + « -e », « -es », « -e », « -ions », « -</a:t>
            </a:r>
            <a:r>
              <a:rPr lang="fr-FR" dirty="0" err="1" smtClean="0"/>
              <a:t>iez</a:t>
            </a:r>
            <a:r>
              <a:rPr lang="fr-FR" dirty="0" smtClean="0"/>
              <a:t> », « -</a:t>
            </a:r>
            <a:r>
              <a:rPr lang="fr-FR" dirty="0" err="1" smtClean="0"/>
              <a:t>ent</a:t>
            </a:r>
            <a:r>
              <a:rPr lang="fr-FR" dirty="0" smtClean="0"/>
              <a:t> ».</a:t>
            </a:r>
          </a:p>
          <a:p>
            <a:r>
              <a:rPr lang="fr-FR" dirty="0" smtClean="0"/>
              <a:t>Ils part – </a:t>
            </a:r>
            <a:r>
              <a:rPr lang="fr-FR" dirty="0" err="1" smtClean="0"/>
              <a:t>ent</a:t>
            </a:r>
            <a:r>
              <a:rPr lang="fr-FR" dirty="0" smtClean="0"/>
              <a:t>, que je parte</a:t>
            </a:r>
          </a:p>
          <a:p>
            <a:r>
              <a:rPr lang="fr-FR" dirty="0" smtClean="0"/>
              <a:t>Ils </a:t>
            </a:r>
            <a:r>
              <a:rPr lang="fr-FR" dirty="0" err="1" smtClean="0"/>
              <a:t>mett-ent</a:t>
            </a:r>
            <a:r>
              <a:rPr lang="fr-FR" dirty="0" smtClean="0"/>
              <a:t>, que je mette</a:t>
            </a:r>
          </a:p>
          <a:p>
            <a:r>
              <a:rPr lang="fr-FR" dirty="0" smtClean="0"/>
              <a:t>Ils </a:t>
            </a:r>
            <a:r>
              <a:rPr lang="fr-FR" dirty="0" err="1" smtClean="0"/>
              <a:t>lis-ent</a:t>
            </a:r>
            <a:r>
              <a:rPr lang="fr-FR" dirty="0" smtClean="0"/>
              <a:t>, que je lise</a:t>
            </a:r>
          </a:p>
          <a:p>
            <a:r>
              <a:rPr lang="fr-FR" dirty="0" smtClean="0"/>
              <a:t>Ils </a:t>
            </a:r>
            <a:r>
              <a:rPr lang="fr-FR" dirty="0" err="1" smtClean="0"/>
              <a:t>écriv-ent</a:t>
            </a:r>
            <a:r>
              <a:rPr lang="fr-FR" dirty="0" smtClean="0"/>
              <a:t>, que j’écrive</a:t>
            </a:r>
          </a:p>
          <a:p>
            <a:r>
              <a:rPr lang="fr-FR" dirty="0" smtClean="0"/>
              <a:t>(Et : attendre, sortir, finir, etc.)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Quand « nous » et « vous » ont un radical différent de « ils » au présent de l’indicatif, ils conservent cette différence au subjonctif.</a:t>
            </a:r>
          </a:p>
          <a:p>
            <a:pPr lvl="6"/>
            <a:r>
              <a:rPr lang="fr-FR" dirty="0" smtClean="0"/>
              <a:t>Boire : Ils </a:t>
            </a:r>
            <a:r>
              <a:rPr lang="fr-FR" dirty="0" err="1" smtClean="0"/>
              <a:t>boiv-ent</a:t>
            </a:r>
            <a:r>
              <a:rPr lang="fr-FR" dirty="0" smtClean="0"/>
              <a:t>, que je boive</a:t>
            </a:r>
          </a:p>
          <a:p>
            <a:pPr lvl="6"/>
            <a:r>
              <a:rPr lang="fr-FR" dirty="0" smtClean="0"/>
              <a:t>Nous </a:t>
            </a:r>
            <a:r>
              <a:rPr lang="fr-FR" dirty="0" err="1" smtClean="0"/>
              <a:t>buv-ons</a:t>
            </a:r>
            <a:r>
              <a:rPr lang="fr-FR" dirty="0" smtClean="0"/>
              <a:t>, que nous buvions</a:t>
            </a:r>
          </a:p>
          <a:p>
            <a:pPr lvl="6"/>
            <a:r>
              <a:rPr lang="fr-FR" dirty="0" smtClean="0"/>
              <a:t>Vous </a:t>
            </a:r>
            <a:r>
              <a:rPr lang="fr-FR" dirty="0" smtClean="0"/>
              <a:t>buvez</a:t>
            </a:r>
            <a:r>
              <a:rPr lang="fr-FR" dirty="0" smtClean="0"/>
              <a:t>, que vous buviez</a:t>
            </a:r>
          </a:p>
          <a:p>
            <a:pPr lvl="6"/>
            <a:endParaRPr lang="fr-FR" dirty="0" smtClean="0"/>
          </a:p>
          <a:p>
            <a:pPr lvl="6"/>
            <a:r>
              <a:rPr lang="fr-FR" dirty="0" smtClean="0"/>
              <a:t>Prendre : Ils </a:t>
            </a:r>
            <a:r>
              <a:rPr lang="fr-FR" dirty="0" err="1" smtClean="0"/>
              <a:t>prenn-ent</a:t>
            </a:r>
            <a:r>
              <a:rPr lang="fr-FR" dirty="0" smtClean="0"/>
              <a:t>, que je prenne</a:t>
            </a:r>
          </a:p>
          <a:p>
            <a:pPr lvl="6"/>
            <a:r>
              <a:rPr lang="fr-FR" dirty="0" smtClean="0"/>
              <a:t>Nous </a:t>
            </a:r>
            <a:r>
              <a:rPr lang="fr-FR" dirty="0" err="1" smtClean="0"/>
              <a:t>pren-ons</a:t>
            </a:r>
            <a:r>
              <a:rPr lang="fr-FR" dirty="0" smtClean="0"/>
              <a:t>, que </a:t>
            </a:r>
            <a:r>
              <a:rPr lang="fr-FR" dirty="0" smtClean="0"/>
              <a:t>nous </a:t>
            </a:r>
            <a:r>
              <a:rPr lang="fr-FR" dirty="0" err="1" smtClean="0"/>
              <a:t>pren-ions</a:t>
            </a:r>
            <a:endParaRPr lang="fr-FR" dirty="0" smtClean="0"/>
          </a:p>
          <a:p>
            <a:pPr lvl="6"/>
            <a:r>
              <a:rPr lang="fr-FR" dirty="0" smtClean="0"/>
              <a:t>Vous prenez, que </a:t>
            </a:r>
            <a:r>
              <a:rPr lang="fr-FR" dirty="0" smtClean="0"/>
              <a:t>vous </a:t>
            </a:r>
            <a:r>
              <a:rPr lang="fr-FR" dirty="0" err="1" smtClean="0"/>
              <a:t>pren-iez</a:t>
            </a:r>
            <a:endParaRPr lang="fr-FR" dirty="0" smtClean="0"/>
          </a:p>
          <a:p>
            <a:pPr lvl="6"/>
            <a:r>
              <a:rPr lang="fr-FR" dirty="0" smtClean="0"/>
              <a:t>(Et : venir, acheter, jeter, appeler, voir, etc.)</a:t>
            </a:r>
          </a:p>
          <a:p>
            <a:pPr lvl="6"/>
            <a:endParaRPr lang="fr-FR" dirty="0" smtClean="0"/>
          </a:p>
          <a:p>
            <a:pPr lvl="6"/>
            <a:endParaRPr lang="fr-FR" dirty="0" smtClean="0"/>
          </a:p>
          <a:p>
            <a:pPr lvl="6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Verbes irréguliers :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Etre</a:t>
            </a:r>
            <a:r>
              <a:rPr lang="fr-FR" dirty="0" smtClean="0"/>
              <a:t> : que je sois, que tu sois, qu’il soit, que nous soyons, que vous soyez, qu’ils soient.</a:t>
            </a:r>
          </a:p>
          <a:p>
            <a:r>
              <a:rPr lang="fr-FR" b="1" dirty="0" smtClean="0"/>
              <a:t>Avoir</a:t>
            </a:r>
            <a:r>
              <a:rPr lang="fr-FR" dirty="0" smtClean="0"/>
              <a:t> : que j’aie, que tu aies, qu’il ait, que nous ayons, que vous ayez, qu’ils aient.</a:t>
            </a:r>
          </a:p>
          <a:p>
            <a:r>
              <a:rPr lang="fr-FR" b="1" dirty="0" smtClean="0"/>
              <a:t>Aller</a:t>
            </a:r>
            <a:r>
              <a:rPr lang="fr-FR" dirty="0" smtClean="0"/>
              <a:t> : que j’aille, que tu ailles, qu’il aille, que nous allions, que vous alliez, qu’ils aillent.</a:t>
            </a:r>
          </a:p>
          <a:p>
            <a:r>
              <a:rPr lang="fr-FR" b="1" dirty="0" smtClean="0"/>
              <a:t>Faire</a:t>
            </a:r>
            <a:r>
              <a:rPr lang="fr-FR" dirty="0" smtClean="0"/>
              <a:t> : que je fasse, que tu fasses, qu’il fasse, que nous fassions, que vous fassiez, qu’il fassent.</a:t>
            </a:r>
          </a:p>
          <a:p>
            <a:r>
              <a:rPr lang="fr-FR" b="1" dirty="0" smtClean="0"/>
              <a:t>Savoir </a:t>
            </a:r>
            <a:r>
              <a:rPr lang="fr-FR" dirty="0" smtClean="0"/>
              <a:t>: que je sache, que vous sachiez</a:t>
            </a:r>
          </a:p>
          <a:p>
            <a:r>
              <a:rPr lang="fr-FR" b="1" dirty="0" smtClean="0"/>
              <a:t>Pouvoir </a:t>
            </a:r>
            <a:r>
              <a:rPr lang="fr-FR" dirty="0" smtClean="0"/>
              <a:t>: que je puisse, que vous puissiez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verbes « objectifs » sont suivis de l’indicatif, les verbes « subjectifs » sont suivis du subjonctif.</a:t>
            </a:r>
          </a:p>
          <a:p>
            <a:r>
              <a:rPr lang="fr-FR" u="sng" dirty="0" smtClean="0"/>
              <a:t>Verbes « objectifs » </a:t>
            </a:r>
            <a:r>
              <a:rPr lang="fr-FR" dirty="0" smtClean="0"/>
              <a:t>:</a:t>
            </a:r>
          </a:p>
          <a:p>
            <a:r>
              <a:rPr lang="fr-FR" dirty="0" smtClean="0"/>
              <a:t>Je constate, j’observe, je remarque qu’il est absent.</a:t>
            </a:r>
          </a:p>
          <a:p>
            <a:r>
              <a:rPr lang="fr-FR" dirty="0" smtClean="0"/>
              <a:t>Je pense, je crois, je suppose, j’imagine qu’il est en retard</a:t>
            </a:r>
          </a:p>
          <a:p>
            <a:r>
              <a:rPr lang="fr-FR" dirty="0" smtClean="0"/>
              <a:t>J’affirme, je déclare, je dis qu’il ne reviendra pas.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682</Words>
  <Application>Microsoft Office PowerPoint</Application>
  <PresentationFormat>Affichage à l'écran (4:3)</PresentationFormat>
  <Paragraphs>121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Solstice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  <vt:lpstr>Le Subjonctif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SUBJONCTIF</dc:title>
  <dc:creator>Anna Le Verger</dc:creator>
  <cp:lastModifiedBy>Anna Le Verger</cp:lastModifiedBy>
  <cp:revision>16</cp:revision>
  <dcterms:created xsi:type="dcterms:W3CDTF">2010-05-05T15:52:49Z</dcterms:created>
  <dcterms:modified xsi:type="dcterms:W3CDTF">2010-05-06T09:46:24Z</dcterms:modified>
</cp:coreProperties>
</file>