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97B6D-AC80-49F4-92AA-0CE70A4529AD}" type="datetimeFigureOut">
              <a:rPr lang="fr-FR" smtClean="0"/>
              <a:t>05/01/2009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3383-9C02-46E3-9F2D-8566EE47C6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23383-9C02-46E3-9F2D-8566EE47C69B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AD49BF-DCEE-41BD-8225-0E4E5F6194BE}" type="datetimeFigureOut">
              <a:rPr lang="fr-FR" smtClean="0"/>
              <a:pPr/>
              <a:t>05/01/2009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A927DC6-AAE6-402B-A42A-B71BFD52E53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relations logiques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LA92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Trouvez des conséquences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1357298"/>
            <a:ext cx="7498080" cy="4800600"/>
          </a:xfrm>
        </p:spPr>
        <p:txBody>
          <a:bodyPr>
            <a:normAutofit/>
          </a:bodyPr>
          <a:lstStyle/>
          <a:p>
            <a:r>
              <a:rPr lang="fr-FR" sz="1800" dirty="0" smtClean="0"/>
              <a:t>Tu as fait une erreur de calcul, donc ton résultat est faux.</a:t>
            </a:r>
          </a:p>
          <a:p>
            <a:endParaRPr lang="fr-FR" sz="1800" dirty="0" smtClean="0"/>
          </a:p>
          <a:p>
            <a:r>
              <a:rPr lang="fr-FR" sz="1800" dirty="0" smtClean="0"/>
              <a:t>Nos frais ont augmenté		C’est pour ça qu’on ne le croit plus</a:t>
            </a:r>
          </a:p>
          <a:p>
            <a:endParaRPr lang="fr-FR" sz="1800" dirty="0" smtClean="0"/>
          </a:p>
          <a:p>
            <a:r>
              <a:rPr lang="fr-FR" sz="1800" dirty="0" smtClean="0"/>
              <a:t>La télé est en panne		par conséquent nous devons 					ajuster nos prix.</a:t>
            </a:r>
          </a:p>
          <a:p>
            <a:endParaRPr lang="fr-FR" sz="1800" dirty="0" smtClean="0"/>
          </a:p>
          <a:p>
            <a:r>
              <a:rPr lang="fr-FR" sz="1800" dirty="0" smtClean="0"/>
              <a:t>Paul ment toujours		alors on va au cinéma !</a:t>
            </a:r>
            <a:endParaRPr lang="fr-F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Complétez les conséquences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« A » égale « B » et « B » égale « C », ……………………….  « A » égale « C ». C’est logique !</a:t>
            </a:r>
          </a:p>
          <a:p>
            <a:endParaRPr lang="fr-FR" sz="1800" dirty="0" smtClean="0"/>
          </a:p>
          <a:p>
            <a:r>
              <a:rPr lang="fr-FR" sz="1800" dirty="0" smtClean="0"/>
              <a:t>Le chauffage est éteint : …………….il fait si froid !</a:t>
            </a:r>
          </a:p>
          <a:p>
            <a:endParaRPr lang="fr-FR" sz="1800" dirty="0" smtClean="0"/>
          </a:p>
          <a:p>
            <a:r>
              <a:rPr lang="fr-FR" sz="1800" dirty="0" smtClean="0"/>
              <a:t>Marilyne n’était pas libre samedi soir, ………………j’ai invité Bernadette.</a:t>
            </a:r>
          </a:p>
          <a:p>
            <a:endParaRPr lang="fr-FR" sz="1800" dirty="0" smtClean="0"/>
          </a:p>
          <a:p>
            <a:r>
              <a:rPr lang="fr-FR" sz="1800" dirty="0" smtClean="0"/>
              <a:t>Votre dossier a été remis après la date limite, ………………….nous ne pouvons l’accepter.</a:t>
            </a:r>
            <a:endParaRPr lang="fr-FR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Complétez avec des expressions de cause et de conséquence.</a:t>
            </a:r>
            <a:br>
              <a:rPr lang="fr-FR" sz="1800" dirty="0" smtClean="0"/>
            </a:br>
            <a:r>
              <a:rPr lang="fr-FR" sz="1800" dirty="0" smtClean="0"/>
              <a:t>Duval ne peut pas être coupable </a:t>
            </a:r>
            <a:r>
              <a:rPr lang="fr-FR" sz="1800" i="1" dirty="0" smtClean="0"/>
              <a:t>puisqu’</a:t>
            </a:r>
            <a:r>
              <a:rPr lang="fr-FR" sz="1800" dirty="0" smtClean="0"/>
              <a:t>il était en prison au moment du crime !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Tu as dix-huit ans : tu peux voter maintenant………..tu es majeur !</a:t>
            </a:r>
          </a:p>
          <a:p>
            <a:r>
              <a:rPr lang="fr-FR" sz="2000" dirty="0" smtClean="0"/>
              <a:t>Maintenant tu as dix-huit ans, tu es majeur. ………tu peux voter !</a:t>
            </a:r>
          </a:p>
          <a:p>
            <a:r>
              <a:rPr lang="fr-FR" sz="2000" dirty="0" smtClean="0"/>
              <a:t>…………………..il n’y avait plus de pain, nous avons mangé des biscottes.</a:t>
            </a:r>
          </a:p>
          <a:p>
            <a:r>
              <a:rPr lang="fr-FR" sz="2000" dirty="0" smtClean="0"/>
              <a:t>Il n’y avait plus de pain. ………………….nous avons mangé des biscottes.</a:t>
            </a:r>
          </a:p>
          <a:p>
            <a:r>
              <a:rPr lang="fr-FR" sz="2000" dirty="0" smtClean="0"/>
              <a:t>Le feu a été maîtrisé rapidement……………………à l’intervention des pompiers.</a:t>
            </a:r>
          </a:p>
          <a:p>
            <a:r>
              <a:rPr lang="fr-FR" sz="2000" dirty="0" smtClean="0"/>
              <a:t>Les pompiers sont intervenus rapidement……………………..le feu a été maîtrisé.</a:t>
            </a:r>
            <a:endParaRPr lang="fr-FR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L’Opposition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600" dirty="0" smtClean="0"/>
              <a:t>Introduction de l’opposition</a:t>
            </a:r>
          </a:p>
          <a:p>
            <a:r>
              <a:rPr lang="fr-FR" dirty="0" smtClean="0"/>
              <a:t>Mais </a:t>
            </a:r>
            <a:r>
              <a:rPr lang="fr-FR" sz="1400" dirty="0" smtClean="0"/>
              <a:t>Il fait froid dans le Nord mais il fait beau dans le Sud</a:t>
            </a:r>
          </a:p>
          <a:p>
            <a:pPr>
              <a:buNone/>
            </a:pPr>
            <a:endParaRPr lang="fr-FR" dirty="0" smtClean="0"/>
          </a:p>
          <a:p>
            <a:r>
              <a:rPr lang="fr-FR" sz="1600" dirty="0" smtClean="0"/>
              <a:t>Renforcement de l’opposition</a:t>
            </a:r>
          </a:p>
          <a:p>
            <a:r>
              <a:rPr lang="fr-FR" dirty="0" smtClean="0"/>
              <a:t>Par contre </a:t>
            </a:r>
            <a:r>
              <a:rPr lang="fr-FR" sz="1400" dirty="0" smtClean="0"/>
              <a:t>Il fait froid à Paris, par contre il fait chaud à Nice</a:t>
            </a:r>
            <a:endParaRPr lang="fr-FR" dirty="0" smtClean="0"/>
          </a:p>
          <a:p>
            <a:r>
              <a:rPr lang="fr-FR" dirty="0" smtClean="0"/>
              <a:t>En revanche</a:t>
            </a:r>
          </a:p>
          <a:p>
            <a:pPr>
              <a:buNone/>
            </a:pPr>
            <a:endParaRPr lang="fr-FR" dirty="0" smtClean="0"/>
          </a:p>
          <a:p>
            <a:r>
              <a:rPr lang="fr-FR" sz="1600" dirty="0" smtClean="0"/>
              <a:t>Opposition en comparant</a:t>
            </a:r>
          </a:p>
          <a:p>
            <a:r>
              <a:rPr lang="fr-FR" dirty="0" smtClean="0"/>
              <a:t>Tandis que </a:t>
            </a:r>
            <a:r>
              <a:rPr lang="fr-FR" sz="1400" dirty="0" smtClean="0"/>
              <a:t>C’est l’hiver en France tandis que c’est l’été au Brésil.</a:t>
            </a:r>
            <a:endParaRPr lang="fr-FR" dirty="0" smtClean="0"/>
          </a:p>
          <a:p>
            <a:r>
              <a:rPr lang="fr-FR" dirty="0" smtClean="0"/>
              <a:t>Alors que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concession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Mais </a:t>
            </a:r>
            <a:r>
              <a:rPr lang="fr-FR" sz="1600" dirty="0" smtClean="0"/>
              <a:t>introduit une concession : « Il fait froid mais il y a du soleil »</a:t>
            </a:r>
            <a:endParaRPr lang="fr-FR" sz="1600" dirty="0" smtClean="0"/>
          </a:p>
          <a:p>
            <a:r>
              <a:rPr lang="fr-FR" dirty="0" smtClean="0"/>
              <a:t>Même </a:t>
            </a:r>
            <a:r>
              <a:rPr lang="fr-FR" dirty="0" smtClean="0"/>
              <a:t>si </a:t>
            </a:r>
            <a:r>
              <a:rPr lang="fr-FR" sz="1800" dirty="0" smtClean="0"/>
              <a:t>« Il fait froid même s’il y a du soleil », </a:t>
            </a:r>
            <a:endParaRPr lang="fr-FR" sz="1800" dirty="0" smtClean="0"/>
          </a:p>
          <a:p>
            <a:r>
              <a:rPr lang="fr-FR" dirty="0" smtClean="0"/>
              <a:t>Malgré </a:t>
            </a:r>
            <a:r>
              <a:rPr lang="fr-FR" sz="1800" dirty="0" smtClean="0"/>
              <a:t>« Il fait froid malgré le soleil. »</a:t>
            </a:r>
            <a:endParaRPr lang="fr-FR" sz="1800" dirty="0" smtClean="0"/>
          </a:p>
          <a:p>
            <a:r>
              <a:rPr lang="fr-FR" dirty="0" smtClean="0"/>
              <a:t>Pourtant </a:t>
            </a:r>
            <a:r>
              <a:rPr lang="fr-FR" sz="1800" dirty="0" smtClean="0"/>
              <a:t>renforce la concession « J’ai sommeil pourtant j’ai dormi neuf heures (c’est étonnant ).</a:t>
            </a:r>
            <a:endParaRPr lang="fr-FR" dirty="0" smtClean="0"/>
          </a:p>
          <a:p>
            <a:r>
              <a:rPr lang="fr-FR" dirty="0" smtClean="0"/>
              <a:t>Toutefois </a:t>
            </a:r>
            <a:r>
              <a:rPr lang="fr-FR" sz="1800" dirty="0" smtClean="0"/>
              <a:t>en langage formel</a:t>
            </a:r>
            <a:endParaRPr lang="fr-FR" sz="1800" dirty="0" smtClean="0"/>
          </a:p>
          <a:p>
            <a:r>
              <a:rPr lang="fr-FR" dirty="0" smtClean="0"/>
              <a:t>Cependant,</a:t>
            </a:r>
            <a:r>
              <a:rPr lang="fr-FR" sz="1800" dirty="0" smtClean="0"/>
              <a:t> idem :  « Tout est prêt. Toutefois il reste quelques détails à régler. »</a:t>
            </a:r>
            <a:endParaRPr lang="fr-FR" sz="1800" dirty="0" smtClean="0"/>
          </a:p>
          <a:p>
            <a:r>
              <a:rPr lang="fr-FR" dirty="0" smtClean="0"/>
              <a:t>Quand </a:t>
            </a:r>
            <a:r>
              <a:rPr lang="fr-FR" dirty="0" smtClean="0"/>
              <a:t>même </a:t>
            </a:r>
            <a:r>
              <a:rPr lang="fr-FR" sz="1800" dirty="0" smtClean="0"/>
              <a:t>à l’oral </a:t>
            </a:r>
          </a:p>
          <a:p>
            <a:r>
              <a:rPr lang="fr-FR" sz="1800" dirty="0" smtClean="0"/>
              <a:t>« Il fait froid mais je sors quand même ! » = malgré tout.</a:t>
            </a:r>
            <a:endParaRPr lang="fr-FR" sz="1800" dirty="0" smtClean="0"/>
          </a:p>
          <a:p>
            <a:r>
              <a:rPr lang="fr-FR" dirty="0" smtClean="0"/>
              <a:t>Avoir </a:t>
            </a:r>
            <a:r>
              <a:rPr lang="fr-FR" dirty="0" smtClean="0"/>
              <a:t>beau :</a:t>
            </a:r>
            <a:r>
              <a:rPr lang="fr-FR" sz="1900" dirty="0" smtClean="0"/>
              <a:t> faire des efforts sans résultat : « J’ai beau chercher, je ne trouve plus mes clés ».</a:t>
            </a:r>
            <a:endParaRPr lang="fr-F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 smtClean="0"/>
              <a:t>Etablissez des parallèles en utilisant « tandis que » ou « alors que »</a:t>
            </a:r>
            <a:endParaRPr lang="fr-FR" sz="1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Coutumes : </a:t>
            </a:r>
          </a:p>
          <a:p>
            <a:r>
              <a:rPr lang="fr-FR" sz="1800" dirty="0" smtClean="0"/>
              <a:t>rouge : à température ambiante, blanc : frais.</a:t>
            </a:r>
          </a:p>
          <a:p>
            <a:r>
              <a:rPr lang="fr-FR" sz="1800" dirty="0" smtClean="0"/>
              <a:t>Le vin rouge se boit à température ambiante tandis que le vin blanc se boit frais.</a:t>
            </a:r>
          </a:p>
          <a:p>
            <a:endParaRPr lang="fr-FR" sz="1800" dirty="0" smtClean="0"/>
          </a:p>
          <a:p>
            <a:r>
              <a:rPr lang="fr-FR" sz="1800" dirty="0" smtClean="0"/>
              <a:t>Nord : beurre</a:t>
            </a:r>
          </a:p>
          <a:p>
            <a:r>
              <a:rPr lang="fr-FR" sz="1800" dirty="0" smtClean="0"/>
              <a:t>Sud : huile d’olive</a:t>
            </a:r>
          </a:p>
          <a:p>
            <a:r>
              <a:rPr lang="fr-FR" sz="1800" dirty="0" smtClean="0"/>
              <a:t>Les gens du Nord consomment…</a:t>
            </a:r>
          </a:p>
          <a:p>
            <a:endParaRPr lang="fr-FR" sz="1800" dirty="0" smtClean="0"/>
          </a:p>
          <a:p>
            <a:r>
              <a:rPr lang="fr-FR" sz="1800" dirty="0" smtClean="0"/>
              <a:t>Espagne : monarchie</a:t>
            </a:r>
          </a:p>
          <a:p>
            <a:r>
              <a:rPr lang="fr-FR" sz="1800" dirty="0" smtClean="0"/>
              <a:t>France : république</a:t>
            </a:r>
          </a:p>
          <a:p>
            <a:r>
              <a:rPr lang="fr-FR" sz="1800" dirty="0" smtClean="0"/>
              <a:t>L’Espagne est …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 smtClean="0"/>
              <a:t>Transformez avec des expressions de concession, selon le modèle :</a:t>
            </a:r>
            <a:endParaRPr lang="fr-FR" sz="1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/>
              <a:t>1. Il pleut/vous sortez</a:t>
            </a:r>
          </a:p>
          <a:p>
            <a:r>
              <a:rPr lang="fr-FR" sz="1800" dirty="0" smtClean="0"/>
              <a:t>Vous sortez malgré la pluie ? Oui, nous sortons, même s’il pleut.</a:t>
            </a:r>
          </a:p>
          <a:p>
            <a:r>
              <a:rPr lang="fr-FR" sz="1800" dirty="0" smtClean="0"/>
              <a:t>Il pleut mais nous sortons quand même !</a:t>
            </a:r>
          </a:p>
          <a:p>
            <a:pPr>
              <a:buNone/>
            </a:pPr>
            <a:r>
              <a:rPr lang="fr-FR" sz="1800" dirty="0" smtClean="0"/>
              <a:t>2. Il y a du bruit/bébé s’endort</a:t>
            </a:r>
          </a:p>
          <a:p>
            <a:pPr>
              <a:buNone/>
            </a:pPr>
            <a:r>
              <a:rPr lang="fr-FR" sz="1800" dirty="0" smtClean="0"/>
              <a:t>Le bébé s’endort………………..? Oui, il……………</a:t>
            </a:r>
          </a:p>
          <a:p>
            <a:pPr>
              <a:buNone/>
            </a:pPr>
            <a:r>
              <a:rPr lang="fr-FR" sz="1800" dirty="0" smtClean="0"/>
              <a:t>Il y a du bruit mais…………………………………….</a:t>
            </a:r>
          </a:p>
          <a:p>
            <a:pPr>
              <a:buNone/>
            </a:pPr>
            <a:r>
              <a:rPr lang="fr-FR" sz="1800" dirty="0" smtClean="0"/>
              <a:t>3. Paul a la migraine/il travaille</a:t>
            </a:r>
          </a:p>
          <a:p>
            <a:pPr>
              <a:buNone/>
            </a:pPr>
            <a:r>
              <a:rPr lang="fr-FR" sz="1800" dirty="0" smtClean="0"/>
              <a:t>Paul travaille……………..? Oui, il ………………….</a:t>
            </a:r>
          </a:p>
          <a:p>
            <a:pPr>
              <a:buNone/>
            </a:pPr>
            <a:r>
              <a:rPr lang="fr-FR" sz="1800" dirty="0" smtClean="0"/>
              <a:t>Il a la migraine mais………………………………….</a:t>
            </a:r>
          </a:p>
          <a:p>
            <a:pPr>
              <a:buNone/>
            </a:pPr>
            <a:r>
              <a:rPr lang="fr-FR" sz="1800" dirty="0" smtClean="0"/>
              <a:t>4. Clara a des défauts/ses amis l’aiment</a:t>
            </a:r>
          </a:p>
          <a:p>
            <a:pPr>
              <a:buNone/>
            </a:pPr>
            <a:r>
              <a:rPr lang="fr-FR" sz="1800" dirty="0" smtClean="0"/>
              <a:t>Les amis de Clara l’aiment………….? Oui, ils……………..</a:t>
            </a:r>
          </a:p>
          <a:p>
            <a:pPr>
              <a:buNone/>
            </a:pPr>
            <a:r>
              <a:rPr lang="fr-FR" sz="1800" dirty="0" smtClean="0"/>
              <a:t>Elle a des défauts mais………………………………………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 smtClean="0"/>
              <a:t>Complétez librement avec « pourtant ».</a:t>
            </a:r>
            <a:endParaRPr lang="fr-FR" sz="1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buAutoNum type="arabicPeriod"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Notre équipe a perdu le match. Pourtant, elle avait bien joué.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Max a raté ses examens. ……………………………………….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Je ne retrouve plus ma voiture. …………………………………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Tu n’as pas reçu ma lettre. ………………………………………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Jo n’est pas venu à mon anniversaire. …………………………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b="1" dirty="0" smtClean="0"/>
              <a:t>Transformez avec « avoir beau ».</a:t>
            </a:r>
            <a:endParaRPr lang="fr-FR" sz="1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5196" indent="-342900">
              <a:buAutoNum type="arabicPeriod"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Je continue à grossir, pourtant, je fais un régime</a:t>
            </a:r>
          </a:p>
          <a:p>
            <a:pPr marL="425196" indent="-342900">
              <a:buNone/>
            </a:pPr>
            <a:r>
              <a:rPr lang="fr-FR" sz="1800" i="1" dirty="0" smtClean="0"/>
              <a:t>J’ai beau faire un régime, je continue à grossir.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Je suis fatiguée, pourtant, je dors beaucoup.</a:t>
            </a:r>
          </a:p>
          <a:p>
            <a:pPr marL="425196" indent="-342900">
              <a:buNone/>
            </a:pPr>
            <a:r>
              <a:rPr lang="fr-FR" sz="1800" dirty="0" smtClean="0"/>
              <a:t>………………………………………………………………………………</a:t>
            </a:r>
          </a:p>
          <a:p>
            <a:pPr marL="425196" indent="-342900">
              <a:buNone/>
            </a:pPr>
            <a:endParaRPr lang="fr-FR" sz="1800" dirty="0" smtClean="0"/>
          </a:p>
          <a:p>
            <a:pPr marL="425196" indent="-342900">
              <a:buNone/>
            </a:pPr>
            <a:r>
              <a:rPr lang="fr-FR" sz="1800" dirty="0" smtClean="0"/>
              <a:t>J’étudie la grammaire, pourtant, je fais toujours des fautes.</a:t>
            </a:r>
          </a:p>
          <a:p>
            <a:pPr marL="425196" indent="-342900">
              <a:buNone/>
            </a:pPr>
            <a:r>
              <a:rPr lang="fr-FR" sz="1800" dirty="0" smtClean="0"/>
              <a:t>……………………………………………………………………………….</a:t>
            </a:r>
          </a:p>
          <a:p>
            <a:endParaRPr lang="fr-F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Cause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Parce que </a:t>
            </a:r>
            <a:r>
              <a:rPr lang="fr-FR" sz="1400" dirty="0" smtClean="0"/>
              <a:t>Le match a été annulé, parce qu’il pleuvait.</a:t>
            </a:r>
            <a:endParaRPr lang="fr-FR" dirty="0" smtClean="0"/>
          </a:p>
          <a:p>
            <a:r>
              <a:rPr lang="fr-FR" dirty="0" smtClean="0"/>
              <a:t>Comme </a:t>
            </a:r>
            <a:r>
              <a:rPr lang="fr-FR" sz="1400" dirty="0" err="1" smtClean="0"/>
              <a:t>Comme</a:t>
            </a:r>
            <a:r>
              <a:rPr lang="fr-FR" sz="1400" dirty="0" smtClean="0"/>
              <a:t> il pleuvait, le match a été annulé.</a:t>
            </a:r>
            <a:endParaRPr lang="fr-FR" dirty="0" smtClean="0"/>
          </a:p>
          <a:p>
            <a:r>
              <a:rPr lang="fr-FR" dirty="0" smtClean="0"/>
              <a:t>Puisque </a:t>
            </a:r>
            <a:r>
              <a:rPr lang="fr-FR" sz="1400" dirty="0" err="1" smtClean="0"/>
              <a:t>Puisque</a:t>
            </a:r>
            <a:r>
              <a:rPr lang="fr-FR" sz="1400" dirty="0" smtClean="0"/>
              <a:t> le match est annulé, ils doivent nous rembourser.</a:t>
            </a:r>
            <a:endParaRPr lang="fr-FR" dirty="0" smtClean="0"/>
          </a:p>
          <a:p>
            <a:r>
              <a:rPr lang="fr-FR" dirty="0" smtClean="0"/>
              <a:t>A cause de </a:t>
            </a:r>
            <a:r>
              <a:rPr lang="fr-FR" sz="1400" dirty="0" smtClean="0"/>
              <a:t>cause négative : J’ai raté à cause de toi !</a:t>
            </a:r>
            <a:endParaRPr lang="fr-FR" dirty="0" smtClean="0"/>
          </a:p>
          <a:p>
            <a:r>
              <a:rPr lang="fr-FR" dirty="0" smtClean="0"/>
              <a:t>Grâce à </a:t>
            </a:r>
            <a:r>
              <a:rPr lang="fr-FR" sz="1400" dirty="0" smtClean="0"/>
              <a:t>cause positive : J’ai réussi grâce à toi !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Répondez aux questions en donnant une cause</a:t>
            </a:r>
            <a:br>
              <a:rPr lang="fr-FR" sz="1800" dirty="0" smtClean="0"/>
            </a:br>
            <a:r>
              <a:rPr lang="fr-FR" sz="1800" i="1" dirty="0" smtClean="0"/>
              <a:t>être malade, rater ses examens, être en panne, faire la grève, avoir faim</a:t>
            </a:r>
            <a:endParaRPr lang="fr-FR" sz="18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Jean est absent. Pourquoi ? </a:t>
            </a:r>
            <a:r>
              <a:rPr lang="fr-FR" sz="2400" i="1" dirty="0" smtClean="0"/>
              <a:t>Il est absent parce qu’il est malade.</a:t>
            </a:r>
          </a:p>
          <a:p>
            <a:r>
              <a:rPr lang="fr-FR" sz="2400" dirty="0" smtClean="0"/>
              <a:t>Le bébé pleure. Pourquoi ?</a:t>
            </a:r>
          </a:p>
          <a:p>
            <a:r>
              <a:rPr lang="fr-FR" sz="2400" dirty="0" smtClean="0"/>
              <a:t>Marie est triste. Pourquoi ?</a:t>
            </a:r>
          </a:p>
          <a:p>
            <a:r>
              <a:rPr lang="fr-FR" sz="2400" dirty="0" smtClean="0"/>
              <a:t>Les employés ne sont pas là. Pourquoi ?</a:t>
            </a:r>
          </a:p>
          <a:p>
            <a:r>
              <a:rPr lang="fr-FR" sz="2400" dirty="0" smtClean="0"/>
              <a:t>L’ascenseur ne descend pas. Pourquoi ?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Utilisez « comme » ou « parce que »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Samedi soir</a:t>
            </a:r>
          </a:p>
          <a:p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Je n’ai pas pu t’appeler, parce que j’avais perdu ton numéro. ……………il y a beaucoup de « Duval » dans l’annuaire, j’ai cherché longtemps. J’ai pris un taxi…………………..j’étais en retard. ……………………il y avait beaucoup de monde à la station, j’ai attendu longtemps. ……………..le magasin de fleurs était fermé, je t’ai apporté des bonbons.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Complétez librement les dialogues en utilisant « puisque »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Il pleut .</a:t>
            </a:r>
          </a:p>
          <a:p>
            <a:r>
              <a:rPr lang="fr-FR" sz="2000" dirty="0" smtClean="0"/>
              <a:t>Puisqu’il pleut, restons à la maison !</a:t>
            </a:r>
          </a:p>
          <a:p>
            <a:endParaRPr lang="fr-FR" sz="2000" dirty="0" smtClean="0"/>
          </a:p>
          <a:p>
            <a:r>
              <a:rPr lang="fr-FR" sz="2000" dirty="0" smtClean="0"/>
              <a:t>Il n’y a plus rien à manger.</a:t>
            </a:r>
          </a:p>
          <a:p>
            <a:r>
              <a:rPr lang="fr-FR" sz="2000" dirty="0" smtClean="0"/>
              <a:t>-</a:t>
            </a:r>
          </a:p>
          <a:p>
            <a:endParaRPr lang="fr-FR" sz="2000" dirty="0" smtClean="0"/>
          </a:p>
          <a:p>
            <a:r>
              <a:rPr lang="fr-FR" sz="2000" dirty="0" smtClean="0"/>
              <a:t>Le métro est fermé.</a:t>
            </a:r>
          </a:p>
          <a:p>
            <a:r>
              <a:rPr lang="fr-FR" sz="2000" dirty="0" smtClean="0"/>
              <a:t>- </a:t>
            </a:r>
            <a:endParaRPr lang="fr-F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Complétez avec « comme », « parce que » ou « puisque ».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Je me dépêche…………………je suis en retard.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……………………..il y avait la grève des trains, j’ai pris un bus.</a:t>
            </a:r>
          </a:p>
          <a:p>
            <a:pPr>
              <a:buNone/>
            </a:pPr>
            <a:endParaRPr lang="fr-FR" sz="2800" dirty="0" smtClean="0"/>
          </a:p>
          <a:p>
            <a:r>
              <a:rPr lang="fr-FR" sz="2800" dirty="0" smtClean="0"/>
              <a:t>Pars,………………………………tu ne m’aimes plus et ne reviens jamais !</a:t>
            </a:r>
            <a:endParaRPr lang="fr-F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Complétez avec « parce que », « comme », « puisque », « grâce à » et « à cause de ».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Il y a de l’agitation dans mon quartier………………………la banque a été attaquée. La police est arrivée en retard………………………….des embouteillages. Le gangster a pu s’échapper, ………………………….à la complicité d’une femme.</a:t>
            </a:r>
          </a:p>
          <a:p>
            <a:r>
              <a:rPr lang="fr-FR" sz="2400" dirty="0" smtClean="0"/>
              <a:t>…………………….le </a:t>
            </a:r>
            <a:r>
              <a:rPr lang="fr-FR" sz="2400" dirty="0" err="1" smtClean="0"/>
              <a:t>hold</a:t>
            </a:r>
            <a:r>
              <a:rPr lang="fr-FR" sz="2400" dirty="0" smtClean="0"/>
              <a:t> up est tout à fait dans son style, la police a soupçonné tout de suite Pierrot Ferdinand. Mais ce n’est sûrement pas lui, …………………………..il est déjà en prison !</a:t>
            </a:r>
            <a:endParaRPr lang="fr-F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/>
              <a:t>Créez des publicités avec « à cause de » et « grâce à » à partir du modèle.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Vos chaussures sont abîmées à cause de la pluie.</a:t>
            </a:r>
          </a:p>
          <a:p>
            <a:r>
              <a:rPr lang="fr-FR" sz="2000" dirty="0" smtClean="0"/>
              <a:t>Grâce à « </a:t>
            </a:r>
            <a:r>
              <a:rPr lang="fr-FR" sz="2000" dirty="0" err="1" smtClean="0"/>
              <a:t>Souplor</a:t>
            </a:r>
            <a:r>
              <a:rPr lang="fr-FR" sz="2000" dirty="0" smtClean="0"/>
              <a:t> », elles retrouveront leur souplesse.</a:t>
            </a:r>
          </a:p>
          <a:p>
            <a:endParaRPr lang="fr-FR" sz="2000" dirty="0" smtClean="0"/>
          </a:p>
          <a:p>
            <a:r>
              <a:rPr lang="fr-FR" sz="2000" dirty="0" smtClean="0"/>
              <a:t>Votre peau est sèche…………………….soleil.</a:t>
            </a:r>
          </a:p>
          <a:p>
            <a:r>
              <a:rPr lang="fr-FR" sz="2000" dirty="0" smtClean="0"/>
              <a:t>……………………………………………………………….</a:t>
            </a:r>
          </a:p>
          <a:p>
            <a:endParaRPr lang="fr-FR" sz="2000" dirty="0" smtClean="0"/>
          </a:p>
          <a:p>
            <a:r>
              <a:rPr lang="fr-FR" sz="2000" dirty="0" smtClean="0"/>
              <a:t>Vous dormez mal……………………bruit.</a:t>
            </a:r>
          </a:p>
          <a:p>
            <a:r>
              <a:rPr lang="fr-FR" sz="2000" dirty="0" smtClean="0"/>
              <a:t>…………………………………………………………………</a:t>
            </a:r>
            <a:endParaRPr lang="fr-F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4800600"/>
          </a:xfrm>
        </p:spPr>
        <p:txBody>
          <a:bodyPr/>
          <a:lstStyle/>
          <a:p>
            <a:r>
              <a:rPr lang="fr-FR" dirty="0" smtClean="0"/>
              <a:t>Donc , </a:t>
            </a:r>
            <a:r>
              <a:rPr lang="fr-FR" sz="1400" dirty="0" smtClean="0"/>
              <a:t>Je n’ai pas de permis, donc je ne peux pas conduire.</a:t>
            </a:r>
            <a:endParaRPr lang="fr-FR" dirty="0" smtClean="0"/>
          </a:p>
          <a:p>
            <a:r>
              <a:rPr lang="fr-FR" dirty="0" smtClean="0"/>
              <a:t>Par conséquent </a:t>
            </a:r>
            <a:r>
              <a:rPr lang="fr-FR" sz="1400" dirty="0" smtClean="0"/>
              <a:t>Il y a des travaux, par conséquent la rue est barrée.</a:t>
            </a:r>
            <a:endParaRPr lang="fr-FR" dirty="0" smtClean="0"/>
          </a:p>
          <a:p>
            <a:r>
              <a:rPr lang="fr-FR" dirty="0" smtClean="0"/>
              <a:t>Alors </a:t>
            </a:r>
            <a:r>
              <a:rPr lang="fr-FR" sz="1400" dirty="0" smtClean="0"/>
              <a:t>La rue est barrée, alors passons par-derrière.</a:t>
            </a:r>
            <a:endParaRPr lang="fr-FR" dirty="0" smtClean="0"/>
          </a:p>
          <a:p>
            <a:r>
              <a:rPr lang="fr-FR" dirty="0" smtClean="0"/>
              <a:t>Si bien que </a:t>
            </a:r>
            <a:r>
              <a:rPr lang="fr-FR" sz="1400" dirty="0" smtClean="0"/>
              <a:t>La pollution augmente si bien que la planète est en danger.</a:t>
            </a:r>
            <a:endParaRPr lang="fr-FR" dirty="0" smtClean="0"/>
          </a:p>
          <a:p>
            <a:r>
              <a:rPr lang="fr-FR" dirty="0" smtClean="0"/>
              <a:t>A tel point que</a:t>
            </a:r>
          </a:p>
          <a:p>
            <a:r>
              <a:rPr lang="fr-FR" dirty="0" smtClean="0"/>
              <a:t>C’est la raison pour laquelle </a:t>
            </a:r>
            <a:r>
              <a:rPr lang="fr-FR" sz="1400" dirty="0" smtClean="0"/>
              <a:t>Je cherche un emploi. C’est la raison pour laquelle je m’adresse à vous.</a:t>
            </a:r>
            <a:endParaRPr lang="fr-FR" dirty="0" smtClean="0"/>
          </a:p>
          <a:p>
            <a:r>
              <a:rPr lang="fr-FR" dirty="0" smtClean="0"/>
              <a:t>C’est pour ça que </a:t>
            </a:r>
            <a:r>
              <a:rPr lang="fr-FR" sz="1400" dirty="0" smtClean="0"/>
              <a:t>Je cherche du travail. C’est pour ça que je t’écris.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844</Words>
  <Application>Microsoft Office PowerPoint</Application>
  <PresentationFormat>Affichage à l'écran (4:3)</PresentationFormat>
  <Paragraphs>145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Solstice</vt:lpstr>
      <vt:lpstr>Les relations logiques</vt:lpstr>
      <vt:lpstr>La Cause</vt:lpstr>
      <vt:lpstr>Répondez aux questions en donnant une cause être malade, rater ses examens, être en panne, faire la grève, avoir faim</vt:lpstr>
      <vt:lpstr>Utilisez « comme » ou « parce que »</vt:lpstr>
      <vt:lpstr>Complétez librement les dialogues en utilisant « puisque »</vt:lpstr>
      <vt:lpstr>Complétez avec « comme », « parce que » ou « puisque ».</vt:lpstr>
      <vt:lpstr>Complétez avec « parce que », « comme », « puisque », « grâce à » et « à cause de ».</vt:lpstr>
      <vt:lpstr>Créez des publicités avec « à cause de » et « grâce à » à partir du modèle.</vt:lpstr>
      <vt:lpstr>La Conséquence</vt:lpstr>
      <vt:lpstr>Trouvez des conséquences</vt:lpstr>
      <vt:lpstr>Complétez les conséquences</vt:lpstr>
      <vt:lpstr>Complétez avec des expressions de cause et de conséquence. Duval ne peut pas être coupable puisqu’il était en prison au moment du crime !</vt:lpstr>
      <vt:lpstr>L’Opposition</vt:lpstr>
      <vt:lpstr>La concession</vt:lpstr>
      <vt:lpstr>Etablissez des parallèles en utilisant « tandis que » ou « alors que »</vt:lpstr>
      <vt:lpstr>Transformez avec des expressions de concession, selon le modèle :</vt:lpstr>
      <vt:lpstr>Complétez librement avec « pourtant ».</vt:lpstr>
      <vt:lpstr>Transformez avec « avoir beau ».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relations logiques</dc:title>
  <dc:creator>Anna Le Verger</dc:creator>
  <cp:lastModifiedBy>Anna Le Verger</cp:lastModifiedBy>
  <cp:revision>15</cp:revision>
  <dcterms:created xsi:type="dcterms:W3CDTF">2008-12-15T14:21:29Z</dcterms:created>
  <dcterms:modified xsi:type="dcterms:W3CDTF">2009-01-05T13:26:23Z</dcterms:modified>
</cp:coreProperties>
</file>