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75" r:id="rId2"/>
  </p:sldMasterIdLst>
  <p:notesMasterIdLst>
    <p:notesMasterId r:id="rId54"/>
  </p:notesMasterIdLst>
  <p:handoutMasterIdLst>
    <p:handoutMasterId r:id="rId55"/>
  </p:handoutMasterIdLst>
  <p:sldIdLst>
    <p:sldId id="258" r:id="rId3"/>
    <p:sldId id="319" r:id="rId4"/>
    <p:sldId id="282" r:id="rId5"/>
    <p:sldId id="333" r:id="rId6"/>
    <p:sldId id="323" r:id="rId7"/>
    <p:sldId id="256" r:id="rId8"/>
    <p:sldId id="265" r:id="rId9"/>
    <p:sldId id="325" r:id="rId10"/>
    <p:sldId id="330" r:id="rId11"/>
    <p:sldId id="343" r:id="rId12"/>
    <p:sldId id="341" r:id="rId13"/>
    <p:sldId id="342" r:id="rId14"/>
    <p:sldId id="369" r:id="rId15"/>
    <p:sldId id="370" r:id="rId16"/>
    <p:sldId id="371" r:id="rId17"/>
    <p:sldId id="372" r:id="rId18"/>
    <p:sldId id="374" r:id="rId19"/>
    <p:sldId id="338" r:id="rId20"/>
    <p:sldId id="339" r:id="rId21"/>
    <p:sldId id="344" r:id="rId22"/>
    <p:sldId id="345" r:id="rId23"/>
    <p:sldId id="346" r:id="rId24"/>
    <p:sldId id="347" r:id="rId25"/>
    <p:sldId id="348" r:id="rId26"/>
    <p:sldId id="331" r:id="rId27"/>
    <p:sldId id="332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36" r:id="rId38"/>
    <p:sldId id="337" r:id="rId39"/>
    <p:sldId id="358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68" r:id="rId50"/>
    <p:sldId id="334" r:id="rId51"/>
    <p:sldId id="308" r:id="rId52"/>
    <p:sldId id="329" r:id="rId5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>
        <p:scale>
          <a:sx n="60" d="100"/>
          <a:sy n="60" d="100"/>
        </p:scale>
        <p:origin x="-143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28A61E-B02D-4BEC-88EE-CF536221776C}" type="doc">
      <dgm:prSet loTypeId="urn:microsoft.com/office/officeart/2005/8/layout/radial5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94EAFBF-C576-447C-82C1-5B3057FA7857}">
      <dgm:prSet phldrT="[Texte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dirty="0" smtClean="0"/>
            <a:t>GIC</a:t>
          </a:r>
          <a:endParaRPr lang="fr-FR" b="1" dirty="0"/>
        </a:p>
      </dgm:t>
    </dgm:pt>
    <dgm:pt modelId="{FD03B7AA-BF7B-4848-AA4A-8E3A2F679946}" type="parTrans" cxnId="{D1CBDCCF-E6DD-46A1-B285-2DB878C00DA4}">
      <dgm:prSet/>
      <dgm:spPr/>
      <dgm:t>
        <a:bodyPr/>
        <a:lstStyle/>
        <a:p>
          <a:endParaRPr lang="fr-FR"/>
        </a:p>
      </dgm:t>
    </dgm:pt>
    <dgm:pt modelId="{A1671F33-5B1D-401B-A6BD-E13330B7221E}" type="sibTrans" cxnId="{D1CBDCCF-E6DD-46A1-B285-2DB878C00DA4}">
      <dgm:prSet/>
      <dgm:spPr/>
      <dgm:t>
        <a:bodyPr/>
        <a:lstStyle/>
        <a:p>
          <a:endParaRPr lang="fr-FR"/>
        </a:p>
      </dgm:t>
    </dgm:pt>
    <dgm:pt modelId="{BBC53705-DBFA-4270-8ED6-40D969729EE0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lIns="0" tIns="0" rIns="0" bIns="0"/>
        <a:lstStyle/>
        <a:p>
          <a:r>
            <a:rPr lang="fr-FR" sz="1050" b="1" dirty="0" smtClean="0"/>
            <a:t>Savé</a:t>
          </a:r>
          <a:endParaRPr lang="fr-FR" sz="1050" b="1" dirty="0"/>
        </a:p>
      </dgm:t>
    </dgm:pt>
    <dgm:pt modelId="{38ABF68B-01D0-42A8-A533-DBB4CF318D36}" type="parTrans" cxnId="{9191BCD9-48BA-4087-91C1-4417A5BBC6A9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/>
        </a:p>
      </dgm:t>
    </dgm:pt>
    <dgm:pt modelId="{03D593AF-9B28-4705-9365-0E28E593F1A7}" type="sibTrans" cxnId="{9191BCD9-48BA-4087-91C1-4417A5BBC6A9}">
      <dgm:prSet/>
      <dgm:spPr/>
      <dgm:t>
        <a:bodyPr/>
        <a:lstStyle/>
        <a:p>
          <a:endParaRPr lang="fr-FR"/>
        </a:p>
      </dgm:t>
    </dgm:pt>
    <dgm:pt modelId="{209AA53E-ED95-48FB-BB6C-ED3FF029B374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lIns="0" tIns="0" rIns="0" bIns="0"/>
        <a:lstStyle/>
        <a:p>
          <a:r>
            <a:rPr lang="fr-FR" sz="1050" b="1" dirty="0" smtClean="0"/>
            <a:t>Banté</a:t>
          </a:r>
          <a:endParaRPr lang="fr-FR" sz="1050" b="1" dirty="0"/>
        </a:p>
      </dgm:t>
    </dgm:pt>
    <dgm:pt modelId="{9D706E45-8A46-4F73-8DD1-66BB972B362A}" type="parTrans" cxnId="{883D4E5B-2EE6-4025-BD97-D2CA665D4250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/>
        </a:p>
      </dgm:t>
    </dgm:pt>
    <dgm:pt modelId="{E802E7AF-779A-4773-84E3-CD63A81B6F69}" type="sibTrans" cxnId="{883D4E5B-2EE6-4025-BD97-D2CA665D4250}">
      <dgm:prSet/>
      <dgm:spPr/>
      <dgm:t>
        <a:bodyPr/>
        <a:lstStyle/>
        <a:p>
          <a:endParaRPr lang="fr-FR"/>
        </a:p>
      </dgm:t>
    </dgm:pt>
    <dgm:pt modelId="{D05C73A5-0C11-4F63-812C-C3145DD7F2CD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lIns="0" tIns="0" rIns="0" bIns="0"/>
        <a:lstStyle/>
        <a:p>
          <a:r>
            <a:rPr lang="fr-FR" sz="1050" b="1" dirty="0" smtClean="0"/>
            <a:t>Dassa</a:t>
          </a:r>
          <a:endParaRPr lang="fr-FR" sz="1050" b="1" dirty="0"/>
        </a:p>
      </dgm:t>
    </dgm:pt>
    <dgm:pt modelId="{57738EA9-D572-431D-B014-9F7805A4364B}" type="parTrans" cxnId="{F6B94C2F-7F72-407F-84EF-49838468438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/>
        </a:p>
      </dgm:t>
    </dgm:pt>
    <dgm:pt modelId="{03508782-5640-447B-B07C-5542DDC05624}" type="sibTrans" cxnId="{F6B94C2F-7F72-407F-84EF-49838468438C}">
      <dgm:prSet/>
      <dgm:spPr/>
      <dgm:t>
        <a:bodyPr/>
        <a:lstStyle/>
        <a:p>
          <a:endParaRPr lang="fr-FR"/>
        </a:p>
      </dgm:t>
    </dgm:pt>
    <dgm:pt modelId="{F1FBDEA0-3A3F-44E2-9C66-9DEF522AA89A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lIns="0" tIns="0" rIns="0" bIns="0"/>
        <a:lstStyle/>
        <a:p>
          <a:r>
            <a:rPr lang="fr-FR" sz="1050" b="1" dirty="0" smtClean="0"/>
            <a:t>Glazoué</a:t>
          </a:r>
          <a:endParaRPr lang="fr-FR" sz="1050" b="1" dirty="0"/>
        </a:p>
      </dgm:t>
    </dgm:pt>
    <dgm:pt modelId="{0E4D81F8-4427-4DD9-9B96-970B4FE66AA7}" type="parTrans" cxnId="{05B36533-6969-40E3-809A-C6F607C2880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/>
        </a:p>
      </dgm:t>
    </dgm:pt>
    <dgm:pt modelId="{956EDC58-A34C-41CD-B0AE-5ACF49B4D6F2}" type="sibTrans" cxnId="{05B36533-6969-40E3-809A-C6F607C28808}">
      <dgm:prSet/>
      <dgm:spPr/>
      <dgm:t>
        <a:bodyPr/>
        <a:lstStyle/>
        <a:p>
          <a:endParaRPr lang="fr-FR"/>
        </a:p>
      </dgm:t>
    </dgm:pt>
    <dgm:pt modelId="{BBD7B9B3-2030-4743-B4D2-959B5F9B885E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lIns="0" tIns="0" rIns="0" bIns="0"/>
        <a:lstStyle/>
        <a:p>
          <a:r>
            <a:rPr lang="fr-FR" sz="1050" b="1" dirty="0" smtClean="0"/>
            <a:t>Savalou</a:t>
          </a:r>
          <a:endParaRPr lang="fr-FR" sz="1050" b="1" dirty="0"/>
        </a:p>
      </dgm:t>
    </dgm:pt>
    <dgm:pt modelId="{F3C4CEA3-955A-4BE6-AA99-E049E7E44868}" type="parTrans" cxnId="{6AF5F2D0-CB6B-47F7-9DEF-EB0C9133F3D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/>
        </a:p>
      </dgm:t>
    </dgm:pt>
    <dgm:pt modelId="{007702A9-47D9-4FF5-A44B-7E0DF66DDEE8}" type="sibTrans" cxnId="{6AF5F2D0-CB6B-47F7-9DEF-EB0C9133F3DE}">
      <dgm:prSet/>
      <dgm:spPr/>
      <dgm:t>
        <a:bodyPr/>
        <a:lstStyle/>
        <a:p>
          <a:endParaRPr lang="fr-FR"/>
        </a:p>
      </dgm:t>
    </dgm:pt>
    <dgm:pt modelId="{8E4FD137-2A0E-4535-B2C1-F0A3F727581A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 lIns="0" tIns="0" rIns="0" bIns="0"/>
        <a:lstStyle/>
        <a:p>
          <a:r>
            <a:rPr lang="fr-FR" sz="1050" b="1" dirty="0" smtClean="0"/>
            <a:t>Ouessé</a:t>
          </a:r>
          <a:endParaRPr lang="fr-FR" sz="1050" b="1" dirty="0"/>
        </a:p>
      </dgm:t>
    </dgm:pt>
    <dgm:pt modelId="{7BBDE657-08CA-48A3-8E68-F90E1C0692BD}" type="parTrans" cxnId="{C73D1CFC-04B2-406A-80E3-9E5A0266A96D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/>
        </a:p>
      </dgm:t>
    </dgm:pt>
    <dgm:pt modelId="{F32DBB19-9437-4712-849A-9E6D3CDFB02F}" type="sibTrans" cxnId="{C73D1CFC-04B2-406A-80E3-9E5A0266A96D}">
      <dgm:prSet/>
      <dgm:spPr/>
      <dgm:t>
        <a:bodyPr/>
        <a:lstStyle/>
        <a:p>
          <a:endParaRPr lang="fr-FR"/>
        </a:p>
      </dgm:t>
    </dgm:pt>
    <dgm:pt modelId="{05EFDCA7-FD68-4DAD-805D-C97024B3A73B}" type="pres">
      <dgm:prSet presAssocID="{8428A61E-B02D-4BEC-88EE-CF53622177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E208816-66E7-47A3-B27A-01E599689FE1}" type="pres">
      <dgm:prSet presAssocID="{D94EAFBF-C576-447C-82C1-5B3057FA7857}" presName="centerShape" presStyleLbl="node0" presStyleIdx="0" presStyleCnt="1" custLinFactNeighborX="6210" custLinFactNeighborY="-53970"/>
      <dgm:spPr/>
      <dgm:t>
        <a:bodyPr/>
        <a:lstStyle/>
        <a:p>
          <a:endParaRPr lang="fr-FR"/>
        </a:p>
      </dgm:t>
    </dgm:pt>
    <dgm:pt modelId="{7EA15D83-E7A0-4E68-AB73-FD528A6FB959}" type="pres">
      <dgm:prSet presAssocID="{38ABF68B-01D0-42A8-A533-DBB4CF318D36}" presName="parTrans" presStyleLbl="sibTrans2D1" presStyleIdx="0" presStyleCnt="6"/>
      <dgm:spPr/>
      <dgm:t>
        <a:bodyPr/>
        <a:lstStyle/>
        <a:p>
          <a:endParaRPr lang="fr-FR"/>
        </a:p>
      </dgm:t>
    </dgm:pt>
    <dgm:pt modelId="{15056FA4-0410-47A6-9EA0-6515E183F98C}" type="pres">
      <dgm:prSet presAssocID="{38ABF68B-01D0-42A8-A533-DBB4CF318D36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B575F03E-8F63-418D-BE02-D869DC24637D}" type="pres">
      <dgm:prSet presAssocID="{BBC53705-DBFA-4270-8ED6-40D969729EE0}" presName="node" presStyleLbl="node1" presStyleIdx="0" presStyleCnt="6" custRadScaleRad="142676" custRadScaleInc="-2375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73A63A-2679-40E2-BAB3-37A538505AE8}" type="pres">
      <dgm:prSet presAssocID="{9D706E45-8A46-4F73-8DD1-66BB972B362A}" presName="parTrans" presStyleLbl="sibTrans2D1" presStyleIdx="1" presStyleCnt="6"/>
      <dgm:spPr/>
      <dgm:t>
        <a:bodyPr/>
        <a:lstStyle/>
        <a:p>
          <a:endParaRPr lang="fr-FR"/>
        </a:p>
      </dgm:t>
    </dgm:pt>
    <dgm:pt modelId="{9046111A-5BED-42D8-AAE8-C4E1600E2A6D}" type="pres">
      <dgm:prSet presAssocID="{9D706E45-8A46-4F73-8DD1-66BB972B362A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CF1FC8C5-8791-49EB-A36B-799EBF0573A6}" type="pres">
      <dgm:prSet presAssocID="{209AA53E-ED95-48FB-BB6C-ED3FF029B374}" presName="node" presStyleLbl="node1" presStyleIdx="1" presStyleCnt="6" custRadScaleRad="153850" custRadScaleInc="719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7D5DBC-2997-4BEE-AA28-41F6F6FFB5D1}" type="pres">
      <dgm:prSet presAssocID="{57738EA9-D572-431D-B014-9F7805A4364B}" presName="parTrans" presStyleLbl="sibTrans2D1" presStyleIdx="2" presStyleCnt="6"/>
      <dgm:spPr/>
      <dgm:t>
        <a:bodyPr/>
        <a:lstStyle/>
        <a:p>
          <a:endParaRPr lang="fr-FR"/>
        </a:p>
      </dgm:t>
    </dgm:pt>
    <dgm:pt modelId="{261DA1EF-7FFF-4426-B211-AC0020B0FF10}" type="pres">
      <dgm:prSet presAssocID="{57738EA9-D572-431D-B014-9F7805A4364B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6C43897B-09D1-4DEF-9BA4-8891D63C4998}" type="pres">
      <dgm:prSet presAssocID="{D05C73A5-0C11-4F63-812C-C3145DD7F2CD}" presName="node" presStyleLbl="node1" presStyleIdx="2" presStyleCnt="6" custRadScaleRad="140191" custRadScaleInc="-228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72907B-9E65-4774-B680-D544B707CB70}" type="pres">
      <dgm:prSet presAssocID="{0E4D81F8-4427-4DD9-9B96-970B4FE66AA7}" presName="parTrans" presStyleLbl="sibTrans2D1" presStyleIdx="3" presStyleCnt="6"/>
      <dgm:spPr/>
      <dgm:t>
        <a:bodyPr/>
        <a:lstStyle/>
        <a:p>
          <a:endParaRPr lang="fr-FR"/>
        </a:p>
      </dgm:t>
    </dgm:pt>
    <dgm:pt modelId="{6051B8A0-1CBC-4187-8CDD-E82E200E22CC}" type="pres">
      <dgm:prSet presAssocID="{0E4D81F8-4427-4DD9-9B96-970B4FE66AA7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D1608A10-1B1F-4284-8217-2D56831F008A}" type="pres">
      <dgm:prSet presAssocID="{F1FBDEA0-3A3F-44E2-9C66-9DEF522AA89A}" presName="node" presStyleLbl="node1" presStyleIdx="3" presStyleCnt="6" custRadScaleRad="107022" custRadScaleInc="-953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130586-DC6C-4749-9EAA-5119D6D13D25}" type="pres">
      <dgm:prSet presAssocID="{F3C4CEA3-955A-4BE6-AA99-E049E7E44868}" presName="parTrans" presStyleLbl="sibTrans2D1" presStyleIdx="4" presStyleCnt="6"/>
      <dgm:spPr/>
      <dgm:t>
        <a:bodyPr/>
        <a:lstStyle/>
        <a:p>
          <a:endParaRPr lang="fr-FR"/>
        </a:p>
      </dgm:t>
    </dgm:pt>
    <dgm:pt modelId="{BF929EBB-A880-4ADD-8FCD-C8EE2BFB1A35}" type="pres">
      <dgm:prSet presAssocID="{F3C4CEA3-955A-4BE6-AA99-E049E7E44868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3FBECBED-DC3C-47A5-9069-56F42AB3E7A8}" type="pres">
      <dgm:prSet presAssocID="{BBD7B9B3-2030-4743-B4D2-959B5F9B885E}" presName="node" presStyleLbl="node1" presStyleIdx="4" presStyleCnt="6" custRadScaleRad="102890" custRadScaleInc="-1198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D62967-794B-4A56-99B5-8AC4C660358B}" type="pres">
      <dgm:prSet presAssocID="{7BBDE657-08CA-48A3-8E68-F90E1C0692BD}" presName="parTrans" presStyleLbl="sibTrans2D1" presStyleIdx="5" presStyleCnt="6"/>
      <dgm:spPr/>
      <dgm:t>
        <a:bodyPr/>
        <a:lstStyle/>
        <a:p>
          <a:endParaRPr lang="fr-FR"/>
        </a:p>
      </dgm:t>
    </dgm:pt>
    <dgm:pt modelId="{79A3EF51-7B7D-4588-A610-D01B189C1831}" type="pres">
      <dgm:prSet presAssocID="{7BBDE657-08CA-48A3-8E68-F90E1C0692BD}" presName="connectorText" presStyleLbl="sibTrans2D1" presStyleIdx="5" presStyleCnt="6"/>
      <dgm:spPr/>
      <dgm:t>
        <a:bodyPr/>
        <a:lstStyle/>
        <a:p>
          <a:endParaRPr lang="fr-FR"/>
        </a:p>
      </dgm:t>
    </dgm:pt>
    <dgm:pt modelId="{5C1597DE-D659-4CFF-9C2C-CD7C982434F4}" type="pres">
      <dgm:prSet presAssocID="{8E4FD137-2A0E-4535-B2C1-F0A3F727581A}" presName="node" presStyleLbl="node1" presStyleIdx="5" presStyleCnt="6" custRadScaleRad="118628" custRadScaleInc="-165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E53413E-1D76-40D9-94E0-260D476EC4EE}" type="presOf" srcId="{BBD7B9B3-2030-4743-B4D2-959B5F9B885E}" destId="{3FBECBED-DC3C-47A5-9069-56F42AB3E7A8}" srcOrd="0" destOrd="0" presId="urn:microsoft.com/office/officeart/2005/8/layout/radial5"/>
    <dgm:cxn modelId="{E395000C-5F42-4823-B668-04C7CA976505}" type="presOf" srcId="{BBC53705-DBFA-4270-8ED6-40D969729EE0}" destId="{B575F03E-8F63-418D-BE02-D869DC24637D}" srcOrd="0" destOrd="0" presId="urn:microsoft.com/office/officeart/2005/8/layout/radial5"/>
    <dgm:cxn modelId="{C8BC6224-E1D3-4CB2-B4EF-A94096CF162B}" type="presOf" srcId="{F1FBDEA0-3A3F-44E2-9C66-9DEF522AA89A}" destId="{D1608A10-1B1F-4284-8217-2D56831F008A}" srcOrd="0" destOrd="0" presId="urn:microsoft.com/office/officeart/2005/8/layout/radial5"/>
    <dgm:cxn modelId="{FED9A84D-3CC4-4330-8CE3-9C6F7226FF41}" type="presOf" srcId="{209AA53E-ED95-48FB-BB6C-ED3FF029B374}" destId="{CF1FC8C5-8791-49EB-A36B-799EBF0573A6}" srcOrd="0" destOrd="0" presId="urn:microsoft.com/office/officeart/2005/8/layout/radial5"/>
    <dgm:cxn modelId="{34E0E277-14B3-4BF4-AD82-C9AD7ED4291A}" type="presOf" srcId="{8428A61E-B02D-4BEC-88EE-CF536221776C}" destId="{05EFDCA7-FD68-4DAD-805D-C97024B3A73B}" srcOrd="0" destOrd="0" presId="urn:microsoft.com/office/officeart/2005/8/layout/radial5"/>
    <dgm:cxn modelId="{083416C8-0140-4DFB-B9AC-6AAF9CB1BA22}" type="presOf" srcId="{0E4D81F8-4427-4DD9-9B96-970B4FE66AA7}" destId="{9872907B-9E65-4774-B680-D544B707CB70}" srcOrd="0" destOrd="0" presId="urn:microsoft.com/office/officeart/2005/8/layout/radial5"/>
    <dgm:cxn modelId="{CB003A7C-09FC-47A0-A5B2-2197A8F48FF4}" type="presOf" srcId="{0E4D81F8-4427-4DD9-9B96-970B4FE66AA7}" destId="{6051B8A0-1CBC-4187-8CDD-E82E200E22CC}" srcOrd="1" destOrd="0" presId="urn:microsoft.com/office/officeart/2005/8/layout/radial5"/>
    <dgm:cxn modelId="{21DF91D5-129E-4872-9BDE-CB8C955E4BE1}" type="presOf" srcId="{57738EA9-D572-431D-B014-9F7805A4364B}" destId="{037D5DBC-2997-4BEE-AA28-41F6F6FFB5D1}" srcOrd="0" destOrd="0" presId="urn:microsoft.com/office/officeart/2005/8/layout/radial5"/>
    <dgm:cxn modelId="{883D4E5B-2EE6-4025-BD97-D2CA665D4250}" srcId="{D94EAFBF-C576-447C-82C1-5B3057FA7857}" destId="{209AA53E-ED95-48FB-BB6C-ED3FF029B374}" srcOrd="1" destOrd="0" parTransId="{9D706E45-8A46-4F73-8DD1-66BB972B362A}" sibTransId="{E802E7AF-779A-4773-84E3-CD63A81B6F69}"/>
    <dgm:cxn modelId="{43DF5443-242F-4BA6-B318-DCB56CBD68A5}" type="presOf" srcId="{8E4FD137-2A0E-4535-B2C1-F0A3F727581A}" destId="{5C1597DE-D659-4CFF-9C2C-CD7C982434F4}" srcOrd="0" destOrd="0" presId="urn:microsoft.com/office/officeart/2005/8/layout/radial5"/>
    <dgm:cxn modelId="{2C8B58B2-020F-42DF-B7BE-0560BB810E2D}" type="presOf" srcId="{7BBDE657-08CA-48A3-8E68-F90E1C0692BD}" destId="{26D62967-794B-4A56-99B5-8AC4C660358B}" srcOrd="0" destOrd="0" presId="urn:microsoft.com/office/officeart/2005/8/layout/radial5"/>
    <dgm:cxn modelId="{F84F7488-F5CB-4BF7-9D2A-949B4BB4AA5C}" type="presOf" srcId="{57738EA9-D572-431D-B014-9F7805A4364B}" destId="{261DA1EF-7FFF-4426-B211-AC0020B0FF10}" srcOrd="1" destOrd="0" presId="urn:microsoft.com/office/officeart/2005/8/layout/radial5"/>
    <dgm:cxn modelId="{D1CBDCCF-E6DD-46A1-B285-2DB878C00DA4}" srcId="{8428A61E-B02D-4BEC-88EE-CF536221776C}" destId="{D94EAFBF-C576-447C-82C1-5B3057FA7857}" srcOrd="0" destOrd="0" parTransId="{FD03B7AA-BF7B-4848-AA4A-8E3A2F679946}" sibTransId="{A1671F33-5B1D-401B-A6BD-E13330B7221E}"/>
    <dgm:cxn modelId="{C73D1CFC-04B2-406A-80E3-9E5A0266A96D}" srcId="{D94EAFBF-C576-447C-82C1-5B3057FA7857}" destId="{8E4FD137-2A0E-4535-B2C1-F0A3F727581A}" srcOrd="5" destOrd="0" parTransId="{7BBDE657-08CA-48A3-8E68-F90E1C0692BD}" sibTransId="{F32DBB19-9437-4712-849A-9E6D3CDFB02F}"/>
    <dgm:cxn modelId="{F21DAF36-5F55-4C4B-8E99-0869702DD0ED}" type="presOf" srcId="{D94EAFBF-C576-447C-82C1-5B3057FA7857}" destId="{BE208816-66E7-47A3-B27A-01E599689FE1}" srcOrd="0" destOrd="0" presId="urn:microsoft.com/office/officeart/2005/8/layout/radial5"/>
    <dgm:cxn modelId="{D5CFC835-9070-481C-BEDC-B1F46818F94E}" type="presOf" srcId="{9D706E45-8A46-4F73-8DD1-66BB972B362A}" destId="{4B73A63A-2679-40E2-BAB3-37A538505AE8}" srcOrd="0" destOrd="0" presId="urn:microsoft.com/office/officeart/2005/8/layout/radial5"/>
    <dgm:cxn modelId="{B3F87A5B-E1A5-4862-A889-7A4417643651}" type="presOf" srcId="{F3C4CEA3-955A-4BE6-AA99-E049E7E44868}" destId="{A9130586-DC6C-4749-9EAA-5119D6D13D25}" srcOrd="0" destOrd="0" presId="urn:microsoft.com/office/officeart/2005/8/layout/radial5"/>
    <dgm:cxn modelId="{6AF5F2D0-CB6B-47F7-9DEF-EB0C9133F3DE}" srcId="{D94EAFBF-C576-447C-82C1-5B3057FA7857}" destId="{BBD7B9B3-2030-4743-B4D2-959B5F9B885E}" srcOrd="4" destOrd="0" parTransId="{F3C4CEA3-955A-4BE6-AA99-E049E7E44868}" sibTransId="{007702A9-47D9-4FF5-A44B-7E0DF66DDEE8}"/>
    <dgm:cxn modelId="{9191BCD9-48BA-4087-91C1-4417A5BBC6A9}" srcId="{D94EAFBF-C576-447C-82C1-5B3057FA7857}" destId="{BBC53705-DBFA-4270-8ED6-40D969729EE0}" srcOrd="0" destOrd="0" parTransId="{38ABF68B-01D0-42A8-A533-DBB4CF318D36}" sibTransId="{03D593AF-9B28-4705-9365-0E28E593F1A7}"/>
    <dgm:cxn modelId="{267996DF-1BAC-4EA0-BC87-D8A91433CDC1}" type="presOf" srcId="{D05C73A5-0C11-4F63-812C-C3145DD7F2CD}" destId="{6C43897B-09D1-4DEF-9BA4-8891D63C4998}" srcOrd="0" destOrd="0" presId="urn:microsoft.com/office/officeart/2005/8/layout/radial5"/>
    <dgm:cxn modelId="{0CDC0799-F0A6-459E-8D03-B242103979ED}" type="presOf" srcId="{38ABF68B-01D0-42A8-A533-DBB4CF318D36}" destId="{7EA15D83-E7A0-4E68-AB73-FD528A6FB959}" srcOrd="0" destOrd="0" presId="urn:microsoft.com/office/officeart/2005/8/layout/radial5"/>
    <dgm:cxn modelId="{05B36533-6969-40E3-809A-C6F607C28808}" srcId="{D94EAFBF-C576-447C-82C1-5B3057FA7857}" destId="{F1FBDEA0-3A3F-44E2-9C66-9DEF522AA89A}" srcOrd="3" destOrd="0" parTransId="{0E4D81F8-4427-4DD9-9B96-970B4FE66AA7}" sibTransId="{956EDC58-A34C-41CD-B0AE-5ACF49B4D6F2}"/>
    <dgm:cxn modelId="{9CD3D218-0AEE-4461-B151-187663DF6BC5}" type="presOf" srcId="{9D706E45-8A46-4F73-8DD1-66BB972B362A}" destId="{9046111A-5BED-42D8-AAE8-C4E1600E2A6D}" srcOrd="1" destOrd="0" presId="urn:microsoft.com/office/officeart/2005/8/layout/radial5"/>
    <dgm:cxn modelId="{64E5D310-2BDE-43F8-9273-56FCFB0A1465}" type="presOf" srcId="{7BBDE657-08CA-48A3-8E68-F90E1C0692BD}" destId="{79A3EF51-7B7D-4588-A610-D01B189C1831}" srcOrd="1" destOrd="0" presId="urn:microsoft.com/office/officeart/2005/8/layout/radial5"/>
    <dgm:cxn modelId="{F6B94C2F-7F72-407F-84EF-49838468438C}" srcId="{D94EAFBF-C576-447C-82C1-5B3057FA7857}" destId="{D05C73A5-0C11-4F63-812C-C3145DD7F2CD}" srcOrd="2" destOrd="0" parTransId="{57738EA9-D572-431D-B014-9F7805A4364B}" sibTransId="{03508782-5640-447B-B07C-5542DDC05624}"/>
    <dgm:cxn modelId="{67EFE5D9-45B1-42BA-A468-A107879A9428}" type="presOf" srcId="{38ABF68B-01D0-42A8-A533-DBB4CF318D36}" destId="{15056FA4-0410-47A6-9EA0-6515E183F98C}" srcOrd="1" destOrd="0" presId="urn:microsoft.com/office/officeart/2005/8/layout/radial5"/>
    <dgm:cxn modelId="{3B7C65AE-0BCB-4289-841C-84AD7019DAC5}" type="presOf" srcId="{F3C4CEA3-955A-4BE6-AA99-E049E7E44868}" destId="{BF929EBB-A880-4ADD-8FCD-C8EE2BFB1A35}" srcOrd="1" destOrd="0" presId="urn:microsoft.com/office/officeart/2005/8/layout/radial5"/>
    <dgm:cxn modelId="{AEE50D01-D2DB-4295-87CC-036F4478C4EE}" type="presParOf" srcId="{05EFDCA7-FD68-4DAD-805D-C97024B3A73B}" destId="{BE208816-66E7-47A3-B27A-01E599689FE1}" srcOrd="0" destOrd="0" presId="urn:microsoft.com/office/officeart/2005/8/layout/radial5"/>
    <dgm:cxn modelId="{9A8998BA-974D-4218-81D0-CB71CA44EFDF}" type="presParOf" srcId="{05EFDCA7-FD68-4DAD-805D-C97024B3A73B}" destId="{7EA15D83-E7A0-4E68-AB73-FD528A6FB959}" srcOrd="1" destOrd="0" presId="urn:microsoft.com/office/officeart/2005/8/layout/radial5"/>
    <dgm:cxn modelId="{A2738346-1C6E-4BB2-9FAE-84A9FD0E3753}" type="presParOf" srcId="{7EA15D83-E7A0-4E68-AB73-FD528A6FB959}" destId="{15056FA4-0410-47A6-9EA0-6515E183F98C}" srcOrd="0" destOrd="0" presId="urn:microsoft.com/office/officeart/2005/8/layout/radial5"/>
    <dgm:cxn modelId="{658ECD29-EE6E-4C59-B514-665471AC11B7}" type="presParOf" srcId="{05EFDCA7-FD68-4DAD-805D-C97024B3A73B}" destId="{B575F03E-8F63-418D-BE02-D869DC24637D}" srcOrd="2" destOrd="0" presId="urn:microsoft.com/office/officeart/2005/8/layout/radial5"/>
    <dgm:cxn modelId="{F1C73D69-8F8F-471D-AF02-92FB5231A0F2}" type="presParOf" srcId="{05EFDCA7-FD68-4DAD-805D-C97024B3A73B}" destId="{4B73A63A-2679-40E2-BAB3-37A538505AE8}" srcOrd="3" destOrd="0" presId="urn:microsoft.com/office/officeart/2005/8/layout/radial5"/>
    <dgm:cxn modelId="{04457F96-ECE7-44F2-AD59-44F73A8776D8}" type="presParOf" srcId="{4B73A63A-2679-40E2-BAB3-37A538505AE8}" destId="{9046111A-5BED-42D8-AAE8-C4E1600E2A6D}" srcOrd="0" destOrd="0" presId="urn:microsoft.com/office/officeart/2005/8/layout/radial5"/>
    <dgm:cxn modelId="{C2BB9A80-46E0-44B4-8E57-DEA6A87C27F4}" type="presParOf" srcId="{05EFDCA7-FD68-4DAD-805D-C97024B3A73B}" destId="{CF1FC8C5-8791-49EB-A36B-799EBF0573A6}" srcOrd="4" destOrd="0" presId="urn:microsoft.com/office/officeart/2005/8/layout/radial5"/>
    <dgm:cxn modelId="{BEA71E01-3123-4E32-88B5-50DE2016B14B}" type="presParOf" srcId="{05EFDCA7-FD68-4DAD-805D-C97024B3A73B}" destId="{037D5DBC-2997-4BEE-AA28-41F6F6FFB5D1}" srcOrd="5" destOrd="0" presId="urn:microsoft.com/office/officeart/2005/8/layout/radial5"/>
    <dgm:cxn modelId="{99239960-EE60-4745-9CEB-731CB2D93733}" type="presParOf" srcId="{037D5DBC-2997-4BEE-AA28-41F6F6FFB5D1}" destId="{261DA1EF-7FFF-4426-B211-AC0020B0FF10}" srcOrd="0" destOrd="0" presId="urn:microsoft.com/office/officeart/2005/8/layout/radial5"/>
    <dgm:cxn modelId="{D983E0F3-26BA-4F5B-9148-1120CEDE8BBD}" type="presParOf" srcId="{05EFDCA7-FD68-4DAD-805D-C97024B3A73B}" destId="{6C43897B-09D1-4DEF-9BA4-8891D63C4998}" srcOrd="6" destOrd="0" presId="urn:microsoft.com/office/officeart/2005/8/layout/radial5"/>
    <dgm:cxn modelId="{69805674-31FB-4BCA-8BA7-22F59378D2C1}" type="presParOf" srcId="{05EFDCA7-FD68-4DAD-805D-C97024B3A73B}" destId="{9872907B-9E65-4774-B680-D544B707CB70}" srcOrd="7" destOrd="0" presId="urn:microsoft.com/office/officeart/2005/8/layout/radial5"/>
    <dgm:cxn modelId="{8EC4BEAD-E74B-4F1C-B8E9-004E6A53F05B}" type="presParOf" srcId="{9872907B-9E65-4774-B680-D544B707CB70}" destId="{6051B8A0-1CBC-4187-8CDD-E82E200E22CC}" srcOrd="0" destOrd="0" presId="urn:microsoft.com/office/officeart/2005/8/layout/radial5"/>
    <dgm:cxn modelId="{C144013E-21E6-4278-8C1E-ACB682CBCA80}" type="presParOf" srcId="{05EFDCA7-FD68-4DAD-805D-C97024B3A73B}" destId="{D1608A10-1B1F-4284-8217-2D56831F008A}" srcOrd="8" destOrd="0" presId="urn:microsoft.com/office/officeart/2005/8/layout/radial5"/>
    <dgm:cxn modelId="{6CC53537-6693-4172-BCCF-9283573CFE2A}" type="presParOf" srcId="{05EFDCA7-FD68-4DAD-805D-C97024B3A73B}" destId="{A9130586-DC6C-4749-9EAA-5119D6D13D25}" srcOrd="9" destOrd="0" presId="urn:microsoft.com/office/officeart/2005/8/layout/radial5"/>
    <dgm:cxn modelId="{D4EF1430-4244-4AC3-A820-BAC25909D9F0}" type="presParOf" srcId="{A9130586-DC6C-4749-9EAA-5119D6D13D25}" destId="{BF929EBB-A880-4ADD-8FCD-C8EE2BFB1A35}" srcOrd="0" destOrd="0" presId="urn:microsoft.com/office/officeart/2005/8/layout/radial5"/>
    <dgm:cxn modelId="{05B696F0-C2F4-4F68-BC28-12976B5D9526}" type="presParOf" srcId="{05EFDCA7-FD68-4DAD-805D-C97024B3A73B}" destId="{3FBECBED-DC3C-47A5-9069-56F42AB3E7A8}" srcOrd="10" destOrd="0" presId="urn:microsoft.com/office/officeart/2005/8/layout/radial5"/>
    <dgm:cxn modelId="{D612CD97-4D5D-4ADA-8F75-C5E8D02BBFEB}" type="presParOf" srcId="{05EFDCA7-FD68-4DAD-805D-C97024B3A73B}" destId="{26D62967-794B-4A56-99B5-8AC4C660358B}" srcOrd="11" destOrd="0" presId="urn:microsoft.com/office/officeart/2005/8/layout/radial5"/>
    <dgm:cxn modelId="{1BB8479C-BE03-4104-B3EB-FDFA83923336}" type="presParOf" srcId="{26D62967-794B-4A56-99B5-8AC4C660358B}" destId="{79A3EF51-7B7D-4588-A610-D01B189C1831}" srcOrd="0" destOrd="0" presId="urn:microsoft.com/office/officeart/2005/8/layout/radial5"/>
    <dgm:cxn modelId="{9E3ABC35-17E5-4137-A697-DFEA6C4A83D0}" type="presParOf" srcId="{05EFDCA7-FD68-4DAD-805D-C97024B3A73B}" destId="{5C1597DE-D659-4CFF-9C2C-CD7C982434F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208816-66E7-47A3-B27A-01E599689FE1}">
      <dsp:nvSpPr>
        <dsp:cNvPr id="0" name=""/>
        <dsp:cNvSpPr/>
      </dsp:nvSpPr>
      <dsp:spPr>
        <a:xfrm>
          <a:off x="1500173" y="0"/>
          <a:ext cx="657167" cy="657167"/>
        </a:xfrm>
        <a:prstGeom prst="ellipse">
          <a:avLst/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kern="1200" dirty="0" smtClean="0"/>
            <a:t>GIC</a:t>
          </a:r>
          <a:endParaRPr lang="fr-FR" sz="2200" b="1" kern="1200" dirty="0"/>
        </a:p>
      </dsp:txBody>
      <dsp:txXfrm>
        <a:off x="1500173" y="0"/>
        <a:ext cx="657167" cy="657167"/>
      </dsp:txXfrm>
    </dsp:sp>
    <dsp:sp modelId="{7EA15D83-E7A0-4E68-AB73-FD528A6FB959}">
      <dsp:nvSpPr>
        <dsp:cNvPr id="0" name=""/>
        <dsp:cNvSpPr/>
      </dsp:nvSpPr>
      <dsp:spPr>
        <a:xfrm rot="9586514">
          <a:off x="952025" y="462805"/>
          <a:ext cx="418354" cy="22343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9586514">
        <a:off x="952025" y="462805"/>
        <a:ext cx="418354" cy="223437"/>
      </dsp:txXfrm>
    </dsp:sp>
    <dsp:sp modelId="{B575F03E-8F63-418D-BE02-D869DC24637D}">
      <dsp:nvSpPr>
        <dsp:cNvPr id="0" name=""/>
        <dsp:cNvSpPr/>
      </dsp:nvSpPr>
      <dsp:spPr>
        <a:xfrm>
          <a:off x="142843" y="500066"/>
          <a:ext cx="657167" cy="657167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/>
            <a:t>Savé</a:t>
          </a:r>
          <a:endParaRPr lang="fr-FR" sz="1050" b="1" kern="1200" dirty="0"/>
        </a:p>
      </dsp:txBody>
      <dsp:txXfrm>
        <a:off x="142843" y="500066"/>
        <a:ext cx="657167" cy="657167"/>
      </dsp:txXfrm>
    </dsp:sp>
    <dsp:sp modelId="{4B73A63A-2679-40E2-BAB3-37A538505AE8}">
      <dsp:nvSpPr>
        <dsp:cNvPr id="0" name=""/>
        <dsp:cNvSpPr/>
      </dsp:nvSpPr>
      <dsp:spPr>
        <a:xfrm rot="1759562">
          <a:off x="2241730" y="568166"/>
          <a:ext cx="424743" cy="22343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1759562">
        <a:off x="2241730" y="568166"/>
        <a:ext cx="424743" cy="223437"/>
      </dsp:txXfrm>
    </dsp:sp>
    <dsp:sp modelId="{CF1FC8C5-8791-49EB-A36B-799EBF0573A6}">
      <dsp:nvSpPr>
        <dsp:cNvPr id="0" name=""/>
        <dsp:cNvSpPr/>
      </dsp:nvSpPr>
      <dsp:spPr>
        <a:xfrm>
          <a:off x="2771824" y="714376"/>
          <a:ext cx="657167" cy="657167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/>
            <a:t>Banté</a:t>
          </a:r>
          <a:endParaRPr lang="fr-FR" sz="1050" b="1" kern="1200" dirty="0"/>
        </a:p>
      </dsp:txBody>
      <dsp:txXfrm>
        <a:off x="2771824" y="714376"/>
        <a:ext cx="657167" cy="657167"/>
      </dsp:txXfrm>
    </dsp:sp>
    <dsp:sp modelId="{037D5DBC-2997-4BEE-AA28-41F6F6FFB5D1}">
      <dsp:nvSpPr>
        <dsp:cNvPr id="0" name=""/>
        <dsp:cNvSpPr/>
      </dsp:nvSpPr>
      <dsp:spPr>
        <a:xfrm rot="3187818">
          <a:off x="2055253" y="917698"/>
          <a:ext cx="598250" cy="22343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3187818">
        <a:off x="2055253" y="917698"/>
        <a:ext cx="598250" cy="223437"/>
      </dsp:txXfrm>
    </dsp:sp>
    <dsp:sp modelId="{6C43897B-09D1-4DEF-9BA4-8891D63C4998}">
      <dsp:nvSpPr>
        <dsp:cNvPr id="0" name=""/>
        <dsp:cNvSpPr/>
      </dsp:nvSpPr>
      <dsp:spPr>
        <a:xfrm>
          <a:off x="2571733" y="1428757"/>
          <a:ext cx="657167" cy="657167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/>
            <a:t>Dassa</a:t>
          </a:r>
          <a:endParaRPr lang="fr-FR" sz="1050" b="1" kern="1200" dirty="0"/>
        </a:p>
      </dsp:txBody>
      <dsp:txXfrm>
        <a:off x="2571733" y="1428757"/>
        <a:ext cx="657167" cy="657167"/>
      </dsp:txXfrm>
    </dsp:sp>
    <dsp:sp modelId="{9872907B-9E65-4774-B680-D544B707CB70}">
      <dsp:nvSpPr>
        <dsp:cNvPr id="0" name=""/>
        <dsp:cNvSpPr/>
      </dsp:nvSpPr>
      <dsp:spPr>
        <a:xfrm rot="4721417">
          <a:off x="1695424" y="1092718"/>
          <a:ext cx="617001" cy="22343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4721417">
        <a:off x="1695424" y="1092718"/>
        <a:ext cx="617001" cy="223437"/>
      </dsp:txXfrm>
    </dsp:sp>
    <dsp:sp modelId="{D1608A10-1B1F-4284-8217-2D56831F008A}">
      <dsp:nvSpPr>
        <dsp:cNvPr id="0" name=""/>
        <dsp:cNvSpPr/>
      </dsp:nvSpPr>
      <dsp:spPr>
        <a:xfrm>
          <a:off x="1857357" y="1785953"/>
          <a:ext cx="657167" cy="657167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/>
            <a:t>Glazoué</a:t>
          </a:r>
          <a:endParaRPr lang="fr-FR" sz="1050" b="1" kern="1200" dirty="0"/>
        </a:p>
      </dsp:txBody>
      <dsp:txXfrm>
        <a:off x="1857357" y="1785953"/>
        <a:ext cx="657167" cy="657167"/>
      </dsp:txXfrm>
    </dsp:sp>
    <dsp:sp modelId="{A9130586-DC6C-4749-9EAA-5119D6D13D25}">
      <dsp:nvSpPr>
        <dsp:cNvPr id="0" name=""/>
        <dsp:cNvSpPr/>
      </dsp:nvSpPr>
      <dsp:spPr>
        <a:xfrm rot="6338550">
          <a:off x="1266232" y="1092544"/>
          <a:ext cx="634661" cy="22343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6338550">
        <a:off x="1266232" y="1092544"/>
        <a:ext cx="634661" cy="223437"/>
      </dsp:txXfrm>
    </dsp:sp>
    <dsp:sp modelId="{3FBECBED-DC3C-47A5-9069-56F42AB3E7A8}">
      <dsp:nvSpPr>
        <dsp:cNvPr id="0" name=""/>
        <dsp:cNvSpPr/>
      </dsp:nvSpPr>
      <dsp:spPr>
        <a:xfrm>
          <a:off x="1000098" y="1785952"/>
          <a:ext cx="657167" cy="657167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/>
            <a:t>Savalou</a:t>
          </a:r>
          <a:endParaRPr lang="fr-FR" sz="1050" b="1" kern="1200" dirty="0"/>
        </a:p>
      </dsp:txBody>
      <dsp:txXfrm>
        <a:off x="1000098" y="1785952"/>
        <a:ext cx="657167" cy="657167"/>
      </dsp:txXfrm>
    </dsp:sp>
    <dsp:sp modelId="{26D62967-794B-4A56-99B5-8AC4C660358B}">
      <dsp:nvSpPr>
        <dsp:cNvPr id="0" name=""/>
        <dsp:cNvSpPr/>
      </dsp:nvSpPr>
      <dsp:spPr>
        <a:xfrm rot="7898027">
          <a:off x="986073" y="847885"/>
          <a:ext cx="563544" cy="22343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7898027">
        <a:off x="986073" y="847885"/>
        <a:ext cx="563544" cy="223437"/>
      </dsp:txXfrm>
    </dsp:sp>
    <dsp:sp modelId="{5C1597DE-D659-4CFF-9C2C-CD7C982434F4}">
      <dsp:nvSpPr>
        <dsp:cNvPr id="0" name=""/>
        <dsp:cNvSpPr/>
      </dsp:nvSpPr>
      <dsp:spPr>
        <a:xfrm>
          <a:off x="357156" y="1285882"/>
          <a:ext cx="657167" cy="657167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b="1" kern="1200" dirty="0" smtClean="0"/>
            <a:t>Ouessé</a:t>
          </a:r>
          <a:endParaRPr lang="fr-FR" sz="1050" b="1" kern="1200" dirty="0"/>
        </a:p>
      </dsp:txBody>
      <dsp:txXfrm>
        <a:off x="357156" y="1285882"/>
        <a:ext cx="657167" cy="657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6E534E-77F2-43E8-A91B-61CD43D508EA}" type="datetimeFigureOut">
              <a:rPr lang="fr-FR"/>
              <a:pPr>
                <a:defRPr/>
              </a:pPr>
              <a:t>21/01/2010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554945-0BBD-454C-8B0D-5E382E6D2A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B8BA64-A191-4DC1-A805-DAA7DE41E44F}" type="datetimeFigureOut">
              <a:rPr lang="fr-FR"/>
              <a:pPr>
                <a:defRPr/>
              </a:pPr>
              <a:t>21/01/2010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DFE970-1A5E-42C6-8A66-7E7097354B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0D63EB-60E8-458D-9151-1CBE97D677EF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Présentation</a:t>
            </a:r>
            <a:r>
              <a:rPr lang="fr-FR" baseline="0" dirty="0" smtClean="0"/>
              <a:t> générale du neem: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1) L’arbre:</a:t>
            </a:r>
          </a:p>
          <a:p>
            <a:r>
              <a:rPr lang="fr-FR" dirty="0" smtClean="0"/>
              <a:t>- Très répandu en Afrique de l’Ouest, surtout dans la région des</a:t>
            </a:r>
            <a:r>
              <a:rPr lang="fr-FR" baseline="0" dirty="0" smtClean="0"/>
              <a:t> collines au Bénin.</a:t>
            </a:r>
          </a:p>
          <a:p>
            <a:r>
              <a:rPr lang="fr-FR" dirty="0" smtClean="0"/>
              <a:t>- Produit des graines</a:t>
            </a:r>
            <a:r>
              <a:rPr lang="fr-FR" baseline="0" dirty="0" smtClean="0"/>
              <a:t> oléagineuses riches en huile</a:t>
            </a:r>
          </a:p>
          <a:p>
            <a:r>
              <a:rPr lang="fr-FR" dirty="0" smtClean="0"/>
              <a:t>- Ces graines oléagineuses</a:t>
            </a:r>
            <a:r>
              <a:rPr lang="fr-FR" baseline="0" dirty="0" smtClean="0"/>
              <a:t> sont pressées selon un procédé précis pour fournir de l’huile.</a:t>
            </a:r>
          </a:p>
          <a:p>
            <a:endParaRPr lang="fr-FR" dirty="0" smtClean="0"/>
          </a:p>
          <a:p>
            <a:r>
              <a:rPr lang="fr-FR" dirty="0" smtClean="0"/>
              <a:t>2) Produits de l’extraction</a:t>
            </a:r>
            <a:r>
              <a:rPr lang="fr-FR" baseline="0" dirty="0" smtClean="0"/>
              <a:t> ont de nombreuses propriétés: pour l’huile, </a:t>
            </a:r>
          </a:p>
          <a:p>
            <a:pPr>
              <a:buFontTx/>
              <a:buChar char="-"/>
            </a:pPr>
            <a:r>
              <a:rPr lang="fr-FR" baseline="0" dirty="0" smtClean="0"/>
              <a:t> médicinales, cosmétiques </a:t>
            </a:r>
          </a:p>
          <a:p>
            <a:pPr>
              <a:buFontTx/>
              <a:buNone/>
            </a:pPr>
            <a:r>
              <a:rPr lang="fr-FR" baseline="0" dirty="0" smtClean="0"/>
              <a:t>mais aussi et surtout insecticide et nématicide: c’est un bio pesticide 100% naturel.</a:t>
            </a:r>
            <a:endParaRPr lang="fr-FR" dirty="0" smtClean="0"/>
          </a:p>
          <a:p>
            <a:endParaRPr lang="fr-FR" dirty="0" smtClean="0"/>
          </a:p>
          <a:p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Activité est quasi</a:t>
            </a:r>
            <a:r>
              <a:rPr lang="fr-FR" sz="1200" baseline="0" dirty="0" smtClean="0">
                <a:latin typeface="Times New Roman" pitchFamily="18" charset="0"/>
                <a:cs typeface="Times New Roman" pitchFamily="18" charset="0"/>
              </a:rPr>
              <a:t> inexistante  au Bénin:</a:t>
            </a: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Le Neem</a:t>
            </a:r>
            <a:r>
              <a:rPr lang="fr-FR" sz="1200" baseline="0" dirty="0" smtClean="0">
                <a:latin typeface="Times New Roman" pitchFamily="18" charset="0"/>
                <a:cs typeface="Times New Roman" pitchFamily="18" charset="0"/>
              </a:rPr>
              <a:t> constitue</a:t>
            </a:r>
            <a:r>
              <a:rPr lang="fr-FR" sz="1200" dirty="0" smtClean="0">
                <a:latin typeface="Times New Roman" pitchFamily="18" charset="0"/>
                <a:cs typeface="Times New Roman" pitchFamily="18" charset="0"/>
              </a:rPr>
              <a:t> une </a:t>
            </a:r>
            <a:r>
              <a:rPr lang="fr-FR" sz="1200" b="1" dirty="0" smtClean="0">
                <a:latin typeface="Times New Roman" pitchFamily="18" charset="0"/>
                <a:cs typeface="Times New Roman" pitchFamily="18" charset="0"/>
              </a:rPr>
              <a:t>ressource encore inexploitée </a:t>
            </a:r>
            <a:r>
              <a:rPr lang="fr-FR" sz="1200" b="0" dirty="0" smtClean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fr-FR" sz="1200" b="0" baseline="0" dirty="0" smtClean="0">
                <a:latin typeface="Times New Roman" pitchFamily="18" charset="0"/>
                <a:cs typeface="Times New Roman" pitchFamily="18" charset="0"/>
              </a:rPr>
              <a:t> les collines.</a:t>
            </a:r>
          </a:p>
          <a:p>
            <a:endParaRPr lang="fr-FR" sz="1200" b="0" baseline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1200" b="0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B5ADD-57A0-40F7-9B6E-81CFA9C3CC5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u="sng" dirty="0" smtClean="0"/>
              <a:t>Contexte et problématique:</a:t>
            </a:r>
            <a:endParaRPr lang="fr-FR" i="0" u="sng" dirty="0" smtClean="0"/>
          </a:p>
          <a:p>
            <a:endParaRPr lang="fr-FR" i="0" dirty="0" smtClean="0"/>
          </a:p>
          <a:p>
            <a:r>
              <a:rPr lang="fr-F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société PhileoL, société française, travaille</a:t>
            </a:r>
            <a:r>
              <a:rPr lang="fr-F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dans la production et l’exportation des </a:t>
            </a:r>
            <a:r>
              <a:rPr lang="fr-F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huiles végétales rares et innovantes.</a:t>
            </a:r>
          </a:p>
          <a:p>
            <a:r>
              <a:rPr lang="fr-F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 prête</a:t>
            </a:r>
            <a:r>
              <a:rPr lang="fr-F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une attention particulière à la durabilité de ses activités.</a:t>
            </a:r>
          </a:p>
          <a:p>
            <a:endParaRPr lang="fr-FR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 s’associe</a:t>
            </a:r>
            <a:r>
              <a:rPr lang="fr-F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l’entreprise solidaire </a:t>
            </a:r>
            <a:r>
              <a:rPr lang="fr-F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HVC pour mettre</a:t>
            </a:r>
            <a:r>
              <a:rPr lang="fr-F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place l’activité d’extraction du neem dans les collines</a:t>
            </a:r>
          </a:p>
          <a:p>
            <a:r>
              <a:rPr lang="fr-F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  « «  Durant mon stage j’ai fait le lien entre HVC et PhileoL  et j’ai apporté les compétences techniques à ses sociétés» » » pour</a:t>
            </a:r>
          </a:p>
          <a:p>
            <a:r>
              <a:rPr lang="fr-F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l’implantation de l’ </a:t>
            </a:r>
            <a:r>
              <a:rPr lang="fr-F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unité d’extraction sise dans le département des Collines au Bénin. </a:t>
            </a:r>
            <a:endParaRPr lang="fr-FR" i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 dirty="0" smtClean="0"/>
              <a:t>La question</a:t>
            </a:r>
            <a:r>
              <a:rPr lang="fr-FR" i="0" baseline="0" dirty="0" smtClean="0"/>
              <a:t> est de savoir ce qui va être fait avec le neem alors que l’entreprise se donne pour objectif de respecter le dd.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 baseline="0" dirty="0" smtClean="0"/>
              <a:t>Comment faire les choses pour que cette activité atteigne les objectifs qu’elle s’est fixé mais tienne par exemple compte de son  impact sur l’environnement: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 baseline="0" dirty="0" smtClean="0"/>
              <a:t>(si le temps, soulever quelques questions: épuisements des ressources?)</a:t>
            </a:r>
            <a:endParaRPr lang="fr-FR" i="0" dirty="0" smtClean="0"/>
          </a:p>
          <a:p>
            <a:endParaRPr lang="fr-FR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u="sng" dirty="0" smtClean="0"/>
              <a:t>Enjeux: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i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 baseline="0" dirty="0" smtClean="0"/>
              <a:t>Grace à des Formations technique et organisationnelle, faire de cette activité une activité: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 baseline="0" dirty="0" smtClean="0"/>
              <a:t>Viable économiquement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 baseline="0" dirty="0" smtClean="0"/>
              <a:t>Respectueuse de son environnement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 baseline="0" dirty="0" smtClean="0"/>
              <a:t>Avoir un encrage territoriale et un impact fort sur les populations cibles</a:t>
            </a:r>
            <a:endParaRPr lang="fr-FR" i="0" baseline="0" dirty="0" smtClean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 baseline="0" dirty="0" smtClean="0">
                <a:solidFill>
                  <a:srgbClr val="FF0000"/>
                </a:solidFill>
              </a:rPr>
              <a:t>Avoir un impact sur le développement local  des différentes parties prenantes</a:t>
            </a:r>
          </a:p>
          <a:p>
            <a:r>
              <a:rPr lang="fr-F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Sociale : choix de techniques de production et collecte de graines de neem favorisant des transactions à la fois rémunératrices et génératrices de cohésion sociale pour les ménages ruraux. Procédés d’extraction sans risques pour la santé du personnel.</a:t>
            </a:r>
            <a:br>
              <a:rPr lang="fr-F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Composante économique : Elaboration de la chaîne des coûts et marges aux différents stades de la filière, permettant d’apprécier de manière objective la viabilité de l’activité pour chacun des acteurs impliqués.</a:t>
            </a:r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Composante environnementale : Elaboration de l’argumentaire environnemental de l’activité, tant en termes d’arboriculture du neem, que d’utilisation de ses produits (l’huile) et coproduits (tourteaux,...).  </a:t>
            </a:r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fr-F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Composante politique : appréciation de l’impact de l’activité promue sur le développement local, et recommandations sur la création de valeur ajoutée par une transformation et utilisation locale de produits issus du neem. </a:t>
            </a:r>
            <a:br>
              <a:rPr lang="fr-F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fr-FR" sz="1200" b="1" i="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fr-FR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fine, l’</a:t>
            </a:r>
            <a:r>
              <a:rPr lang="fr-F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huile répond aux normes de qualité du nouveau marché. </a:t>
            </a:r>
          </a:p>
          <a:p>
            <a:r>
              <a:rPr lang="fr-FR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Michel:  Prendre en compte les aspects sociaux et environnementaux pour créer de l’activité économiquement viable au Bénin et en Picardie grâce à la maitrise de technologies innovantes et durables satisfaisant avant tout les besoins locaux mais élargissant dans le même temps les activités de HVC. </a:t>
            </a:r>
          </a:p>
          <a:p>
            <a:pPr lvl="0"/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B5ADD-57A0-40F7-9B6E-81CFA9C3CC5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FR" baseline="0" dirty="0" smtClean="0"/>
              <a:t> cette évolution n’est pertinente ni au plan économique, environnemental ou social.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FB0D8-1354-4322-AFC5-C7C9C0B1636A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8F121-0A1A-4795-BF1B-2F0513B3D29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8F121-0A1A-4795-BF1B-2F0513B3D29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Intervention à</a:t>
            </a:r>
            <a:r>
              <a:rPr lang="fr-FR" baseline="0" dirty="0" smtClean="0"/>
              <a:t> plusieurs niveaux de la chaine de froid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09CCD-B44E-4B56-B4D7-B462E3E14573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8F121-0A1A-4795-BF1B-2F0513B3D29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8F121-0A1A-4795-BF1B-2F0513B3D29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Postulat</a:t>
            </a:r>
            <a:r>
              <a:rPr lang="fr-FR" baseline="0" dirty="0" smtClean="0"/>
              <a:t> de base : </a:t>
            </a:r>
            <a:r>
              <a:rPr lang="fr-FR" dirty="0" smtClean="0"/>
              <a:t>Un produit ou un service doit pouvoir se vendre.</a:t>
            </a:r>
            <a:r>
              <a:rPr lang="fr-FR" baseline="0" dirty="0" smtClean="0"/>
              <a:t> Donc pour que l’entreprise soit rentable, une condition nécessaire est que la demande doit être solvable.</a:t>
            </a:r>
          </a:p>
          <a:p>
            <a:r>
              <a:rPr lang="fr-FR" baseline="0" dirty="0" smtClean="0"/>
              <a:t>					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90B8-6782-47FF-A22B-616302338C2B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1.</a:t>
            </a:r>
            <a:r>
              <a:rPr lang="fr-FR" baseline="0" dirty="0" smtClean="0"/>
              <a:t> Le marché est-il solvable 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90B8-6782-47FF-A22B-616302338C2B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E24FB2-9D99-4E69-AEA4-BB18F35E248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90B8-6782-47FF-A22B-616302338C2B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L’ES est toujours dans la logique : social comme but et économique comme moyen.</a:t>
            </a:r>
          </a:p>
          <a:p>
            <a:r>
              <a:rPr lang="fr-FR" dirty="0" smtClean="0"/>
              <a:t>On veut d’abord satisfaire les impacts sociaux attendus. Donc l’ES est prête à être déficitaire au début, l’important est d’avoir fixé un seuil et une échéance de rentabilité. Ceci implique une adaptation du financement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90B8-6782-47FF-A22B-616302338C2B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8F121-0A1A-4795-BF1B-2F0513B3D29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8F121-0A1A-4795-BF1B-2F0513B3D29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70% de la pop vie de l’agriculture </a:t>
            </a:r>
            <a:r>
              <a:rPr lang="fr-FR" dirty="0" smtClean="0">
                <a:sym typeface="Wingdings" pitchFamily="2" charset="2"/>
              </a:rPr>
              <a:t> qualité de la terre indispensable</a:t>
            </a:r>
          </a:p>
          <a:p>
            <a:r>
              <a:rPr lang="fr-FR" dirty="0" smtClean="0">
                <a:sym typeface="Wingdings" pitchFamily="2" charset="2"/>
              </a:rPr>
              <a:t>Long terme : s’oppose au gagner immédiatement  difficile en</a:t>
            </a:r>
            <a:r>
              <a:rPr lang="fr-FR" baseline="0" dirty="0" smtClean="0">
                <a:sym typeface="Wingdings" pitchFamily="2" charset="2"/>
              </a:rPr>
              <a:t> Afrique</a:t>
            </a:r>
          </a:p>
          <a:p>
            <a:r>
              <a:rPr lang="fr-FR" baseline="0" dirty="0" smtClean="0">
                <a:sym typeface="Wingdings" pitchFamily="2" charset="2"/>
              </a:rPr>
              <a:t>Essence du </a:t>
            </a:r>
            <a:r>
              <a:rPr lang="fr-FR" baseline="0" dirty="0" err="1" smtClean="0">
                <a:sym typeface="Wingdings" pitchFamily="2" charset="2"/>
              </a:rPr>
              <a:t>nigéria</a:t>
            </a:r>
            <a:endParaRPr lang="fr-FR" baseline="0" dirty="0" smtClean="0">
              <a:sym typeface="Wingdings" pitchFamily="2" charset="2"/>
            </a:endParaRPr>
          </a:p>
          <a:p>
            <a:r>
              <a:rPr lang="fr-FR" baseline="0" dirty="0" err="1" smtClean="0">
                <a:sym typeface="Wingdings" pitchFamily="2" charset="2"/>
              </a:rPr>
              <a:t>Rehets</a:t>
            </a:r>
            <a:r>
              <a:rPr lang="fr-FR" baseline="0" dirty="0" smtClean="0">
                <a:sym typeface="Wingdings" pitchFamily="2" charset="2"/>
              </a:rPr>
              <a:t> CO2 France : 400x sup au Bénin</a:t>
            </a:r>
          </a:p>
          <a:p>
            <a:r>
              <a:rPr lang="fr-FR" baseline="0" dirty="0" smtClean="0">
                <a:sym typeface="Wingdings" pitchFamily="2" charset="2"/>
              </a:rPr>
              <a:t>Cotonou : 18mg/Nm3, 2 fois sup à la norme mondiale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09CCD-B44E-4B56-B4D7-B462E3E14573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Définition de la composante: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Ici politique / gouvernance</a:t>
            </a:r>
            <a:r>
              <a:rPr lang="fr-FR" sz="1200" b="0" i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au sens large: Manière dont l’ensemble des acteurs - aux statuts différents - travaillent ensemble.</a:t>
            </a:r>
            <a:endParaRPr lang="fr-FR" sz="1200" b="0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fr-FR" i="0" dirty="0" smtClean="0"/>
          </a:p>
          <a:p>
            <a:pPr lvl="0"/>
            <a:r>
              <a:rPr lang="fr-FR" i="0" baseline="0" dirty="0" smtClean="0"/>
              <a:t>On parle ici du système de régulation que ces  différents acteurs parviennent à mettre en place pour travailler ensemble.</a:t>
            </a:r>
          </a:p>
          <a:p>
            <a:pPr lvl="0"/>
            <a:endParaRPr lang="fr-FR" i="0" baseline="0" dirty="0" smtClean="0"/>
          </a:p>
          <a:p>
            <a:pPr lvl="0"/>
            <a:r>
              <a:rPr lang="fr-FR" i="0" baseline="0" dirty="0" smtClean="0"/>
              <a:t>Il s’agit de permettre l’arbitrage entre celui qui dirige, qui utilise (un service par exemple) et celui qui offre, qui propose afin de </a:t>
            </a: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B5ADD-57A0-40F7-9B6E-81CFA9C3CC57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fr-FR" i="0" dirty="0" smtClean="0"/>
              <a:t>Le</a:t>
            </a:r>
            <a:r>
              <a:rPr lang="fr-FR" i="0" baseline="0" dirty="0" smtClean="0"/>
              <a:t> but de ce système est de réguler, de concilier les trois composantes et de voir comment chaque partie prenante peut faire des compromis.</a:t>
            </a:r>
          </a:p>
          <a:p>
            <a:pPr lvl="0"/>
            <a:endParaRPr lang="fr-FR" i="0" baseline="0" dirty="0" smtClean="0"/>
          </a:p>
          <a:p>
            <a:pPr lvl="0"/>
            <a:r>
              <a:rPr lang="fr-FR" i="0" baseline="0" dirty="0" smtClean="0"/>
              <a:t>Après étude des parties prenantes, on choisit quelle organisation, quel système d’acteurs, quel système d’acteurs ou quel mode de gouvernance est à mettre en place.</a:t>
            </a:r>
          </a:p>
          <a:p>
            <a:pPr lvl="0"/>
            <a:endParaRPr lang="fr-FR" i="0" baseline="0" dirty="0" smtClean="0"/>
          </a:p>
          <a:p>
            <a:pPr lvl="0"/>
            <a:r>
              <a:rPr lang="fr-FR" i="0" baseline="0" dirty="0" smtClean="0"/>
              <a:t>On choisit une organisation qui convient aux parties prenantes plutôt que de mettre en place l’organisation et de chercher après à rendre cette organisation efficiente.</a:t>
            </a: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B5ADD-57A0-40F7-9B6E-81CFA9C3CC57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Pour faire ce travail de régulation, il va falloir se</a:t>
            </a:r>
            <a:r>
              <a:rPr lang="fr-FR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poser un certain nombre de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Parmi elles,</a:t>
            </a:r>
            <a:endParaRPr lang="fr-FR" sz="12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 est concerné? Quelles sont les parties prenantes?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Recensement de toutes les parties prenantes</a:t>
            </a:r>
            <a:r>
              <a:rPr lang="fr-FR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intervenant dans l’activité. (ES, Mairie –plus largement CL-, Producteurs et Fournisseurs, clients, Investisseurs…)</a:t>
            </a:r>
            <a:endParaRPr lang="fr-FR" sz="12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 est touché par l’activité, par l’entreprise, qui a de l’influence sur</a:t>
            </a:r>
            <a:r>
              <a:rPr lang="fr-FR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l’activité?</a:t>
            </a:r>
            <a:endParaRPr lang="fr-FR" sz="12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Partie prenantes concernés, touchés</a:t>
            </a:r>
            <a:r>
              <a:rPr lang="fr-FR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par l’activité.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Partie prenantes influentes, qui peuvent intervenir dans la réalisation de l’activité.</a:t>
            </a:r>
            <a:endParaRPr lang="fr-FR" sz="12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2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Comment</a:t>
            </a:r>
            <a:r>
              <a:rPr lang="fr-FR" sz="12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chacun fait valoir son point de vue, son opinion, son intérêt: de quel pouvoir dispose-t-il? Quelle légitimité ont-ils?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Propriétaire: celui qui possède matériellement un ressource ou un objet  utile à l’activité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Technicien: compétences, techniques, connaissances techniques indispensables pour l’activité.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Désignation (notamment élective): Légitimité du groupe, de la masse Mairie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Traditionnelle: Respect des anciens par exemple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 baseline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FR" sz="2200" b="1" u="sng" dirty="0" smtClean="0">
                <a:latin typeface="Times New Roman" pitchFamily="18" charset="0"/>
                <a:cs typeface="Times New Roman" pitchFamily="18" charset="0"/>
              </a:rPr>
              <a:t>Exemple:</a:t>
            </a:r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	Habitat rural par Comaloc</a:t>
            </a:r>
          </a:p>
          <a:p>
            <a:pPr>
              <a:buFontTx/>
              <a:buChar char="-"/>
            </a:pPr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Qui est concerné? Quelles sont les parties prenantes?</a:t>
            </a:r>
          </a:p>
          <a:p>
            <a:pPr lvl="1"/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Comaloc – Mairie – Villageois – Fournisseurs – Investisseurs…</a:t>
            </a:r>
          </a:p>
          <a:p>
            <a:pPr lvl="1">
              <a:buFontTx/>
              <a:buChar char="-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Les parties prenantes sont-elles concernées ou influentes?</a:t>
            </a:r>
          </a:p>
          <a:p>
            <a:pPr lvl="1"/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Villageois sont concernés</a:t>
            </a:r>
          </a:p>
          <a:p>
            <a:pPr lvl="1"/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mairie est influente</a:t>
            </a:r>
          </a:p>
          <a:p>
            <a:pPr lvl="1">
              <a:buFontTx/>
              <a:buChar char="-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De quel type de pouvoir, de légitimité dispose chaque partie prenante?</a:t>
            </a:r>
          </a:p>
          <a:p>
            <a:pPr lvl="1"/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Comaloc – Technicien</a:t>
            </a:r>
          </a:p>
          <a:p>
            <a:pPr lvl="1"/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Mairie – Désignation élective</a:t>
            </a:r>
          </a:p>
          <a:p>
            <a:pPr lvl="1"/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Actions</a:t>
            </a:r>
          </a:p>
          <a:p>
            <a:pPr lvl="1"/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Comaloc 	montre l’intérêt des matériaux locaux et </a:t>
            </a:r>
          </a:p>
          <a:p>
            <a:pPr lvl="1"/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forme techniquement des agents de la mairie</a:t>
            </a:r>
          </a:p>
          <a:p>
            <a:pPr lvl="1"/>
            <a:r>
              <a:rPr lang="fr-FR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Mairie	inclue les matériaux locaux au programme d’actions 			communales.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B5ADD-57A0-40F7-9B6E-81CFA9C3CC57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Patience fiscale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B5ADD-57A0-40F7-9B6E-81CFA9C3CC57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8F121-0A1A-4795-BF1B-2F0513B3D29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87C6D-6943-437F-B97B-B432F0B945F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FC2219-450C-460A-8B4A-25CC24F725A2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183C7E-8650-4A9E-966A-A174DF529066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63DE2A-BB26-4765-AB6C-030C8137D0D5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45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5C5F71-959F-40E1-8A88-619AF645B63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8F121-0A1A-4795-BF1B-2F0513B3D29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9C01AF-80EA-4A9F-ADA9-D9B813BA5D31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58F121-0A1A-4795-BF1B-2F0513B3D29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B5ADD-57A0-40F7-9B6E-81CFA9C3CC5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Rectangle 10"/>
          <p:cNvSpPr/>
          <p:nvPr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fr-FR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fr-FR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0"/>
          </p:nvPr>
        </p:nvSpPr>
        <p:spPr>
          <a:xfrm>
            <a:off x="6477000" y="6477000"/>
            <a:ext cx="1020763" cy="3048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D061D1-0CE9-4F42-8D78-9BF94B5A84A1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ftr" sz="quarter" idx="11"/>
          </p:nvPr>
        </p:nvSpPr>
        <p:spPr>
          <a:xfrm>
            <a:off x="2071688" y="6477000"/>
            <a:ext cx="5510212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2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 eaLnBrk="1" latinLnBrk="0" hangingPunct="1">
              <a:defRPr kumimoji="0" lang="fr-FR">
                <a:solidFill>
                  <a:srgbClr val="A0A0A0"/>
                </a:solidFill>
              </a:defRPr>
            </a:lvl1pPr>
            <a:extLst/>
          </a:lstStyle>
          <a:p>
            <a:pPr>
              <a:defRPr/>
            </a:pPr>
            <a:fld id="{FC85DB15-B7AC-43E5-B56C-2F107DBF3F1C}" type="datetimeFigureOut">
              <a:rPr/>
              <a:pPr>
                <a:defRPr/>
              </a:pPr>
              <a:t>07/01/2010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ses : 1 Haut, 2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4C7AEA-FD1E-40F9-B1B4-52B406AEAE37}" type="datetimeFigureOut">
              <a:rPr/>
              <a:pPr>
                <a:defRPr/>
              </a:pPr>
              <a:t>07/01/2010</a:t>
            </a:fld>
            <a:endParaRPr/>
          </a:p>
        </p:txBody>
      </p:sp>
      <p:sp>
        <p:nvSpPr>
          <p:cNvPr id="1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422BAF-FC76-4F4B-BA13-028B0F7D5A14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11" name="Rectangle 22"/>
          <p:cNvSpPr>
            <a:spLocks noGrp="1"/>
          </p:cNvSpPr>
          <p:nvPr>
            <p:ph type="ftr" sz="quarter" idx="24"/>
          </p:nvPr>
        </p:nvSpPr>
        <p:spPr>
          <a:xfrm>
            <a:off x="2071688" y="6477000"/>
            <a:ext cx="5510212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1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53DA6C-F7EE-4974-9A6E-D548D808F95E}" type="datetimeFigureOut">
              <a:rPr/>
              <a:pPr>
                <a:defRPr/>
              </a:pPr>
              <a:t>07/01/2010</a:t>
            </a:fld>
            <a:endParaRPr/>
          </a:p>
        </p:txBody>
      </p:sp>
      <p:sp>
        <p:nvSpPr>
          <p:cNvPr id="12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A343A4-2097-4E52-AE80-3CA3A75B1D72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13" name="Rectangle 28"/>
          <p:cNvSpPr>
            <a:spLocks noGrp="1"/>
          </p:cNvSpPr>
          <p:nvPr>
            <p:ph type="ftr" sz="quarter" idx="24"/>
          </p:nvPr>
        </p:nvSpPr>
        <p:spPr>
          <a:xfrm>
            <a:off x="2071688" y="6477000"/>
            <a:ext cx="5510212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oses : 1 Gauche, 3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1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006509-4F67-4C9D-99AE-ABDA1FC4C792}" type="datetimeFigureOut">
              <a:rPr/>
              <a:pPr>
                <a:defRPr/>
              </a:pPr>
              <a:t>07/01/2010</a:t>
            </a:fld>
            <a:endParaRPr/>
          </a:p>
        </p:txBody>
      </p:sp>
      <p:sp>
        <p:nvSpPr>
          <p:cNvPr id="16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F7B63E-5228-45B2-99BA-EB3DB1692886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17" name="Rectangle 21"/>
          <p:cNvSpPr>
            <a:spLocks noGrp="1"/>
          </p:cNvSpPr>
          <p:nvPr>
            <p:ph type="ftr" sz="quarter" idx="23"/>
          </p:nvPr>
        </p:nvSpPr>
        <p:spPr>
          <a:xfrm>
            <a:off x="2071688" y="6477000"/>
            <a:ext cx="5510212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oses : 3 Gauche, 1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1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D1AA83-9C2E-44C5-8862-D1D85ADA2D48}" type="datetimeFigureOut">
              <a:rPr/>
              <a:pPr>
                <a:defRPr/>
              </a:pPr>
              <a:t>07/01/2010</a:t>
            </a:fld>
            <a:endParaRPr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B95568-9F86-40AF-B066-BF128C9CDE98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23"/>
          </p:nvPr>
        </p:nvSpPr>
        <p:spPr>
          <a:xfrm>
            <a:off x="2071688" y="6477000"/>
            <a:ext cx="5510212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oses : 2 Gauche, 3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3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D00389-3D8F-4C70-9088-267D025BBBDE}" type="datetimeFigureOut">
              <a:rPr/>
              <a:pPr>
                <a:defRPr/>
              </a:pPr>
              <a:t>07/01/2010</a:t>
            </a:fld>
            <a:endParaRPr/>
          </a:p>
        </p:txBody>
      </p:sp>
      <p:sp>
        <p:nvSpPr>
          <p:cNvPr id="14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AEF98A-D838-44D0-8959-4055E45AFA4A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15" name="Rectangle 18"/>
          <p:cNvSpPr>
            <a:spLocks noGrp="1"/>
          </p:cNvSpPr>
          <p:nvPr>
            <p:ph type="ftr" sz="quarter" idx="25"/>
          </p:nvPr>
        </p:nvSpPr>
        <p:spPr>
          <a:xfrm>
            <a:off x="2071688" y="6477000"/>
            <a:ext cx="5510212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oses : 3 Gauche, 2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4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248D0B-94A0-4DE9-810D-A56C31B6F73D}" type="datetimeFigureOut">
              <a:rPr/>
              <a:pPr>
                <a:defRPr/>
              </a:pPr>
              <a:t>07/01/2010</a:t>
            </a:fld>
            <a:endParaRPr/>
          </a:p>
        </p:txBody>
      </p:sp>
      <p:sp>
        <p:nvSpPr>
          <p:cNvPr id="17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81D252-F2D1-4B63-A7A8-A6BAFDD60FFB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18" name="Rectangle 23"/>
          <p:cNvSpPr>
            <a:spLocks noGrp="1"/>
          </p:cNvSpPr>
          <p:nvPr>
            <p:ph type="ftr" sz="quarter" idx="27"/>
          </p:nvPr>
        </p:nvSpPr>
        <p:spPr>
          <a:xfrm>
            <a:off x="2071688" y="6477000"/>
            <a:ext cx="5510212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rre tomb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1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2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2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/>
          </p:nvPr>
        </p:nvSpPr>
        <p:spPr>
          <a:xfrm>
            <a:off x="15240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/>
          </p:nvPr>
        </p:nvSpPr>
        <p:spPr>
          <a:xfrm>
            <a:off x="15240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/>
          </p:nvPr>
        </p:nvSpPr>
        <p:spPr>
          <a:xfrm>
            <a:off x="36576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/>
          </p:nvPr>
        </p:nvSpPr>
        <p:spPr>
          <a:xfrm>
            <a:off x="36576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/>
          </p:nvPr>
        </p:nvSpPr>
        <p:spPr>
          <a:xfrm>
            <a:off x="5791200" y="16002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/>
          </p:nvPr>
        </p:nvSpPr>
        <p:spPr>
          <a:xfrm>
            <a:off x="5791200" y="4038600"/>
            <a:ext cx="1371600" cy="685800"/>
          </a:xfrm>
        </p:spPr>
        <p:txBody>
          <a:bodyPr>
            <a:normAutofit/>
          </a:bodyPr>
          <a:lstStyle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fr-FR" b="1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fr-FR" b="1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fr-FR" b="1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fr-FR" b="1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fr-FR" b="1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lang="fr-FR" b="1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fr-FR" sz="800" i="1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fr-FR" sz="800" i="1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fr-FR" sz="800" i="1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fr-FR" sz="800" i="1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fr-FR" sz="800" i="1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fr-FR" sz="800" i="1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fr-FR" sz="80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fr-FR" sz="80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fr-FR" sz="80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fr-FR" sz="80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fr-FR" sz="80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fr-FR" sz="80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fr-FR" sz="120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5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83637B-C390-4270-8F10-A81E606DF720}" type="datetimeFigureOut">
              <a:rPr/>
              <a:pPr>
                <a:defRPr/>
              </a:pPr>
              <a:t>07/01/2010</a:t>
            </a:fld>
            <a:endParaRPr/>
          </a:p>
        </p:txBody>
      </p:sp>
      <p:sp>
        <p:nvSpPr>
          <p:cNvPr id="46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977311-36CD-484A-A724-CF66553B9E35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47" name="Rectangle 45"/>
          <p:cNvSpPr>
            <a:spLocks noGrp="1"/>
          </p:cNvSpPr>
          <p:nvPr>
            <p:ph type="ftr" sz="quarter" idx="49"/>
          </p:nvPr>
        </p:nvSpPr>
        <p:spPr>
          <a:xfrm>
            <a:off x="2071688" y="6477000"/>
            <a:ext cx="5510212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D0B4C0-C80A-4875-A803-06865C8FDF7A}" type="datetimeFigureOut">
              <a:rPr/>
              <a:pPr>
                <a:defRPr/>
              </a:pPr>
              <a:t>07/01/2010</a:t>
            </a:fld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FF67B-93C8-4BFC-B908-6472935474CB}" type="datetimeFigureOut">
              <a:rPr/>
              <a:pPr>
                <a:defRPr/>
              </a:pPr>
              <a:t>07/01/2010</a:t>
            </a:fld>
            <a:endParaRPr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44310-AFCD-4C9A-8473-A2E4F1BA8824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C309C-255C-43D6-9F78-A5F616F65110}" type="datetimeFigureOut">
              <a:rPr lang="fr-FR"/>
              <a:pPr>
                <a:defRPr/>
              </a:pPr>
              <a:t>21/01/2010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5E46-7A3C-4F34-80DD-BCCCAE4636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 baseline="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 baseline="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 baseline="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lang="fr-FR" sz="110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lang="fr-FR" sz="1100"/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lang="fr-FR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 eaLnBrk="1" latinLnBrk="0" hangingPunct="1">
              <a:defRPr kumimoji="0" lang="fr-FR" sz="1100"/>
            </a:lvl1pPr>
            <a:extLst/>
          </a:lstStyle>
          <a:p>
            <a:pPr>
              <a:defRPr/>
            </a:pPr>
            <a:fld id="{7757F0F7-88A2-4B1B-99C7-00D6C276D5E5}" type="datetimeFigureOut">
              <a:rPr/>
              <a:pPr>
                <a:defRPr/>
              </a:pPr>
              <a:t>07/01/2010</a:t>
            </a:fld>
            <a:endParaRPr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3E4BA4-7CDB-47B9-ADA9-F48BEACC343F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>
          <a:xfrm>
            <a:off x="2071688" y="6477000"/>
            <a:ext cx="5510212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6B48-4416-4317-8228-20430DD8CCAA}" type="datetimeFigureOut">
              <a:rPr lang="fr-FR"/>
              <a:pPr>
                <a:defRPr/>
              </a:pPr>
              <a:t>21/01/2010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41CC-4468-4E02-AEA9-15FABFA21E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11519-4035-43CF-9564-814A15487E3F}" type="datetimeFigureOut">
              <a:rPr lang="fr-FR"/>
              <a:pPr>
                <a:defRPr/>
              </a:pPr>
              <a:t>21/01/2010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7BF0D-BB06-46C9-84C2-9607A7C695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3DCD4-77F1-4782-B0D8-7D798129ABAD}" type="datetimeFigureOut">
              <a:rPr lang="fr-FR"/>
              <a:pPr>
                <a:defRPr/>
              </a:pPr>
              <a:t>21/01/2010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CA6AA-08D1-4CDE-8043-5977037D7A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14EBF-1A03-4351-A07B-A42179F841B5}" type="datetimeFigureOut">
              <a:rPr lang="fr-FR"/>
              <a:pPr>
                <a:defRPr/>
              </a:pPr>
              <a:t>21/01/2010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D800E-FADB-4FD4-A00F-FFACAB624D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917A2-223C-4FD4-99A2-307AEBAA19A1}" type="datetimeFigureOut">
              <a:rPr lang="fr-FR"/>
              <a:pPr>
                <a:defRPr/>
              </a:pPr>
              <a:t>21/01/2010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41CCE-4C5F-4E17-976E-430CFDFFC8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6F71-BEDB-4338-996F-E72E0C9A56C3}" type="datetimeFigureOut">
              <a:rPr lang="fr-FR"/>
              <a:pPr>
                <a:defRPr/>
              </a:pPr>
              <a:t>21/01/2010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655E-5231-4A3B-BFFC-D1E696B0DC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0372-CA5B-4255-AB00-ABEFF01FB50D}" type="datetimeFigureOut">
              <a:rPr lang="fr-FR"/>
              <a:pPr>
                <a:defRPr/>
              </a:pPr>
              <a:t>21/01/2010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C418-9676-4D5D-AB3E-AEE09698B1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3ECD-353D-4400-B2E9-DA67CF44475A}" type="datetimeFigureOut">
              <a:rPr lang="fr-FR"/>
              <a:pPr>
                <a:defRPr/>
              </a:pPr>
              <a:t>21/01/2010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ACF3-54B7-4F73-8ED9-087F6241BC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C375E-81B4-43D3-9223-A2CD5D7436E7}" type="datetimeFigureOut">
              <a:rPr lang="fr-FR"/>
              <a:pPr>
                <a:defRPr/>
              </a:pPr>
              <a:t>21/01/2010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0B9D-6C76-4042-9631-1C7E4A841A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08BD7-DA54-4465-8A57-9A7C81952552}" type="datetimeFigureOut">
              <a:rPr lang="fr-FR"/>
              <a:pPr>
                <a:defRPr/>
              </a:pPr>
              <a:t>21/01/2010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9102E-A69A-41EC-A2C5-2F6EC9B1C1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4646613"/>
            <a:ext cx="9144000" cy="26987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20" descr="SEN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5857875"/>
            <a:ext cx="152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21" descr="CRP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578643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fr-FR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476232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94B7-A985-4DCB-8DA2-B3BBCA3D0783}" type="datetimeFigureOut">
              <a:rPr/>
              <a:pPr>
                <a:defRPr/>
              </a:pPr>
              <a:t>07/01/2010</a:t>
            </a:fld>
            <a:endParaRPr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1D3B3-BFCC-4BA2-B70B-34B04D0C7056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C6639-6648-4A86-9F8A-54D270D32C80}" type="datetimeFigureOut">
              <a:rPr/>
              <a:pPr>
                <a:defRPr/>
              </a:pPr>
              <a:t>07/01/2010</a:t>
            </a:fld>
            <a:endParaRPr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DE475-0E78-4337-87E8-1DD9A3E1545F}" type="slidenum">
              <a:rPr/>
              <a:pPr>
                <a:defRPr/>
              </a:pPr>
              <a:t>‹N°›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214290"/>
            <a:ext cx="8077200" cy="500066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214282" y="2500306"/>
            <a:ext cx="8077200" cy="2786082"/>
          </a:xfrm>
        </p:spPr>
        <p:txBody>
          <a:bodyPr/>
          <a:lstStyle>
            <a:extLst/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/>
          </a:p>
        </p:txBody>
      </p:sp>
      <p:sp>
        <p:nvSpPr>
          <p:cNvPr id="5" name="Rectangle 9"/>
          <p:cNvSpPr>
            <a:spLocks noGrp="1"/>
          </p:cNvSpPr>
          <p:nvPr>
            <p:ph type="dt" sz="half" idx="16"/>
          </p:nvPr>
        </p:nvSpPr>
        <p:spPr>
          <a:xfrm>
            <a:off x="7000875" y="0"/>
            <a:ext cx="1371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EB3CC5-27A6-40F3-960C-F133E98452B3}" type="datetimeFigureOut">
              <a:rPr/>
              <a:pPr>
                <a:defRPr/>
              </a:pPr>
              <a:t>07/01/2010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EA6765-C8DA-4454-8DE8-1ACEA06E7ABC}" type="datetimeFigureOut">
              <a:rPr/>
              <a:pPr>
                <a:defRPr/>
              </a:pPr>
              <a:t>07/01/2010</a:t>
            </a:fld>
            <a:endParaRPr/>
          </a:p>
        </p:txBody>
      </p:sp>
      <p:sp>
        <p:nvSpPr>
          <p:cNvPr id="8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F02BC3-6CEB-46FF-BD64-40E346248948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10" name="Rectangle 17"/>
          <p:cNvSpPr>
            <a:spLocks noGrp="1"/>
          </p:cNvSpPr>
          <p:nvPr>
            <p:ph type="ftr" sz="quarter" idx="20"/>
          </p:nvPr>
        </p:nvSpPr>
        <p:spPr>
          <a:xfrm>
            <a:off x="2071688" y="6477000"/>
            <a:ext cx="5510212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ses : 2 Gauche, 1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0" name="Rectangle 9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4F7780-0BA4-4709-8E95-07BA752514DB}" type="datetimeFigureOut">
              <a:rPr/>
              <a:pPr>
                <a:defRPr/>
              </a:pPr>
              <a:t>07/01/2010</a:t>
            </a:fld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1960C3-98B5-486F-B4D6-73FF95148A35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12" name="Rectangle 22"/>
          <p:cNvSpPr>
            <a:spLocks noGrp="1"/>
          </p:cNvSpPr>
          <p:nvPr>
            <p:ph type="ftr" sz="quarter" idx="22"/>
          </p:nvPr>
        </p:nvSpPr>
        <p:spPr>
          <a:xfrm>
            <a:off x="2071688" y="6477000"/>
            <a:ext cx="5510212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ses : 1 Gauche, 2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lang="fr-FR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9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FE9DEF-6081-49B2-9E66-6A28F22E67F3}" type="datetimeFigureOut">
              <a:rPr/>
              <a:pPr>
                <a:defRPr/>
              </a:pPr>
              <a:t>07/01/2010</a:t>
            </a:fld>
            <a:endParaRPr/>
          </a:p>
        </p:txBody>
      </p:sp>
      <p:sp>
        <p:nvSpPr>
          <p:cNvPr id="10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309F7E-6D9B-4BB9-9B04-50BC66693ADF}" type="slidenum">
              <a:rPr/>
              <a:pPr>
                <a:defRPr/>
              </a:pPr>
              <a:t>‹N°›</a:t>
            </a:fld>
            <a:endParaRPr/>
          </a:p>
        </p:txBody>
      </p:sp>
      <p:sp>
        <p:nvSpPr>
          <p:cNvPr id="11" name="Rectangle 23"/>
          <p:cNvSpPr>
            <a:spLocks noGrp="1"/>
          </p:cNvSpPr>
          <p:nvPr>
            <p:ph type="ftr" sz="quarter" idx="22"/>
          </p:nvPr>
        </p:nvSpPr>
        <p:spPr>
          <a:xfrm>
            <a:off x="2071688" y="6477000"/>
            <a:ext cx="5510212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2052" name="Rectangle 3"/>
          <p:cNvSpPr>
            <a:spLocks noGrp="1"/>
          </p:cNvSpPr>
          <p:nvPr>
            <p:ph type="body" idx="1"/>
          </p:nvPr>
        </p:nvSpPr>
        <p:spPr bwMode="auto">
          <a:xfrm>
            <a:off x="304800" y="381000"/>
            <a:ext cx="80772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fr-FR" sz="1000">
                <a:solidFill>
                  <a:schemeClr val="tx1">
                    <a:tint val="6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03C8EB0-D29C-4E4C-BDB7-5C80305E6B33}" type="datetimeFigureOut">
              <a:rPr/>
              <a:pPr>
                <a:defRPr/>
              </a:pPr>
              <a:t>07/01/2010</a:t>
            </a:fld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7500938" y="6286500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lang="fr-FR" sz="1000">
                <a:latin typeface="+mn-lt"/>
              </a:defRPr>
            </a:lvl1pPr>
            <a:extLst/>
          </a:lstStyle>
          <a:p>
            <a:pPr>
              <a:defRPr/>
            </a:pPr>
            <a:fld id="{5279C8E8-E1C7-48C7-9115-C2CEA5810255}" type="slidenum">
              <a:rPr/>
              <a:pPr>
                <a:defRPr/>
              </a:pPr>
              <a:t>‹N°›</a:t>
            </a:fld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056" name="Image 13" descr="SENS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71875" y="6210300"/>
            <a:ext cx="152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16" r:id="rId4"/>
    <p:sldLayoutId id="2147484117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  <p:sldLayoutId id="2147484142" r:id="rId15"/>
    <p:sldLayoutId id="2147484143" r:id="rId16"/>
    <p:sldLayoutId id="2147484144" r:id="rId17"/>
    <p:sldLayoutId id="2147484118" r:id="rId1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fr-FR" sz="2400" cap="sm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lang="fr-FR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lang="fr-FR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lang="fr-FR" sz="28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lang="fr-FR" sz="2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lang="fr-FR" sz="2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F27EE8-7552-4BB7-BDBD-EA29489B5E23}" type="datetimeFigureOut">
              <a:rPr lang="fr-FR"/>
              <a:pPr>
                <a:defRPr/>
              </a:pPr>
              <a:t>21/01/2010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00BD46-E2B4-409B-9834-05C07FD072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500" y="2357438"/>
            <a:ext cx="8143875" cy="14287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4400" b="1" i="1" dirty="0" err="1" smtClean="0"/>
              <a:t>Entreprendre</a:t>
            </a:r>
            <a:r>
              <a:rPr sz="4400" b="1" i="1" dirty="0" smtClean="0"/>
              <a:t> SOLIDAIRE AVEC SON TERRITOIRE</a:t>
            </a:r>
            <a:r>
              <a:rPr sz="2800" b="1" dirty="0" smtClean="0"/>
              <a:t/>
            </a:r>
            <a:br>
              <a:rPr sz="2800" b="1" dirty="0" smtClean="0"/>
            </a:br>
            <a:endParaRPr sz="2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8600" y="4705350"/>
            <a:ext cx="8486775" cy="2238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sz="1200" dirty="0" smtClean="0"/>
              <a:t>DD01 - </a:t>
            </a:r>
            <a:r>
              <a:rPr sz="1200" dirty="0" err="1" smtClean="0"/>
              <a:t>Janvier</a:t>
            </a:r>
            <a:r>
              <a:rPr sz="1200" dirty="0" smtClean="0"/>
              <a:t> 2010</a:t>
            </a:r>
            <a:endParaRPr sz="1200" dirty="0"/>
          </a:p>
        </p:txBody>
      </p:sp>
      <p:pic>
        <p:nvPicPr>
          <p:cNvPr id="19460" name="Image 6" descr="SENS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5500688"/>
            <a:ext cx="25511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408954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916" anchor="ctr">
            <a:spAutoFit/>
          </a:bodyPr>
          <a:lstStyle/>
          <a:p>
            <a:pPr algn="ctr" eaLnBrk="0" hangingPunct="0"/>
            <a:r>
              <a:rPr lang="fr-FR" sz="2400" b="1" dirty="0" smtClean="0">
                <a:solidFill>
                  <a:schemeClr val="bg1"/>
                </a:solidFill>
                <a:cs typeface="Times New Roman" pitchFamily="18" charset="0"/>
              </a:rPr>
              <a:t>Solidaires pour Innover en Développement Durable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eur\Bureau\DSCN25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487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" b="1" dirty="0" smtClean="0">
              <a:solidFill>
                <a:srgbClr val="FFC000"/>
              </a:solidFill>
            </a:endParaRPr>
          </a:p>
          <a:p>
            <a:endParaRPr lang="fr-FR" sz="400" b="1" dirty="0" smtClean="0">
              <a:solidFill>
                <a:srgbClr val="FFC000"/>
              </a:solidFill>
            </a:endParaRPr>
          </a:p>
          <a:p>
            <a:r>
              <a:rPr lang="fr-FR" sz="4400" b="1" dirty="0" smtClean="0">
                <a:solidFill>
                  <a:srgbClr val="FFC000"/>
                </a:solidFill>
              </a:rPr>
              <a:t>  </a:t>
            </a:r>
            <a:r>
              <a:rPr lang="fr-FR" sz="4400" b="1" dirty="0" smtClean="0">
                <a:solidFill>
                  <a:srgbClr val="FFC000"/>
                </a:solidFill>
                <a:latin typeface="Calibri" pitchFamily="34" charset="0"/>
              </a:rPr>
              <a:t>PhileoL</a:t>
            </a:r>
          </a:p>
          <a:p>
            <a:endParaRPr lang="fr-FR" sz="400" b="1" dirty="0" smtClean="0">
              <a:solidFill>
                <a:srgbClr val="FFC000"/>
              </a:solidFill>
            </a:endParaRPr>
          </a:p>
          <a:p>
            <a:endParaRPr lang="fr-FR" sz="400" b="1" dirty="0" smtClean="0">
              <a:solidFill>
                <a:srgbClr val="FFC000"/>
              </a:solidFill>
            </a:endParaRPr>
          </a:p>
          <a:p>
            <a:endParaRPr lang="fr-FR" sz="400" b="1" dirty="0" smtClean="0">
              <a:solidFill>
                <a:srgbClr val="FFC000"/>
              </a:solidFill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PRODUCTION D’HUILE DE</a:t>
            </a:r>
          </a:p>
          <a:p>
            <a:pPr algn="ctr"/>
            <a:r>
              <a:rPr lang="fr-FR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NEEM AU BENIN</a:t>
            </a:r>
          </a:p>
          <a:p>
            <a:pPr algn="ctr"/>
            <a:endParaRPr lang="fr-FR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sz="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Timothée Le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Quiniou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GP03</a:t>
            </a:r>
            <a:endParaRPr lang="fr-FR" sz="5400" b="1" dirty="0" smtClean="0"/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71414"/>
            <a:ext cx="2971748" cy="117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5" descr="C:\Documents and Settings\Nicolas Previtali\Escritorio\logo_UT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71414"/>
            <a:ext cx="2454185" cy="87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eur\Bureau\DSCN26020 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071678"/>
            <a:ext cx="4847424" cy="3635375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71406" y="500042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Qu’est-ce-que le Neem (</a:t>
            </a:r>
            <a:r>
              <a:rPr lang="fr-FR" sz="2400" b="1" u="sng" dirty="0" err="1" smtClean="0">
                <a:latin typeface="Times New Roman" pitchFamily="18" charset="0"/>
                <a:cs typeface="Times New Roman" pitchFamily="18" charset="0"/>
              </a:rPr>
              <a:t>azadirachta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u="sng" dirty="0" err="1" smtClean="0">
                <a:latin typeface="Times New Roman" pitchFamily="18" charset="0"/>
                <a:cs typeface="Times New Roman" pitchFamily="18" charset="0"/>
              </a:rPr>
              <a:t>indica</a:t>
            </a:r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)?</a:t>
            </a:r>
          </a:p>
          <a:p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71678"/>
            <a:ext cx="31432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000108"/>
            <a:ext cx="3786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Graines oléagineuses riches en huile</a:t>
            </a:r>
            <a:endParaRPr lang="fr-FR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5286380" y="1324261"/>
            <a:ext cx="3786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Huile de neem</a:t>
            </a:r>
            <a:endParaRPr lang="fr-FR" sz="2400" b="1" dirty="0"/>
          </a:p>
        </p:txBody>
      </p:sp>
      <p:sp>
        <p:nvSpPr>
          <p:cNvPr id="11" name="Flèche droite 10"/>
          <p:cNvSpPr/>
          <p:nvPr/>
        </p:nvSpPr>
        <p:spPr>
          <a:xfrm>
            <a:off x="2571736" y="3071810"/>
            <a:ext cx="2643206" cy="171451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PROCEDE DE PRODUCTION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 err="1" smtClean="0"/>
              <a:t>Présentation</a:t>
            </a:r>
            <a:r>
              <a:rPr dirty="0" smtClean="0"/>
              <a:t> des 4 stages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857256"/>
          </a:xfrm>
        </p:spPr>
        <p:txBody>
          <a:bodyPr>
            <a:normAutofit/>
          </a:bodyPr>
          <a:lstStyle/>
          <a:p>
            <a:pPr lvl="0" algn="ctr"/>
            <a:r>
              <a:rPr lang="fr-FR" sz="4000" u="sng" dirty="0" smtClean="0">
                <a:latin typeface="Times New Roman" pitchFamily="18" charset="0"/>
                <a:cs typeface="Times New Roman" pitchFamily="18" charset="0"/>
              </a:rPr>
              <a:t>Contexte et Problématique:</a:t>
            </a:r>
            <a:endParaRPr lang="fr-FR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2500306"/>
            <a:ext cx="91440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u="sng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Enjeux du projet:</a:t>
            </a:r>
            <a:endParaRPr lang="fr-FR" sz="3200" u="sng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4314" y="3428999"/>
            <a:ext cx="9144032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Concevoir le procédé de l’amont à l’aval (qui fait quoi, comment) </a:t>
            </a: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de manière à ce que la chaine soit , </a:t>
            </a:r>
            <a:r>
              <a:rPr lang="fr-FR" sz="2200" u="sng" dirty="0" smtClean="0">
                <a:latin typeface="Times New Roman" pitchFamily="18" charset="0"/>
                <a:cs typeface="Times New Roman" pitchFamily="18" charset="0"/>
              </a:rPr>
              <a:t>pour tous les acteurs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fr-FR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Économiquement viable</a:t>
            </a:r>
          </a:p>
          <a:p>
            <a:pPr>
              <a:buFontTx/>
              <a:buChar char="-"/>
            </a:pPr>
            <a:endParaRPr lang="fr-FR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Respectueuse de l’environnement</a:t>
            </a:r>
          </a:p>
          <a:p>
            <a:pPr>
              <a:buFontTx/>
              <a:buChar char="-"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A fort impact social sur les producteurs / productrices</a:t>
            </a:r>
            <a:endParaRPr lang="fr-FR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Ancrée localement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bénificier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au développement du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territoire , impliquer les parties prenantes.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8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Contexte  et problématique </a:t>
            </a:r>
          </a:p>
          <a:p>
            <a:pPr algn="ctr">
              <a:buFontTx/>
              <a:buChar char="-"/>
            </a:pP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En créant une entreprise d’extraction d’huile végétale, structurer une chaine solidaire de production,  transformation, commercialisation d’huile de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neem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 contribuant au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Développement durable des Collines</a:t>
            </a:r>
          </a:p>
          <a:p>
            <a:pPr>
              <a:buFontTx/>
              <a:buChar char="-"/>
            </a:pPr>
            <a:endParaRPr lang="fr-FR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En Partenariat avec l’entreprise solidaire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HVC et </a:t>
            </a:r>
            <a:r>
              <a:rPr lang="fr-FR" sz="2200" b="1" dirty="0" err="1" smtClean="0">
                <a:latin typeface="Times New Roman" pitchFamily="18" charset="0"/>
                <a:cs typeface="Times New Roman" pitchFamily="18" charset="0"/>
              </a:rPr>
              <a:t>PhileoL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sm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Présentation des 4 stages</a:t>
            </a:r>
            <a:endParaRPr kumimoji="0" lang="fr-FR" sz="2400" b="0" i="0" u="none" strike="noStrike" kern="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8972" y="611236"/>
            <a:ext cx="8686800" cy="838200"/>
          </a:xfrm>
        </p:spPr>
        <p:txBody>
          <a:bodyPr vert="horz">
            <a:normAutofit fontScale="90000"/>
          </a:bodyPr>
          <a:lstStyle/>
          <a:p>
            <a:pPr algn="l"/>
            <a:r>
              <a:rPr lang="fr-FR" sz="3200" dirty="0" smtClean="0">
                <a:solidFill>
                  <a:schemeClr val="tx1"/>
                </a:solidFill>
              </a:rPr>
              <a:t>Nathan OBADIA</a:t>
            </a:r>
            <a:br>
              <a:rPr lang="fr-FR" sz="3200" dirty="0" smtClean="0">
                <a:solidFill>
                  <a:schemeClr val="tx1"/>
                </a:solidFill>
              </a:rPr>
            </a:br>
            <a:r>
              <a:rPr lang="fr-FR" sz="3200" dirty="0" smtClean="0">
                <a:solidFill>
                  <a:schemeClr val="tx1"/>
                </a:solidFill>
              </a:rPr>
              <a:t>          GP02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2428868"/>
            <a:ext cx="8229600" cy="150019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b="1" dirty="0"/>
              <a:t>ECO-CONCEPTION </a:t>
            </a:r>
            <a:r>
              <a:rPr lang="fr-FR" b="1" dirty="0" smtClean="0"/>
              <a:t>EN MATÉRIAUX LOCAUX</a:t>
            </a:r>
          </a:p>
          <a:p>
            <a:pPr algn="ctr">
              <a:buNone/>
            </a:pPr>
            <a:r>
              <a:rPr lang="fr-FR" b="1" dirty="0" smtClean="0"/>
              <a:t> D’UNE HABITATION RURALE PILOTE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572140"/>
            <a:ext cx="3028949" cy="110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n 5" descr="C:\Documents and Settings\Nicolas Previtali\Escritorio\logo_UT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786454"/>
            <a:ext cx="2454185" cy="87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857356" y="3929067"/>
            <a:ext cx="55721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 THERMODYNAMIQUE D’UNE HABITATION </a:t>
            </a:r>
          </a:p>
          <a:p>
            <a:pPr algn="ctr"/>
            <a:r>
              <a:rPr lang="fr-FR" sz="2000" b="1" dirty="0" smtClean="0"/>
              <a:t>AU SERVICE DU BUDGET  ET DE LA SANTÉ DES MENAGES RURAUX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3272" y="71414"/>
            <a:ext cx="3071802" cy="1262050"/>
          </a:xfrm>
        </p:spPr>
        <p:txBody>
          <a:bodyPr vert="horz">
            <a:normAutofit/>
          </a:bodyPr>
          <a:lstStyle/>
          <a:p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</a:rPr>
              <a:t>Constat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85861"/>
            <a:ext cx="8043890" cy="2571768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r>
              <a:rPr lang="fr-FR" dirty="0" err="1" smtClean="0"/>
              <a:t>Ds</a:t>
            </a:r>
            <a:r>
              <a:rPr lang="fr-FR" dirty="0" smtClean="0"/>
              <a:t> le Bénin rural : besoins de logements plus solides, plus sains, et financièrement accessibles</a:t>
            </a:r>
          </a:p>
          <a:p>
            <a:endParaRPr lang="fr-FR" dirty="0" smtClean="0"/>
          </a:p>
          <a:p>
            <a:r>
              <a:rPr lang="fr-FR" dirty="0" smtClean="0"/>
              <a:t>Les techniques de construction « modernes » vont à l’encontre du Développement Durable</a:t>
            </a:r>
          </a:p>
        </p:txBody>
      </p:sp>
      <p:pic>
        <p:nvPicPr>
          <p:cNvPr id="1026" name="Picture 2" descr="C:\Documents and Settings\Nathan\Bureau\STAGE BENIN\PHOTOS 1 Bénin\Savè fissura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7200" y="-7543800"/>
            <a:ext cx="8100000" cy="5400000"/>
          </a:xfrm>
          <a:prstGeom prst="rect">
            <a:avLst/>
          </a:prstGeom>
          <a:noFill/>
        </p:spPr>
      </p:pic>
      <p:pic>
        <p:nvPicPr>
          <p:cNvPr id="5" name="Picture 2" descr="C:\Documents and Settings\Nathan\Bureau\STAGE BENIN\PHOTOS 1 Bénin\Savè fissura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643314"/>
            <a:ext cx="4214842" cy="2554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36" y="-24"/>
            <a:ext cx="5929322" cy="1476364"/>
          </a:xfrm>
        </p:spPr>
        <p:txBody>
          <a:bodyPr vert="horz">
            <a:normAutofit/>
          </a:bodyPr>
          <a:lstStyle/>
          <a:p>
            <a:r>
              <a:rPr lang="fr-FR" sz="3600" b="1" dirty="0" smtClean="0">
                <a:solidFill>
                  <a:schemeClr val="tx1"/>
                </a:solidFill>
              </a:rPr>
              <a:t>Contexte du stage 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2238406"/>
            <a:ext cx="8077200" cy="5619750"/>
          </a:xfrm>
        </p:spPr>
        <p:txBody>
          <a:bodyPr/>
          <a:lstStyle/>
          <a:p>
            <a:r>
              <a:rPr lang="fr-FR" dirty="0" smtClean="0"/>
              <a:t> Travail avec un entrepreneur solidaire béninois.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L’entreprise CO.MA.LOC  conçoit et construit des habitations en matériaux locaux (terre, pierre, bois…) en zone rurale ou urbaine.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500990" cy="785817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solidFill>
                  <a:schemeClr val="accent6">
                    <a:lumMod val="50000"/>
                  </a:schemeClr>
                </a:solidFill>
              </a:rPr>
              <a:t>Problématique &amp; ENJEUX</a:t>
            </a:r>
            <a:endParaRPr lang="fr-F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pPr algn="l"/>
            <a:endParaRPr lang="fr-FR" sz="3600" b="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fr-FR" sz="3600" b="0" dirty="0" smtClean="0">
                <a:solidFill>
                  <a:schemeClr val="tx1"/>
                </a:solidFill>
              </a:rPr>
              <a:t> Concevoir un habitat solide, sain, économique adapté aux modes de vie des ménages ruraux 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fr-FR" sz="3600" b="0" dirty="0" smtClean="0">
                <a:solidFill>
                  <a:schemeClr val="tx1"/>
                </a:solidFill>
              </a:rPr>
              <a:t> Attractif pour eux : esthétique, « moderne »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fr-FR" sz="3600" b="0" dirty="0" smtClean="0">
                <a:solidFill>
                  <a:schemeClr val="tx1"/>
                </a:solidFill>
              </a:rPr>
              <a:t> Valorisant au mieux les matériaux locaux</a:t>
            </a:r>
          </a:p>
          <a:p>
            <a:pPr algn="l">
              <a:buFont typeface="Arial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fr-FR" dirty="0" smtClean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356" y="1643050"/>
            <a:ext cx="5572164" cy="164307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714612" y="271440"/>
            <a:ext cx="3643338" cy="10001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714612" y="35716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Analyses des</a:t>
            </a:r>
          </a:p>
          <a:p>
            <a:pPr algn="ctr"/>
            <a:r>
              <a:rPr lang="fr-FR" dirty="0" smtClean="0"/>
              <a:t>habitudes, besoins et contraintes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00100" y="4143380"/>
            <a:ext cx="7429552" cy="1571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28794" y="1871481"/>
            <a:ext cx="2357454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Principes de construction adaptés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Principes de flux adaptés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714876" y="2000240"/>
            <a:ext cx="2643206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Logiciel HELIODON 2</a:t>
            </a:r>
            <a:r>
              <a:rPr lang="fr-FR" baseline="30000" dirty="0" smtClean="0"/>
              <a:t>TM</a:t>
            </a: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Données locales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714744" y="4154810"/>
            <a:ext cx="15716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lèche vers le bas 11"/>
          <p:cNvSpPr/>
          <p:nvPr/>
        </p:nvSpPr>
        <p:spPr>
          <a:xfrm>
            <a:off x="4214810" y="1285860"/>
            <a:ext cx="571504" cy="285752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214414" y="471488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Techniques de construction </a:t>
            </a:r>
          </a:p>
          <a:p>
            <a:r>
              <a:rPr lang="fr-FR" dirty="0" smtClean="0"/>
              <a:t>   contextualisées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714876" y="4612527"/>
            <a:ext cx="35719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Bilan thermique</a:t>
            </a:r>
          </a:p>
          <a:p>
            <a:pPr>
              <a:buFont typeface="Arial" pitchFamily="34" charset="0"/>
              <a:buChar char="•"/>
            </a:pPr>
            <a:endParaRPr lang="fr-FR" sz="700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Orientation et dimensionnement  </a:t>
            </a:r>
          </a:p>
          <a:p>
            <a:r>
              <a:rPr lang="fr-FR" dirty="0" smtClean="0"/>
              <a:t>   de l’habitat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rot="5400000">
            <a:off x="4374037" y="5945681"/>
            <a:ext cx="3943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2940356" y="6143644"/>
            <a:ext cx="3417594" cy="571504"/>
          </a:xfrm>
          <a:prstGeom prst="roundRect">
            <a:avLst/>
          </a:prstGeom>
          <a:solidFill>
            <a:srgbClr val="40E0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Cahier des charges, plan et devis du prototype 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 err="1" smtClean="0"/>
              <a:t>Présentation</a:t>
            </a:r>
            <a:r>
              <a:rPr dirty="0" smtClean="0"/>
              <a:t> des 4 stages</a:t>
            </a:r>
            <a:endParaRPr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85750" y="214313"/>
            <a:ext cx="8077200" cy="1000125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sz="3200" dirty="0" smtClean="0"/>
              <a:t>3. Conception d'un </a:t>
            </a:r>
            <a:r>
              <a:rPr sz="3200" dirty="0" err="1" smtClean="0"/>
              <a:t>système</a:t>
            </a:r>
            <a:r>
              <a:rPr sz="3200" dirty="0" smtClean="0"/>
              <a:t> </a:t>
            </a:r>
            <a:r>
              <a:rPr sz="3200" dirty="0" err="1" smtClean="0"/>
              <a:t>d'accès</a:t>
            </a:r>
            <a:r>
              <a:rPr sz="3200" dirty="0" smtClean="0"/>
              <a:t> à </a:t>
            </a:r>
            <a:r>
              <a:rPr sz="3200" dirty="0" err="1" smtClean="0"/>
              <a:t>l'énergie</a:t>
            </a:r>
            <a:r>
              <a:rPr sz="3200" dirty="0" smtClean="0"/>
              <a:t> en milieu rural </a:t>
            </a:r>
            <a:r>
              <a:rPr sz="3200" dirty="0" err="1" smtClean="0"/>
              <a:t>isolé</a:t>
            </a:r>
            <a:endParaRPr sz="3200" dirty="0" smtClean="0"/>
          </a:p>
        </p:txBody>
      </p:sp>
      <p:sp>
        <p:nvSpPr>
          <p:cNvPr id="26628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285750" y="1285875"/>
            <a:ext cx="8077200" cy="5281613"/>
          </a:xfrm>
        </p:spPr>
        <p:txBody>
          <a:bodyPr/>
          <a:lstStyle/>
          <a:p>
            <a:pPr marL="514350" indent="-514350" algn="ctr" eaLnBrk="1" hangingPunct="1">
              <a:buNone/>
            </a:pPr>
            <a:r>
              <a:rPr lang="fr-FR" dirty="0" smtClean="0"/>
              <a:t>PROBLEMATIQUE</a:t>
            </a:r>
          </a:p>
          <a:p>
            <a:pPr marL="514350" indent="-514350" eaLnBrk="1" hangingPunct="1">
              <a:buNone/>
            </a:pPr>
            <a:endParaRPr lang="fr-FR" sz="2400" dirty="0" smtClean="0"/>
          </a:p>
          <a:p>
            <a:pPr marL="514350" indent="-514350" eaLnBrk="1" hangingPunct="1">
              <a:buNone/>
            </a:pPr>
            <a:r>
              <a:rPr lang="fr-FR" dirty="0" smtClean="0"/>
              <a:t>Nombreux villages isolés, exclus du réseau électrique national</a:t>
            </a:r>
          </a:p>
          <a:p>
            <a:pPr marL="514350" indent="-514350" eaLnBrk="1" hangingPunct="1">
              <a:buNone/>
            </a:pPr>
            <a:endParaRPr lang="fr-FR" dirty="0" smtClean="0"/>
          </a:p>
          <a:p>
            <a:pPr marL="514350" indent="-514350" eaLnBrk="1" hangingPunct="1">
              <a:buNone/>
            </a:pPr>
            <a:r>
              <a:rPr lang="fr-FR" dirty="0" smtClean="0"/>
              <a:t>Collectivités locales dans l’incapacité d’y remédier </a:t>
            </a:r>
          </a:p>
          <a:p>
            <a:pPr marL="514350" indent="-514350" algn="ctr" eaLnBrk="1" hangingPunct="1">
              <a:buNone/>
            </a:pPr>
            <a:r>
              <a:rPr lang="fr-FR" sz="2400" dirty="0" smtClean="0"/>
              <a:t>----</a:t>
            </a:r>
          </a:p>
          <a:p>
            <a:pPr marL="514350" indent="-514350" eaLnBrk="1" hangingPunct="1">
              <a:buNone/>
            </a:pPr>
            <a:r>
              <a:rPr lang="fr-FR" sz="2400" dirty="0" smtClean="0"/>
              <a:t> </a:t>
            </a:r>
            <a:r>
              <a:rPr lang="fr-FR" sz="3200" dirty="0" smtClean="0"/>
              <a:t>Quelle solution de proximité à l’échelle des villages pour fournir un accès à l’énergie ?</a:t>
            </a:r>
            <a:endParaRPr lang="fr-FR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 err="1" smtClean="0"/>
              <a:t>Présentation</a:t>
            </a:r>
            <a:r>
              <a:rPr dirty="0" smtClean="0"/>
              <a:t> des 4 stages</a:t>
            </a:r>
            <a:endParaRPr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85750" y="214313"/>
            <a:ext cx="8077200" cy="1000125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sz="3200" dirty="0" smtClean="0"/>
              <a:t>3. Conception d'un </a:t>
            </a:r>
            <a:r>
              <a:rPr sz="3200" dirty="0" err="1" smtClean="0"/>
              <a:t>système</a:t>
            </a:r>
            <a:r>
              <a:rPr sz="3200" dirty="0" smtClean="0"/>
              <a:t> </a:t>
            </a:r>
            <a:r>
              <a:rPr sz="3200" dirty="0" err="1" smtClean="0"/>
              <a:t>d'accès</a:t>
            </a:r>
            <a:r>
              <a:rPr sz="3200" dirty="0" smtClean="0"/>
              <a:t> à </a:t>
            </a:r>
            <a:r>
              <a:rPr sz="3200" dirty="0" err="1" smtClean="0"/>
              <a:t>l'énergie</a:t>
            </a:r>
            <a:r>
              <a:rPr sz="3200" dirty="0" smtClean="0"/>
              <a:t> en milieu rural </a:t>
            </a:r>
            <a:r>
              <a:rPr sz="3200" dirty="0" err="1" smtClean="0"/>
              <a:t>isolé</a:t>
            </a:r>
            <a:endParaRPr sz="3200" dirty="0" smtClean="0"/>
          </a:p>
        </p:txBody>
      </p:sp>
      <p:sp>
        <p:nvSpPr>
          <p:cNvPr id="26628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285750" y="1285875"/>
            <a:ext cx="8077200" cy="5281613"/>
          </a:xfrm>
        </p:spPr>
        <p:txBody>
          <a:bodyPr/>
          <a:lstStyle/>
          <a:p>
            <a:pPr marL="514350" indent="-514350" algn="ctr" eaLnBrk="1" hangingPunct="1">
              <a:lnSpc>
                <a:spcPct val="150000"/>
              </a:lnSpc>
              <a:buNone/>
            </a:pPr>
            <a:r>
              <a:rPr lang="fr-FR" dirty="0" smtClean="0"/>
              <a:t>ENJEUX</a:t>
            </a:r>
          </a:p>
          <a:p>
            <a:pPr marL="514350" indent="-514350" eaLnBrk="1" hangingPunct="1">
              <a:lnSpc>
                <a:spcPct val="150000"/>
              </a:lnSpc>
              <a:buNone/>
            </a:pPr>
            <a:r>
              <a:rPr lang="fr-FR" dirty="0" smtClean="0"/>
              <a:t>Trouver une réponse technique et organisationnelle</a:t>
            </a:r>
          </a:p>
          <a:p>
            <a:pPr marL="514350" indent="-514350" eaLnBrk="1" hangingPunct="1">
              <a:lnSpc>
                <a:spcPct val="150000"/>
              </a:lnSpc>
            </a:pPr>
            <a:r>
              <a:rPr lang="fr-FR" dirty="0" smtClean="0"/>
              <a:t> Economiquement viable</a:t>
            </a:r>
          </a:p>
          <a:p>
            <a:pPr marL="514350" indent="-514350" eaLnBrk="1" hangingPunct="1">
              <a:lnSpc>
                <a:spcPct val="150000"/>
              </a:lnSpc>
            </a:pPr>
            <a:r>
              <a:rPr lang="fr-FR" dirty="0" smtClean="0"/>
              <a:t>Adaptée aux besoins et capacités du village</a:t>
            </a:r>
          </a:p>
          <a:p>
            <a:pPr marL="514350" indent="-514350" eaLnBrk="1" hangingPunct="1">
              <a:lnSpc>
                <a:spcPct val="150000"/>
              </a:lnSpc>
            </a:pPr>
            <a:r>
              <a:rPr lang="fr-FR" dirty="0" smtClean="0"/>
              <a:t>Respectant au mieux l’environnement</a:t>
            </a:r>
          </a:p>
          <a:p>
            <a:pPr marL="514350" indent="-514350" eaLnBrk="1" hangingPunct="1">
              <a:buNone/>
            </a:pPr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01063" y="428625"/>
            <a:ext cx="642937" cy="5867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 smtClean="0"/>
              <a:t> Introduction</a:t>
            </a:r>
            <a:br>
              <a:rPr dirty="0" smtClean="0"/>
            </a:br>
            <a:endParaRPr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04800" y="214313"/>
            <a:ext cx="8077200" cy="500062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dirty="0" err="1" smtClean="0"/>
              <a:t>Innover</a:t>
            </a:r>
            <a:r>
              <a:rPr dirty="0" smtClean="0"/>
              <a:t> ?</a:t>
            </a:r>
            <a:endParaRPr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285750" y="714375"/>
            <a:ext cx="8358188" cy="52149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sz="2000" b="1" u="sng" dirty="0" smtClean="0"/>
          </a:p>
          <a:p>
            <a:pPr marL="0" indent="0" eaLnBrk="1" hangingPunct="1">
              <a:lnSpc>
                <a:spcPct val="90000"/>
              </a:lnSpc>
              <a:defRPr/>
            </a:pPr>
            <a:r>
              <a:rPr sz="2400" dirty="0" smtClean="0"/>
              <a:t>    </a:t>
            </a:r>
            <a:r>
              <a:rPr sz="2400" dirty="0" err="1" smtClean="0"/>
              <a:t>Quel</a:t>
            </a:r>
            <a:r>
              <a:rPr sz="2400" dirty="0" smtClean="0"/>
              <a:t> </a:t>
            </a:r>
            <a:r>
              <a:rPr sz="2400" dirty="0" err="1" smtClean="0"/>
              <a:t>sens</a:t>
            </a:r>
            <a:r>
              <a:rPr sz="2400" dirty="0" smtClean="0"/>
              <a:t> </a:t>
            </a:r>
            <a:r>
              <a:rPr sz="2400" dirty="0" err="1" smtClean="0"/>
              <a:t>donner</a:t>
            </a:r>
            <a:r>
              <a:rPr sz="2400" dirty="0" smtClean="0"/>
              <a:t> à </a:t>
            </a:r>
            <a:r>
              <a:rPr sz="2400" dirty="0" err="1" smtClean="0"/>
              <a:t>l'innovation</a:t>
            </a:r>
            <a:r>
              <a:rPr sz="2400" dirty="0" smtClean="0"/>
              <a:t> ? </a:t>
            </a:r>
            <a:r>
              <a:rPr sz="2400" dirty="0" err="1" smtClean="0"/>
              <a:t>Innover</a:t>
            </a:r>
            <a:r>
              <a:rPr sz="2400" dirty="0" smtClean="0"/>
              <a:t> </a:t>
            </a:r>
            <a:r>
              <a:rPr sz="2400" dirty="0" err="1" smtClean="0"/>
              <a:t>pourquoi</a:t>
            </a:r>
            <a:r>
              <a:rPr sz="2400" dirty="0" smtClean="0"/>
              <a:t> ? </a:t>
            </a:r>
          </a:p>
          <a:p>
            <a:pPr marL="230188" indent="-457200" eaLnBrk="1" hangingPunct="1">
              <a:spcBef>
                <a:spcPts val="1200"/>
              </a:spcBef>
              <a:defRPr/>
            </a:pPr>
            <a:r>
              <a:rPr sz="2400" dirty="0" smtClean="0"/>
              <a:t>La </a:t>
            </a:r>
            <a:r>
              <a:rPr sz="2400" dirty="0" err="1" smtClean="0"/>
              <a:t>crise</a:t>
            </a:r>
            <a:r>
              <a:rPr sz="2400" dirty="0" smtClean="0"/>
              <a:t> … </a:t>
            </a:r>
            <a:r>
              <a:rPr sz="2400" dirty="0" err="1" smtClean="0"/>
              <a:t>n’est</a:t>
            </a:r>
            <a:r>
              <a:rPr sz="2400" dirty="0" smtClean="0"/>
              <a:t> pas </a:t>
            </a:r>
            <a:r>
              <a:rPr sz="2400" dirty="0" err="1" smtClean="0"/>
              <a:t>que</a:t>
            </a:r>
            <a:r>
              <a:rPr sz="2400" dirty="0" smtClean="0"/>
              <a:t> </a:t>
            </a:r>
            <a:r>
              <a:rPr sz="2400" dirty="0" err="1" smtClean="0"/>
              <a:t>financière</a:t>
            </a:r>
            <a:r>
              <a:rPr sz="2400" dirty="0" smtClean="0"/>
              <a:t> </a:t>
            </a:r>
          </a:p>
          <a:p>
            <a:pPr marL="230188" indent="-457200" eaLnBrk="1" hangingPunct="1">
              <a:spcBef>
                <a:spcPts val="1200"/>
              </a:spcBef>
              <a:defRPr/>
            </a:pPr>
            <a:r>
              <a:rPr sz="2400" dirty="0" smtClean="0"/>
              <a:t>Changer </a:t>
            </a:r>
            <a:r>
              <a:rPr sz="2400" dirty="0" smtClean="0"/>
              <a:t>de </a:t>
            </a:r>
            <a:r>
              <a:rPr sz="2400" dirty="0" err="1" smtClean="0"/>
              <a:t>paradigme</a:t>
            </a:r>
            <a:r>
              <a:rPr sz="2400" dirty="0" smtClean="0"/>
              <a:t> </a:t>
            </a:r>
            <a:r>
              <a:rPr sz="2000" dirty="0" smtClean="0"/>
              <a:t>(Desmond Tutu, 1</a:t>
            </a:r>
            <a:r>
              <a:rPr sz="2000" baseline="30000" dirty="0" smtClean="0"/>
              <a:t>er</a:t>
            </a:r>
            <a:r>
              <a:rPr sz="2000" dirty="0" smtClean="0"/>
              <a:t> février 09 à Davos)</a:t>
            </a:r>
            <a:endParaRPr sz="2400" dirty="0" smtClean="0"/>
          </a:p>
          <a:p>
            <a:pPr marL="400050" lvl="1" indent="0" algn="just">
              <a:buFont typeface="Verdana" pitchFamily="34" charset="0"/>
              <a:buNone/>
              <a:defRPr/>
            </a:pPr>
            <a:r>
              <a:rPr sz="2000" i="1" dirty="0" smtClean="0"/>
              <a:t>« Nous sommes tous complémentaires et interdépendants. </a:t>
            </a:r>
          </a:p>
          <a:p>
            <a:pPr marL="400050" lvl="1" indent="0" algn="just">
              <a:buFont typeface="Verdana" pitchFamily="34" charset="0"/>
              <a:buNone/>
              <a:defRPr/>
            </a:pPr>
            <a:r>
              <a:rPr sz="2000" i="1" dirty="0" smtClean="0"/>
              <a:t>Avec l’</a:t>
            </a:r>
            <a:r>
              <a:rPr sz="2000" i="1" dirty="0" err="1" smtClean="0"/>
              <a:t>ultracompétitivité</a:t>
            </a:r>
            <a:r>
              <a:rPr sz="2000" i="1" dirty="0" smtClean="0"/>
              <a:t>, nous appliquons au contraire un modèle darwinien, où seuls les plus forts survivent. </a:t>
            </a:r>
          </a:p>
          <a:p>
            <a:pPr marL="400050" lvl="1" indent="0" algn="just">
              <a:buFont typeface="Verdana" pitchFamily="34" charset="0"/>
              <a:buNone/>
              <a:defRPr/>
            </a:pPr>
            <a:r>
              <a:rPr sz="2000" i="1" dirty="0" smtClean="0"/>
              <a:t>Il faut changer de paradigme, en passant de la concurrence à la coopération. </a:t>
            </a:r>
          </a:p>
          <a:p>
            <a:pPr marL="400050" lvl="1" indent="0" algn="just">
              <a:buFontTx/>
              <a:buNone/>
              <a:defRPr/>
            </a:pPr>
            <a:r>
              <a:rPr sz="2000" i="1" dirty="0" smtClean="0"/>
              <a:t>C’est notre seule manière de survivre ensemble »</a:t>
            </a:r>
            <a:endParaRPr sz="2000" dirty="0" smtClean="0"/>
          </a:p>
          <a:p>
            <a:pPr marL="230188" indent="-457200" eaLnBrk="1" hangingPunct="1">
              <a:spcBef>
                <a:spcPts val="1200"/>
              </a:spcBef>
              <a:defRPr/>
            </a:pPr>
            <a:r>
              <a:rPr sz="2400" dirty="0" err="1" smtClean="0"/>
              <a:t>Innovons</a:t>
            </a:r>
            <a:r>
              <a:rPr sz="2400" dirty="0" smtClean="0"/>
              <a:t> au service de </a:t>
            </a:r>
            <a:r>
              <a:rPr sz="2400" dirty="0" err="1" smtClean="0"/>
              <a:t>l'Homme</a:t>
            </a:r>
            <a:r>
              <a:rPr sz="2400" dirty="0" smtClean="0"/>
              <a:t>, </a:t>
            </a:r>
            <a:r>
              <a:rPr sz="2400" dirty="0" err="1" smtClean="0"/>
              <a:t>d'aujourd'hui</a:t>
            </a:r>
            <a:r>
              <a:rPr sz="2400" dirty="0" smtClean="0"/>
              <a:t> et de </a:t>
            </a:r>
            <a:r>
              <a:rPr sz="2400" dirty="0" err="1" smtClean="0"/>
              <a:t>demain</a:t>
            </a:r>
            <a:endParaRPr sz="2200" dirty="0" smtClean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857364"/>
            <a:ext cx="8077200" cy="3929090"/>
          </a:xfrm>
        </p:spPr>
        <p:txBody>
          <a:bodyPr/>
          <a:lstStyle/>
          <a:p>
            <a:pPr>
              <a:buNone/>
            </a:pPr>
            <a:r>
              <a:rPr lang="fr-FR" u="sng" dirty="0" smtClean="0"/>
              <a:t>Problématique :</a:t>
            </a:r>
          </a:p>
          <a:p>
            <a:r>
              <a:rPr lang="fr-FR" dirty="0" smtClean="0"/>
              <a:t>Conservation des fruits et légumes</a:t>
            </a:r>
          </a:p>
          <a:p>
            <a:r>
              <a:rPr lang="fr-FR" dirty="0" smtClean="0"/>
              <a:t>Boissons fraîches</a:t>
            </a:r>
          </a:p>
          <a:p>
            <a:r>
              <a:rPr lang="fr-FR" dirty="0" smtClean="0"/>
              <a:t>Climatisation</a:t>
            </a:r>
          </a:p>
          <a:p>
            <a:pPr>
              <a:buNone/>
            </a:pPr>
            <a:r>
              <a:rPr lang="fr-FR" u="sng" dirty="0" smtClean="0"/>
              <a:t>Enjeux :</a:t>
            </a:r>
            <a:endParaRPr lang="fr-FR" u="sng" dirty="0"/>
          </a:p>
          <a:p>
            <a:r>
              <a:rPr lang="fr-FR" dirty="0" smtClean="0"/>
              <a:t>Solution adaptée aux besoins et pouvoir d’achat du  plus grand nombre</a:t>
            </a:r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		 matériaux locaux et sans électricité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Présentation des 4 stages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85786" y="642918"/>
            <a:ext cx="6715172" cy="1077218"/>
          </a:xfrm>
          <a:prstGeom prst="rect">
            <a:avLst/>
          </a:prstGeom>
          <a:solidFill>
            <a:schemeClr val="accent6">
              <a:shade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+mn-lt"/>
              </a:rPr>
              <a:t>4. Froid à moindres coûts,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FR" sz="3200" b="1" dirty="0" smtClean="0">
                <a:solidFill>
                  <a:schemeClr val="bg1"/>
                </a:solidFill>
                <a:latin typeface="+mn-lt"/>
              </a:rPr>
              <a:t> accessible au plus grand nombre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Conservation fruits et légumes et boissons fraîches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 technologie identifiée : le frigo africain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3500462" cy="390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857364"/>
            <a:ext cx="35719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1857364"/>
            <a:ext cx="121444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750099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785786" y="50004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Conservation fruits et légumes / marchés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47217"/>
            <a:ext cx="8229600" cy="395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/>
            <a:r>
              <a:rPr sz="4400" kern="1200" dirty="0" err="1" smtClean="0">
                <a:solidFill>
                  <a:schemeClr val="tx1"/>
                </a:solidFill>
              </a:rPr>
              <a:t>Climatisation</a:t>
            </a:r>
            <a:r>
              <a:rPr sz="4400" kern="1200" dirty="0" smtClean="0">
                <a:solidFill>
                  <a:schemeClr val="tx1"/>
                </a:solidFill>
              </a:rPr>
              <a:t> </a:t>
            </a:r>
            <a:r>
              <a:rPr sz="4400" kern="1200" dirty="0" err="1" smtClean="0">
                <a:solidFill>
                  <a:schemeClr val="tx1"/>
                </a:solidFill>
              </a:rPr>
              <a:t>naturelle</a:t>
            </a:r>
            <a:endParaRPr sz="4400" kern="1200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072098"/>
          </a:xfrm>
        </p:spPr>
        <p:txBody>
          <a:bodyPr/>
          <a:lstStyle/>
          <a:p>
            <a:r>
              <a:rPr lang="fr-FR" sz="2400" u="sng" dirty="0" smtClean="0"/>
              <a:t>Besoins</a:t>
            </a:r>
            <a:r>
              <a:rPr lang="fr-FR" dirty="0" smtClean="0"/>
              <a:t> </a:t>
            </a:r>
            <a:r>
              <a:rPr lang="fr-FR" sz="2400" dirty="0" smtClean="0"/>
              <a:t>/ habitations urbaines et rurales</a:t>
            </a:r>
            <a:endParaRPr lang="fr-FR" dirty="0" smtClean="0"/>
          </a:p>
          <a:p>
            <a:pPr lvl="1"/>
            <a:r>
              <a:rPr lang="fr-FR" sz="2400" dirty="0" smtClean="0"/>
              <a:t>Confort, fraîcheur : travail, hôpital, cyber, </a:t>
            </a:r>
            <a:r>
              <a:rPr lang="fr-FR" sz="2400" dirty="0" err="1" smtClean="0"/>
              <a:t>etc</a:t>
            </a:r>
            <a:endParaRPr lang="fr-FR" sz="2400" dirty="0" smtClean="0"/>
          </a:p>
          <a:p>
            <a:pPr lvl="1"/>
            <a:r>
              <a:rPr lang="fr-FR" sz="2400" dirty="0" smtClean="0"/>
              <a:t>Lieux de stockage, conservation de produits</a:t>
            </a:r>
          </a:p>
          <a:p>
            <a:r>
              <a:rPr lang="fr-FR" sz="2400" u="sng" dirty="0" smtClean="0"/>
              <a:t>Solution technique </a:t>
            </a:r>
            <a:r>
              <a:rPr lang="fr-FR" sz="2400" dirty="0" smtClean="0"/>
              <a:t>: Toit </a:t>
            </a:r>
            <a:r>
              <a:rPr lang="fr-FR" sz="2400" dirty="0" err="1" smtClean="0"/>
              <a:t>évaporatif</a:t>
            </a:r>
            <a:r>
              <a:rPr lang="fr-FR" sz="2400" dirty="0" smtClean="0"/>
              <a:t> + cheminée solaire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968054"/>
          </a:xfrm>
        </p:spPr>
        <p:txBody>
          <a:bodyPr/>
          <a:lstStyle/>
          <a:p>
            <a:r>
              <a:rPr lang="fr-FR" dirty="0" smtClean="0"/>
              <a:t>Toiture diode</a:t>
            </a:r>
          </a:p>
          <a:p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71612"/>
            <a:ext cx="32147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51435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28596" y="285728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Climatisation : 2</a:t>
            </a:r>
            <a:r>
              <a:rPr kumimoji="0" lang="fr-FR" sz="3600" b="0" i="0" u="none" strike="noStrike" kern="1200" cap="small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nde</a:t>
            </a:r>
            <a:r>
              <a:rPr kumimoji="0" lang="fr-FR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solution</a:t>
            </a:r>
            <a:endParaRPr kumimoji="0" lang="fr-FR" sz="36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85750" y="214313"/>
            <a:ext cx="8077200" cy="10001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3200" dirty="0" smtClean="0"/>
              <a:t>INNOVATION TECHNOLOGIQUE  ET DEVELOPPEMENT DURABLE </a:t>
            </a:r>
          </a:p>
          <a:p>
            <a:pPr algn="ctr">
              <a:buNone/>
            </a:pP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Approche matricielle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in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5"/>
          </p:nvPr>
        </p:nvGraphicFramePr>
        <p:xfrm>
          <a:off x="285750" y="1928805"/>
          <a:ext cx="8077200" cy="419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20"/>
                <a:gridCol w="1000132"/>
                <a:gridCol w="1252548"/>
                <a:gridCol w="1346200"/>
                <a:gridCol w="1346200"/>
                <a:gridCol w="1346200"/>
              </a:tblGrid>
              <a:tr h="120969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Thèmes </a:t>
                      </a:r>
                      <a:r>
                        <a:rPr lang="fr-FR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sym typeface="Wingdings" pitchFamily="2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Composantes </a:t>
                      </a:r>
                      <a:r>
                        <a:rPr lang="fr-FR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Dév</a:t>
                      </a:r>
                      <a:r>
                        <a:rPr lang="fr-FR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sym typeface="Wingdings" pitchFamily="2" charset="2"/>
                        </a:rPr>
                        <a:t> Durable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i="1" dirty="0" smtClean="0">
                        <a:sym typeface="Wingdings" pitchFamily="2" charset="2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Extraction d’huile</a:t>
                      </a:r>
                      <a:endParaRPr lang="fr-FR" i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Eco-Habitat</a:t>
                      </a:r>
                      <a:endParaRPr lang="fr-FR" i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Energie rurale</a:t>
                      </a:r>
                      <a:endParaRPr lang="fr-FR" i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Froid naturel</a:t>
                      </a:r>
                      <a:endParaRPr lang="fr-FR" i="1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33375">
                <a:tc>
                  <a:txBody>
                    <a:bodyPr/>
                    <a:lstStyle/>
                    <a:p>
                      <a:endParaRPr lang="fr-FR" b="1" dirty="0" smtClean="0">
                        <a:sym typeface="Wingdings" pitchFamily="2" charset="2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Timothée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 smtClean="0"/>
                        <a:t>Nathan</a:t>
                      </a:r>
                      <a:endParaRPr lang="fr-FR" sz="2000" b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Jacques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Benjamin</a:t>
                      </a:r>
                      <a:endParaRPr lang="fr-FR" sz="1600" dirty="0"/>
                    </a:p>
                  </a:txBody>
                  <a:tcPr/>
                </a:tc>
              </a:tr>
              <a:tr h="651375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Economique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Nathan</a:t>
                      </a:r>
                      <a:endParaRPr lang="fr-FR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6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ym typeface="Wingdings" pitchFamily="2" charset="2"/>
                        </a:rPr>
                        <a:t>    </a:t>
                      </a:r>
                      <a:r>
                        <a:rPr lang="fr-FR" sz="2400" dirty="0" smtClean="0"/>
                        <a:t>Analyse transversale    </a:t>
                      </a:r>
                      <a:r>
                        <a:rPr lang="fr-FR" sz="2400" dirty="0" smtClean="0">
                          <a:sym typeface="Wingdings" pitchFamily="2" charset="2"/>
                        </a:rPr>
                        <a:t></a:t>
                      </a:r>
                      <a:r>
                        <a:rPr lang="fr-FR" sz="2400" dirty="0" smtClean="0"/>
                        <a:t> 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83662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Sociale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Jacques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83662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Environnement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Benjamin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51375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Gouvernance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Timothée</a:t>
                      </a:r>
                      <a:endParaRPr lang="fr-F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428596" y="2000240"/>
            <a:ext cx="1643074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85750" y="214313"/>
            <a:ext cx="8077200" cy="1000125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sz="3200" dirty="0" err="1" smtClean="0"/>
              <a:t>Résultats</a:t>
            </a:r>
            <a:r>
              <a:rPr sz="3200" dirty="0" smtClean="0"/>
              <a:t> du travail transversal</a:t>
            </a:r>
            <a:endParaRPr sz="3200" dirty="0"/>
          </a:p>
        </p:txBody>
      </p:sp>
      <p:sp>
        <p:nvSpPr>
          <p:cNvPr id="26628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285750" y="1285875"/>
            <a:ext cx="8077200" cy="5281613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fr-FR" i="1" dirty="0" smtClean="0"/>
              <a:t>Pour chaque composante : </a:t>
            </a:r>
          </a:p>
          <a:p>
            <a:pPr marL="514350" indent="-514350" eaLnBrk="1" hangingPunct="1">
              <a:buNone/>
            </a:pPr>
            <a:r>
              <a:rPr lang="fr-FR" i="1" dirty="0" smtClean="0"/>
              <a:t>	Enjeux, questions posées, exemples de compromis</a:t>
            </a:r>
          </a:p>
          <a:p>
            <a:pPr marL="514350" indent="-514350" eaLnBrk="1" hangingPunct="1">
              <a:buNone/>
            </a:pPr>
            <a:endParaRPr i="1" dirty="0" smtClean="0"/>
          </a:p>
          <a:p>
            <a:pPr marL="914400" lvl="1" indent="-514350" eaLnBrk="1" hangingPunct="1">
              <a:buFontTx/>
              <a:buAutoNum type="arabicPeriod"/>
            </a:pPr>
            <a:r>
              <a:rPr i="1" dirty="0" err="1" smtClean="0"/>
              <a:t>Composante</a:t>
            </a:r>
            <a:r>
              <a:rPr i="1" dirty="0" smtClean="0"/>
              <a:t> </a:t>
            </a:r>
            <a:r>
              <a:rPr i="1" dirty="0" err="1" smtClean="0"/>
              <a:t>économique</a:t>
            </a:r>
            <a:endParaRPr i="1" dirty="0" smtClean="0"/>
          </a:p>
          <a:p>
            <a:pPr marL="914400" lvl="1" indent="-514350" eaLnBrk="1" hangingPunct="1">
              <a:buFontTx/>
              <a:buAutoNum type="arabicPeriod"/>
            </a:pPr>
            <a:r>
              <a:rPr lang="fr-FR" i="1" dirty="0" smtClean="0"/>
              <a:t>Sociale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fr-FR" i="1" dirty="0" smtClean="0"/>
              <a:t>Environnementale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fr-FR" i="1" dirty="0" smtClean="0"/>
              <a:t>Une gouvernance adaptée</a:t>
            </a:r>
            <a:endParaRPr i="1" dirty="0" smtClean="0"/>
          </a:p>
          <a:p>
            <a:pPr marL="514350" indent="-514350" eaLnBrk="1" hangingPunct="1">
              <a:buFontTx/>
              <a:buAutoNum type="arabicPeriod"/>
            </a:pPr>
            <a:endParaRPr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Composante économique</a:t>
            </a:r>
            <a:endParaRPr lang="fr-FR" sz="4000" b="1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881216"/>
            <a:ext cx="8572528" cy="3762362"/>
          </a:xfrm>
        </p:spPr>
        <p:txBody>
          <a:bodyPr/>
          <a:lstStyle/>
          <a:p>
            <a:r>
              <a:rPr lang="fr-FR" dirty="0" smtClean="0"/>
              <a:t>L’entreprise doit être rentable à une échéance convenue, acceptable pour les investisseurs (2 à 4 ans)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Existence d’un marché : une demande </a:t>
            </a:r>
            <a:r>
              <a:rPr lang="fr-FR" b="1" dirty="0" smtClean="0"/>
              <a:t>solvable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L’activité est à caractère « économique », marchande, donc basée sur « un échange », une réciprocité, un gain mutuel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85786" y="714356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Enjeux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309712"/>
            <a:ext cx="8077200" cy="3690924"/>
          </a:xfrm>
        </p:spPr>
        <p:txBody>
          <a:bodyPr/>
          <a:lstStyle/>
          <a:p>
            <a:r>
              <a:rPr lang="fr-FR" sz="4000" dirty="0" smtClean="0"/>
              <a:t>Démarche de questionnement :</a:t>
            </a:r>
          </a:p>
          <a:p>
            <a:pPr>
              <a:buNone/>
            </a:pPr>
            <a:endParaRPr lang="fr-FR" sz="4000" dirty="0" smtClean="0"/>
          </a:p>
          <a:p>
            <a:pPr lvl="3">
              <a:buFont typeface="+mj-lt"/>
              <a:buAutoNum type="arabicPeriod"/>
            </a:pPr>
            <a:r>
              <a:rPr lang="fr-FR" sz="2400" dirty="0" smtClean="0"/>
              <a:t>Le marché ?</a:t>
            </a:r>
          </a:p>
          <a:p>
            <a:pPr lvl="3">
              <a:buFont typeface="+mj-lt"/>
              <a:buAutoNum type="arabicPeriod"/>
            </a:pPr>
            <a:r>
              <a:rPr lang="fr-FR" sz="2400" dirty="0" smtClean="0"/>
              <a:t>Le système de production ?</a:t>
            </a:r>
          </a:p>
          <a:p>
            <a:pPr lvl="3">
              <a:buFont typeface="+mj-lt"/>
              <a:buAutoNum type="arabicPeriod"/>
            </a:pPr>
            <a:r>
              <a:rPr lang="fr-FR" sz="2400" dirty="0" smtClean="0"/>
              <a:t>Le réseau d’approvisionnement ?</a:t>
            </a:r>
          </a:p>
          <a:p>
            <a:pPr lvl="3">
              <a:buFont typeface="+mj-lt"/>
              <a:buAutoNum type="arabicPeriod"/>
            </a:pPr>
            <a:r>
              <a:rPr lang="fr-FR" sz="2400" dirty="0" smtClean="0"/>
              <a:t>Le personnel ?</a:t>
            </a:r>
          </a:p>
          <a:p>
            <a:pPr lvl="3">
              <a:buFont typeface="+mj-lt"/>
              <a:buAutoNum type="arabicPeriod"/>
            </a:pPr>
            <a:r>
              <a:rPr lang="fr-FR" sz="2400" dirty="0" smtClean="0"/>
              <a:t>La rentabilité ?</a:t>
            </a:r>
          </a:p>
          <a:p>
            <a:pPr lvl="3">
              <a:buFont typeface="+mj-lt"/>
              <a:buAutoNum type="arabicPeriod"/>
            </a:pPr>
            <a:r>
              <a:rPr lang="fr-FR" sz="2400" dirty="0" smtClean="0"/>
              <a:t>Le financement ?</a:t>
            </a:r>
          </a:p>
          <a:p>
            <a:pPr lvl="3">
              <a:buNone/>
            </a:pPr>
            <a:endParaRPr lang="fr-FR" sz="2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28728" y="285728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Questions à se poser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La Scic SENS</a:t>
            </a:r>
            <a:endParaRPr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04800" y="214313"/>
            <a:ext cx="8077200" cy="500062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smtClean="0"/>
              <a:t>SENS : Solidarités Entreprises Nord-Sud</a:t>
            </a:r>
            <a:endParaRPr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04800" y="714375"/>
            <a:ext cx="8077200" cy="5214938"/>
          </a:xfrm>
        </p:spPr>
        <p:txBody>
          <a:bodyPr/>
          <a:lstStyle/>
          <a:p>
            <a:pPr marL="0" indent="441325" algn="ctr" eaLnBrk="1" hangingPunct="1">
              <a:lnSpc>
                <a:spcPct val="161000"/>
              </a:lnSpc>
              <a:buFontTx/>
              <a:buNone/>
            </a:pPr>
            <a:r>
              <a:rPr sz="1700" b="1" smtClean="0">
                <a:cs typeface="Times New Roman" pitchFamily="18" charset="0"/>
              </a:rPr>
              <a:t>SCIC - Société Coopérative d’Intérêt Collectif  -  Siège à Compiègne</a:t>
            </a:r>
          </a:p>
          <a:p>
            <a:pPr marL="457200" lvl="1" indent="0" eaLnBrk="1" hangingPunct="1">
              <a:lnSpc>
                <a:spcPct val="211000"/>
              </a:lnSpc>
              <a:buFontTx/>
              <a:buNone/>
            </a:pPr>
            <a:r>
              <a:rPr sz="2200" b="1" smtClean="0">
                <a:solidFill>
                  <a:srgbClr val="486CAC"/>
                </a:solidFill>
                <a:cs typeface="Times New Roman" pitchFamily="18" charset="0"/>
              </a:rPr>
              <a:t>Objet social :</a:t>
            </a:r>
          </a:p>
          <a:p>
            <a:pPr marL="0" indent="441325" algn="ctr" eaLnBrk="1" hangingPunct="1">
              <a:lnSpc>
                <a:spcPct val="161000"/>
              </a:lnSpc>
              <a:buFont typeface="Wingdings" pitchFamily="2" charset="2"/>
              <a:buChar char="Ø"/>
            </a:pPr>
            <a:r>
              <a:rPr sz="1800" b="1" smtClean="0">
                <a:cs typeface="Times New Roman" pitchFamily="18" charset="0"/>
                <a:sym typeface="Wingdings" pitchFamily="2" charset="2"/>
              </a:rPr>
              <a:t>  </a:t>
            </a:r>
            <a:r>
              <a:rPr sz="2200" b="1" smtClean="0">
                <a:cs typeface="Times New Roman" pitchFamily="18" charset="0"/>
                <a:sym typeface="Wingdings" pitchFamily="2" charset="2"/>
              </a:rPr>
              <a:t>Promouvoir d</a:t>
            </a:r>
            <a:r>
              <a:rPr sz="2200" b="1" smtClean="0">
                <a:cs typeface="Times New Roman" pitchFamily="18" charset="0"/>
              </a:rPr>
              <a:t>es entreprises au service de l’Homme et de son Territoire, au Nord et au Sud</a:t>
            </a:r>
            <a:endParaRPr sz="1800" b="1" smtClean="0">
              <a:cs typeface="Times New Roman" pitchFamily="18" charset="0"/>
            </a:endParaRPr>
          </a:p>
          <a:p>
            <a:pPr marL="457200" lvl="1" indent="0" eaLnBrk="1" hangingPunct="1">
              <a:lnSpc>
                <a:spcPct val="211000"/>
              </a:lnSpc>
              <a:buFontTx/>
              <a:buNone/>
            </a:pPr>
            <a:r>
              <a:rPr sz="2200" b="1" smtClean="0">
                <a:solidFill>
                  <a:srgbClr val="486CAC"/>
                </a:solidFill>
                <a:cs typeface="Times New Roman" pitchFamily="18" charset="0"/>
              </a:rPr>
              <a:t>Valeurs :</a:t>
            </a:r>
          </a:p>
          <a:p>
            <a:pPr marL="914400" lvl="2" indent="0" eaLnBrk="1" hangingPunct="1">
              <a:lnSpc>
                <a:spcPct val="161000"/>
              </a:lnSpc>
              <a:buFont typeface="Wingdings" pitchFamily="2" charset="2"/>
              <a:buChar char="Ø"/>
            </a:pPr>
            <a:r>
              <a:rPr sz="2200" b="1" smtClean="0">
                <a:cs typeface="Times New Roman" pitchFamily="18" charset="0"/>
              </a:rPr>
              <a:t>Entrepreneuriat</a:t>
            </a:r>
            <a:r>
              <a:rPr sz="2200" smtClean="0">
                <a:cs typeface="Times New Roman" pitchFamily="18" charset="0"/>
              </a:rPr>
              <a:t> : </a:t>
            </a:r>
            <a:r>
              <a:rPr sz="2200" smtClean="0">
                <a:solidFill>
                  <a:srgbClr val="CC3300"/>
                </a:solidFill>
                <a:cs typeface="Times New Roman" pitchFamily="18" charset="0"/>
              </a:rPr>
              <a:t>r</a:t>
            </a:r>
            <a:r>
              <a:rPr sz="2200" smtClean="0"/>
              <a:t>esponsabilité, dynamisme, satisfaction « clients » Relations d’échange /réciprocité. Efficience.</a:t>
            </a:r>
          </a:p>
          <a:p>
            <a:pPr marL="914400" lvl="2" indent="0" eaLnBrk="1" hangingPunct="1">
              <a:lnSpc>
                <a:spcPct val="161000"/>
              </a:lnSpc>
              <a:buFont typeface="Wingdings" pitchFamily="2" charset="2"/>
              <a:buChar char="Ø"/>
            </a:pPr>
            <a:r>
              <a:rPr sz="2200" b="1" smtClean="0">
                <a:cs typeface="Times New Roman" pitchFamily="18" charset="0"/>
              </a:rPr>
              <a:t>Solidarités</a:t>
            </a:r>
            <a:r>
              <a:rPr sz="2200" smtClean="0">
                <a:solidFill>
                  <a:srgbClr val="CC3300"/>
                </a:solidFill>
                <a:cs typeface="Times New Roman" pitchFamily="18" charset="0"/>
              </a:rPr>
              <a:t> </a:t>
            </a:r>
            <a:r>
              <a:rPr sz="2200" smtClean="0">
                <a:cs typeface="Times New Roman" pitchFamily="18" charset="0"/>
              </a:rPr>
              <a:t>entre personnes, entreprises, territoires</a:t>
            </a:r>
          </a:p>
          <a:p>
            <a:pPr marL="0" indent="441325" eaLnBrk="1" hangingPunct="1">
              <a:buFontTx/>
              <a:buNone/>
            </a:pPr>
            <a:endParaRPr sz="2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428604"/>
            <a:ext cx="1876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50" lvl="3">
              <a:buFont typeface="+mj-lt"/>
              <a:buAutoNum type="arabicPeriod"/>
            </a:pPr>
            <a:r>
              <a:rPr lang="fr-FR" sz="2400" b="1" dirty="0" smtClean="0"/>
              <a:t>  Le marché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5720" y="1071546"/>
            <a:ext cx="82868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400" dirty="0" smtClean="0"/>
              <a:t>    Quelles sont les différentes demandes solvables ?</a:t>
            </a:r>
          </a:p>
          <a:p>
            <a:endParaRPr lang="fr-FR" sz="2400" dirty="0" smtClean="0"/>
          </a:p>
          <a:p>
            <a:r>
              <a:rPr lang="fr-FR" sz="2400" dirty="0" smtClean="0"/>
              <a:t> </a:t>
            </a:r>
            <a:r>
              <a:rPr lang="fr-FR" i="1" dirty="0" smtClean="0"/>
              <a:t>(ex PTF : électricité maisons, services publics, activité économiques du village)</a:t>
            </a:r>
            <a:endParaRPr lang="fr-FR" dirty="0" smtClean="0"/>
          </a:p>
          <a:p>
            <a:endParaRPr lang="fr-FR" dirty="0" smtClean="0"/>
          </a:p>
          <a:p>
            <a:r>
              <a:rPr lang="fr-FR" sz="2400" dirty="0" smtClean="0"/>
              <a:t>-     Quelle est la concurrence ? Comment être plus attractif ?   Quels sont nos avantages ?</a:t>
            </a:r>
          </a:p>
          <a:p>
            <a:endParaRPr lang="fr-FR" sz="2400" dirty="0" smtClean="0"/>
          </a:p>
          <a:p>
            <a:pPr>
              <a:buFontTx/>
              <a:buChar char="-"/>
            </a:pPr>
            <a:r>
              <a:rPr lang="fr-FR" sz="2400" dirty="0" smtClean="0"/>
              <a:t>    Le marché est-il stable à long terme ?</a:t>
            </a:r>
          </a:p>
          <a:p>
            <a:r>
              <a:rPr lang="fr-FR" dirty="0" smtClean="0"/>
              <a:t> </a:t>
            </a:r>
          </a:p>
          <a:p>
            <a:r>
              <a:rPr lang="fr-FR" i="1" dirty="0" smtClean="0"/>
              <a:t>(par exemple pour la PTF, il faut s’implanter dans les villages isolés qui ne seront pas raccordés au réseau électrique de sitôt). 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033010" cy="1077218"/>
          </a:xfrm>
        </p:spPr>
        <p:txBody>
          <a:bodyPr vert="horz" wrap="none">
            <a:spAutoFit/>
          </a:bodyPr>
          <a:lstStyle/>
          <a:p>
            <a:pPr marL="6350" lvl="3" indent="-742950" algn="l" rtl="0"/>
            <a:r>
              <a:rPr lang="fr-FR" sz="3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 La </a:t>
            </a:r>
            <a:r>
              <a:rPr lang="fr-FR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production</a:t>
            </a:r>
            <a:br>
              <a:rPr lang="fr-FR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fr-FR" sz="3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666902"/>
            <a:ext cx="8077200" cy="561975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- Comment optimiser le procédé de production (organisation et technique) ? </a:t>
            </a:r>
          </a:p>
          <a:p>
            <a:pPr>
              <a:buNone/>
            </a:pP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Perdre le moins d’argent – et de temps ?- possible </a:t>
            </a:r>
            <a:endParaRPr lang="fr-FR" b="1" dirty="0" smtClean="0"/>
          </a:p>
          <a:p>
            <a:pPr algn="ctr">
              <a:buNone/>
            </a:pPr>
            <a:r>
              <a:rPr lang="fr-FR" b="1" dirty="0" smtClean="0">
                <a:sym typeface="Wingdings" pitchFamily="2" charset="2"/>
              </a:rPr>
              <a:t> </a:t>
            </a:r>
            <a:r>
              <a:rPr lang="fr-FR" b="1" dirty="0" smtClean="0"/>
              <a:t>Qui est le mieux placé pour faire le travail à moindres coûts ?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32" cy="830997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marL="6350" lvl="3" indent="-742950" algn="l" rtl="0"/>
            <a:r>
              <a:rPr lang="fr-FR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fr-FR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Approvisionnement/sous-traitance</a:t>
            </a:r>
            <a:r>
              <a:rPr lang="fr-FR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fr-FR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fr-FR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38274"/>
            <a:ext cx="8339166" cy="56197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-  Comment rationnaliser les approvisionnements et éviter les coûts inutiles ?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COMPROMIS approvisionnement/impact social</a:t>
            </a:r>
            <a:r>
              <a:rPr lang="fr-FR" dirty="0" smtClean="0"/>
              <a:t> : </a:t>
            </a:r>
          </a:p>
          <a:p>
            <a:pPr>
              <a:buNone/>
            </a:pPr>
            <a:r>
              <a:rPr lang="fr-FR" dirty="0" smtClean="0"/>
              <a:t>Le prix d’achat des graines de </a:t>
            </a:r>
            <a:r>
              <a:rPr lang="fr-FR" dirty="0" err="1" smtClean="0"/>
              <a:t>Neem</a:t>
            </a:r>
            <a:r>
              <a:rPr lang="fr-FR" dirty="0" smtClean="0"/>
              <a:t> pour HVC est fixé par l’entrepreneur assez haut (150F au lieu de 100 acceptés) pour générer un fort impact social sur les paysans. La rentabilité est donc diminuée ou différée.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120517" cy="830997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marL="6350" lvl="3" indent="-742950" algn="l" rtl="0"/>
            <a:r>
              <a:rPr lang="fr-FR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Le </a:t>
            </a:r>
            <a:r>
              <a:rPr lang="fr-FR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personnel</a:t>
            </a:r>
            <a:br>
              <a:rPr lang="fr-FR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fr-FR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38274"/>
            <a:ext cx="8077200" cy="5619750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-  Comment répartir la charge de travail  et rémunérer le personnel au plus juste, pour améliorer la rentabilité ?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-  Avantages en nature ? primes ?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59447" cy="1200329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marL="6350" lvl="3" indent="-742950" algn="l" rtl="0"/>
            <a:r>
              <a:rPr lang="fr-FR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br>
              <a:rPr lang="fr-FR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 Rentabilité</a:t>
            </a:r>
            <a:r>
              <a:rPr lang="fr-FR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fr-FR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309712"/>
            <a:ext cx="8077200" cy="561975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dirty="0" smtClean="0"/>
              <a:t>Le niveau de rentabilité  est-il acceptable ?</a:t>
            </a:r>
          </a:p>
          <a:p>
            <a:pPr>
              <a:buFontTx/>
              <a:buChar char="-"/>
            </a:pPr>
            <a:r>
              <a:rPr lang="fr-FR" dirty="0" smtClean="0"/>
              <a:t>Le délai d’atteinte  du seuil de rentabilité  ?</a:t>
            </a:r>
          </a:p>
          <a:p>
            <a:pPr>
              <a:buFontTx/>
              <a:buChar char="-"/>
            </a:pPr>
            <a:r>
              <a:rPr lang="fr-FR" dirty="0" smtClean="0"/>
              <a:t>Le niveau de bénéfice requis pour se pérenniser ?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COMPROMIS rentabilité/impact social :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sz="2400" dirty="0" smtClean="0"/>
              <a:t>    La buvette, endroit indispensable à la vie sociale du village et liée à la PTF ne peut pas acheter le kWh au prix de production -&gt; la PTF est prête à vendre à perte, car cela est compensé par d’autres secteurs plus rentables, tels que la transformation alimentaire. </a:t>
            </a:r>
            <a:endParaRPr lang="fr-FR" sz="20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41025" cy="830997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marL="6350" lvl="3" indent="-742950" algn="l" rtl="0"/>
            <a:r>
              <a:rPr lang="fr-FR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 Financements</a:t>
            </a:r>
            <a:r>
              <a:rPr lang="fr-FR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fr-FR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095398"/>
            <a:ext cx="8077200" cy="56197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 - Les besoins de financement peuvent-ils trouver les ressources nécessaires ? 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- Quel financement pour pouvoir se permettre une rentabilité différée ?  </a:t>
            </a:r>
          </a:p>
          <a:p>
            <a:pPr>
              <a:buNone/>
            </a:pPr>
            <a:r>
              <a:rPr lang="fr-FR" sz="2600" i="1" dirty="0" smtClean="0"/>
              <a:t>     (ex : les ES ont un financement hybride, fonds privés et publics, tous deux privilégiant l’utilité sociale  à CT sur la rentabilité. Ce sont des investisseurs </a:t>
            </a:r>
            <a:r>
              <a:rPr lang="fr-FR" sz="2600" i="1" dirty="0" smtClean="0">
                <a:solidFill>
                  <a:srgbClr val="FF0000"/>
                </a:solidFill>
              </a:rPr>
              <a:t>patients</a:t>
            </a:r>
            <a:r>
              <a:rPr lang="fr-FR" sz="2600" i="1" dirty="0" smtClean="0"/>
              <a:t>).</a:t>
            </a:r>
            <a:endParaRPr lang="fr-FR" sz="2600" dirty="0" smtClean="0"/>
          </a:p>
          <a:p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85750" y="214313"/>
            <a:ext cx="8077200" cy="1000125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sz="3600" dirty="0" smtClean="0"/>
              <a:t>2. </a:t>
            </a:r>
            <a:r>
              <a:rPr sz="3600" dirty="0" err="1" smtClean="0"/>
              <a:t>Composante</a:t>
            </a:r>
            <a:r>
              <a:rPr sz="3600" dirty="0" smtClean="0"/>
              <a:t> </a:t>
            </a:r>
            <a:r>
              <a:rPr sz="3600" dirty="0" err="1" smtClean="0"/>
              <a:t>sociale</a:t>
            </a:r>
            <a:endParaRPr sz="3600" dirty="0"/>
          </a:p>
        </p:txBody>
      </p:sp>
      <p:sp>
        <p:nvSpPr>
          <p:cNvPr id="26628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285750" y="1285875"/>
            <a:ext cx="8077200" cy="5281613"/>
          </a:xfrm>
        </p:spPr>
        <p:txBody>
          <a:bodyPr/>
          <a:lstStyle/>
          <a:p>
            <a:pPr marL="514350" indent="-514350" algn="ctr" eaLnBrk="1" hangingPunct="1">
              <a:buNone/>
            </a:pPr>
            <a:r>
              <a:rPr lang="fr-FR" sz="4000" i="1" dirty="0" smtClean="0"/>
              <a:t>Enjeux</a:t>
            </a:r>
          </a:p>
          <a:p>
            <a:pPr marL="514350" indent="-514350" eaLnBrk="1" hangingPunct="1">
              <a:buNone/>
            </a:pPr>
            <a:r>
              <a:rPr lang="fr-FR" sz="2400" i="1" dirty="0" smtClean="0"/>
              <a:t>Diminuer la vulnérabilité des populations de façon efficace.</a:t>
            </a:r>
          </a:p>
          <a:p>
            <a:pPr marL="514350" indent="-514350" eaLnBrk="1" hangingPunct="1">
              <a:buNone/>
            </a:pPr>
            <a:r>
              <a:rPr lang="fr-FR" sz="2400" i="1" dirty="0" smtClean="0"/>
              <a:t>S’appuyer sur le contexte social pour innover de façon cohérente et performante.</a:t>
            </a:r>
          </a:p>
          <a:p>
            <a:pPr marL="514350" indent="-514350" eaLnBrk="1" hangingPunct="1">
              <a:buNone/>
            </a:pPr>
            <a:endParaRPr lang="fr-FR" sz="2400" i="1" dirty="0" smtClean="0"/>
          </a:p>
          <a:p>
            <a:pPr marL="914400" lvl="1" indent="-514350" eaLnBrk="1" hangingPunct="1"/>
            <a:r>
              <a:rPr lang="fr-FR" sz="2400" i="1" dirty="0" smtClean="0"/>
              <a:t>A qui s’adresse le produit ou l’activité de l’entreprise solidaire? Comment prioriser la cible?</a:t>
            </a:r>
          </a:p>
          <a:p>
            <a:pPr marL="914400" lvl="1" indent="-514350" eaLnBrk="1" hangingPunct="1"/>
            <a:r>
              <a:rPr lang="fr-FR" sz="2400" i="1" dirty="0" smtClean="0"/>
              <a:t>Quelle en est l’utilité sociale pour eux ?  </a:t>
            </a:r>
          </a:p>
          <a:p>
            <a:pPr marL="914400" lvl="1" indent="-514350" eaLnBrk="1" hangingPunct="1"/>
            <a:r>
              <a:rPr lang="fr-FR" sz="2400" i="1" dirty="0" smtClean="0"/>
              <a:t>Comment s’appuyer sur l’organisation sociale et la renforcer?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85750" y="214313"/>
            <a:ext cx="8077200" cy="1000125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sz="3200" dirty="0" smtClean="0"/>
              <a:t>2. </a:t>
            </a:r>
            <a:r>
              <a:rPr sz="3200" dirty="0" err="1" smtClean="0"/>
              <a:t>Composante</a:t>
            </a:r>
            <a:r>
              <a:rPr sz="3200" dirty="0" smtClean="0"/>
              <a:t> </a:t>
            </a:r>
            <a:r>
              <a:rPr sz="3200" dirty="0" err="1" smtClean="0"/>
              <a:t>sociale</a:t>
            </a:r>
            <a:endParaRPr sz="3200" dirty="0"/>
          </a:p>
        </p:txBody>
      </p:sp>
      <p:sp>
        <p:nvSpPr>
          <p:cNvPr id="26628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285750" y="1285875"/>
            <a:ext cx="8077200" cy="5281613"/>
          </a:xfrm>
        </p:spPr>
        <p:txBody>
          <a:bodyPr/>
          <a:lstStyle/>
          <a:p>
            <a:pPr marL="514350" indent="-514350" eaLnBrk="1" hangingPunct="1">
              <a:buNone/>
            </a:pPr>
            <a:r>
              <a:rPr lang="fr-FR" sz="2400" i="1" dirty="0" smtClean="0"/>
              <a:t>Production d’énergie en zone rurale isolée</a:t>
            </a:r>
          </a:p>
          <a:p>
            <a:pPr marL="914400" lvl="1" indent="-514350" eaLnBrk="1" hangingPunct="1">
              <a:buNone/>
            </a:pPr>
            <a:r>
              <a:rPr lang="fr-FR" sz="2000" b="1" i="1" dirty="0" smtClean="0"/>
              <a:t>Utilité sociale </a:t>
            </a:r>
            <a:r>
              <a:rPr lang="fr-FR" sz="2000" i="1" dirty="0" smtClean="0"/>
              <a:t>: dynamisation du village, revenus, santé, bien-être</a:t>
            </a:r>
          </a:p>
          <a:p>
            <a:pPr marL="914400" lvl="1" indent="-514350" eaLnBrk="1" hangingPunct="1">
              <a:buNone/>
            </a:pPr>
            <a:r>
              <a:rPr lang="fr-FR" sz="2000" b="1" i="1" dirty="0" smtClean="0"/>
              <a:t>Problème </a:t>
            </a:r>
            <a:r>
              <a:rPr lang="fr-FR" sz="2000" i="1" dirty="0" smtClean="0"/>
              <a:t>: solvabilité des populations.</a:t>
            </a:r>
          </a:p>
          <a:p>
            <a:pPr marL="914400" lvl="1" indent="-514350" eaLnBrk="1" hangingPunct="1">
              <a:buNone/>
            </a:pPr>
            <a:r>
              <a:rPr lang="fr-FR" sz="2000" b="1" i="1" dirty="0" smtClean="0"/>
              <a:t>Solution</a:t>
            </a:r>
            <a:r>
              <a:rPr lang="fr-FR" sz="2000" i="1" dirty="0" smtClean="0"/>
              <a:t> : centralisation autour d’un noyau social et économique fort 	(transformation de produits agricoles et marché)</a:t>
            </a:r>
          </a:p>
          <a:p>
            <a:pPr marL="914400" lvl="1" indent="-514350" eaLnBrk="1" hangingPunct="1">
              <a:buNone/>
            </a:pPr>
            <a:r>
              <a:rPr lang="fr-FR" sz="2000" b="1" i="1" dirty="0" smtClean="0"/>
              <a:t>Utilité supplémentaire </a:t>
            </a:r>
            <a:r>
              <a:rPr lang="fr-FR" sz="2000" i="1" dirty="0" smtClean="0"/>
              <a:t>: forte cohésion sociale</a:t>
            </a:r>
          </a:p>
          <a:p>
            <a:pPr marL="514350" indent="-514350" eaLnBrk="1" hangingPunct="1">
              <a:buNone/>
            </a:pPr>
            <a:endParaRPr lang="fr-FR" sz="2400" i="1" dirty="0" smtClean="0"/>
          </a:p>
          <a:p>
            <a:pPr marL="514350" indent="-514350" eaLnBrk="1" hangingPunct="1">
              <a:buNone/>
            </a:pPr>
            <a:r>
              <a:rPr lang="fr-FR" sz="2400" i="1" dirty="0" smtClean="0"/>
              <a:t>Production d’huile de </a:t>
            </a:r>
            <a:r>
              <a:rPr lang="fr-FR" sz="2400" i="1" dirty="0" err="1" smtClean="0"/>
              <a:t>neem</a:t>
            </a:r>
            <a:endParaRPr lang="fr-FR" sz="2400" i="1" dirty="0" smtClean="0"/>
          </a:p>
          <a:p>
            <a:pPr marL="914400" lvl="1" indent="-514350" eaLnBrk="1" hangingPunct="1">
              <a:buNone/>
            </a:pPr>
            <a:r>
              <a:rPr lang="fr-FR" sz="2000" b="1" i="1" dirty="0" smtClean="0"/>
              <a:t>Utilité sociale</a:t>
            </a:r>
            <a:r>
              <a:rPr lang="fr-FR" sz="2000" i="1" dirty="0" smtClean="0"/>
              <a:t> : Générer des revenus pour les populations rurales</a:t>
            </a:r>
          </a:p>
          <a:p>
            <a:pPr marL="914400" lvl="1" indent="-514350" eaLnBrk="1" hangingPunct="1">
              <a:buNone/>
            </a:pPr>
            <a:r>
              <a:rPr lang="fr-FR" sz="2000" b="1" i="1" dirty="0" smtClean="0"/>
              <a:t>Difficulté du contexte</a:t>
            </a:r>
            <a:r>
              <a:rPr lang="fr-FR" sz="2000" i="1" dirty="0" smtClean="0"/>
              <a:t> : Exploitation d’un bien commun auparavant non valorisé, forte dispersion des zones de production</a:t>
            </a:r>
          </a:p>
          <a:p>
            <a:pPr marL="914400" lvl="1" indent="-514350" eaLnBrk="1" hangingPunct="1">
              <a:buNone/>
            </a:pPr>
            <a:r>
              <a:rPr lang="fr-FR" sz="2000" b="1" i="1" dirty="0" smtClean="0"/>
              <a:t>Solution</a:t>
            </a:r>
            <a:r>
              <a:rPr lang="fr-FR" sz="2000" i="1" dirty="0" smtClean="0"/>
              <a:t> : Mise en place de « tontines » de producteurs</a:t>
            </a:r>
          </a:p>
          <a:p>
            <a:pPr marL="914400" lvl="1" indent="-514350" eaLnBrk="1" hangingPunct="1">
              <a:buNone/>
            </a:pPr>
            <a:r>
              <a:rPr lang="fr-FR" sz="2000" b="1" i="1" dirty="0" smtClean="0"/>
              <a:t>Utilité supplémentaire </a:t>
            </a:r>
            <a:r>
              <a:rPr lang="fr-FR" sz="2000" i="1" dirty="0" smtClean="0"/>
              <a:t>: Utilisation du matériel pour d’autres tâches</a:t>
            </a:r>
            <a:endParaRPr lang="fr-FR" sz="24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6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3357562"/>
            <a:ext cx="8001056" cy="533400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/>
              <a:t>Composante environnementale</a:t>
            </a:r>
            <a:endParaRPr lang="fr-FR" sz="32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Benjamin </a:t>
            </a:r>
            <a:r>
              <a:rPr lang="fr-FR" dirty="0" err="1" smtClean="0"/>
              <a:t>Brottes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Enjeux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sz="3000" u="sng" dirty="0" smtClean="0"/>
              <a:t>Enjeux </a:t>
            </a:r>
          </a:p>
          <a:p>
            <a:r>
              <a:rPr lang="fr-FR" sz="3000" dirty="0" smtClean="0"/>
              <a:t>Un environnement au service de l’Homme … 		… d’aujourd’hui et de demain. </a:t>
            </a:r>
          </a:p>
          <a:p>
            <a:r>
              <a:rPr lang="fr-FR" sz="3000" dirty="0" smtClean="0"/>
              <a:t>Le plus grand nombre : ruraux dépendant  directement de l’environnement</a:t>
            </a:r>
          </a:p>
          <a:p>
            <a:pPr>
              <a:buNone/>
            </a:pPr>
            <a:r>
              <a:rPr lang="fr-FR" sz="3000" dirty="0" smtClean="0">
                <a:sym typeface="Wingdings" pitchFamily="2" charset="2"/>
              </a:rPr>
              <a:t>		</a:t>
            </a:r>
            <a:r>
              <a:rPr lang="fr-FR" sz="3000" b="1" dirty="0" smtClean="0">
                <a:sym typeface="Wingdings" pitchFamily="2" charset="2"/>
              </a:rPr>
              <a:t>réduire la vulnérabilité des populations</a:t>
            </a:r>
          </a:p>
          <a:p>
            <a:pPr>
              <a:buNone/>
            </a:pPr>
            <a:endParaRPr lang="fr-FR" sz="3000" b="1" dirty="0"/>
          </a:p>
          <a:p>
            <a:r>
              <a:rPr lang="fr-FR" sz="3000" dirty="0" smtClean="0"/>
              <a:t>A long terme : préservation, gestion du patrimoine </a:t>
            </a:r>
          </a:p>
          <a:p>
            <a:pPr lvl="1"/>
            <a:r>
              <a:rPr lang="fr-FR" dirty="0" smtClean="0"/>
              <a:t>eau, air, bois, qualité de la terre, etc.</a:t>
            </a:r>
          </a:p>
          <a:p>
            <a:pPr lvl="1">
              <a:buNone/>
            </a:pPr>
            <a:endParaRPr lang="fr-FR" dirty="0" smtClean="0"/>
          </a:p>
          <a:p>
            <a:r>
              <a:rPr lang="fr-FR" sz="3000" dirty="0" smtClean="0"/>
              <a:t>A court terme :</a:t>
            </a:r>
            <a:r>
              <a:rPr lang="fr-FR" sz="3000" dirty="0"/>
              <a:t> </a:t>
            </a:r>
            <a:r>
              <a:rPr lang="fr-FR" sz="3000" b="1" dirty="0" smtClean="0"/>
              <a:t>santé</a:t>
            </a:r>
            <a:r>
              <a:rPr lang="fr-FR" sz="3000" dirty="0" smtClean="0"/>
              <a:t>, survie des populations</a:t>
            </a:r>
            <a:endParaRPr lang="fr-FR" dirty="0" smtClean="0"/>
          </a:p>
          <a:p>
            <a:pPr lvl="1"/>
            <a:r>
              <a:rPr lang="fr-FR" dirty="0" smtClean="0"/>
              <a:t>Pollution </a:t>
            </a:r>
            <a:r>
              <a:rPr lang="fr-FR" b="1" dirty="0" smtClean="0"/>
              <a:t>locale</a:t>
            </a:r>
            <a:r>
              <a:rPr lang="fr-FR" dirty="0" smtClean="0"/>
              <a:t> très importante (transports, déchets)</a:t>
            </a:r>
          </a:p>
          <a:p>
            <a:pPr lvl="1"/>
            <a:r>
              <a:rPr lang="fr-FR" dirty="0" smtClean="0"/>
              <a:t>Pollution due principalement au </a:t>
            </a:r>
            <a:r>
              <a:rPr lang="fr-FR" b="1" dirty="0" smtClean="0"/>
              <a:t>fonctionnement</a:t>
            </a:r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01063" y="428625"/>
            <a:ext cx="642937" cy="5867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/>
              <a:t> L'Entreprenariat social ou solidaire</a:t>
            </a:r>
            <a:br>
              <a:rPr smtClean="0"/>
            </a:br>
            <a:endParaRPr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04800" y="214313"/>
            <a:ext cx="8077200" cy="500062"/>
          </a:xfrm>
        </p:spPr>
        <p:txBody>
          <a:bodyPr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dirty="0" err="1" smtClean="0"/>
              <a:t>L'Entreprenariat</a:t>
            </a:r>
            <a:r>
              <a:rPr dirty="0" smtClean="0"/>
              <a:t> social </a:t>
            </a:r>
            <a:r>
              <a:rPr dirty="0" err="1" smtClean="0"/>
              <a:t>ou</a:t>
            </a:r>
            <a:r>
              <a:rPr dirty="0" smtClean="0"/>
              <a:t> </a:t>
            </a:r>
            <a:r>
              <a:rPr dirty="0" err="1" smtClean="0"/>
              <a:t>solidaire</a:t>
            </a:r>
            <a:r>
              <a:rPr dirty="0" smtClean="0"/>
              <a:t>, </a:t>
            </a:r>
            <a:r>
              <a:rPr dirty="0" smtClean="0"/>
              <a:t>"</a:t>
            </a:r>
            <a:r>
              <a:rPr dirty="0" err="1" smtClean="0"/>
              <a:t>équitable</a:t>
            </a:r>
            <a:r>
              <a:rPr dirty="0" smtClean="0"/>
              <a:t>" </a:t>
            </a:r>
            <a:r>
              <a:rPr dirty="0" smtClean="0"/>
              <a:t>?</a:t>
            </a:r>
            <a:endParaRPr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285750" y="714375"/>
            <a:ext cx="8215313" cy="52149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sz="2000" b="1" u="sng" dirty="0" smtClean="0"/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sz="2400" dirty="0" err="1" smtClean="0"/>
              <a:t>Vers</a:t>
            </a:r>
            <a:r>
              <a:rPr sz="2400" dirty="0" smtClean="0"/>
              <a:t> </a:t>
            </a:r>
            <a:r>
              <a:rPr sz="2400" dirty="0" err="1" smtClean="0"/>
              <a:t>une</a:t>
            </a:r>
            <a:r>
              <a:rPr sz="2400" dirty="0" smtClean="0"/>
              <a:t> "</a:t>
            </a:r>
            <a:r>
              <a:rPr sz="2400" dirty="0" err="1" smtClean="0"/>
              <a:t>autre</a:t>
            </a:r>
            <a:r>
              <a:rPr sz="2400" dirty="0" smtClean="0"/>
              <a:t>" </a:t>
            </a:r>
            <a:r>
              <a:rPr sz="2400" dirty="0" err="1" smtClean="0"/>
              <a:t>entreprise</a:t>
            </a:r>
            <a:r>
              <a:rPr sz="2400" dirty="0" smtClean="0"/>
              <a:t> </a:t>
            </a:r>
            <a:r>
              <a:rPr lang="fr-FR" sz="2400" dirty="0" smtClean="0"/>
              <a:t>…</a:t>
            </a:r>
            <a:endParaRPr sz="2400" dirty="0" smtClean="0"/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sz="2400" dirty="0" err="1" smtClean="0"/>
              <a:t>L'</a:t>
            </a:r>
            <a:r>
              <a:rPr sz="2400" b="1" dirty="0" err="1" smtClean="0"/>
              <a:t>entrepreneur</a:t>
            </a:r>
            <a:r>
              <a:rPr sz="2400" b="1" dirty="0" smtClean="0"/>
              <a:t> social </a:t>
            </a:r>
            <a:r>
              <a:rPr sz="2400" b="1" dirty="0" err="1" smtClean="0"/>
              <a:t>ou</a:t>
            </a:r>
            <a:r>
              <a:rPr sz="2400" b="1" dirty="0" smtClean="0"/>
              <a:t> "</a:t>
            </a:r>
            <a:r>
              <a:rPr sz="2400" b="1" dirty="0" err="1" smtClean="0"/>
              <a:t>solidaire</a:t>
            </a:r>
            <a:r>
              <a:rPr sz="2400" b="1" dirty="0" smtClean="0"/>
              <a:t>" </a:t>
            </a:r>
            <a:r>
              <a:rPr sz="2400" dirty="0" smtClean="0"/>
              <a:t>se distingue en 3 points :</a:t>
            </a:r>
          </a:p>
          <a:p>
            <a:pPr marL="630238" lvl="1" indent="-457200" eaLnBrk="1" hangingPunct="1">
              <a:spcBef>
                <a:spcPts val="1200"/>
              </a:spcBef>
              <a:buFont typeface="Calibri" pitchFamily="34" charset="0"/>
              <a:buAutoNum type="arabicPeriod"/>
            </a:pPr>
            <a:r>
              <a:rPr sz="2400" dirty="0" err="1" smtClean="0"/>
              <a:t>Concilier</a:t>
            </a:r>
            <a:r>
              <a:rPr sz="2400" dirty="0" smtClean="0"/>
              <a:t>/</a:t>
            </a:r>
            <a:r>
              <a:rPr sz="2400" dirty="0" err="1" smtClean="0"/>
              <a:t>équilibrer</a:t>
            </a:r>
            <a:r>
              <a:rPr sz="2400" dirty="0" smtClean="0"/>
              <a:t> </a:t>
            </a:r>
            <a:r>
              <a:rPr sz="2400" b="1" dirty="0" err="1" smtClean="0"/>
              <a:t>finalité</a:t>
            </a:r>
            <a:r>
              <a:rPr sz="2400" b="1" dirty="0" smtClean="0"/>
              <a:t> </a:t>
            </a:r>
            <a:r>
              <a:rPr sz="2400" b="1" dirty="0" err="1" smtClean="0"/>
              <a:t>sociale</a:t>
            </a:r>
            <a:r>
              <a:rPr sz="2400" dirty="0" smtClean="0"/>
              <a:t> (</a:t>
            </a:r>
            <a:r>
              <a:rPr sz="2400" dirty="0" err="1" smtClean="0"/>
              <a:t>comme</a:t>
            </a:r>
            <a:r>
              <a:rPr sz="2400" dirty="0" smtClean="0"/>
              <a:t> but) et </a:t>
            </a:r>
            <a:r>
              <a:rPr sz="2400" b="1" dirty="0" err="1" smtClean="0"/>
              <a:t>viabilité</a:t>
            </a:r>
            <a:r>
              <a:rPr sz="2400" b="1" dirty="0" smtClean="0"/>
              <a:t> </a:t>
            </a:r>
            <a:r>
              <a:rPr sz="2400" b="1" dirty="0" err="1" smtClean="0"/>
              <a:t>économique</a:t>
            </a:r>
            <a:r>
              <a:rPr sz="2400" dirty="0" smtClean="0"/>
              <a:t> (</a:t>
            </a:r>
            <a:r>
              <a:rPr sz="2400" dirty="0" err="1" smtClean="0"/>
              <a:t>comme</a:t>
            </a:r>
            <a:r>
              <a:rPr sz="2400" dirty="0" smtClean="0"/>
              <a:t> </a:t>
            </a:r>
            <a:r>
              <a:rPr sz="2400" dirty="0" err="1" smtClean="0"/>
              <a:t>moyen</a:t>
            </a:r>
            <a:r>
              <a:rPr sz="2400" dirty="0" smtClean="0"/>
              <a:t>)</a:t>
            </a:r>
          </a:p>
          <a:p>
            <a:pPr marL="630238" lvl="1" indent="-457200" eaLnBrk="1" hangingPunct="1">
              <a:spcBef>
                <a:spcPts val="1200"/>
              </a:spcBef>
              <a:buFont typeface="Calibri" pitchFamily="34" charset="0"/>
              <a:buAutoNum type="arabicPeriod"/>
            </a:pPr>
            <a:r>
              <a:rPr sz="2400" dirty="0" smtClean="0"/>
              <a:t>Adopter un mode de </a:t>
            </a:r>
            <a:r>
              <a:rPr sz="2400" b="1" dirty="0" err="1" smtClean="0"/>
              <a:t>gouvernance</a:t>
            </a:r>
            <a:r>
              <a:rPr sz="2400" b="1" dirty="0" smtClean="0"/>
              <a:t> participative</a:t>
            </a:r>
            <a:r>
              <a:rPr sz="2400" dirty="0" smtClean="0"/>
              <a:t> : </a:t>
            </a:r>
            <a:r>
              <a:rPr sz="2400" dirty="0" err="1" smtClean="0"/>
              <a:t>impliquer</a:t>
            </a:r>
            <a:r>
              <a:rPr sz="2400" dirty="0" smtClean="0"/>
              <a:t> les </a:t>
            </a:r>
            <a:r>
              <a:rPr sz="2400" dirty="0" err="1" smtClean="0"/>
              <a:t>acteurs</a:t>
            </a:r>
            <a:r>
              <a:rPr sz="2400" dirty="0" smtClean="0"/>
              <a:t> </a:t>
            </a:r>
            <a:r>
              <a:rPr sz="2400" dirty="0" err="1" smtClean="0"/>
              <a:t>concernés</a:t>
            </a:r>
            <a:r>
              <a:rPr sz="2400" dirty="0" smtClean="0"/>
              <a:t> </a:t>
            </a:r>
            <a:r>
              <a:rPr sz="2400" dirty="0" err="1" smtClean="0"/>
              <a:t>dans</a:t>
            </a:r>
            <a:r>
              <a:rPr sz="2400" dirty="0" smtClean="0"/>
              <a:t> les </a:t>
            </a:r>
            <a:r>
              <a:rPr sz="2400" dirty="0" err="1" smtClean="0"/>
              <a:t>grandes</a:t>
            </a:r>
            <a:r>
              <a:rPr sz="2400" dirty="0" smtClean="0"/>
              <a:t> orientations / </a:t>
            </a:r>
            <a:r>
              <a:rPr sz="2400" dirty="0" err="1" smtClean="0"/>
              <a:t>décisions</a:t>
            </a:r>
            <a:endParaRPr sz="2400" dirty="0" smtClean="0"/>
          </a:p>
          <a:p>
            <a:pPr marL="630238" lvl="1" indent="-457200" eaLnBrk="1" hangingPunct="1">
              <a:spcBef>
                <a:spcPts val="1200"/>
              </a:spcBef>
              <a:buFont typeface="Calibri" pitchFamily="34" charset="0"/>
              <a:buAutoNum type="arabicPeriod"/>
            </a:pPr>
            <a:r>
              <a:rPr sz="2400" dirty="0" err="1" smtClean="0"/>
              <a:t>Rechercher</a:t>
            </a:r>
            <a:r>
              <a:rPr sz="2400" dirty="0" smtClean="0"/>
              <a:t> un </a:t>
            </a:r>
            <a:r>
              <a:rPr sz="2400" b="1" dirty="0" err="1" smtClean="0"/>
              <a:t>ancrage</a:t>
            </a:r>
            <a:r>
              <a:rPr sz="2400" b="1" dirty="0" smtClean="0"/>
              <a:t> territorial</a:t>
            </a:r>
            <a:r>
              <a:rPr sz="2400" dirty="0" smtClean="0"/>
              <a:t> fort de son </a:t>
            </a:r>
            <a:r>
              <a:rPr sz="2400" dirty="0" err="1" smtClean="0"/>
              <a:t>entreprise</a:t>
            </a:r>
            <a:r>
              <a:rPr sz="2400" dirty="0" smtClean="0"/>
              <a:t> avec le </a:t>
            </a:r>
            <a:r>
              <a:rPr sz="2400" dirty="0" err="1" smtClean="0"/>
              <a:t>territoire</a:t>
            </a:r>
            <a:r>
              <a:rPr sz="2400" dirty="0" smtClean="0"/>
              <a:t> : </a:t>
            </a:r>
            <a:r>
              <a:rPr sz="2400" dirty="0" err="1" smtClean="0"/>
              <a:t>contribuer</a:t>
            </a:r>
            <a:r>
              <a:rPr sz="2400" dirty="0" smtClean="0"/>
              <a:t> au </a:t>
            </a:r>
            <a:r>
              <a:rPr sz="2400" dirty="0" err="1" smtClean="0"/>
              <a:t>développement</a:t>
            </a:r>
            <a:r>
              <a:rPr sz="2400" dirty="0" smtClean="0"/>
              <a:t> local, en lien avec la </a:t>
            </a:r>
            <a:r>
              <a:rPr sz="2400" dirty="0" err="1" smtClean="0"/>
              <a:t>collectivité</a:t>
            </a:r>
            <a:r>
              <a:rPr sz="2400" dirty="0" smtClean="0"/>
              <a:t>, avec les </a:t>
            </a:r>
            <a:r>
              <a:rPr sz="2400" dirty="0" err="1" smtClean="0"/>
              <a:t>acteurs</a:t>
            </a:r>
            <a:r>
              <a:rPr sz="2400" dirty="0" smtClean="0"/>
              <a:t> </a:t>
            </a:r>
            <a:r>
              <a:rPr sz="2400" dirty="0" err="1" smtClean="0"/>
              <a:t>clés</a:t>
            </a:r>
            <a:r>
              <a:rPr sz="2400" dirty="0" smtClean="0"/>
              <a:t> du </a:t>
            </a:r>
            <a:r>
              <a:rPr sz="2400" dirty="0" err="1" smtClean="0"/>
              <a:t>territoire</a:t>
            </a:r>
            <a:r>
              <a:rPr sz="2400" dirty="0" smtClean="0"/>
              <a:t>.</a:t>
            </a:r>
          </a:p>
          <a:p>
            <a:pPr marL="630238" lvl="1" indent="-457200" eaLnBrk="1" hangingPunct="1">
              <a:lnSpc>
                <a:spcPct val="90000"/>
              </a:lnSpc>
              <a:buFontTx/>
              <a:buNone/>
            </a:pPr>
            <a:endParaRPr sz="2200" dirty="0" smtClean="0"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Questionnement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357166"/>
            <a:ext cx="8858280" cy="576899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fr-FR" u="sng" dirty="0" smtClean="0"/>
              <a:t>Questionnement :</a:t>
            </a:r>
          </a:p>
          <a:p>
            <a:r>
              <a:rPr lang="fr-FR" dirty="0" smtClean="0"/>
              <a:t>Le projet respecte-t-il l’environnement? </a:t>
            </a:r>
          </a:p>
          <a:p>
            <a:pPr lvl="1"/>
            <a:r>
              <a:rPr lang="fr-FR" dirty="0" smtClean="0"/>
              <a:t>Tout le long de la chaine de conception, fabrication, fonctionnement, destruction, recyclage  ? … Qu’il s’agisse du cycle de vie des matériaux utilisés, et des procédés mis en œuvre ?  </a:t>
            </a:r>
          </a:p>
          <a:p>
            <a:pPr lvl="1"/>
            <a:r>
              <a:rPr lang="fr-FR" dirty="0" smtClean="0"/>
              <a:t>Comment concilier cette préoccupation avec des populations qui raisonnent à court terme / revenus, survie, …</a:t>
            </a:r>
          </a:p>
          <a:p>
            <a:r>
              <a:rPr lang="fr-FR" b="1" dirty="0" smtClean="0"/>
              <a:t>Utiliser l’économique comme un moyen</a:t>
            </a:r>
            <a:r>
              <a:rPr lang="fr-FR" dirty="0" smtClean="0"/>
              <a:t>. </a:t>
            </a:r>
          </a:p>
          <a:p>
            <a:pPr lvl="1">
              <a:buNone/>
            </a:pPr>
            <a:r>
              <a:rPr lang="fr-FR" dirty="0" smtClean="0"/>
              <a:t>	</a:t>
            </a:r>
            <a:r>
              <a:rPr lang="fr-FR" sz="2400" dirty="0" smtClean="0"/>
              <a:t>Exemple : achat plus cher des graines de </a:t>
            </a:r>
            <a:r>
              <a:rPr lang="fr-FR" sz="2400" dirty="0" err="1" smtClean="0"/>
              <a:t>neem</a:t>
            </a:r>
            <a:r>
              <a:rPr lang="fr-FR" sz="2400" dirty="0" smtClean="0"/>
              <a:t> </a:t>
            </a:r>
            <a:r>
              <a:rPr lang="fr-FR" sz="2400" dirty="0" smtClean="0">
                <a:sym typeface="Wingdings" pitchFamily="2" charset="2"/>
              </a:rPr>
              <a:t>prise de conscience de l’importante des arbres de </a:t>
            </a:r>
            <a:r>
              <a:rPr lang="fr-FR" sz="2400" dirty="0" err="1" smtClean="0">
                <a:sym typeface="Wingdings" pitchFamily="2" charset="2"/>
              </a:rPr>
              <a:t>neem</a:t>
            </a:r>
            <a:r>
              <a:rPr lang="fr-FR" sz="2400" dirty="0" smtClean="0">
                <a:sym typeface="Wingdings" pitchFamily="2" charset="2"/>
              </a:rPr>
              <a:t>  des arbres en général </a:t>
            </a:r>
          </a:p>
          <a:p>
            <a:pPr lvl="1">
              <a:buNone/>
            </a:pPr>
            <a:r>
              <a:rPr lang="fr-FR" sz="2400" dirty="0" smtClean="0">
                <a:sym typeface="Wingdings" pitchFamily="2" charset="2"/>
              </a:rPr>
              <a:t> préservation spontanée  substitution au x programmes coûteux de sensibilisation et reboisement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Questionnement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381000"/>
            <a:ext cx="8429684" cy="5619750"/>
          </a:xfrm>
        </p:spPr>
        <p:txBody>
          <a:bodyPr>
            <a:normAutofit/>
          </a:bodyPr>
          <a:lstStyle/>
          <a:p>
            <a:r>
              <a:rPr lang="fr-FR" dirty="0" smtClean="0"/>
              <a:t>L’environnement est-il mis en valeur?</a:t>
            </a:r>
          </a:p>
          <a:p>
            <a:pPr lvl="1"/>
            <a:r>
              <a:rPr lang="fr-FR" dirty="0" smtClean="0"/>
              <a:t>Utilisation de matériaux locaux. </a:t>
            </a:r>
            <a:r>
              <a:rPr lang="fr-FR" dirty="0"/>
              <a:t>P</a:t>
            </a:r>
            <a:r>
              <a:rPr lang="fr-FR" dirty="0" smtClean="0"/>
              <a:t>otentiel insoupçonné, </a:t>
            </a:r>
          </a:p>
          <a:p>
            <a:pPr lvl="1">
              <a:buNone/>
            </a:pPr>
            <a:r>
              <a:rPr lang="fr-FR" sz="2600" dirty="0" smtClean="0"/>
              <a:t>	ex : </a:t>
            </a:r>
            <a:r>
              <a:rPr lang="fr-FR" sz="2600" dirty="0" err="1" smtClean="0"/>
              <a:t>neem</a:t>
            </a:r>
            <a:r>
              <a:rPr lang="fr-FR" sz="2600" dirty="0" smtClean="0"/>
              <a:t>, </a:t>
            </a:r>
            <a:r>
              <a:rPr lang="fr-FR" sz="2600" dirty="0" err="1" smtClean="0"/>
              <a:t>jatropha</a:t>
            </a:r>
            <a:r>
              <a:rPr lang="fr-FR" sz="2600" dirty="0"/>
              <a:t> </a:t>
            </a:r>
            <a:r>
              <a:rPr lang="fr-FR" sz="2600" dirty="0" smtClean="0">
                <a:sym typeface="Wingdings" pitchFamily="2" charset="2"/>
              </a:rPr>
              <a:t> diminution des rejets dus au transport (essence du Nigéria), rejets plus propres, coût non dépendant du prix du pétrole </a:t>
            </a:r>
            <a:endParaRPr lang="fr-FR" dirty="0" smtClean="0"/>
          </a:p>
          <a:p>
            <a:pPr lvl="1"/>
            <a:r>
              <a:rPr lang="fr-FR" dirty="0" smtClean="0"/>
              <a:t>Valorisation des déchets </a:t>
            </a:r>
            <a:r>
              <a:rPr lang="fr-FR" sz="2600" dirty="0" smtClean="0"/>
              <a:t>(ex : coque de noix de cajou pour chauffer, tourteaux, charbon de bois)</a:t>
            </a:r>
            <a:endParaRPr lang="fr-FR" dirty="0" smtClean="0"/>
          </a:p>
          <a:p>
            <a:pPr lvl="1"/>
            <a:r>
              <a:rPr lang="fr-FR" dirty="0" smtClean="0"/>
              <a:t>Production de produits naturels </a:t>
            </a:r>
            <a:r>
              <a:rPr lang="fr-FR" sz="2600" dirty="0" smtClean="0"/>
              <a:t>(ex: </a:t>
            </a:r>
            <a:r>
              <a:rPr lang="fr-FR" sz="2600" dirty="0" err="1" smtClean="0"/>
              <a:t>biopesticide</a:t>
            </a:r>
            <a:r>
              <a:rPr lang="fr-FR" sz="2600" dirty="0" smtClean="0"/>
              <a:t>)</a:t>
            </a:r>
            <a:endParaRPr lang="fr-FR" dirty="0" smtClean="0"/>
          </a:p>
          <a:p>
            <a:r>
              <a:rPr lang="fr-FR" dirty="0" smtClean="0">
                <a:sym typeface="Wingdings" pitchFamily="2" charset="2"/>
              </a:rPr>
              <a:t>La prise en compte environnementale  demande-t-elle forcément un effort économique?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Questionnement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5268931"/>
          </a:xfrm>
        </p:spPr>
        <p:txBody>
          <a:bodyPr>
            <a:normAutofit/>
          </a:bodyPr>
          <a:lstStyle/>
          <a:p>
            <a:r>
              <a:rPr lang="fr-FR" dirty="0" smtClean="0"/>
              <a:t>La solution technique apportée sera-t-elle acceptée culturellement? (</a:t>
            </a:r>
            <a:r>
              <a:rPr lang="fr-FR" sz="2400" dirty="0" smtClean="0"/>
              <a:t>ex : toit en paille : matériau local, bon isolant, écologique, mais signe de pauvreté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sz="2000" dirty="0"/>
          </a:p>
          <a:p>
            <a:r>
              <a:rPr lang="fr-FR" dirty="0" smtClean="0"/>
              <a:t>La population locale a-t-elle conscience des impacts négatifs sur l’environnement, sur sa santé ? </a:t>
            </a:r>
            <a:r>
              <a:rPr lang="fr-FR" sz="2400" dirty="0" smtClean="0"/>
              <a:t>(ex : brûlage des plastiques) 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dirty="0" smtClean="0"/>
              <a:t>Pertinence d’une sensibilisation  à l’environnement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Questionnement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Cohérence et perception des critères environnementaux occidentaux en Afrique ?</a:t>
            </a:r>
          </a:p>
          <a:p>
            <a:pPr lvl="1"/>
            <a:r>
              <a:rPr lang="fr-FR" sz="2400" dirty="0" smtClean="0"/>
              <a:t>Ex : bruits, odeurs. La population est habituée, pas de volonté de faire un effort économique </a:t>
            </a:r>
            <a:r>
              <a:rPr lang="fr-FR" sz="2400" dirty="0" smtClean="0">
                <a:sym typeface="Wingdings" pitchFamily="2" charset="2"/>
              </a:rPr>
              <a:t> Ne pas plaquer un modèle de développement durable mais l’adapter aux habitudes, préoccupations, cultures locales.</a:t>
            </a:r>
          </a:p>
          <a:p>
            <a:pPr lvl="1"/>
            <a:endParaRPr lang="fr-FR" dirty="0">
              <a:sym typeface="Wingdings" pitchFamily="2" charset="2"/>
            </a:endParaRPr>
          </a:p>
          <a:p>
            <a:r>
              <a:rPr lang="fr-FR" dirty="0" smtClean="0">
                <a:sym typeface="Wingdings" pitchFamily="2" charset="2"/>
              </a:rPr>
              <a:t>Le projet peut-il répondre à des situations de crise type chocs climatiques (sécheresse, inondations ) et réduire la vulnérabilité des populations face à ces chocs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Compromis concrets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sz="3200" u="sng" dirty="0" smtClean="0"/>
              <a:t>Exemples de COMPROMIS </a:t>
            </a:r>
          </a:p>
          <a:p>
            <a:pPr algn="ctr">
              <a:buNone/>
            </a:pPr>
            <a:endParaRPr lang="fr-FR" sz="2000" u="sng" dirty="0" smtClean="0"/>
          </a:p>
          <a:p>
            <a:r>
              <a:rPr lang="fr-FR" dirty="0" smtClean="0"/>
              <a:t>Technologie de l’adsorption</a:t>
            </a:r>
          </a:p>
          <a:p>
            <a:pPr lvl="1"/>
            <a:r>
              <a:rPr lang="fr-FR" sz="2400" dirty="0" smtClean="0"/>
              <a:t>Coûts de fabrication trop élevés</a:t>
            </a:r>
          </a:p>
          <a:p>
            <a:pPr lvl="1"/>
            <a:r>
              <a:rPr lang="fr-FR" sz="2400" dirty="0" smtClean="0"/>
              <a:t>Possibilité de les réduire mais au détriment de la sécurité des utilisateurs (fluides dangereux)</a:t>
            </a:r>
          </a:p>
          <a:p>
            <a:pPr lvl="1">
              <a:buNone/>
            </a:pPr>
            <a:r>
              <a:rPr lang="fr-FR" sz="2400" dirty="0" smtClean="0">
                <a:sym typeface="Wingdings" pitchFamily="2" charset="2"/>
              </a:rPr>
              <a:t>pas de compromis économique et social abandon de la technologie au profit d’une moins puissante</a:t>
            </a:r>
            <a:endParaRPr lang="fr-FR" sz="2400" dirty="0" smtClean="0"/>
          </a:p>
          <a:p>
            <a:r>
              <a:rPr lang="fr-FR" dirty="0" smtClean="0"/>
              <a:t>Photovoltaïque ?</a:t>
            </a:r>
          </a:p>
          <a:p>
            <a:r>
              <a:rPr lang="fr-FR" dirty="0" smtClean="0"/>
              <a:t>Privilégier le marché et l’utilisation locale des produits du </a:t>
            </a:r>
            <a:r>
              <a:rPr lang="fr-FR" dirty="0" err="1" smtClean="0"/>
              <a:t>neem</a:t>
            </a:r>
            <a:r>
              <a:rPr lang="fr-FR" dirty="0" smtClean="0"/>
              <a:t> (huile et tourteaux)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857256"/>
          </a:xfrm>
        </p:spPr>
        <p:txBody>
          <a:bodyPr>
            <a:normAutofit/>
          </a:bodyPr>
          <a:lstStyle/>
          <a:p>
            <a:pPr lvl="0" algn="ctr"/>
            <a:r>
              <a:rPr lang="fr-FR" sz="4000" u="sng" dirty="0" smtClean="0">
                <a:latin typeface="Times New Roman" pitchFamily="18" charset="0"/>
                <a:cs typeface="Times New Roman" pitchFamily="18" charset="0"/>
              </a:rPr>
              <a:t>Composante 4: Gouvernance adaptée</a:t>
            </a:r>
            <a:endParaRPr lang="fr-FR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85728"/>
            <a:ext cx="9144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u="sng" dirty="0" smtClean="0">
                <a:latin typeface="Times New Roman" pitchFamily="18" charset="0"/>
                <a:cs typeface="Times New Roman" pitchFamily="18" charset="0"/>
              </a:rPr>
              <a:t>Composante 4: </a:t>
            </a:r>
            <a:r>
              <a:rPr lang="fr-FR" sz="3200" b="1" u="sng" dirty="0" smtClean="0">
                <a:latin typeface="Times New Roman" pitchFamily="18" charset="0"/>
                <a:cs typeface="Times New Roman" pitchFamily="18" charset="0"/>
              </a:rPr>
              <a:t>Gouvernance adaptée</a:t>
            </a:r>
          </a:p>
          <a:p>
            <a:endParaRPr lang="fr-FR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Définition de la gouvernance :</a:t>
            </a:r>
          </a:p>
          <a:p>
            <a:pPr lvl="2"/>
            <a:endParaRPr lang="fr-FR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sz="2000" i="1" dirty="0" smtClean="0"/>
              <a:t>« Décentrement de la prise de décision, impliquant différents lieux et acteurs concernés. Modes de régulation souples, fondés sur le partenariat entre différents acteurs »</a:t>
            </a:r>
          </a:p>
          <a:p>
            <a:pPr lvl="1"/>
            <a:endParaRPr lang="fr-FR" sz="2000" i="1" dirty="0" smtClean="0"/>
          </a:p>
          <a:p>
            <a:pPr lvl="1"/>
            <a:r>
              <a:rPr lang="fr-FR" sz="2200" b="1" u="sng" dirty="0" smtClean="0">
                <a:latin typeface="Times New Roman" pitchFamily="18" charset="0"/>
                <a:cs typeface="Times New Roman" pitchFamily="18" charset="0"/>
              </a:rPr>
              <a:t>Acteurs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concernés : l’entrepreneur, le personnel, les producteurs, investisseurs, la Mairie, etc.</a:t>
            </a:r>
          </a:p>
          <a:p>
            <a:pPr lvl="1"/>
            <a:endParaRPr lang="fr-FR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Pour chaque situation à réguler, choisir les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acteurs clés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leur </a:t>
            </a:r>
            <a:r>
              <a:rPr lang="fr-FR" sz="2200" b="1" u="sng" dirty="0" smtClean="0">
                <a:latin typeface="Times New Roman" pitchFamily="18" charset="0"/>
                <a:cs typeface="Times New Roman" pitchFamily="18" charset="0"/>
              </a:rPr>
              <a:t>pouvoir de décision et établir des règles</a:t>
            </a:r>
            <a:r>
              <a:rPr lang="fr-FR" sz="2200" u="sng" dirty="0" smtClean="0">
                <a:latin typeface="Times New Roman" pitchFamily="18" charset="0"/>
                <a:cs typeface="Times New Roman" pitchFamily="18" charset="0"/>
              </a:rPr>
              <a:t> de gouvernance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ad hoc : statuts, règlement (formel ou informel)…</a:t>
            </a:r>
          </a:p>
          <a:p>
            <a:pPr lvl="1"/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Dans le DD : le système doit représenter et réguler/concilier les préoccupations entre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Economie, Environnement et social.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857256"/>
          </a:xfrm>
        </p:spPr>
        <p:txBody>
          <a:bodyPr>
            <a:normAutofit/>
          </a:bodyPr>
          <a:lstStyle/>
          <a:p>
            <a:pPr lvl="0" algn="ctr"/>
            <a:r>
              <a:rPr lang="fr-FR" sz="4000" u="sng" dirty="0" smtClean="0">
                <a:latin typeface="Times New Roman" pitchFamily="18" charset="0"/>
                <a:cs typeface="Times New Roman" pitchFamily="18" charset="0"/>
              </a:rPr>
              <a:t>Composante 4: Gouvernance adaptée</a:t>
            </a:r>
            <a:endParaRPr lang="fr-FR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714356"/>
            <a:ext cx="892971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FR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Enjeux</a:t>
            </a:r>
            <a:r>
              <a:rPr lang="fr-FR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d’une bonne gouvernance DD</a:t>
            </a:r>
          </a:p>
          <a:p>
            <a:pPr>
              <a:buFontTx/>
              <a:buChar char="-"/>
            </a:pPr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Définir une organisation,  un système de décision qui soit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efficient :</a:t>
            </a: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Qui p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ermette </a:t>
            </a:r>
            <a:r>
              <a:rPr lang="fr-FR" sz="2200" b="1" u="sng" dirty="0" smtClean="0">
                <a:latin typeface="Times New Roman" pitchFamily="18" charset="0"/>
                <a:cs typeface="Times New Roman" pitchFamily="18" charset="0"/>
              </a:rPr>
              <a:t>à moindres coûts 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de prendre des « bonnes » décisions, efficaces pour un  DD</a:t>
            </a:r>
          </a:p>
          <a:p>
            <a:pPr>
              <a:lnSpc>
                <a:spcPct val="150000"/>
              </a:lnSpc>
              <a:buFont typeface="Wingdings"/>
              <a:buChar char="à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Efficace DD = qui concilie et fasse les « bons » compromis entre les trois critères économique, social, environnemental.</a:t>
            </a:r>
          </a:p>
          <a:p>
            <a:pPr lvl="1">
              <a:buFontTx/>
              <a:buChar char="-"/>
            </a:pPr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857256"/>
          </a:xfrm>
        </p:spPr>
        <p:txBody>
          <a:bodyPr>
            <a:normAutofit/>
          </a:bodyPr>
          <a:lstStyle/>
          <a:p>
            <a:pPr lvl="0" algn="ctr"/>
            <a:r>
              <a:rPr lang="fr-FR" sz="4000" u="sng" dirty="0" smtClean="0">
                <a:latin typeface="Times New Roman" pitchFamily="18" charset="0"/>
                <a:cs typeface="Times New Roman" pitchFamily="18" charset="0"/>
              </a:rPr>
              <a:t>Composante 4: Gouvernance adaptée</a:t>
            </a:r>
            <a:endParaRPr lang="fr-FR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428604"/>
            <a:ext cx="8929718" cy="5500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fr-FR" sz="2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Quelques questionnements</a:t>
            </a:r>
          </a:p>
          <a:p>
            <a:pPr>
              <a:buFontTx/>
              <a:buChar char="-"/>
            </a:pPr>
            <a:endParaRPr lang="fr-FR" sz="2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Qui doit prendre part aux décisions ? = Quelles sont les « parties prenantes » ?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Sont-elles parties « concernées », ou seulement « influentes » ?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 Quel type et niveau de pouvoir pour chaque partie prenante ?</a:t>
            </a:r>
          </a:p>
          <a:p>
            <a:pPr marL="914400" lvl="1" indent="-457200">
              <a:lnSpc>
                <a:spcPts val="3000"/>
              </a:lnSpc>
              <a:buFont typeface="Arial" pitchFamily="34" charset="0"/>
              <a:buChar char="•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Pouvoir basé sur la propriété,  la maîtrise technique, la désignation (pouvoir attribué par élection, nomination), ou la tradition ?</a:t>
            </a:r>
          </a:p>
          <a:p>
            <a:pPr marL="914400" lvl="1" indent="-457200">
              <a:lnSpc>
                <a:spcPts val="3000"/>
              </a:lnSpc>
              <a:buFont typeface="Arial" pitchFamily="34" charset="0"/>
              <a:buChar char="•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Quel niveau de pouvoir, quel poids dans les décisions : consultatif, délibératif, véto ? Pourcentage  lié au nb. de personnes, au niveau de propriété et d’engagement financier, etc.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Quelle organisation et statut : société de personnes, de capitaux ? Association, SARL ? Conventions et contrats ?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-10190"/>
            <a:ext cx="9144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« ENTREPRENDRE SOLIDAIRE AVEC SON TERRITOIRE »  </a:t>
            </a:r>
            <a:endParaRPr lang="fr-FR" sz="400" b="1" dirty="0" smtClean="0"/>
          </a:p>
          <a:p>
            <a:endParaRPr lang="fr-FR" sz="400" dirty="0" smtClean="0">
              <a:solidFill>
                <a:schemeClr val="bg1"/>
              </a:solidFill>
            </a:endParaRPr>
          </a:p>
          <a:p>
            <a:endParaRPr lang="fr-FR" sz="400" dirty="0" smtClean="0">
              <a:solidFill>
                <a:schemeClr val="bg1"/>
              </a:solidFill>
            </a:endParaRPr>
          </a:p>
          <a:p>
            <a:endParaRPr lang="fr-FR" sz="5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000" dirty="0" smtClean="0"/>
              <a:t>Contrat entre </a:t>
            </a:r>
          </a:p>
          <a:p>
            <a:r>
              <a:rPr lang="fr-FR" dirty="0" smtClean="0"/>
              <a:t>	-l’Entreprise Solidaire (ES) « </a:t>
            </a:r>
            <a:r>
              <a:rPr lang="fr-FR" b="1" dirty="0" smtClean="0">
                <a:solidFill>
                  <a:srgbClr val="00B050"/>
                </a:solidFill>
              </a:rPr>
              <a:t>HUILES VEGETALES DES COLLINES</a:t>
            </a:r>
            <a:r>
              <a:rPr lang="fr-FR" dirty="0" smtClean="0"/>
              <a:t> » (HVC) </a:t>
            </a:r>
          </a:p>
          <a:p>
            <a:r>
              <a:rPr lang="fr-FR" dirty="0" smtClean="0"/>
              <a:t>                et la Commune de « </a:t>
            </a:r>
            <a:r>
              <a:rPr lang="fr-FR" b="1" dirty="0" smtClean="0">
                <a:solidFill>
                  <a:srgbClr val="00B050"/>
                </a:solidFill>
              </a:rPr>
              <a:t>GLAZOUE</a:t>
            </a:r>
            <a:r>
              <a:rPr lang="fr-FR" dirty="0" smtClean="0"/>
              <a:t>»</a:t>
            </a:r>
          </a:p>
          <a:p>
            <a:r>
              <a:rPr lang="fr-FR" dirty="0" smtClean="0"/>
              <a:t>Avec l’appui du « </a:t>
            </a:r>
            <a:r>
              <a:rPr lang="fr-FR" b="1" u="sng" dirty="0" smtClean="0">
                <a:solidFill>
                  <a:srgbClr val="002060"/>
                </a:solidFill>
              </a:rPr>
              <a:t>GROUPE DES ENTREPRENEURS SOLIDAIRES – Collines</a:t>
            </a:r>
            <a:r>
              <a:rPr lang="fr-FR" dirty="0" smtClean="0"/>
              <a:t> » (GES)		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714348" y="2000240"/>
            <a:ext cx="4357718" cy="8572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HVC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Apports au territoire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071934" y="2000240"/>
            <a:ext cx="4357718" cy="8572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 smtClean="0">
                <a:solidFill>
                  <a:srgbClr val="00B050"/>
                </a:solidFill>
              </a:rPr>
              <a:t>Commune GLAZOUE</a:t>
            </a:r>
            <a:endParaRPr lang="fr-FR" b="1" dirty="0" smtClean="0">
              <a:solidFill>
                <a:srgbClr val="FF0000"/>
              </a:solidFill>
            </a:endParaRPr>
          </a:p>
          <a:p>
            <a:pPr algn="r"/>
            <a:r>
              <a:rPr lang="fr-FR" b="1" dirty="0" smtClean="0">
                <a:solidFill>
                  <a:srgbClr val="FF0000"/>
                </a:solidFill>
              </a:rPr>
              <a:t>Appui à l’entreprise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29124" y="2160622"/>
            <a:ext cx="428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/>
              <a:t>?</a:t>
            </a:r>
            <a:endParaRPr lang="fr-FR" sz="3000" dirty="0"/>
          </a:p>
        </p:txBody>
      </p:sp>
      <p:cxnSp>
        <p:nvCxnSpPr>
          <p:cNvPr id="11" name="Connecteur droit avec flèche 10"/>
          <p:cNvCxnSpPr/>
          <p:nvPr/>
        </p:nvCxnSpPr>
        <p:spPr>
          <a:xfrm rot="5400000">
            <a:off x="4321173" y="1892289"/>
            <a:ext cx="50006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428992" y="2427280"/>
            <a:ext cx="92869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0800000" flipV="1">
            <a:off x="4857752" y="2428866"/>
            <a:ext cx="1143008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10800000" flipV="1">
            <a:off x="2964646" y="1643050"/>
            <a:ext cx="1607354" cy="357190"/>
          </a:xfrm>
          <a:prstGeom prst="straightConnector1">
            <a:avLst/>
          </a:prstGeom>
          <a:ln w="25400" cmpd="sng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572000" y="1643050"/>
            <a:ext cx="1678793" cy="428628"/>
          </a:xfrm>
          <a:prstGeom prst="straightConnector1">
            <a:avLst/>
          </a:prstGeom>
          <a:ln w="25400" cmpd="sng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0" y="2928934"/>
            <a:ext cx="4572000" cy="3929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rgbClr val="00B050"/>
              </a:solidFill>
            </a:endParaRPr>
          </a:p>
          <a:p>
            <a:pPr algn="ctr"/>
            <a:r>
              <a:rPr lang="fr-FR" b="1" dirty="0" smtClean="0">
                <a:solidFill>
                  <a:srgbClr val="00B050"/>
                </a:solidFill>
              </a:rPr>
              <a:t>ES: HUILES VEGETALES </a:t>
            </a:r>
          </a:p>
          <a:p>
            <a:pPr algn="ctr"/>
            <a:r>
              <a:rPr lang="fr-FR" b="1" dirty="0" smtClean="0">
                <a:solidFill>
                  <a:srgbClr val="00B050"/>
                </a:solidFill>
              </a:rPr>
              <a:t>DES COLLINES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En 3 ans cibler 300 ménages ruraux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 Favoriser la plantation d’arbres oléagineux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 Avoir une comptabilité, ficelée, contrôlée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 Signer et respecter les contrats avec les producteurs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 Communiquer (oral et écrit) deux fois par an sur évolution de l’ES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 Avoir un contrat d’approvisionnement avec le GES - Colline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Payer les taxes et les impôts lorsque la rentabilité le permet</a:t>
            </a:r>
          </a:p>
          <a:p>
            <a:pPr>
              <a:buFontTx/>
              <a:buChar char="-"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2928934"/>
            <a:ext cx="4572000" cy="3929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rgbClr val="00B050"/>
              </a:solidFill>
            </a:endParaRPr>
          </a:p>
          <a:p>
            <a:pPr algn="ctr"/>
            <a:endParaRPr lang="fr-FR" b="1" dirty="0" smtClean="0">
              <a:solidFill>
                <a:srgbClr val="00B050"/>
              </a:solidFill>
            </a:endParaRPr>
          </a:p>
          <a:p>
            <a:pPr algn="ctr"/>
            <a:endParaRPr lang="fr-FR" b="1" dirty="0" smtClean="0">
              <a:solidFill>
                <a:srgbClr val="00B050"/>
              </a:solidFill>
            </a:endParaRPr>
          </a:p>
          <a:p>
            <a:pPr algn="ctr"/>
            <a:r>
              <a:rPr lang="fr-FR" b="1" dirty="0" smtClean="0">
                <a:solidFill>
                  <a:srgbClr val="00B050"/>
                </a:solidFill>
              </a:rPr>
              <a:t>COMMUNE DE GLAZOUE</a:t>
            </a:r>
          </a:p>
          <a:p>
            <a:pPr algn="ctr"/>
            <a:endParaRPr lang="fr-FR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Accorder un délai de grâce pour la fiscalité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 Faciliter l’implantation foncière/Electrique/Eau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 Eviter la récupération politique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 Prendre un arrêté communal pour protéger les arbres oléagineux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 Ne pas demander de contributions illicites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 Gérer les éventuels conflits (fonciers)</a:t>
            </a:r>
          </a:p>
          <a:p>
            <a:pPr>
              <a:buFontTx/>
              <a:buChar char="-"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0" y="3498850"/>
            <a:ext cx="9144000" cy="1588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85750" y="214313"/>
            <a:ext cx="8077200" cy="1000125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sz="3200" dirty="0" smtClean="0"/>
              <a:t>Evaluation </a:t>
            </a:r>
            <a:r>
              <a:rPr sz="3200" dirty="0" err="1" smtClean="0"/>
              <a:t>personnelle</a:t>
            </a:r>
            <a:r>
              <a:rPr sz="3200" dirty="0" smtClean="0"/>
              <a:t> du stage</a:t>
            </a:r>
            <a:endParaRPr sz="3200" dirty="0"/>
          </a:p>
        </p:txBody>
      </p:sp>
      <p:sp>
        <p:nvSpPr>
          <p:cNvPr id="26628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285750" y="1285875"/>
            <a:ext cx="8077200" cy="5281613"/>
          </a:xfrm>
        </p:spPr>
        <p:txBody>
          <a:bodyPr/>
          <a:lstStyle/>
          <a:p>
            <a:pPr marL="514350" indent="-514350" eaLnBrk="1" hangingPunct="1">
              <a:buNone/>
            </a:pPr>
            <a:endParaRPr lang="fr-FR" i="1" dirty="0" smtClean="0"/>
          </a:p>
          <a:p>
            <a:pPr marL="514350" indent="-514350" eaLnBrk="1" hangingPunct="1">
              <a:buNone/>
            </a:pPr>
            <a:endParaRPr lang="fr-FR" i="1" dirty="0" smtClean="0"/>
          </a:p>
          <a:p>
            <a:pPr marL="914400" lvl="1" indent="-514350" eaLnBrk="1" hangingPunct="1">
              <a:buFontTx/>
              <a:buAutoNum type="arabicPeriod"/>
            </a:pPr>
            <a:r>
              <a:rPr i="1" dirty="0" smtClean="0"/>
              <a:t>TLQ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fr-FR" i="1" dirty="0" smtClean="0"/>
              <a:t>NO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fr-FR" i="1" dirty="0" err="1" smtClean="0"/>
              <a:t>JdB</a:t>
            </a:r>
            <a:endParaRPr lang="fr-FR" i="1" dirty="0" smtClean="0"/>
          </a:p>
          <a:p>
            <a:pPr marL="914400" lvl="1" indent="-514350" eaLnBrk="1" hangingPunct="1">
              <a:buFontTx/>
              <a:buAutoNum type="arabicPeriod"/>
            </a:pPr>
            <a:r>
              <a:rPr lang="fr-FR" i="1" dirty="0" smtClean="0"/>
              <a:t>BB</a:t>
            </a:r>
            <a:endParaRPr i="1" dirty="0" smtClean="0"/>
          </a:p>
          <a:p>
            <a:pPr marL="514350" indent="-514350" eaLnBrk="1" hangingPunct="1">
              <a:buFontTx/>
              <a:buAutoNum type="arabicPeriod"/>
            </a:pPr>
            <a:endParaRPr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endParaRPr/>
          </a:p>
        </p:txBody>
      </p:sp>
      <p:pic>
        <p:nvPicPr>
          <p:cNvPr id="25603" name="Picture 2" descr="Collines de Das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974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lvl="1" indent="-381000" algn="ctr">
              <a:lnSpc>
                <a:spcPct val="141000"/>
              </a:lnSpc>
            </a:pPr>
            <a:r>
              <a:rPr lang="fr-FR" sz="2000" b="1" dirty="0" smtClean="0"/>
              <a:t>BENIN : Collines &amp; Picardie Développent l'Entreprenariat solidaire </a:t>
            </a:r>
          </a:p>
          <a:p>
            <a:pPr marL="1181100" lvl="2" indent="-381000">
              <a:lnSpc>
                <a:spcPct val="141000"/>
              </a:lnSpc>
            </a:pPr>
            <a:r>
              <a:rPr lang="fr-FR" b="1" dirty="0" smtClean="0"/>
              <a:t>				</a:t>
            </a:r>
            <a:r>
              <a:rPr lang="fr-FR" b="1" u="sng" dirty="0" smtClean="0"/>
              <a:t> 3 Principes </a:t>
            </a:r>
            <a:r>
              <a:rPr lang="fr-FR" b="1" dirty="0" smtClean="0"/>
              <a:t>: </a:t>
            </a:r>
            <a:r>
              <a:rPr lang="fr-FR" dirty="0" smtClean="0"/>
              <a:t>	Développement durable</a:t>
            </a:r>
            <a:endParaRPr lang="fr-FR" b="1" dirty="0" smtClean="0"/>
          </a:p>
          <a:p>
            <a:pPr marL="3924300" lvl="8" indent="-381000">
              <a:lnSpc>
                <a:spcPct val="141000"/>
              </a:lnSpc>
            </a:pPr>
            <a:r>
              <a:rPr lang="fr-FR" dirty="0" smtClean="0"/>
              <a:t>			Co-Développement / réciprocité</a:t>
            </a:r>
          </a:p>
          <a:p>
            <a:pPr marL="3924300" lvl="8" indent="-381000">
              <a:lnSpc>
                <a:spcPct val="141000"/>
              </a:lnSpc>
            </a:pPr>
            <a:r>
              <a:rPr lang="fr-FR" dirty="0" smtClean="0"/>
              <a:t>			Par l’économique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381000"/>
            <a:ext cx="8077200" cy="4833938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sz="3200" i="1" dirty="0" smtClean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endParaRPr sz="3200" i="1" dirty="0" smtClean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sz="3200" i="1" dirty="0" smtClean="0"/>
              <a:t>"</a:t>
            </a:r>
            <a:r>
              <a:rPr sz="3200" i="1" dirty="0" err="1" smtClean="0"/>
              <a:t>Ce</a:t>
            </a:r>
            <a:r>
              <a:rPr sz="3200" i="1" dirty="0" smtClean="0"/>
              <a:t> </a:t>
            </a:r>
            <a:r>
              <a:rPr sz="3200" i="1" dirty="0" err="1" smtClean="0"/>
              <a:t>n'est</a:t>
            </a:r>
            <a:r>
              <a:rPr sz="3200" i="1" dirty="0" smtClean="0"/>
              <a:t> point </a:t>
            </a:r>
            <a:r>
              <a:rPr sz="3200" i="1" dirty="0" err="1" smtClean="0"/>
              <a:t>dans</a:t>
            </a:r>
            <a:r>
              <a:rPr sz="3200" i="1" dirty="0" smtClean="0"/>
              <a:t> </a:t>
            </a:r>
            <a:r>
              <a:rPr sz="3200" i="1" dirty="0" err="1" smtClean="0"/>
              <a:t>l'objet</a:t>
            </a:r>
            <a:r>
              <a:rPr sz="3200" i="1" dirty="0" smtClean="0"/>
              <a:t> </a:t>
            </a:r>
            <a:r>
              <a:rPr sz="3200" i="1" dirty="0" err="1" smtClean="0"/>
              <a:t>que</a:t>
            </a:r>
            <a:r>
              <a:rPr sz="3200" i="1" dirty="0" smtClean="0"/>
              <a:t> </a:t>
            </a:r>
            <a:r>
              <a:rPr sz="3200" i="1" dirty="0" err="1" smtClean="0"/>
              <a:t>réside</a:t>
            </a:r>
            <a:r>
              <a:rPr sz="3200" i="1" dirty="0" smtClean="0"/>
              <a:t> le </a:t>
            </a:r>
            <a:r>
              <a:rPr sz="3200" i="1" dirty="0" err="1" smtClean="0"/>
              <a:t>sens</a:t>
            </a:r>
            <a:r>
              <a:rPr sz="3200" i="1" dirty="0" smtClean="0"/>
              <a:t> des </a:t>
            </a:r>
            <a:r>
              <a:rPr sz="3200" i="1" dirty="0" err="1" smtClean="0"/>
              <a:t>choses</a:t>
            </a:r>
            <a:r>
              <a:rPr sz="3200" i="1" dirty="0" smtClean="0"/>
              <a:t>, </a:t>
            </a:r>
            <a:r>
              <a:rPr sz="3200" i="1" dirty="0" err="1" smtClean="0"/>
              <a:t>mais</a:t>
            </a:r>
            <a:r>
              <a:rPr sz="3200" i="1" dirty="0" smtClean="0"/>
              <a:t> </a:t>
            </a:r>
            <a:r>
              <a:rPr sz="3200" i="1" dirty="0" err="1" smtClean="0"/>
              <a:t>dans</a:t>
            </a:r>
            <a:r>
              <a:rPr sz="3200" i="1" dirty="0" smtClean="0"/>
              <a:t> la </a:t>
            </a:r>
            <a:r>
              <a:rPr sz="3200" i="1" dirty="0" err="1" smtClean="0"/>
              <a:t>démarche</a:t>
            </a:r>
            <a:r>
              <a:rPr sz="3200" i="1" dirty="0" smtClean="0"/>
              <a:t>".</a:t>
            </a:r>
          </a:p>
          <a:p>
            <a:pPr marL="0" indent="0" algn="r" eaLnBrk="1" fontAlgn="auto" hangingPunct="1">
              <a:spcAft>
                <a:spcPts val="0"/>
              </a:spcAft>
              <a:buFontTx/>
              <a:buNone/>
              <a:defRPr/>
            </a:pPr>
            <a:r>
              <a:rPr sz="3200" dirty="0" smtClean="0"/>
              <a:t>(A. de Saint </a:t>
            </a:r>
            <a:r>
              <a:rPr sz="3200" dirty="0" err="1" smtClean="0"/>
              <a:t>Exupéry</a:t>
            </a:r>
            <a:r>
              <a:rPr sz="3200" dirty="0" smtClean="0"/>
              <a:t>)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sz="3200" i="1" dirty="0" smtClean="0"/>
          </a:p>
          <a:p>
            <a:pPr marL="0" indent="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sz="4400" i="1" dirty="0" smtClean="0">
                <a:solidFill>
                  <a:schemeClr val="accent4">
                    <a:lumMod val="75000"/>
                  </a:schemeClr>
                </a:solidFill>
              </a:rPr>
              <a:t>MERCI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sz="3200" i="1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sz="1600" i="1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sz="1600" i="1" dirty="0" smtClean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sz="16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 err="1" smtClean="0"/>
              <a:t>Evaluer</a:t>
            </a:r>
            <a:r>
              <a:rPr dirty="0" smtClean="0"/>
              <a:t> les impacts</a:t>
            </a:r>
            <a:endParaRPr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85750" y="214313"/>
            <a:ext cx="8077200" cy="714375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sz="3200" dirty="0" err="1" smtClean="0"/>
              <a:t>Evaluer</a:t>
            </a:r>
            <a:r>
              <a:rPr sz="3200" dirty="0" smtClean="0"/>
              <a:t> les impacts</a:t>
            </a:r>
            <a:endParaRPr sz="3600" dirty="0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>
            <p:ph sz="quarter" idx="15"/>
          </p:nvPr>
        </p:nvGraphicFramePr>
        <p:xfrm>
          <a:off x="0" y="1285860"/>
          <a:ext cx="8658119" cy="4071966"/>
        </p:xfrm>
        <a:graphic>
          <a:graphicData uri="http://schemas.openxmlformats.org/presentationml/2006/ole">
            <p:oleObj spid="_x0000_s33797" r:id="rId4" imgW="6198108" imgH="2705100" progId="Word.Pictur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Ellipse 108"/>
          <p:cNvSpPr/>
          <p:nvPr/>
        </p:nvSpPr>
        <p:spPr>
          <a:xfrm>
            <a:off x="6643688" y="3500438"/>
            <a:ext cx="857250" cy="7143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25" name="Ellipse 24"/>
          <p:cNvSpPr/>
          <p:nvPr/>
        </p:nvSpPr>
        <p:spPr>
          <a:xfrm>
            <a:off x="3143250" y="5500688"/>
            <a:ext cx="3714750" cy="1143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4000500" y="2857500"/>
            <a:ext cx="2071688" cy="10001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GES Collines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i="1" dirty="0"/>
              <a:t>Incubateur ES</a:t>
            </a:r>
          </a:p>
        </p:txBody>
      </p:sp>
      <p:sp>
        <p:nvSpPr>
          <p:cNvPr id="5" name="Ellipse 4"/>
          <p:cNvSpPr/>
          <p:nvPr/>
        </p:nvSpPr>
        <p:spPr>
          <a:xfrm>
            <a:off x="3714750" y="4572000"/>
            <a:ext cx="500063" cy="50006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ES</a:t>
            </a:r>
          </a:p>
        </p:txBody>
      </p:sp>
      <p:sp>
        <p:nvSpPr>
          <p:cNvPr id="6" name="Ellipse 5"/>
          <p:cNvSpPr/>
          <p:nvPr/>
        </p:nvSpPr>
        <p:spPr>
          <a:xfrm>
            <a:off x="4429125" y="4572000"/>
            <a:ext cx="500063" cy="50006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ES</a:t>
            </a:r>
          </a:p>
        </p:txBody>
      </p:sp>
      <p:sp>
        <p:nvSpPr>
          <p:cNvPr id="7" name="Ellipse 6"/>
          <p:cNvSpPr/>
          <p:nvPr/>
        </p:nvSpPr>
        <p:spPr>
          <a:xfrm>
            <a:off x="5143500" y="4572000"/>
            <a:ext cx="500063" cy="50006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ES</a:t>
            </a:r>
          </a:p>
        </p:txBody>
      </p:sp>
      <p:sp>
        <p:nvSpPr>
          <p:cNvPr id="8" name="Ellipse 7"/>
          <p:cNvSpPr/>
          <p:nvPr/>
        </p:nvSpPr>
        <p:spPr>
          <a:xfrm>
            <a:off x="5786438" y="4572000"/>
            <a:ext cx="500062" cy="50006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ES</a:t>
            </a:r>
          </a:p>
        </p:txBody>
      </p:sp>
      <p:sp>
        <p:nvSpPr>
          <p:cNvPr id="9" name="Ellipse 8"/>
          <p:cNvSpPr/>
          <p:nvPr/>
        </p:nvSpPr>
        <p:spPr>
          <a:xfrm>
            <a:off x="3633788" y="5786438"/>
            <a:ext cx="214312" cy="214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10" name="Ellipse 9"/>
          <p:cNvSpPr/>
          <p:nvPr/>
        </p:nvSpPr>
        <p:spPr>
          <a:xfrm>
            <a:off x="3990975" y="5786438"/>
            <a:ext cx="214313" cy="214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11" name="Ellipse 10"/>
          <p:cNvSpPr/>
          <p:nvPr/>
        </p:nvSpPr>
        <p:spPr>
          <a:xfrm>
            <a:off x="3786188" y="6072188"/>
            <a:ext cx="214312" cy="214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12" name="Ellipse 11"/>
          <p:cNvSpPr/>
          <p:nvPr/>
        </p:nvSpPr>
        <p:spPr>
          <a:xfrm>
            <a:off x="4143375" y="6072188"/>
            <a:ext cx="214313" cy="214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13" name="Ellipse 12"/>
          <p:cNvSpPr/>
          <p:nvPr/>
        </p:nvSpPr>
        <p:spPr>
          <a:xfrm>
            <a:off x="4348163" y="5786438"/>
            <a:ext cx="214312" cy="214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14" name="Ellipse 13"/>
          <p:cNvSpPr/>
          <p:nvPr/>
        </p:nvSpPr>
        <p:spPr>
          <a:xfrm>
            <a:off x="4705350" y="5786438"/>
            <a:ext cx="214313" cy="214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15" name="Ellipse 14"/>
          <p:cNvSpPr/>
          <p:nvPr/>
        </p:nvSpPr>
        <p:spPr>
          <a:xfrm>
            <a:off x="4500563" y="6072188"/>
            <a:ext cx="214312" cy="214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16" name="Ellipse 15"/>
          <p:cNvSpPr/>
          <p:nvPr/>
        </p:nvSpPr>
        <p:spPr>
          <a:xfrm>
            <a:off x="4857750" y="6072188"/>
            <a:ext cx="214313" cy="214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17" name="Ellipse 16"/>
          <p:cNvSpPr/>
          <p:nvPr/>
        </p:nvSpPr>
        <p:spPr>
          <a:xfrm>
            <a:off x="5062538" y="5786438"/>
            <a:ext cx="214312" cy="214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18" name="Ellipse 17"/>
          <p:cNvSpPr/>
          <p:nvPr/>
        </p:nvSpPr>
        <p:spPr>
          <a:xfrm>
            <a:off x="5419725" y="5786438"/>
            <a:ext cx="214313" cy="214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19" name="Ellipse 18"/>
          <p:cNvSpPr/>
          <p:nvPr/>
        </p:nvSpPr>
        <p:spPr>
          <a:xfrm>
            <a:off x="5214938" y="6072188"/>
            <a:ext cx="214312" cy="214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20" name="Ellipse 19"/>
          <p:cNvSpPr/>
          <p:nvPr/>
        </p:nvSpPr>
        <p:spPr>
          <a:xfrm>
            <a:off x="5572125" y="6072188"/>
            <a:ext cx="214313" cy="214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21" name="Ellipse 20"/>
          <p:cNvSpPr/>
          <p:nvPr/>
        </p:nvSpPr>
        <p:spPr>
          <a:xfrm>
            <a:off x="5776913" y="5786438"/>
            <a:ext cx="214312" cy="214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22" name="Ellipse 21"/>
          <p:cNvSpPr/>
          <p:nvPr/>
        </p:nvSpPr>
        <p:spPr>
          <a:xfrm>
            <a:off x="6134100" y="5786438"/>
            <a:ext cx="214313" cy="214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23" name="Ellipse 22"/>
          <p:cNvSpPr/>
          <p:nvPr/>
        </p:nvSpPr>
        <p:spPr>
          <a:xfrm>
            <a:off x="5929313" y="6072188"/>
            <a:ext cx="214312" cy="214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24" name="Ellipse 23"/>
          <p:cNvSpPr/>
          <p:nvPr/>
        </p:nvSpPr>
        <p:spPr>
          <a:xfrm>
            <a:off x="6286500" y="6072188"/>
            <a:ext cx="214313" cy="2143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3000375" y="6335713"/>
            <a:ext cx="39290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Acteurs économiques locaux</a:t>
            </a:r>
          </a:p>
        </p:txBody>
      </p:sp>
      <p:cxnSp>
        <p:nvCxnSpPr>
          <p:cNvPr id="28" name="Connecteur droit avec flèche 27"/>
          <p:cNvCxnSpPr>
            <a:stCxn id="5" idx="0"/>
            <a:endCxn id="4" idx="2"/>
          </p:cNvCxnSpPr>
          <p:nvPr/>
        </p:nvCxnSpPr>
        <p:spPr>
          <a:xfrm rot="5400000" flipH="1" flipV="1">
            <a:off x="4143375" y="3678238"/>
            <a:ext cx="714375" cy="1073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6" idx="0"/>
            <a:endCxn id="4" idx="2"/>
          </p:cNvCxnSpPr>
          <p:nvPr/>
        </p:nvCxnSpPr>
        <p:spPr>
          <a:xfrm rot="5400000" flipH="1" flipV="1">
            <a:off x="4501356" y="4036219"/>
            <a:ext cx="714375" cy="357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7" idx="0"/>
            <a:endCxn id="4" idx="2"/>
          </p:cNvCxnSpPr>
          <p:nvPr/>
        </p:nvCxnSpPr>
        <p:spPr>
          <a:xfrm rot="16200000" flipV="1">
            <a:off x="4858544" y="4036219"/>
            <a:ext cx="714375" cy="35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8" idx="0"/>
            <a:endCxn id="4" idx="2"/>
          </p:cNvCxnSpPr>
          <p:nvPr/>
        </p:nvCxnSpPr>
        <p:spPr>
          <a:xfrm rot="16200000" flipV="1">
            <a:off x="5180013" y="3714750"/>
            <a:ext cx="714375" cy="100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rot="5400000" flipH="1" flipV="1">
            <a:off x="3749675" y="5322888"/>
            <a:ext cx="357187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rot="5400000" flipH="1" flipV="1">
            <a:off x="4497388" y="5321300"/>
            <a:ext cx="357188" cy="158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rot="5400000" flipH="1" flipV="1">
            <a:off x="5230813" y="5321300"/>
            <a:ext cx="357188" cy="158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rot="5400000" flipH="1" flipV="1">
            <a:off x="5894388" y="5321300"/>
            <a:ext cx="357188" cy="158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8" name="Ellipse 57"/>
          <p:cNvSpPr/>
          <p:nvPr/>
        </p:nvSpPr>
        <p:spPr>
          <a:xfrm>
            <a:off x="6715125" y="1714500"/>
            <a:ext cx="2357438" cy="100012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MARCHE</a:t>
            </a:r>
          </a:p>
        </p:txBody>
      </p:sp>
      <p:sp>
        <p:nvSpPr>
          <p:cNvPr id="61" name="Étiquette 60"/>
          <p:cNvSpPr/>
          <p:nvPr/>
        </p:nvSpPr>
        <p:spPr>
          <a:xfrm>
            <a:off x="642938" y="714375"/>
            <a:ext cx="1571625" cy="571500"/>
          </a:xfrm>
          <a:prstGeom prst="plaqu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Etat</a:t>
            </a:r>
          </a:p>
        </p:txBody>
      </p:sp>
      <p:graphicFrame>
        <p:nvGraphicFramePr>
          <p:cNvPr id="62" name="Diagramme 61"/>
          <p:cNvGraphicFramePr/>
          <p:nvPr/>
        </p:nvGraphicFramePr>
        <p:xfrm>
          <a:off x="0" y="3143248"/>
          <a:ext cx="3428992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4" name="Connecteur droit avec flèche 63"/>
          <p:cNvCxnSpPr/>
          <p:nvPr/>
        </p:nvCxnSpPr>
        <p:spPr>
          <a:xfrm rot="10800000">
            <a:off x="3252788" y="4786313"/>
            <a:ext cx="428625" cy="7143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rot="16200000" flipV="1">
            <a:off x="3429000" y="4357688"/>
            <a:ext cx="285750" cy="2857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rot="10800000" flipV="1">
            <a:off x="2857500" y="5072063"/>
            <a:ext cx="928688" cy="2857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5" name="ZoneTexte 74"/>
          <p:cNvSpPr txBox="1">
            <a:spLocks noChangeArrowheads="1"/>
          </p:cNvSpPr>
          <p:nvPr/>
        </p:nvSpPr>
        <p:spPr bwMode="auto">
          <a:xfrm>
            <a:off x="2857500" y="5295900"/>
            <a:ext cx="1071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latin typeface="Calibri" pitchFamily="34" charset="0"/>
              </a:rPr>
              <a:t>Coopération</a:t>
            </a:r>
          </a:p>
        </p:txBody>
      </p:sp>
      <p:sp>
        <p:nvSpPr>
          <p:cNvPr id="78" name="Organigramme : Alternative 77"/>
          <p:cNvSpPr/>
          <p:nvPr/>
        </p:nvSpPr>
        <p:spPr>
          <a:xfrm>
            <a:off x="2928938" y="428625"/>
            <a:ext cx="1214437" cy="50006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CRP</a:t>
            </a:r>
          </a:p>
        </p:txBody>
      </p:sp>
      <p:cxnSp>
        <p:nvCxnSpPr>
          <p:cNvPr id="80" name="Connecteur droit avec flèche 79"/>
          <p:cNvCxnSpPr/>
          <p:nvPr/>
        </p:nvCxnSpPr>
        <p:spPr>
          <a:xfrm rot="5400000">
            <a:off x="1321594" y="1607344"/>
            <a:ext cx="2143125" cy="92868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 rot="16200000" flipH="1">
            <a:off x="4929188" y="2571750"/>
            <a:ext cx="357187" cy="214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3" name="ZoneTexte 82"/>
          <p:cNvSpPr txBox="1">
            <a:spLocks noChangeArrowheads="1"/>
          </p:cNvSpPr>
          <p:nvPr/>
        </p:nvSpPr>
        <p:spPr bwMode="auto">
          <a:xfrm>
            <a:off x="2714625" y="928688"/>
            <a:ext cx="164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latin typeface="Calibri" pitchFamily="34" charset="0"/>
              </a:rPr>
              <a:t>Appui  institutionnel et financier</a:t>
            </a:r>
          </a:p>
        </p:txBody>
      </p:sp>
      <p:sp>
        <p:nvSpPr>
          <p:cNvPr id="84" name="ZoneTexte 83"/>
          <p:cNvSpPr txBox="1">
            <a:spLocks noChangeArrowheads="1"/>
          </p:cNvSpPr>
          <p:nvPr/>
        </p:nvSpPr>
        <p:spPr bwMode="auto">
          <a:xfrm>
            <a:off x="4286250" y="4071938"/>
            <a:ext cx="1571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latin typeface="Calibri" pitchFamily="34" charset="0"/>
              </a:rPr>
              <a:t>Services d'appui</a:t>
            </a:r>
          </a:p>
        </p:txBody>
      </p:sp>
      <p:sp>
        <p:nvSpPr>
          <p:cNvPr id="85" name="ZoneTexte 84"/>
          <p:cNvSpPr txBox="1">
            <a:spLocks noChangeArrowheads="1"/>
          </p:cNvSpPr>
          <p:nvPr/>
        </p:nvSpPr>
        <p:spPr bwMode="auto">
          <a:xfrm>
            <a:off x="2500313" y="3143250"/>
            <a:ext cx="1071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latin typeface="Calibri" pitchFamily="34" charset="0"/>
              </a:rPr>
              <a:t>Concertation</a:t>
            </a:r>
          </a:p>
        </p:txBody>
      </p:sp>
      <p:sp>
        <p:nvSpPr>
          <p:cNvPr id="86" name="ZoneTexte 85"/>
          <p:cNvSpPr txBox="1">
            <a:spLocks noChangeArrowheads="1"/>
          </p:cNvSpPr>
          <p:nvPr/>
        </p:nvSpPr>
        <p:spPr bwMode="auto">
          <a:xfrm>
            <a:off x="6143625" y="5143500"/>
            <a:ext cx="107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latin typeface="Calibri" pitchFamily="34" charset="0"/>
              </a:rPr>
              <a:t>Relations économiques</a:t>
            </a:r>
          </a:p>
        </p:txBody>
      </p:sp>
      <p:cxnSp>
        <p:nvCxnSpPr>
          <p:cNvPr id="88" name="Connecteur droit avec flèche 87"/>
          <p:cNvCxnSpPr/>
          <p:nvPr/>
        </p:nvCxnSpPr>
        <p:spPr>
          <a:xfrm rot="5400000" flipH="1" flipV="1">
            <a:off x="750888" y="2249488"/>
            <a:ext cx="17859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9" name="ZoneTexte 88"/>
          <p:cNvSpPr txBox="1">
            <a:spLocks noChangeArrowheads="1"/>
          </p:cNvSpPr>
          <p:nvPr/>
        </p:nvSpPr>
        <p:spPr bwMode="auto">
          <a:xfrm>
            <a:off x="357188" y="1428750"/>
            <a:ext cx="1214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latin typeface="Calibri" pitchFamily="34" charset="0"/>
              </a:rPr>
              <a:t>Reconnaissance institutionnelle</a:t>
            </a:r>
          </a:p>
        </p:txBody>
      </p:sp>
      <p:sp>
        <p:nvSpPr>
          <p:cNvPr id="92" name="Organigramme : Alternative 91"/>
          <p:cNvSpPr/>
          <p:nvPr/>
        </p:nvSpPr>
        <p:spPr>
          <a:xfrm>
            <a:off x="4143375" y="2000250"/>
            <a:ext cx="928688" cy="50006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/>
              <a:t>SENS</a:t>
            </a:r>
          </a:p>
        </p:txBody>
      </p:sp>
      <p:cxnSp>
        <p:nvCxnSpPr>
          <p:cNvPr id="95" name="Connecteur droit avec flèche 94"/>
          <p:cNvCxnSpPr/>
          <p:nvPr/>
        </p:nvCxnSpPr>
        <p:spPr>
          <a:xfrm rot="16200000" flipH="1">
            <a:off x="3929062" y="1214438"/>
            <a:ext cx="1000125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6" name="ZoneTexte 95"/>
          <p:cNvSpPr txBox="1">
            <a:spLocks noChangeArrowheads="1"/>
          </p:cNvSpPr>
          <p:nvPr/>
        </p:nvSpPr>
        <p:spPr bwMode="auto">
          <a:xfrm>
            <a:off x="3714750" y="2571750"/>
            <a:ext cx="128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latin typeface="Calibri" pitchFamily="34" charset="0"/>
              </a:rPr>
              <a:t>Appui technique</a:t>
            </a:r>
          </a:p>
        </p:txBody>
      </p:sp>
      <p:sp>
        <p:nvSpPr>
          <p:cNvPr id="97" name="Nuage 96"/>
          <p:cNvSpPr/>
          <p:nvPr/>
        </p:nvSpPr>
        <p:spPr>
          <a:xfrm>
            <a:off x="5143500" y="285750"/>
            <a:ext cx="1928813" cy="107156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Acteurs ESS Picardie</a:t>
            </a:r>
          </a:p>
        </p:txBody>
      </p:sp>
      <p:cxnSp>
        <p:nvCxnSpPr>
          <p:cNvPr id="99" name="Connecteur droit avec flèche 98"/>
          <p:cNvCxnSpPr/>
          <p:nvPr/>
        </p:nvCxnSpPr>
        <p:spPr>
          <a:xfrm rot="5400000" flipH="1" flipV="1">
            <a:off x="5143500" y="2143126"/>
            <a:ext cx="1571625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>
            <a:off x="5143500" y="2214563"/>
            <a:ext cx="785813" cy="158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2" name="ZoneTexte 101"/>
          <p:cNvSpPr txBox="1">
            <a:spLocks noChangeArrowheads="1"/>
          </p:cNvSpPr>
          <p:nvPr/>
        </p:nvSpPr>
        <p:spPr bwMode="auto">
          <a:xfrm>
            <a:off x="5214938" y="1500188"/>
            <a:ext cx="1500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 b="1">
                <a:latin typeface="Calibri" pitchFamily="34" charset="0"/>
              </a:rPr>
              <a:t>Partenariats techniques économiques, etc.</a:t>
            </a:r>
          </a:p>
        </p:txBody>
      </p:sp>
      <p:cxnSp>
        <p:nvCxnSpPr>
          <p:cNvPr id="71" name="Connecteur droit avec flèche 70"/>
          <p:cNvCxnSpPr/>
          <p:nvPr/>
        </p:nvCxnSpPr>
        <p:spPr>
          <a:xfrm rot="10800000">
            <a:off x="2214563" y="3429000"/>
            <a:ext cx="1714500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6" name="Ellipse 75"/>
          <p:cNvSpPr/>
          <p:nvPr/>
        </p:nvSpPr>
        <p:spPr>
          <a:xfrm>
            <a:off x="571500" y="2071688"/>
            <a:ext cx="1143000" cy="50006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/>
              <a:t>FASEG</a:t>
            </a:r>
          </a:p>
        </p:txBody>
      </p:sp>
      <p:sp>
        <p:nvSpPr>
          <p:cNvPr id="91" name="Ellipse 90"/>
          <p:cNvSpPr/>
          <p:nvPr/>
        </p:nvSpPr>
        <p:spPr>
          <a:xfrm>
            <a:off x="3571875" y="1285875"/>
            <a:ext cx="1143000" cy="50006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/>
              <a:t>UTC</a:t>
            </a:r>
          </a:p>
        </p:txBody>
      </p:sp>
      <p:cxnSp>
        <p:nvCxnSpPr>
          <p:cNvPr id="100" name="Forme 99"/>
          <p:cNvCxnSpPr>
            <a:stCxn id="25" idx="6"/>
            <a:endCxn id="58" idx="4"/>
          </p:cNvCxnSpPr>
          <p:nvPr/>
        </p:nvCxnSpPr>
        <p:spPr>
          <a:xfrm flipV="1">
            <a:off x="6858000" y="2714625"/>
            <a:ext cx="1036638" cy="3357563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4" name="Connecteur droit 103"/>
          <p:cNvCxnSpPr>
            <a:stCxn id="4" idx="3"/>
          </p:cNvCxnSpPr>
          <p:nvPr/>
        </p:nvCxnSpPr>
        <p:spPr>
          <a:xfrm>
            <a:off x="6072188" y="3357563"/>
            <a:ext cx="1785937" cy="1587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6" name="Ellipse 105"/>
          <p:cNvSpPr/>
          <p:nvPr/>
        </p:nvSpPr>
        <p:spPr>
          <a:xfrm>
            <a:off x="6786563" y="3643313"/>
            <a:ext cx="214312" cy="2143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107" name="Ellipse 106"/>
          <p:cNvSpPr/>
          <p:nvPr/>
        </p:nvSpPr>
        <p:spPr>
          <a:xfrm>
            <a:off x="7143750" y="3643313"/>
            <a:ext cx="214313" cy="2143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108" name="Ellipse 107"/>
          <p:cNvSpPr/>
          <p:nvPr/>
        </p:nvSpPr>
        <p:spPr>
          <a:xfrm>
            <a:off x="6938963" y="3929063"/>
            <a:ext cx="214312" cy="2143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</p:txBody>
      </p:sp>
      <p:sp>
        <p:nvSpPr>
          <p:cNvPr id="110" name="ZoneTexte 109"/>
          <p:cNvSpPr txBox="1">
            <a:spLocks noChangeArrowheads="1"/>
          </p:cNvSpPr>
          <p:nvPr/>
        </p:nvSpPr>
        <p:spPr bwMode="auto">
          <a:xfrm>
            <a:off x="6357938" y="421481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" b="1">
                <a:latin typeface="Calibri" pitchFamily="34" charset="0"/>
              </a:rPr>
              <a:t>Investisseurs solidaires </a:t>
            </a:r>
            <a:br>
              <a:rPr lang="fr-FR" sz="1200" b="1">
                <a:latin typeface="Calibri" pitchFamily="34" charset="0"/>
              </a:rPr>
            </a:br>
            <a:r>
              <a:rPr lang="fr-FR" sz="1200" b="1">
                <a:latin typeface="Calibri" pitchFamily="34" charset="0"/>
              </a:rPr>
              <a:t>France + Bénin</a:t>
            </a:r>
          </a:p>
        </p:txBody>
      </p:sp>
      <p:cxnSp>
        <p:nvCxnSpPr>
          <p:cNvPr id="112" name="Connecteur droit avec flèche 111"/>
          <p:cNvCxnSpPr>
            <a:stCxn id="109" idx="2"/>
          </p:cNvCxnSpPr>
          <p:nvPr/>
        </p:nvCxnSpPr>
        <p:spPr>
          <a:xfrm rot="10800000">
            <a:off x="6000750" y="3857625"/>
            <a:ext cx="6429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Connecteur droit avec flèche 113"/>
          <p:cNvCxnSpPr>
            <a:stCxn id="109" idx="2"/>
            <a:endCxn id="8" idx="7"/>
          </p:cNvCxnSpPr>
          <p:nvPr/>
        </p:nvCxnSpPr>
        <p:spPr>
          <a:xfrm rot="10800000" flipV="1">
            <a:off x="6213475" y="3857625"/>
            <a:ext cx="430213" cy="78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Forme 115"/>
          <p:cNvCxnSpPr>
            <a:stCxn id="92" idx="1"/>
          </p:cNvCxnSpPr>
          <p:nvPr/>
        </p:nvCxnSpPr>
        <p:spPr>
          <a:xfrm rot="10800000" flipV="1">
            <a:off x="3643313" y="2249488"/>
            <a:ext cx="500062" cy="11795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/>
          <p:nvPr/>
        </p:nvCxnSpPr>
        <p:spPr>
          <a:xfrm>
            <a:off x="6286500" y="4856163"/>
            <a:ext cx="164306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694" name="Rectangle 69"/>
          <p:cNvSpPr>
            <a:spLocks noChangeArrowheads="1"/>
          </p:cNvSpPr>
          <p:nvPr/>
        </p:nvSpPr>
        <p:spPr bwMode="auto">
          <a:xfrm>
            <a:off x="0" y="6500813"/>
            <a:ext cx="457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/>
              <a:t>CLuster d'Entrepreneuriat Solidaire - Collines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25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  <p:bldP spid="58" grpId="0" animBg="1"/>
      <p:bldP spid="61" grpId="0" animBg="1"/>
      <p:bldGraphic spid="62" grpId="0">
        <p:bldAsOne/>
      </p:bldGraphic>
      <p:bldP spid="75" grpId="0"/>
      <p:bldP spid="78" grpId="0" animBg="1"/>
      <p:bldP spid="83" grpId="0"/>
      <p:bldP spid="84" grpId="0"/>
      <p:bldP spid="85" grpId="0"/>
      <p:bldP spid="86" grpId="0"/>
      <p:bldP spid="89" grpId="0"/>
      <p:bldP spid="92" grpId="0" animBg="1"/>
      <p:bldP spid="96" grpId="0"/>
      <p:bldP spid="97" grpId="0" animBg="1"/>
      <p:bldP spid="102" grpId="0"/>
      <p:bldP spid="76" grpId="0" animBg="1"/>
      <p:bldP spid="91" grpId="0" animBg="1"/>
      <p:bldP spid="106" grpId="0" animBg="1"/>
      <p:bldP spid="107" grpId="0" animBg="1"/>
      <p:bldP spid="108" grpId="0" animBg="1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 err="1" smtClean="0"/>
              <a:t>Critères</a:t>
            </a:r>
            <a:r>
              <a:rPr dirty="0" smtClean="0"/>
              <a:t> ES - </a:t>
            </a:r>
            <a:r>
              <a:rPr dirty="0" err="1" smtClean="0"/>
              <a:t>Collines</a:t>
            </a:r>
            <a:endParaRPr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85750" y="214313"/>
            <a:ext cx="8077200" cy="1000125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sz="2400" dirty="0" smtClean="0"/>
              <a:t>Accord  "</a:t>
            </a:r>
            <a:r>
              <a:rPr sz="2400" dirty="0" err="1" smtClean="0"/>
              <a:t>Collectivités</a:t>
            </a:r>
            <a:r>
              <a:rPr sz="2400" dirty="0" smtClean="0"/>
              <a:t> locales  - Entrepreneurs  </a:t>
            </a:r>
            <a:r>
              <a:rPr sz="2400" dirty="0" err="1" smtClean="0"/>
              <a:t>Solidaires</a:t>
            </a:r>
            <a:r>
              <a:rPr sz="2400" dirty="0" smtClean="0"/>
              <a:t>"</a:t>
            </a: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sz="2600" dirty="0" err="1" smtClean="0"/>
              <a:t>Outils</a:t>
            </a:r>
            <a:r>
              <a:rPr sz="2600" dirty="0" smtClean="0"/>
              <a:t> de </a:t>
            </a:r>
            <a:r>
              <a:rPr sz="2600" dirty="0" err="1" smtClean="0"/>
              <a:t>coopération</a:t>
            </a:r>
            <a:r>
              <a:rPr sz="2600" dirty="0" smtClean="0"/>
              <a:t> : </a:t>
            </a:r>
            <a:r>
              <a:rPr sz="2600" dirty="0" err="1" smtClean="0"/>
              <a:t>charte</a:t>
            </a:r>
            <a:r>
              <a:rPr sz="2600" dirty="0" smtClean="0"/>
              <a:t>, </a:t>
            </a:r>
            <a:r>
              <a:rPr sz="2600" dirty="0" err="1" smtClean="0"/>
              <a:t>contrat</a:t>
            </a:r>
            <a:r>
              <a:rPr sz="2600" dirty="0" smtClean="0"/>
              <a:t>, </a:t>
            </a:r>
            <a:r>
              <a:rPr sz="2600" dirty="0" err="1" smtClean="0"/>
              <a:t>critères</a:t>
            </a:r>
            <a:r>
              <a:rPr sz="2600" dirty="0" smtClean="0"/>
              <a:t>, label</a:t>
            </a:r>
            <a:endParaRPr sz="2600" dirty="0"/>
          </a:p>
        </p:txBody>
      </p:sp>
      <p:sp>
        <p:nvSpPr>
          <p:cNvPr id="26628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285750" y="1285875"/>
            <a:ext cx="8077200" cy="528161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i="1" dirty="0" err="1" smtClean="0">
                <a:solidFill>
                  <a:schemeClr val="accent4">
                    <a:lumMod val="75000"/>
                  </a:schemeClr>
                </a:solidFill>
              </a:rPr>
              <a:t>Réduire</a:t>
            </a:r>
            <a:r>
              <a:rPr i="1" dirty="0" smtClean="0">
                <a:solidFill>
                  <a:schemeClr val="accent4">
                    <a:lumMod val="75000"/>
                  </a:schemeClr>
                </a:solidFill>
              </a:rPr>
              <a:t> la </a:t>
            </a:r>
            <a:r>
              <a:rPr i="1" dirty="0" err="1" smtClean="0">
                <a:solidFill>
                  <a:schemeClr val="accent4">
                    <a:lumMod val="75000"/>
                  </a:schemeClr>
                </a:solidFill>
              </a:rPr>
              <a:t>vulnérabilité</a:t>
            </a:r>
            <a:r>
              <a:rPr i="1" dirty="0" smtClean="0">
                <a:solidFill>
                  <a:schemeClr val="accent4">
                    <a:lumMod val="75000"/>
                  </a:schemeClr>
                </a:solidFill>
              </a:rPr>
              <a:t> des populations </a:t>
            </a:r>
          </a:p>
          <a:p>
            <a:pPr marL="514350" indent="-514350" eaLnBrk="1" hangingPunct="1">
              <a:buFontTx/>
              <a:buAutoNum type="arabicPeriod"/>
            </a:pPr>
            <a:r>
              <a:rPr i="1" dirty="0" smtClean="0">
                <a:solidFill>
                  <a:schemeClr val="accent4">
                    <a:lumMod val="75000"/>
                  </a:schemeClr>
                </a:solidFill>
              </a:rPr>
              <a:t>Respecter la santé et la </a:t>
            </a:r>
            <a:r>
              <a:rPr i="1" dirty="0" err="1" smtClean="0">
                <a:solidFill>
                  <a:schemeClr val="accent4">
                    <a:lumMod val="75000"/>
                  </a:schemeClr>
                </a:solidFill>
              </a:rPr>
              <a:t>sécurité</a:t>
            </a:r>
            <a:r>
              <a:rPr i="1" dirty="0" smtClean="0">
                <a:solidFill>
                  <a:schemeClr val="accent4">
                    <a:lumMod val="75000"/>
                  </a:schemeClr>
                </a:solidFill>
              </a:rPr>
              <a:t> des </a:t>
            </a:r>
            <a:r>
              <a:rPr i="1" dirty="0" err="1" smtClean="0">
                <a:solidFill>
                  <a:schemeClr val="accent4">
                    <a:lumMod val="75000"/>
                  </a:schemeClr>
                </a:solidFill>
              </a:rPr>
              <a:t>personnes</a:t>
            </a:r>
            <a:endParaRPr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i="1" dirty="0" err="1" smtClean="0">
                <a:solidFill>
                  <a:schemeClr val="accent4">
                    <a:lumMod val="75000"/>
                  </a:schemeClr>
                </a:solidFill>
              </a:rPr>
              <a:t>Avoir</a:t>
            </a:r>
            <a:r>
              <a:rPr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i="1" dirty="0" err="1" smtClean="0">
                <a:solidFill>
                  <a:schemeClr val="accent4">
                    <a:lumMod val="75000"/>
                  </a:schemeClr>
                </a:solidFill>
              </a:rPr>
              <a:t>une</a:t>
            </a:r>
            <a:r>
              <a:rPr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i="1" dirty="0" err="1" smtClean="0">
                <a:solidFill>
                  <a:schemeClr val="accent4">
                    <a:lumMod val="75000"/>
                  </a:schemeClr>
                </a:solidFill>
              </a:rPr>
              <a:t>portée</a:t>
            </a:r>
            <a:r>
              <a:rPr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i="1" dirty="0" err="1" smtClean="0">
                <a:solidFill>
                  <a:schemeClr val="accent4">
                    <a:lumMod val="75000"/>
                  </a:schemeClr>
                </a:solidFill>
              </a:rPr>
              <a:t>significative</a:t>
            </a:r>
            <a:r>
              <a:rPr i="1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i="1" dirty="0" err="1" smtClean="0">
                <a:solidFill>
                  <a:schemeClr val="accent4">
                    <a:lumMod val="75000"/>
                  </a:schemeClr>
                </a:solidFill>
              </a:rPr>
              <a:t>nb</a:t>
            </a:r>
            <a:r>
              <a:rPr i="1" dirty="0" smtClean="0">
                <a:solidFill>
                  <a:schemeClr val="accent4">
                    <a:lumMod val="75000"/>
                  </a:schemeClr>
                </a:solidFill>
              </a:rPr>
              <a:t>. pers. </a:t>
            </a:r>
            <a:r>
              <a:rPr i="1" dirty="0" err="1" smtClean="0">
                <a:solidFill>
                  <a:schemeClr val="accent4">
                    <a:lumMod val="75000"/>
                  </a:schemeClr>
                </a:solidFill>
              </a:rPr>
              <a:t>touchées</a:t>
            </a:r>
            <a:r>
              <a:rPr i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514350" indent="-514350" eaLnBrk="1" hangingPunct="1">
              <a:buFontTx/>
              <a:buAutoNum type="arabicPeriod"/>
            </a:pPr>
            <a:r>
              <a:rPr i="1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Etre</a:t>
            </a:r>
            <a:r>
              <a:rPr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fr-FR" i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viable </a:t>
            </a:r>
            <a:r>
              <a:rPr i="1" dirty="0" err="1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économiquement</a:t>
            </a:r>
            <a:endParaRPr i="1" dirty="0" smtClean="0">
              <a:solidFill>
                <a:schemeClr val="accent6">
                  <a:lumMod val="90000"/>
                  <a:lumOff val="10000"/>
                </a:schemeClr>
              </a:solidFill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fr-FR" i="1" dirty="0" smtClean="0"/>
              <a:t>Protéger et respecter l’environnement 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fr-FR" i="1" dirty="0" smtClean="0"/>
              <a:t>Choisir l’ancrage territorial, la préférence locale</a:t>
            </a:r>
          </a:p>
          <a:p>
            <a:pPr marL="514350" indent="-514350" eaLnBrk="1" hangingPunct="1">
              <a:buFontTx/>
              <a:buAutoNum type="arabicPeriod"/>
            </a:pPr>
            <a:r>
              <a:rPr i="1" dirty="0" err="1" smtClean="0">
                <a:solidFill>
                  <a:schemeClr val="accent3">
                    <a:lumMod val="75000"/>
                  </a:schemeClr>
                </a:solidFill>
              </a:rPr>
              <a:t>Partager</a:t>
            </a:r>
            <a:r>
              <a:rPr i="1" dirty="0" smtClean="0">
                <a:solidFill>
                  <a:schemeClr val="accent3">
                    <a:lumMod val="75000"/>
                  </a:schemeClr>
                </a:solidFill>
              </a:rPr>
              <a:t> le </a:t>
            </a:r>
            <a:r>
              <a:rPr i="1" dirty="0" err="1" smtClean="0">
                <a:solidFill>
                  <a:schemeClr val="accent3">
                    <a:lumMod val="75000"/>
                  </a:schemeClr>
                </a:solidFill>
              </a:rPr>
              <a:t>pouvoir</a:t>
            </a:r>
            <a:r>
              <a:rPr i="1" dirty="0" smtClean="0">
                <a:solidFill>
                  <a:schemeClr val="accent3">
                    <a:lumMod val="75000"/>
                  </a:schemeClr>
                </a:solidFill>
              </a:rPr>
              <a:t> : </a:t>
            </a:r>
            <a:r>
              <a:rPr i="1" dirty="0" err="1" smtClean="0">
                <a:solidFill>
                  <a:schemeClr val="accent3">
                    <a:lumMod val="75000"/>
                  </a:schemeClr>
                </a:solidFill>
              </a:rPr>
              <a:t>concertation</a:t>
            </a:r>
            <a:r>
              <a:rPr i="1" dirty="0" smtClean="0">
                <a:solidFill>
                  <a:schemeClr val="accent3">
                    <a:lumMod val="75000"/>
                  </a:schemeClr>
                </a:solidFill>
              </a:rPr>
              <a:t>, transparence, </a:t>
            </a:r>
            <a:r>
              <a:rPr i="1" dirty="0" err="1" smtClean="0">
                <a:solidFill>
                  <a:schemeClr val="accent3">
                    <a:lumMod val="75000"/>
                  </a:schemeClr>
                </a:solidFill>
              </a:rPr>
              <a:t>gouvernance</a:t>
            </a:r>
            <a:r>
              <a:rPr i="1" dirty="0" smtClean="0">
                <a:solidFill>
                  <a:schemeClr val="accent3">
                    <a:lumMod val="75000"/>
                  </a:schemeClr>
                </a:solidFill>
              </a:rPr>
              <a:t> participative </a:t>
            </a:r>
          </a:p>
          <a:p>
            <a:pPr marL="514350" indent="-514350" eaLnBrk="1" hangingPunct="1">
              <a:buFontTx/>
              <a:buAutoNum type="arabicPeriod"/>
            </a:pPr>
            <a:r>
              <a:rPr i="1" dirty="0" err="1" smtClean="0">
                <a:solidFill>
                  <a:schemeClr val="accent3">
                    <a:lumMod val="75000"/>
                  </a:schemeClr>
                </a:solidFill>
              </a:rPr>
              <a:t>Contribuer</a:t>
            </a:r>
            <a:r>
              <a:rPr i="1" dirty="0" smtClean="0">
                <a:solidFill>
                  <a:schemeClr val="accent3">
                    <a:lumMod val="75000"/>
                  </a:schemeClr>
                </a:solidFill>
              </a:rPr>
              <a:t> aux </a:t>
            </a:r>
            <a:r>
              <a:rPr i="1" dirty="0" err="1" smtClean="0">
                <a:solidFill>
                  <a:schemeClr val="accent3">
                    <a:lumMod val="75000"/>
                  </a:schemeClr>
                </a:solidFill>
              </a:rPr>
              <a:t>politiques</a:t>
            </a:r>
            <a:r>
              <a:rPr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i="1" dirty="0" err="1" smtClean="0">
                <a:solidFill>
                  <a:schemeClr val="accent3">
                    <a:lumMod val="75000"/>
                  </a:schemeClr>
                </a:solidFill>
              </a:rPr>
              <a:t>communales</a:t>
            </a:r>
            <a:r>
              <a:rPr i="1" dirty="0" smtClean="0">
                <a:solidFill>
                  <a:schemeClr val="accent3">
                    <a:lumMod val="75000"/>
                  </a:schemeClr>
                </a:solidFill>
              </a:rPr>
              <a:t> et </a:t>
            </a:r>
            <a:r>
              <a:rPr i="1" dirty="0" err="1" smtClean="0">
                <a:solidFill>
                  <a:schemeClr val="accent3">
                    <a:lumMod val="75000"/>
                  </a:schemeClr>
                </a:solidFill>
              </a:rPr>
              <a:t>intercommunales</a:t>
            </a:r>
            <a:r>
              <a:rPr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514350" indent="-514350" eaLnBrk="1" hangingPunct="1">
              <a:buFontTx/>
              <a:buAutoNum type="arabicPeriod"/>
            </a:pPr>
            <a:endParaRPr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Ellipse 124"/>
          <p:cNvSpPr/>
          <p:nvPr/>
        </p:nvSpPr>
        <p:spPr>
          <a:xfrm>
            <a:off x="5786438" y="4714875"/>
            <a:ext cx="714375" cy="71437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1" name="Ellipse 130"/>
          <p:cNvSpPr/>
          <p:nvPr/>
        </p:nvSpPr>
        <p:spPr>
          <a:xfrm rot="2797525">
            <a:off x="6577013" y="4433888"/>
            <a:ext cx="714375" cy="71437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4" name="Ellipse 133"/>
          <p:cNvSpPr/>
          <p:nvPr/>
        </p:nvSpPr>
        <p:spPr>
          <a:xfrm rot="2797525">
            <a:off x="6800850" y="4862513"/>
            <a:ext cx="61913" cy="714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19" name="Ellipse 118"/>
          <p:cNvSpPr/>
          <p:nvPr/>
        </p:nvSpPr>
        <p:spPr>
          <a:xfrm>
            <a:off x="5000625" y="4929188"/>
            <a:ext cx="714375" cy="71437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0" name="Ellipse 119"/>
          <p:cNvSpPr/>
          <p:nvPr/>
        </p:nvSpPr>
        <p:spPr>
          <a:xfrm>
            <a:off x="5367338" y="5143500"/>
            <a:ext cx="61912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21" name="Ellipse 120"/>
          <p:cNvSpPr/>
          <p:nvPr/>
        </p:nvSpPr>
        <p:spPr>
          <a:xfrm>
            <a:off x="5500688" y="5286375"/>
            <a:ext cx="61912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22" name="Ellipse 121"/>
          <p:cNvSpPr/>
          <p:nvPr/>
        </p:nvSpPr>
        <p:spPr>
          <a:xfrm>
            <a:off x="5224463" y="5357813"/>
            <a:ext cx="61912" cy="714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23" name="Ellipse 122"/>
          <p:cNvSpPr/>
          <p:nvPr/>
        </p:nvSpPr>
        <p:spPr>
          <a:xfrm>
            <a:off x="5367338" y="5286375"/>
            <a:ext cx="61912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24" name="Ellipse 123"/>
          <p:cNvSpPr/>
          <p:nvPr/>
        </p:nvSpPr>
        <p:spPr>
          <a:xfrm>
            <a:off x="5367338" y="5429250"/>
            <a:ext cx="61912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13" name="Ellipse 112"/>
          <p:cNvSpPr/>
          <p:nvPr/>
        </p:nvSpPr>
        <p:spPr>
          <a:xfrm>
            <a:off x="4071938" y="5000625"/>
            <a:ext cx="714375" cy="71437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4" name="Ellipse 113"/>
          <p:cNvSpPr/>
          <p:nvPr/>
        </p:nvSpPr>
        <p:spPr>
          <a:xfrm>
            <a:off x="4143375" y="5286375"/>
            <a:ext cx="61913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15" name="Ellipse 114"/>
          <p:cNvSpPr/>
          <p:nvPr/>
        </p:nvSpPr>
        <p:spPr>
          <a:xfrm>
            <a:off x="4286250" y="5214938"/>
            <a:ext cx="61913" cy="714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16" name="Ellipse 115"/>
          <p:cNvSpPr/>
          <p:nvPr/>
        </p:nvSpPr>
        <p:spPr>
          <a:xfrm>
            <a:off x="4295775" y="5429250"/>
            <a:ext cx="61913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17" name="Ellipse 116"/>
          <p:cNvSpPr/>
          <p:nvPr/>
        </p:nvSpPr>
        <p:spPr>
          <a:xfrm>
            <a:off x="4438650" y="5357813"/>
            <a:ext cx="61913" cy="714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18" name="Ellipse 117"/>
          <p:cNvSpPr/>
          <p:nvPr/>
        </p:nvSpPr>
        <p:spPr>
          <a:xfrm>
            <a:off x="4438650" y="5500688"/>
            <a:ext cx="61913" cy="714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07" name="Ellipse 106"/>
          <p:cNvSpPr/>
          <p:nvPr/>
        </p:nvSpPr>
        <p:spPr>
          <a:xfrm>
            <a:off x="3071813" y="5072063"/>
            <a:ext cx="714375" cy="71437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8" name="Ellipse 107"/>
          <p:cNvSpPr/>
          <p:nvPr/>
        </p:nvSpPr>
        <p:spPr>
          <a:xfrm>
            <a:off x="3143250" y="5357813"/>
            <a:ext cx="61913" cy="714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09" name="Ellipse 108"/>
          <p:cNvSpPr/>
          <p:nvPr/>
        </p:nvSpPr>
        <p:spPr>
          <a:xfrm>
            <a:off x="3286125" y="5286375"/>
            <a:ext cx="61913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10" name="Ellipse 109"/>
          <p:cNvSpPr/>
          <p:nvPr/>
        </p:nvSpPr>
        <p:spPr>
          <a:xfrm>
            <a:off x="3295650" y="5500688"/>
            <a:ext cx="61913" cy="714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11" name="Ellipse 110"/>
          <p:cNvSpPr/>
          <p:nvPr/>
        </p:nvSpPr>
        <p:spPr>
          <a:xfrm>
            <a:off x="3438525" y="5429250"/>
            <a:ext cx="61913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12" name="Ellipse 111"/>
          <p:cNvSpPr/>
          <p:nvPr/>
        </p:nvSpPr>
        <p:spPr>
          <a:xfrm>
            <a:off x="3438525" y="5572125"/>
            <a:ext cx="61913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01" name="Ellipse 100"/>
          <p:cNvSpPr/>
          <p:nvPr/>
        </p:nvSpPr>
        <p:spPr>
          <a:xfrm>
            <a:off x="2143125" y="4714875"/>
            <a:ext cx="714375" cy="71437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2" name="Ellipse 101"/>
          <p:cNvSpPr/>
          <p:nvPr/>
        </p:nvSpPr>
        <p:spPr>
          <a:xfrm>
            <a:off x="2214563" y="5000625"/>
            <a:ext cx="61912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03" name="Ellipse 102"/>
          <p:cNvSpPr/>
          <p:nvPr/>
        </p:nvSpPr>
        <p:spPr>
          <a:xfrm>
            <a:off x="2357438" y="4929188"/>
            <a:ext cx="61912" cy="714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04" name="Ellipse 103"/>
          <p:cNvSpPr/>
          <p:nvPr/>
        </p:nvSpPr>
        <p:spPr>
          <a:xfrm>
            <a:off x="2366963" y="5143500"/>
            <a:ext cx="61912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05" name="Ellipse 104"/>
          <p:cNvSpPr/>
          <p:nvPr/>
        </p:nvSpPr>
        <p:spPr>
          <a:xfrm>
            <a:off x="2509838" y="5072063"/>
            <a:ext cx="61912" cy="714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06" name="Ellipse 105"/>
          <p:cNvSpPr/>
          <p:nvPr/>
        </p:nvSpPr>
        <p:spPr>
          <a:xfrm>
            <a:off x="2509838" y="5214938"/>
            <a:ext cx="61912" cy="714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95" name="Ellipse 94"/>
          <p:cNvSpPr/>
          <p:nvPr/>
        </p:nvSpPr>
        <p:spPr>
          <a:xfrm>
            <a:off x="1428750" y="4143375"/>
            <a:ext cx="714375" cy="71437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857250" y="3643313"/>
            <a:ext cx="714375" cy="71437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1857375" y="1357313"/>
            <a:ext cx="5429250" cy="3429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b="1" dirty="0"/>
          </a:p>
          <a:p>
            <a:pPr algn="ctr">
              <a:defRPr/>
            </a:pPr>
            <a:endParaRPr lang="fr-FR" b="1" dirty="0"/>
          </a:p>
          <a:p>
            <a:pPr algn="ctr">
              <a:defRPr/>
            </a:pPr>
            <a:r>
              <a:rPr lang="fr-FR" b="1" dirty="0"/>
              <a:t>Incubateur – GES des Collines</a:t>
            </a:r>
          </a:p>
          <a:p>
            <a:pPr algn="ctr">
              <a:defRPr/>
            </a:pP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285875" y="3143250"/>
            <a:ext cx="1785938" cy="135731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b="1" dirty="0"/>
              <a:t>ES</a:t>
            </a:r>
          </a:p>
          <a:p>
            <a:pPr algn="ctr">
              <a:defRPr/>
            </a:pPr>
            <a:r>
              <a:rPr lang="fr-FR" sz="1400" b="1" dirty="0"/>
              <a:t>Agriculture familiale</a:t>
            </a:r>
          </a:p>
        </p:txBody>
      </p:sp>
      <p:sp>
        <p:nvSpPr>
          <p:cNvPr id="6" name="Ellipse 5"/>
          <p:cNvSpPr/>
          <p:nvPr/>
        </p:nvSpPr>
        <p:spPr>
          <a:xfrm>
            <a:off x="1571625" y="3500438"/>
            <a:ext cx="142875" cy="1428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143125" y="3286125"/>
            <a:ext cx="142875" cy="1428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857375" y="3357563"/>
            <a:ext cx="142875" cy="1428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428875" y="3357563"/>
            <a:ext cx="142875" cy="1428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643188" y="3500438"/>
            <a:ext cx="142875" cy="1428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2500313" y="3857625"/>
            <a:ext cx="1643062" cy="135731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b="1" dirty="0"/>
              <a:t>ES</a:t>
            </a:r>
          </a:p>
          <a:p>
            <a:pPr algn="ctr">
              <a:defRPr/>
            </a:pPr>
            <a:r>
              <a:rPr lang="fr-FR" sz="1400" b="1" dirty="0"/>
              <a:t>Petit élevage</a:t>
            </a:r>
          </a:p>
        </p:txBody>
      </p:sp>
      <p:sp>
        <p:nvSpPr>
          <p:cNvPr id="12" name="Ellipse 11"/>
          <p:cNvSpPr/>
          <p:nvPr/>
        </p:nvSpPr>
        <p:spPr>
          <a:xfrm>
            <a:off x="4000500" y="3929063"/>
            <a:ext cx="1643063" cy="135731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b="1" dirty="0"/>
              <a:t>ES</a:t>
            </a:r>
          </a:p>
          <a:p>
            <a:pPr algn="ctr">
              <a:defRPr/>
            </a:pPr>
            <a:r>
              <a:rPr lang="fr-FR" sz="1400" b="1" dirty="0"/>
              <a:t>Matériaux locaux de construction</a:t>
            </a:r>
          </a:p>
        </p:txBody>
      </p:sp>
      <p:sp>
        <p:nvSpPr>
          <p:cNvPr id="13" name="Ellipse 12"/>
          <p:cNvSpPr/>
          <p:nvPr/>
        </p:nvSpPr>
        <p:spPr>
          <a:xfrm>
            <a:off x="5500688" y="3571875"/>
            <a:ext cx="1643062" cy="135731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b="1" dirty="0"/>
              <a:t>ES</a:t>
            </a:r>
          </a:p>
          <a:p>
            <a:pPr algn="ctr">
              <a:defRPr/>
            </a:pPr>
            <a:r>
              <a:rPr lang="fr-FR" sz="1400" b="1" dirty="0"/>
              <a:t>Ecotourisme Voyages solidaires</a:t>
            </a:r>
          </a:p>
        </p:txBody>
      </p:sp>
      <p:sp>
        <p:nvSpPr>
          <p:cNvPr id="17" name="Ellipse 16"/>
          <p:cNvSpPr/>
          <p:nvPr/>
        </p:nvSpPr>
        <p:spPr>
          <a:xfrm>
            <a:off x="3286125" y="4071938"/>
            <a:ext cx="142875" cy="1428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000375" y="4143375"/>
            <a:ext cx="142875" cy="1428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3571875" y="4143375"/>
            <a:ext cx="142875" cy="1428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643438" y="4000500"/>
            <a:ext cx="142875" cy="1428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000625" y="4071938"/>
            <a:ext cx="142875" cy="1428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6357938" y="3714750"/>
            <a:ext cx="142875" cy="1428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6000750" y="3714750"/>
            <a:ext cx="142875" cy="1428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4286250" y="4143375"/>
            <a:ext cx="142875" cy="1428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6715125" y="3000375"/>
            <a:ext cx="1643063" cy="1357313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b="1" dirty="0"/>
              <a:t>ES</a:t>
            </a:r>
          </a:p>
          <a:p>
            <a:pPr algn="ctr">
              <a:defRPr/>
            </a:pPr>
            <a:r>
              <a:rPr lang="fr-FR" sz="1400" b="1" dirty="0"/>
              <a:t>Autre secteur</a:t>
            </a:r>
          </a:p>
        </p:txBody>
      </p:sp>
      <p:sp>
        <p:nvSpPr>
          <p:cNvPr id="29" name="Ellipse 28"/>
          <p:cNvSpPr/>
          <p:nvPr/>
        </p:nvSpPr>
        <p:spPr>
          <a:xfrm>
            <a:off x="7000875" y="3357563"/>
            <a:ext cx="142875" cy="1428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6786563" y="3571875"/>
            <a:ext cx="142875" cy="1428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7286625" y="3214688"/>
            <a:ext cx="142875" cy="1428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Ellipse 31"/>
          <p:cNvSpPr/>
          <p:nvPr/>
        </p:nvSpPr>
        <p:spPr>
          <a:xfrm rot="19170565">
            <a:off x="2014538" y="2198688"/>
            <a:ext cx="1489075" cy="59372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sz="1400" b="1" dirty="0"/>
              <a:t>Comptabilité</a:t>
            </a:r>
          </a:p>
        </p:txBody>
      </p:sp>
      <p:sp>
        <p:nvSpPr>
          <p:cNvPr id="33" name="Ellipse 32"/>
          <p:cNvSpPr/>
          <p:nvPr/>
        </p:nvSpPr>
        <p:spPr>
          <a:xfrm>
            <a:off x="3857625" y="2143125"/>
            <a:ext cx="1489075" cy="59372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sz="1400" b="1" dirty="0"/>
              <a:t>Accompa-</a:t>
            </a:r>
          </a:p>
          <a:p>
            <a:pPr algn="ctr">
              <a:defRPr/>
            </a:pPr>
            <a:r>
              <a:rPr lang="fr-FR" sz="1400" b="1" dirty="0"/>
              <a:t>gnement</a:t>
            </a:r>
          </a:p>
        </p:txBody>
      </p:sp>
      <p:sp>
        <p:nvSpPr>
          <p:cNvPr id="34" name="Ellipse 33"/>
          <p:cNvSpPr/>
          <p:nvPr/>
        </p:nvSpPr>
        <p:spPr>
          <a:xfrm rot="2461683">
            <a:off x="5749925" y="2233613"/>
            <a:ext cx="1489075" cy="59531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sz="1400" b="1" dirty="0"/>
              <a:t>Pilotage</a:t>
            </a:r>
          </a:p>
        </p:txBody>
      </p:sp>
      <p:sp>
        <p:nvSpPr>
          <p:cNvPr id="47" name="Ellipse 46"/>
          <p:cNvSpPr/>
          <p:nvPr/>
        </p:nvSpPr>
        <p:spPr>
          <a:xfrm>
            <a:off x="3143250" y="1357313"/>
            <a:ext cx="2928938" cy="64293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/>
              <a:t>Capital </a:t>
            </a:r>
            <a:r>
              <a:rPr lang="fr-FR" dirty="0"/>
              <a:t/>
            </a:r>
            <a:br>
              <a:rPr lang="fr-FR" dirty="0"/>
            </a:br>
            <a:r>
              <a:rPr lang="fr-FR" sz="1600" i="1" dirty="0"/>
              <a:t>Investisseurs solidaires</a:t>
            </a:r>
          </a:p>
        </p:txBody>
      </p:sp>
      <p:sp>
        <p:nvSpPr>
          <p:cNvPr id="49" name="Nuage 48"/>
          <p:cNvSpPr/>
          <p:nvPr/>
        </p:nvSpPr>
        <p:spPr>
          <a:xfrm>
            <a:off x="571500" y="357188"/>
            <a:ext cx="2071688" cy="1357312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/>
              <a:t>Réseau d'expertises</a:t>
            </a:r>
          </a:p>
        </p:txBody>
      </p:sp>
      <p:cxnSp>
        <p:nvCxnSpPr>
          <p:cNvPr id="51" name="Connecteur droit avec flèche 50"/>
          <p:cNvCxnSpPr>
            <a:stCxn id="49" idx="1"/>
          </p:cNvCxnSpPr>
          <p:nvPr/>
        </p:nvCxnSpPr>
        <p:spPr>
          <a:xfrm rot="16200000" flipH="1">
            <a:off x="1302544" y="2016919"/>
            <a:ext cx="930275" cy="322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>
            <a:stCxn id="49" idx="1"/>
          </p:cNvCxnSpPr>
          <p:nvPr/>
        </p:nvCxnSpPr>
        <p:spPr>
          <a:xfrm rot="16200000" flipH="1">
            <a:off x="1624013" y="1695450"/>
            <a:ext cx="573087" cy="608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49" idx="1"/>
            <a:endCxn id="4" idx="1"/>
          </p:cNvCxnSpPr>
          <p:nvPr/>
        </p:nvCxnSpPr>
        <p:spPr>
          <a:xfrm rot="16200000" flipH="1">
            <a:off x="2056607" y="1262856"/>
            <a:ext cx="146050" cy="1046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7" name="Ellipse 76"/>
          <p:cNvSpPr/>
          <p:nvPr/>
        </p:nvSpPr>
        <p:spPr>
          <a:xfrm>
            <a:off x="928688" y="3929063"/>
            <a:ext cx="61912" cy="714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78" name="Ellipse 77"/>
          <p:cNvSpPr/>
          <p:nvPr/>
        </p:nvSpPr>
        <p:spPr>
          <a:xfrm>
            <a:off x="1071563" y="3857625"/>
            <a:ext cx="61912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79" name="Ellipse 78"/>
          <p:cNvSpPr/>
          <p:nvPr/>
        </p:nvSpPr>
        <p:spPr>
          <a:xfrm>
            <a:off x="1081088" y="4071938"/>
            <a:ext cx="61912" cy="714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93" name="Ellipse 92"/>
          <p:cNvSpPr/>
          <p:nvPr/>
        </p:nvSpPr>
        <p:spPr>
          <a:xfrm>
            <a:off x="1223963" y="4000500"/>
            <a:ext cx="61912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94" name="Ellipse 93"/>
          <p:cNvSpPr/>
          <p:nvPr/>
        </p:nvSpPr>
        <p:spPr>
          <a:xfrm>
            <a:off x="1223963" y="4143375"/>
            <a:ext cx="61912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96" name="Ellipse 95"/>
          <p:cNvSpPr/>
          <p:nvPr/>
        </p:nvSpPr>
        <p:spPr>
          <a:xfrm>
            <a:off x="1938338" y="4643438"/>
            <a:ext cx="61912" cy="714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97" name="Ellipse 96"/>
          <p:cNvSpPr/>
          <p:nvPr/>
        </p:nvSpPr>
        <p:spPr>
          <a:xfrm>
            <a:off x="1571625" y="4429125"/>
            <a:ext cx="61913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98" name="Ellipse 97"/>
          <p:cNvSpPr/>
          <p:nvPr/>
        </p:nvSpPr>
        <p:spPr>
          <a:xfrm>
            <a:off x="1581150" y="4643438"/>
            <a:ext cx="61913" cy="714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99" name="Ellipse 98"/>
          <p:cNvSpPr/>
          <p:nvPr/>
        </p:nvSpPr>
        <p:spPr>
          <a:xfrm>
            <a:off x="1724025" y="4572000"/>
            <a:ext cx="61913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00" name="Ellipse 99"/>
          <p:cNvSpPr/>
          <p:nvPr/>
        </p:nvSpPr>
        <p:spPr>
          <a:xfrm>
            <a:off x="1724025" y="4714875"/>
            <a:ext cx="61913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26" name="Ellipse 125"/>
          <p:cNvSpPr/>
          <p:nvPr/>
        </p:nvSpPr>
        <p:spPr>
          <a:xfrm>
            <a:off x="5857875" y="5000625"/>
            <a:ext cx="61913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27" name="Ellipse 126"/>
          <p:cNvSpPr/>
          <p:nvPr/>
        </p:nvSpPr>
        <p:spPr>
          <a:xfrm>
            <a:off x="6000750" y="4929188"/>
            <a:ext cx="61913" cy="714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28" name="Ellipse 127"/>
          <p:cNvSpPr/>
          <p:nvPr/>
        </p:nvSpPr>
        <p:spPr>
          <a:xfrm>
            <a:off x="6010275" y="5143500"/>
            <a:ext cx="61913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29" name="Ellipse 128"/>
          <p:cNvSpPr/>
          <p:nvPr/>
        </p:nvSpPr>
        <p:spPr>
          <a:xfrm>
            <a:off x="6153150" y="5072063"/>
            <a:ext cx="61913" cy="714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130" name="Ellipse 129"/>
          <p:cNvSpPr/>
          <p:nvPr/>
        </p:nvSpPr>
        <p:spPr>
          <a:xfrm>
            <a:off x="6153150" y="5214938"/>
            <a:ext cx="61913" cy="714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  <p:sp>
        <p:nvSpPr>
          <p:cNvPr id="82" name="Ellipse 81"/>
          <p:cNvSpPr/>
          <p:nvPr/>
        </p:nvSpPr>
        <p:spPr>
          <a:xfrm rot="2797525">
            <a:off x="7065963" y="4797425"/>
            <a:ext cx="61912" cy="71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31" grpId="0" animBg="1"/>
      <p:bldP spid="134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95" grpId="0" animBg="1"/>
      <p:bldP spid="76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7" grpId="0" animBg="1"/>
      <p:bldP spid="49" grpId="0" animBg="1"/>
      <p:bldP spid="77" grpId="0" animBg="1"/>
      <p:bldP spid="78" grpId="0" animBg="1"/>
      <p:bldP spid="79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 err="1" smtClean="0"/>
              <a:t>Présentation</a:t>
            </a:r>
            <a:r>
              <a:rPr dirty="0" smtClean="0"/>
              <a:t> des 4 stages</a:t>
            </a:r>
            <a:endParaRPr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285750" y="214313"/>
            <a:ext cx="8077200" cy="1000125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sz="3200" dirty="0" err="1" smtClean="0"/>
              <a:t>Présentation</a:t>
            </a:r>
            <a:r>
              <a:rPr sz="3200" dirty="0" smtClean="0"/>
              <a:t> des 4 </a:t>
            </a:r>
            <a:r>
              <a:rPr sz="3200" dirty="0" err="1" smtClean="0"/>
              <a:t>thèmes</a:t>
            </a:r>
            <a:r>
              <a:rPr sz="3200" dirty="0" smtClean="0"/>
              <a:t> de stages</a:t>
            </a:r>
          </a:p>
        </p:txBody>
      </p:sp>
      <p:sp>
        <p:nvSpPr>
          <p:cNvPr id="26628" name="Espace réservé du contenu 4"/>
          <p:cNvSpPr>
            <a:spLocks noGrp="1"/>
          </p:cNvSpPr>
          <p:nvPr>
            <p:ph sz="quarter" idx="15"/>
          </p:nvPr>
        </p:nvSpPr>
        <p:spPr>
          <a:xfrm>
            <a:off x="285750" y="1285875"/>
            <a:ext cx="8077200" cy="5281613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i="1" dirty="0" smtClean="0"/>
              <a:t>TLQ / </a:t>
            </a:r>
            <a:r>
              <a:rPr i="1" dirty="0" err="1" smtClean="0"/>
              <a:t>Optimisation</a:t>
            </a:r>
            <a:r>
              <a:rPr i="1" dirty="0" smtClean="0"/>
              <a:t> du process </a:t>
            </a:r>
            <a:r>
              <a:rPr i="1" dirty="0" err="1" smtClean="0"/>
              <a:t>d'extraction</a:t>
            </a:r>
            <a:r>
              <a:rPr i="1" dirty="0" smtClean="0"/>
              <a:t> </a:t>
            </a:r>
            <a:r>
              <a:rPr i="1" dirty="0" err="1" smtClean="0"/>
              <a:t>d'huile</a:t>
            </a:r>
            <a:r>
              <a:rPr i="1" dirty="0" smtClean="0"/>
              <a:t> de </a:t>
            </a:r>
            <a:r>
              <a:rPr i="1" dirty="0" err="1" smtClean="0"/>
              <a:t>neem</a:t>
            </a:r>
            <a:endParaRPr i="1" dirty="0" smtClean="0"/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i="1" dirty="0" smtClean="0"/>
              <a:t>NO / Conception d'un habitat rural </a:t>
            </a:r>
            <a:r>
              <a:rPr i="1" dirty="0" err="1" smtClean="0"/>
              <a:t>pilote</a:t>
            </a:r>
            <a:r>
              <a:rPr i="1" dirty="0" smtClean="0"/>
              <a:t> en </a:t>
            </a:r>
            <a:r>
              <a:rPr i="1" dirty="0" err="1" smtClean="0"/>
              <a:t>matériaux</a:t>
            </a:r>
            <a:r>
              <a:rPr i="1" dirty="0" smtClean="0"/>
              <a:t> </a:t>
            </a:r>
            <a:r>
              <a:rPr i="1" dirty="0" err="1" smtClean="0"/>
              <a:t>locaux</a:t>
            </a:r>
            <a:endParaRPr i="1" dirty="0" smtClean="0"/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fr-FR" i="1" dirty="0" err="1" smtClean="0"/>
              <a:t>JdB</a:t>
            </a:r>
            <a:r>
              <a:rPr lang="fr-FR" i="1" dirty="0" smtClean="0"/>
              <a:t>/Conception d’un système d’accès à l’énergie en milieu rural isolé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fr-FR" i="1" dirty="0" smtClean="0"/>
              <a:t>BB</a:t>
            </a:r>
            <a:r>
              <a:rPr i="1" dirty="0" smtClean="0"/>
              <a:t> / </a:t>
            </a:r>
            <a:r>
              <a:rPr i="1" dirty="0" err="1" smtClean="0"/>
              <a:t>Systèmes</a:t>
            </a:r>
            <a:r>
              <a:rPr i="1" dirty="0" smtClean="0"/>
              <a:t> appliqués </a:t>
            </a:r>
            <a:r>
              <a:rPr lang="fr-FR" i="1" dirty="0" smtClean="0"/>
              <a:t>de réfrigération naturelle</a:t>
            </a:r>
            <a:endParaRPr i="1" dirty="0" smtClean="0"/>
          </a:p>
          <a:p>
            <a:pPr marL="514350" indent="-514350" eaLnBrk="1" hangingPunct="1">
              <a:buFontTx/>
              <a:buAutoNum type="arabicPeriod"/>
            </a:pPr>
            <a:endParaRPr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theme/theme1.xml><?xml version="1.0" encoding="utf-8"?>
<a:theme xmlns:a="http://schemas.openxmlformats.org/drawingml/2006/main" name="Thème4">
  <a:themeElements>
    <a:clrScheme name="PM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CC4626"/>
      </a:accent2>
      <a:accent3>
        <a:srgbClr val="FE9B2E"/>
      </a:accent3>
      <a:accent4>
        <a:srgbClr val="679945"/>
      </a:accent4>
      <a:accent5>
        <a:srgbClr val="486CAC"/>
      </a:accent5>
      <a:accent6>
        <a:srgbClr val="002060"/>
      </a:accent6>
      <a:hlink>
        <a:srgbClr val="262699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Thème4</Template>
  <TotalTime>2674</TotalTime>
  <Words>2340</Words>
  <Application>Microsoft Office PowerPoint</Application>
  <PresentationFormat>Affichage à l'écran (4:3)</PresentationFormat>
  <Paragraphs>613</Paragraphs>
  <Slides>51</Slides>
  <Notes>31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4" baseType="lpstr">
      <vt:lpstr>Thème4</vt:lpstr>
      <vt:lpstr>Conception personnalisée</vt:lpstr>
      <vt:lpstr>Microsoft Word Picture</vt:lpstr>
      <vt:lpstr>Entreprendre SOLIDAIRE AVEC SON TERRITOIRE </vt:lpstr>
      <vt:lpstr> Introduction </vt:lpstr>
      <vt:lpstr>La Scic SENS</vt:lpstr>
      <vt:lpstr> L'Entreprenariat social ou solidaire </vt:lpstr>
      <vt:lpstr>Diapositive 5</vt:lpstr>
      <vt:lpstr>Diapositive 6</vt:lpstr>
      <vt:lpstr>Critères ES - Collines</vt:lpstr>
      <vt:lpstr>Diapositive 8</vt:lpstr>
      <vt:lpstr>Présentation des 4 stages</vt:lpstr>
      <vt:lpstr>Diapositive 10</vt:lpstr>
      <vt:lpstr>Présentation des 4 stages</vt:lpstr>
      <vt:lpstr>Contexte et Problématique:</vt:lpstr>
      <vt:lpstr>Nathan OBADIA           GP02</vt:lpstr>
      <vt:lpstr>Constat</vt:lpstr>
      <vt:lpstr>Contexte du stage </vt:lpstr>
      <vt:lpstr>Problématique &amp; ENJEUX</vt:lpstr>
      <vt:lpstr>Diapositive 17</vt:lpstr>
      <vt:lpstr>Présentation des 4 stages</vt:lpstr>
      <vt:lpstr>Présentation des 4 stages</vt:lpstr>
      <vt:lpstr>Présentation des 4 stages</vt:lpstr>
      <vt:lpstr>Conservation fruits et légumes et boissons fraîches</vt:lpstr>
      <vt:lpstr>Diapositive 22</vt:lpstr>
      <vt:lpstr>Climatisation naturelle</vt:lpstr>
      <vt:lpstr>Diapositive 24</vt:lpstr>
      <vt:lpstr>Diapositive 25</vt:lpstr>
      <vt:lpstr>Diapositive 26</vt:lpstr>
      <vt:lpstr>Composante économique</vt:lpstr>
      <vt:lpstr>Diapositive 28</vt:lpstr>
      <vt:lpstr>Diapositive 29</vt:lpstr>
      <vt:lpstr>Diapositive 30</vt:lpstr>
      <vt:lpstr>2.  La production </vt:lpstr>
      <vt:lpstr>3. Approvisionnement/sous-traitance. </vt:lpstr>
      <vt:lpstr>4. Le personnel </vt:lpstr>
      <vt:lpstr>  5.  Rentabilité </vt:lpstr>
      <vt:lpstr>6.  Financements </vt:lpstr>
      <vt:lpstr>Diapositive 36</vt:lpstr>
      <vt:lpstr>Diapositive 37</vt:lpstr>
      <vt:lpstr>Composante environnementale</vt:lpstr>
      <vt:lpstr>Enjeux</vt:lpstr>
      <vt:lpstr>Questionnement</vt:lpstr>
      <vt:lpstr>Questionnement</vt:lpstr>
      <vt:lpstr>Questionnement</vt:lpstr>
      <vt:lpstr>Questionnement</vt:lpstr>
      <vt:lpstr>Compromis concrets</vt:lpstr>
      <vt:lpstr>Composante 4: Gouvernance adaptée</vt:lpstr>
      <vt:lpstr>Composante 4: Gouvernance adaptée</vt:lpstr>
      <vt:lpstr>Composante 4: Gouvernance adaptée</vt:lpstr>
      <vt:lpstr>Diapositive 48</vt:lpstr>
      <vt:lpstr>Diapositive 49</vt:lpstr>
      <vt:lpstr>Diapositive 50</vt:lpstr>
      <vt:lpstr>Evaluer les impacts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PMS</dc:creator>
  <cp:lastModifiedBy>Michel Pernot du Breuil</cp:lastModifiedBy>
  <cp:revision>128</cp:revision>
  <dcterms:created xsi:type="dcterms:W3CDTF">2008-11-26T07:52:25Z</dcterms:created>
  <dcterms:modified xsi:type="dcterms:W3CDTF">2010-01-21T07:31:20Z</dcterms:modified>
</cp:coreProperties>
</file>