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1pPr>
    <a:lvl2pPr marL="149156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2pPr>
    <a:lvl3pPr marL="298313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3pPr>
    <a:lvl4pPr marL="447470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4pPr>
    <a:lvl5pPr marL="596627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5pPr>
    <a:lvl6pPr marL="7457846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6pPr>
    <a:lvl7pPr marL="8949416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7pPr>
    <a:lvl8pPr marL="10440985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8pPr>
    <a:lvl9pPr marL="11932554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5A5B5E"/>
    <a:srgbClr val="FFCC00"/>
    <a:srgbClr val="4667A2"/>
    <a:srgbClr val="78B5DE"/>
    <a:srgbClr val="FFF7CF"/>
    <a:srgbClr val="FFD910"/>
    <a:srgbClr val="FF006D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679" autoAdjust="0"/>
  </p:normalViewPr>
  <p:slideViewPr>
    <p:cSldViewPr snapToGrid="0">
      <p:cViewPr varScale="1">
        <p:scale>
          <a:sx n="14" d="100"/>
          <a:sy n="14" d="100"/>
        </p:scale>
        <p:origin x="-2778" y="-150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08947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54200" y="49213"/>
            <a:ext cx="3351213" cy="473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4874874"/>
            <a:ext cx="7099300" cy="51959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3411" tIns="48574" rIns="93411" bIns="48574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dirty="0">
                <a:latin typeface="Arial Narrow" pitchFamily="34" charset="0"/>
              </a:rPr>
              <a:t>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</a:t>
            </a:r>
          </a:p>
        </p:txBody>
      </p:sp>
    </p:spTree>
    <p:extLst>
      <p:ext uri="{BB962C8B-B14F-4D97-AF65-F5344CB8AC3E}">
        <p14:creationId xmlns:p14="http://schemas.microsoft.com/office/powerpoint/2010/main" xmlns="" val="34148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1491569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2983139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4474708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5966277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7457846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949416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440985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932554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4200" y="49213"/>
            <a:ext cx="3351213" cy="4737100"/>
          </a:xfrm>
          <a:ln/>
        </p:spPr>
      </p:sp>
    </p:spTree>
    <p:extLst>
      <p:ext uri="{BB962C8B-B14F-4D97-AF65-F5344CB8AC3E}">
        <p14:creationId xmlns:p14="http://schemas.microsoft.com/office/powerpoint/2010/main" xmlns="" val="318272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30279975" cy="428085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216281" y="435423"/>
            <a:ext cx="29847406" cy="4177358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289663" y="19977312"/>
            <a:ext cx="21195983" cy="9988656"/>
          </a:xfrm>
        </p:spPr>
        <p:txBody>
          <a:bodyPr/>
          <a:lstStyle>
            <a:lvl1pPr marL="0" indent="0" algn="ctr">
              <a:buNone/>
              <a:defRPr sz="11900">
                <a:solidFill>
                  <a:schemeClr val="tx2"/>
                </a:solidFill>
              </a:defRPr>
            </a:lvl1pPr>
            <a:lvl2pPr marL="2088215" indent="0" algn="ctr">
              <a:buNone/>
            </a:lvl2pPr>
            <a:lvl3pPr marL="4176431" indent="0" algn="ctr">
              <a:buNone/>
            </a:lvl3pPr>
            <a:lvl4pPr marL="6264646" indent="0" algn="ctr">
              <a:buNone/>
            </a:lvl4pPr>
            <a:lvl5pPr marL="8352861" indent="0" algn="ctr">
              <a:buNone/>
            </a:lvl5pPr>
            <a:lvl6pPr marL="10441076" indent="0" algn="ctr">
              <a:buNone/>
            </a:lvl6pPr>
            <a:lvl7pPr marL="12529292" indent="0" algn="ctr">
              <a:buNone/>
            </a:lvl7pPr>
            <a:lvl8pPr marL="14617507" indent="0" algn="ctr">
              <a:buNone/>
            </a:lvl8pPr>
            <a:lvl9pPr marL="16705722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6400">
                <a:solidFill>
                  <a:srgbClr val="FFFFFF"/>
                </a:solidFill>
              </a:defRPr>
            </a:lvl1pPr>
          </a:lstStyle>
          <a:p>
            <a:fld id="{2C6917F8-3BCB-459F-91BF-F1BA9680A9DE}" type="slidenum">
              <a:rPr lang="fr-FR" smtClean="0">
                <a:latin typeface="Arial" pitchFamily="34" charset="0"/>
                <a:cs typeface="Arial" pitchFamily="34" charset="0"/>
              </a:rPr>
              <a:pPr/>
              <a:t>‹N°›</a:t>
            </a:fld>
            <a:r>
              <a:rPr lang="fr-FR" b="1" smtClean="0">
                <a:latin typeface="Futura" charset="0"/>
              </a:rPr>
              <a:t>  </a:t>
            </a:r>
            <a:endParaRPr lang="fr-FR" b="1" dirty="0">
              <a:latin typeface="Futur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395" y="9046741"/>
            <a:ext cx="29874444" cy="953391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8395" y="8718507"/>
            <a:ext cx="29874444" cy="752676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8395" y="18580629"/>
            <a:ext cx="29874444" cy="68995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513999" y="9400213"/>
            <a:ext cx="27251978" cy="917608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7F8-6010-4595-9EE9-C949E7CBBCF4}" type="slidenum">
              <a:rPr lang="fr-FR" smtClean="0"/>
              <a:pPr/>
              <a:t>‹N°›</a:t>
            </a:fld>
            <a:r>
              <a:rPr lang="fr-FR" b="1" smtClean="0">
                <a:latin typeface="Futura" charset="0"/>
              </a:rPr>
              <a:t>  </a:t>
            </a:r>
            <a:endParaRPr lang="fr-FR" b="1">
              <a:latin typeface="Futura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2982" y="1714348"/>
            <a:ext cx="6661595" cy="36525978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27998" y="1714341"/>
            <a:ext cx="18420318" cy="36525978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213D-BA2C-4E5E-94B1-5D8C727F9A38}" type="slidenum">
              <a:rPr lang="fr-FR" smtClean="0"/>
              <a:pPr/>
              <a:t>‹N°›</a:t>
            </a:fld>
            <a:r>
              <a:rPr lang="fr-FR" b="1" smtClean="0">
                <a:latin typeface="Futura" charset="0"/>
              </a:rPr>
              <a:t>  </a:t>
            </a:r>
            <a:endParaRPr lang="fr-FR" b="1">
              <a:latin typeface="Futura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83" name="Group 59"/>
          <p:cNvGrpSpPr>
            <a:grpSpLocks/>
          </p:cNvGrpSpPr>
          <p:nvPr userDrawn="1"/>
        </p:nvGrpSpPr>
        <p:grpSpPr bwMode="auto">
          <a:xfrm>
            <a:off x="4658460" y="2378251"/>
            <a:ext cx="20963061" cy="2718002"/>
            <a:chOff x="0" y="0"/>
            <a:chExt cx="6245" cy="500"/>
          </a:xfrm>
        </p:grpSpPr>
        <p:sp>
          <p:nvSpPr>
            <p:cNvPr id="26684" name="Rectangle 60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endParaRPr lang="fr-F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85" name="Rectangle 61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ctr">
                <a:spcAft>
                  <a:spcPct val="20000"/>
                </a:spcAft>
              </a:pPr>
              <a:r>
                <a:rPr lang="fr-FR" sz="5200" dirty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UNIVERSITÉ DE </a:t>
              </a:r>
              <a:r>
                <a:rPr lang="fr-FR" sz="5200" dirty="0" smtClean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TECHNOLOGIE</a:t>
              </a:r>
              <a:r>
                <a:rPr lang="fr-FR" sz="5200" baseline="0" dirty="0" smtClean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5200" dirty="0" smtClean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COMPIÈGNE</a:t>
              </a:r>
              <a:endParaRPr lang="fr-FR" sz="5200" dirty="0">
                <a:solidFill>
                  <a:srgbClr val="BDDAE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687" name="Text Box 63"/>
          <p:cNvSpPr txBox="1">
            <a:spLocks noChangeArrowheads="1"/>
          </p:cNvSpPr>
          <p:nvPr userDrawn="1"/>
        </p:nvSpPr>
        <p:spPr bwMode="auto">
          <a:xfrm>
            <a:off x="14843475" y="2775275"/>
            <a:ext cx="593031" cy="110856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293616" tIns="152680" rIns="293616" bIns="152680" anchor="ctr">
            <a:spAutoFit/>
          </a:bodyPr>
          <a:lstStyle/>
          <a:p>
            <a:pPr algn="ctr"/>
            <a:endParaRPr lang="fr-FR" sz="5200" dirty="0">
              <a:latin typeface="Arial Narrow" pitchFamily="34" charset="0"/>
            </a:endParaRPr>
          </a:p>
        </p:txBody>
      </p:sp>
      <p:sp>
        <p:nvSpPr>
          <p:cNvPr id="26726" name="Rectangle 102"/>
          <p:cNvSpPr>
            <a:spLocks noChangeArrowheads="1"/>
          </p:cNvSpPr>
          <p:nvPr userDrawn="1"/>
        </p:nvSpPr>
        <p:spPr bwMode="auto">
          <a:xfrm>
            <a:off x="4658460" y="39071273"/>
            <a:ext cx="20963061" cy="1359001"/>
          </a:xfrm>
          <a:prstGeom prst="rect">
            <a:avLst/>
          </a:prstGeom>
          <a:solidFill>
            <a:srgbClr val="FFD91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156246" rIns="0" bIns="156246"/>
          <a:lstStyle/>
          <a:p>
            <a:pPr marL="331460" indent="-331460" algn="l" defTabSz="3122975">
              <a:lnSpc>
                <a:spcPct val="90000"/>
              </a:lnSpc>
              <a:spcBef>
                <a:spcPct val="20000"/>
              </a:spcBef>
              <a:buClr>
                <a:srgbClr val="008080"/>
              </a:buClr>
              <a:buFont typeface="Monotype Sorts" charset="2"/>
              <a:buNone/>
            </a:pPr>
            <a:r>
              <a:rPr lang="en-GB" sz="3300" dirty="0" smtClean="0">
                <a:latin typeface="Arial" charset="0"/>
              </a:rPr>
              <a:t>	UV DD01</a:t>
            </a:r>
            <a:r>
              <a:rPr lang="en-GB" sz="3300" baseline="0" dirty="0" smtClean="0">
                <a:latin typeface="Arial" charset="0"/>
              </a:rPr>
              <a:t>, </a:t>
            </a:r>
            <a:r>
              <a:rPr lang="en-GB" sz="3300" baseline="0" dirty="0" err="1" smtClean="0">
                <a:latin typeface="Arial" charset="0"/>
              </a:rPr>
              <a:t>samedi</a:t>
            </a:r>
            <a:r>
              <a:rPr lang="en-GB" sz="3300" baseline="0" dirty="0" smtClean="0">
                <a:latin typeface="Arial" charset="0"/>
              </a:rPr>
              <a:t> </a:t>
            </a:r>
            <a:r>
              <a:rPr lang="en-GB" sz="3300" dirty="0" smtClean="0">
                <a:latin typeface="Arial" charset="0"/>
              </a:rPr>
              <a:t>6 </a:t>
            </a:r>
            <a:r>
              <a:rPr lang="en-GB" sz="3300" dirty="0" err="1" smtClean="0">
                <a:latin typeface="Arial" charset="0"/>
              </a:rPr>
              <a:t>avril</a:t>
            </a:r>
            <a:r>
              <a:rPr lang="en-GB" sz="3300" dirty="0" smtClean="0">
                <a:latin typeface="Arial" charset="0"/>
              </a:rPr>
              <a:t> 2013</a:t>
            </a:r>
          </a:p>
        </p:txBody>
      </p:sp>
      <p:grpSp>
        <p:nvGrpSpPr>
          <p:cNvPr id="26727" name="Group 103"/>
          <p:cNvGrpSpPr>
            <a:grpSpLocks/>
          </p:cNvGrpSpPr>
          <p:nvPr userDrawn="1"/>
        </p:nvGrpSpPr>
        <p:grpSpPr bwMode="auto">
          <a:xfrm>
            <a:off x="4658460" y="5096253"/>
            <a:ext cx="20963061" cy="1656282"/>
            <a:chOff x="0" y="0"/>
            <a:chExt cx="6245" cy="500"/>
          </a:xfrm>
        </p:grpSpPr>
        <p:sp>
          <p:nvSpPr>
            <p:cNvPr id="26728" name="Rectangle 104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endParaRPr lang="fr-F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729" name="Rectangle 105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ctr">
                <a:lnSpc>
                  <a:spcPct val="120000"/>
                </a:lnSpc>
                <a:spcAft>
                  <a:spcPct val="20000"/>
                </a:spcAft>
              </a:pPr>
              <a:r>
                <a:rPr lang="fr-FR" sz="5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Semaine</a:t>
              </a:r>
              <a:r>
                <a:rPr lang="fr-FR" sz="5200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du Développement Durable 2013</a:t>
              </a:r>
              <a:endParaRPr lang="fr-FR" sz="5200" dirty="0">
                <a:solidFill>
                  <a:srgbClr val="BDDAE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730" name="Line 106"/>
          <p:cNvSpPr>
            <a:spLocks noChangeShapeType="1"/>
          </p:cNvSpPr>
          <p:nvPr userDrawn="1"/>
        </p:nvSpPr>
        <p:spPr bwMode="auto">
          <a:xfrm>
            <a:off x="4658460" y="5138722"/>
            <a:ext cx="20963061" cy="0"/>
          </a:xfrm>
          <a:prstGeom prst="line">
            <a:avLst/>
          </a:prstGeom>
          <a:noFill/>
          <a:ln w="19050">
            <a:solidFill>
              <a:srgbClr val="FFD910"/>
            </a:solidFill>
            <a:round/>
            <a:headEnd/>
            <a:tailEnd/>
          </a:ln>
          <a:effectLst/>
        </p:spPr>
        <p:txBody>
          <a:bodyPr wrap="none" lIns="293616" tIns="152680" rIns="293616" bIns="152680" anchor="ctr"/>
          <a:lstStyle/>
          <a:p>
            <a:endParaRPr lang="fr-FR"/>
          </a:p>
        </p:txBody>
      </p:sp>
      <p:pic>
        <p:nvPicPr>
          <p:cNvPr id="26736" name="Picture 11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48548" y="39369440"/>
            <a:ext cx="2823964" cy="1129336"/>
          </a:xfrm>
          <a:prstGeom prst="rect">
            <a:avLst/>
          </a:prstGeom>
          <a:noFill/>
        </p:spPr>
      </p:pic>
      <p:sp>
        <p:nvSpPr>
          <p:cNvPr id="26737" name="Text Box 113"/>
          <p:cNvSpPr txBox="1">
            <a:spLocks noChangeArrowheads="1"/>
          </p:cNvSpPr>
          <p:nvPr userDrawn="1"/>
        </p:nvSpPr>
        <p:spPr bwMode="auto">
          <a:xfrm>
            <a:off x="6910047" y="21602092"/>
            <a:ext cx="16925731" cy="19627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293616" tIns="152680" rIns="293616" bIns="152680" anchor="ctr">
            <a:spAutoFit/>
          </a:bodyPr>
          <a:lstStyle/>
          <a:p>
            <a:pPr algn="ctr"/>
            <a:r>
              <a:rPr lang="fr-FR" sz="5200" dirty="0">
                <a:solidFill>
                  <a:schemeClr val="bg1"/>
                </a:solidFill>
                <a:latin typeface="DIN-Bold" pitchFamily="2" charset="0"/>
              </a:rPr>
              <a:t>Photo couleur ou NB  à votre choix  « plein cadre »  RVB, basse résolution (72 dpi), format JPG, GIF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08C3-7F6E-4865-9711-14225B159CA0}" type="slidenum">
              <a:rPr lang="fr-FR" smtClean="0"/>
              <a:pPr/>
              <a:t>‹N°›</a:t>
            </a:fld>
            <a:r>
              <a:rPr lang="fr-FR" b="1" smtClean="0"/>
              <a:t>  </a:t>
            </a:r>
            <a:endParaRPr lang="fr-FR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27997" y="9037355"/>
            <a:ext cx="25737979" cy="28539017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0279975" cy="428085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216281" y="435423"/>
            <a:ext cx="29847406" cy="4177358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09" y="5945631"/>
            <a:ext cx="25737979" cy="8502249"/>
          </a:xfrm>
        </p:spPr>
        <p:txBody>
          <a:bodyPr anchor="b" anchorCtr="0"/>
          <a:lstStyle>
            <a:lvl1pPr algn="l">
              <a:buNone/>
              <a:defRPr sz="183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09" y="15904559"/>
            <a:ext cx="25737979" cy="8353605"/>
          </a:xfrm>
        </p:spPr>
        <p:txBody>
          <a:bodyPr anchor="t" anchorCtr="0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9498" y="38527672"/>
            <a:ext cx="13247489" cy="2853902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229857" y="14836481"/>
            <a:ext cx="29847879" cy="5707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28976" y="14615794"/>
            <a:ext cx="29848760" cy="285384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26194" y="15411069"/>
            <a:ext cx="29851542" cy="2853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84479" y="38755984"/>
            <a:ext cx="1513999" cy="2853902"/>
          </a:xfrm>
        </p:spPr>
        <p:txBody>
          <a:bodyPr/>
          <a:lstStyle/>
          <a:p>
            <a:fld id="{45F16A51-B02A-447A-82B0-B0F44159B558}" type="slidenum">
              <a:rPr lang="fr-FR" smtClean="0"/>
              <a:pPr/>
              <a:t>‹N°›</a:t>
            </a:fld>
            <a:r>
              <a:rPr lang="fr-FR" b="1" smtClean="0">
                <a:latin typeface="Futura" charset="0"/>
              </a:rPr>
              <a:t>  </a:t>
            </a:r>
            <a:endParaRPr lang="fr-FR" b="1">
              <a:latin typeface="Futur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4D1A-8153-4DAB-9B82-E0D20F1FFB92}" type="slidenum">
              <a:rPr lang="fr-FR" smtClean="0"/>
              <a:pPr/>
              <a:t>‹N°›</a:t>
            </a:fld>
            <a:r>
              <a:rPr lang="fr-FR" b="1" smtClean="0">
                <a:latin typeface="Futura" charset="0"/>
              </a:rPr>
              <a:t>  </a:t>
            </a:r>
            <a:endParaRPr lang="fr-FR" b="1">
              <a:latin typeface="Futura" charset="0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3027997" y="9037355"/>
            <a:ext cx="12414790" cy="28539017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16338570" y="9037355"/>
            <a:ext cx="12414790" cy="28539017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7997" y="1704414"/>
            <a:ext cx="25737979" cy="713475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27998" y="9037355"/>
            <a:ext cx="12364323" cy="4756503"/>
          </a:xfrm>
          <a:noFill/>
          <a:ln w="12700" cap="sq" cmpd="sng" algn="ctr">
            <a:noFill/>
            <a:prstDash val="solid"/>
          </a:ln>
        </p:spPr>
        <p:txBody>
          <a:bodyPr lIns="417643" anchor="b" anchorCtr="0">
            <a:noAutofit/>
          </a:bodyPr>
          <a:lstStyle>
            <a:lvl1pPr marL="0" indent="0">
              <a:buNone/>
              <a:defRPr sz="11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6401653" y="9037355"/>
            <a:ext cx="12364323" cy="4756503"/>
          </a:xfrm>
          <a:noFill/>
          <a:ln w="12700" cap="sq" cmpd="sng" algn="ctr">
            <a:noFill/>
            <a:prstDash val="solid"/>
          </a:ln>
        </p:spPr>
        <p:txBody>
          <a:bodyPr lIns="417643" anchor="b" anchorCtr="0">
            <a:noAutofit/>
          </a:bodyPr>
          <a:lstStyle>
            <a:lvl1pPr marL="0" indent="0">
              <a:buNone/>
              <a:defRPr sz="11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BE48-2B67-4769-8975-2E385ED391FB}" type="slidenum">
              <a:rPr lang="fr-FR" smtClean="0"/>
              <a:pPr/>
              <a:t>‹N°›</a:t>
            </a:fld>
            <a:r>
              <a:rPr lang="fr-FR" b="1" smtClean="0">
                <a:latin typeface="Futura" charset="0"/>
              </a:rPr>
              <a:t>  </a:t>
            </a:r>
            <a:endParaRPr lang="fr-FR" b="1" dirty="0">
              <a:latin typeface="Futura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3027998" y="14031683"/>
            <a:ext cx="12364323" cy="24258164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16401653" y="14031683"/>
            <a:ext cx="12364323" cy="24258164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CFFF-05B6-4A23-A32A-AF2E82D80E86}" type="slidenum">
              <a:rPr lang="fr-FR" smtClean="0"/>
              <a:pPr/>
              <a:t>‹N°›</a:t>
            </a:fld>
            <a:r>
              <a:rPr lang="fr-FR" b="1" smtClean="0"/>
              <a:t>  </a:t>
            </a:r>
            <a:endParaRPr lang="fr-FR" b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084-7216-4A56-ADC8-FADD7DE5779C}" type="slidenum">
              <a:rPr lang="fr-FR" smtClean="0"/>
              <a:pPr/>
              <a:t>‹N°›</a:t>
            </a:fld>
            <a:r>
              <a:rPr lang="fr-FR" b="1" smtClean="0">
                <a:latin typeface="Futura" charset="0"/>
              </a:rPr>
              <a:t>  </a:t>
            </a:r>
            <a:endParaRPr lang="fr-FR" b="1">
              <a:latin typeface="Futura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0279975" cy="42808525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211960" y="435420"/>
            <a:ext cx="29847406" cy="4178112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7997" y="1704414"/>
            <a:ext cx="25737979" cy="7134754"/>
          </a:xfrm>
        </p:spPr>
        <p:txBody>
          <a:bodyPr anchor="b" anchorCtr="0"/>
          <a:lstStyle>
            <a:lvl1pPr algn="l">
              <a:buNone/>
              <a:defRPr sz="183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027998" y="9988656"/>
            <a:ext cx="6308328" cy="28063366"/>
          </a:xfrm>
        </p:spPr>
        <p:txBody>
          <a:bodyPr/>
          <a:lstStyle>
            <a:lvl1pPr marL="0" indent="0">
              <a:buNone/>
              <a:defRPr sz="8200"/>
            </a:lvl1pPr>
            <a:lvl2pPr>
              <a:buNone/>
              <a:defRPr sz="5500"/>
            </a:lvl2pPr>
            <a:lvl3pPr>
              <a:buNone/>
              <a:defRPr sz="4600"/>
            </a:lvl3pPr>
            <a:lvl4pPr>
              <a:buNone/>
              <a:defRPr sz="4100"/>
            </a:lvl4pPr>
            <a:lvl5pPr>
              <a:buNone/>
              <a:defRPr sz="41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C5C9-9432-4D64-BC72-AE66DDBBECC6}" type="slidenum">
              <a:rPr lang="fr-FR" smtClean="0"/>
              <a:pPr/>
              <a:t>‹N°›</a:t>
            </a:fld>
            <a:r>
              <a:rPr lang="fr-FR" b="1" smtClean="0">
                <a:latin typeface="Futura" charset="0"/>
              </a:rPr>
              <a:t>  </a:t>
            </a:r>
            <a:endParaRPr lang="fr-FR" b="1">
              <a:latin typeface="Futura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9840992" y="9988656"/>
            <a:ext cx="18924984" cy="28063366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7998" y="30589869"/>
            <a:ext cx="24223980" cy="3260189"/>
          </a:xfrm>
        </p:spPr>
        <p:txBody>
          <a:bodyPr anchor="ctr">
            <a:noAutofit/>
          </a:bodyPr>
          <a:lstStyle>
            <a:lvl1pPr algn="l">
              <a:buNone/>
              <a:defRPr sz="1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27998" y="33993545"/>
            <a:ext cx="24223980" cy="4280853"/>
          </a:xfrm>
        </p:spPr>
        <p:txBody>
          <a:bodyPr/>
          <a:lstStyle>
            <a:lvl1pPr marL="0" indent="0">
              <a:buFontTx/>
              <a:buNone/>
              <a:defRPr sz="73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27998" y="38527672"/>
            <a:ext cx="12868989" cy="2853902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84479" y="38755984"/>
            <a:ext cx="1513999" cy="2853902"/>
          </a:xfrm>
        </p:spPr>
        <p:txBody>
          <a:bodyPr/>
          <a:lstStyle/>
          <a:p>
            <a:fld id="{AC60E3F6-24F2-4BCE-852C-F56DF4A93204}" type="slidenum">
              <a:rPr lang="fr-FR" smtClean="0"/>
              <a:pPr/>
              <a:t>‹N°›</a:t>
            </a:fld>
            <a:r>
              <a:rPr lang="fr-FR" b="1" smtClean="0">
                <a:latin typeface="Futura" charset="0"/>
              </a:rPr>
              <a:t>  </a:t>
            </a:r>
            <a:endParaRPr lang="fr-FR" b="1">
              <a:latin typeface="Futura" charset="0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226196" y="29235358"/>
            <a:ext cx="29825775" cy="5707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226863" y="29028865"/>
            <a:ext cx="29825110" cy="285384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26870" y="29795086"/>
            <a:ext cx="29825103" cy="3046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6201" y="416197"/>
            <a:ext cx="29809327" cy="28598473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6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0279975" cy="428085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211960" y="435420"/>
            <a:ext cx="29847406" cy="4178112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27997" y="1714326"/>
            <a:ext cx="25737979" cy="7134754"/>
          </a:xfrm>
          <a:prstGeom prst="rect">
            <a:avLst/>
          </a:prstGeom>
        </p:spPr>
        <p:txBody>
          <a:bodyPr lIns="417643" tIns="208822" rIns="417643" bIns="417643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27997" y="9037355"/>
            <a:ext cx="25737979" cy="28539017"/>
          </a:xfrm>
          <a:prstGeom prst="rect">
            <a:avLst/>
          </a:prstGeom>
        </p:spPr>
        <p:txBody>
          <a:bodyPr lIns="417643" tIns="208822" rIns="417643" bIns="208822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20438983" y="38646585"/>
            <a:ext cx="8200827" cy="2972814"/>
          </a:xfrm>
          <a:prstGeom prst="rect">
            <a:avLst/>
          </a:prstGeom>
        </p:spPr>
        <p:txBody>
          <a:bodyPr lIns="417643" tIns="208822" rIns="417643" bIns="208822" anchor="ctr" anchorCtr="0"/>
          <a:lstStyle>
            <a:lvl1pPr algn="r" eaLnBrk="1" latinLnBrk="0" hangingPunct="1">
              <a:defRPr kumimoji="0" sz="6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3/26/2013</a:t>
            </a:fld>
            <a:endParaRPr lang="en-US" sz="6400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27997" y="38527672"/>
            <a:ext cx="13121323" cy="2853902"/>
          </a:xfrm>
          <a:prstGeom prst="rect">
            <a:avLst/>
          </a:prstGeom>
        </p:spPr>
        <p:txBody>
          <a:bodyPr lIns="417643" tIns="208822" rIns="417643" bIns="208822" anchor="ctr" anchorCtr="0"/>
          <a:lstStyle>
            <a:lvl1pPr eaLnBrk="1" latinLnBrk="0" hangingPunct="1">
              <a:defRPr kumimoji="0" sz="6400">
                <a:solidFill>
                  <a:schemeClr val="tx2"/>
                </a:solidFill>
              </a:defRPr>
            </a:lvl1pPr>
          </a:lstStyle>
          <a:p>
            <a:endParaRPr kumimoji="0" lang="en-US" sz="6400" dirty="0">
              <a:solidFill>
                <a:schemeClr val="tx2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84479" y="38765497"/>
            <a:ext cx="1513999" cy="285390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6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C6917F8-3BCB-459F-91BF-F1BA9680A9DE}" type="slidenum">
              <a:rPr lang="fr-FR" smtClean="0">
                <a:latin typeface="Arial" pitchFamily="34" charset="0"/>
                <a:cs typeface="Arial" pitchFamily="34" charset="0"/>
              </a:rPr>
              <a:pPr/>
              <a:t>‹N°›</a:t>
            </a:fld>
            <a:r>
              <a:rPr lang="fr-FR" b="1" smtClean="0">
                <a:latin typeface="Futura" charset="0"/>
              </a:rPr>
              <a:t>  </a:t>
            </a:r>
            <a:endParaRPr lang="fr-FR" b="1" dirty="0">
              <a:latin typeface="Futur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18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252929" indent="-1252929" algn="l" rtl="0" eaLnBrk="1" latinLnBrk="0" hangingPunct="1">
        <a:spcBef>
          <a:spcPts val="2649"/>
        </a:spcBef>
        <a:buClr>
          <a:schemeClr val="accent1"/>
        </a:buClr>
        <a:buSzPct val="85000"/>
        <a:buFont typeface="Wingdings 2"/>
        <a:buChar char=""/>
        <a:defRPr kumimoji="0" sz="11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5858" indent="-1044108" algn="l" rtl="0" eaLnBrk="1" latinLnBrk="0" hangingPunct="1">
        <a:spcBef>
          <a:spcPts val="1690"/>
        </a:spcBef>
        <a:buClr>
          <a:schemeClr val="accent2"/>
        </a:buClr>
        <a:buSzPct val="85000"/>
        <a:buFont typeface="Wingdings 2"/>
        <a:buChar char=""/>
        <a:defRPr kumimoji="0" sz="11000" kern="1200">
          <a:solidFill>
            <a:schemeClr val="tx1"/>
          </a:solidFill>
          <a:latin typeface="+mn-lt"/>
          <a:ea typeface="+mn-ea"/>
          <a:cs typeface="+mn-cs"/>
        </a:defRPr>
      </a:lvl2pPr>
      <a:lvl3pPr marL="3758788" indent="-1044108" algn="l" rtl="0" eaLnBrk="1" latinLnBrk="0" hangingPunct="1">
        <a:spcBef>
          <a:spcPts val="169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5011717" indent="-1044108" algn="l" rtl="0" eaLnBrk="1" latinLnBrk="0" hangingPunct="1">
        <a:spcBef>
          <a:spcPts val="1690"/>
        </a:spcBef>
        <a:buClr>
          <a:schemeClr val="accent3"/>
        </a:buClr>
        <a:buSzPct val="80000"/>
        <a:buFont typeface="Wingdings 2"/>
        <a:buChar char="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4646" indent="-1044108" algn="l" rtl="0" eaLnBrk="1" latinLnBrk="0" hangingPunct="1">
        <a:spcBef>
          <a:spcPts val="1690"/>
        </a:spcBef>
        <a:buClr>
          <a:schemeClr val="accent3"/>
        </a:buClr>
        <a:buFontTx/>
        <a:buChar char="o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7517575" indent="-1044108" algn="l" rtl="0" eaLnBrk="1" latinLnBrk="0" hangingPunct="1">
        <a:spcBef>
          <a:spcPts val="1690"/>
        </a:spcBef>
        <a:buClr>
          <a:schemeClr val="accent3"/>
        </a:buClr>
        <a:buChar char="•"/>
        <a:defRPr kumimoji="0" sz="8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770504" indent="-1044108" algn="l" rtl="0" eaLnBrk="1" latinLnBrk="0" hangingPunct="1">
        <a:spcBef>
          <a:spcPts val="1690"/>
        </a:spcBef>
        <a:buClr>
          <a:schemeClr val="accent2"/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0023433" indent="-1044108" algn="l" rtl="0" eaLnBrk="1" latinLnBrk="0" hangingPunct="1">
        <a:spcBef>
          <a:spcPts val="1690"/>
        </a:spcBef>
        <a:buClr>
          <a:schemeClr val="accent1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6363" indent="-1044108" algn="l" rtl="0" eaLnBrk="1" latinLnBrk="0" hangingPunct="1">
        <a:spcBef>
          <a:spcPts val="1690"/>
        </a:spcBef>
        <a:buClr>
          <a:schemeClr val="accent2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395663" y="6871556"/>
            <a:ext cx="27046990" cy="212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298314" tIns="149157" rIns="298314" bIns="149157"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fr-FR" sz="9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Soutenabilité</a:t>
            </a:r>
            <a:r>
              <a:rPr lang="fr-FR" sz="9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d’un projet de véhicule à air comprimé</a:t>
            </a:r>
            <a:endParaRPr lang="fr-FR" sz="91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6664" name="Rectangle 8"/>
          <p:cNvSpPr>
            <a:spLocks noChangeArrowheads="1"/>
          </p:cNvSpPr>
          <p:nvPr/>
        </p:nvSpPr>
        <p:spPr bwMode="auto">
          <a:xfrm>
            <a:off x="0" y="39073179"/>
            <a:ext cx="4556554" cy="166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t"/>
          <a:lstStyle/>
          <a:p>
            <a:pPr algn="r" defTabSz="3122975"/>
            <a:r>
              <a:rPr lang="fr-FR" sz="2800" b="1" dirty="0" smtClean="0">
                <a:solidFill>
                  <a:srgbClr val="595959"/>
                </a:solidFill>
                <a:latin typeface="Arial" pitchFamily="34" charset="0"/>
                <a:cs typeface="Arial" pitchFamily="34" charset="0"/>
              </a:rPr>
              <a:t>Benoit BOTELLA</a:t>
            </a:r>
          </a:p>
          <a:p>
            <a:pPr algn="r" defTabSz="3122975"/>
            <a:r>
              <a:rPr lang="fr-FR" sz="2800" b="1" dirty="0" smtClean="0">
                <a:solidFill>
                  <a:srgbClr val="595959"/>
                </a:solidFill>
                <a:latin typeface="Arial" pitchFamily="34" charset="0"/>
                <a:cs typeface="Arial" pitchFamily="34" charset="0"/>
              </a:rPr>
              <a:t>Mehdi GAMOUDI</a:t>
            </a:r>
            <a:endParaRPr 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 defTabSz="3122975"/>
            <a:r>
              <a:rPr lang="fr-FR" sz="2800" b="1" dirty="0" smtClean="0">
                <a:solidFill>
                  <a:srgbClr val="595959"/>
                </a:solidFill>
                <a:latin typeface="Arial" pitchFamily="34" charset="0"/>
                <a:cs typeface="Arial" pitchFamily="34" charset="0"/>
              </a:rPr>
              <a:t>Simon NOIZET</a:t>
            </a:r>
            <a:endParaRPr lang="fr-F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66274" y="9406637"/>
            <a:ext cx="17613088" cy="83482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298314" tIns="149157" rIns="298314" bIns="149157"/>
          <a:lstStyle/>
          <a:p>
            <a:pPr algn="just" defTabSz="3122975">
              <a:lnSpc>
                <a:spcPct val="120000"/>
              </a:lnSpc>
            </a:pPr>
            <a:r>
              <a:rPr lang="fr-FR" sz="4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Problématique </a:t>
            </a:r>
            <a:r>
              <a:rPr lang="fr-FR" sz="4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lang="fr-FR" sz="4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j-ea"/>
                <a:cs typeface="Arial" pitchFamily="34" charset="0"/>
              </a:rPr>
              <a:t>L’utilisation de véhicule à air comprimé pour le transport de personne(s) est-il un mode de transport durable/soutenable ?</a:t>
            </a:r>
          </a:p>
          <a:p>
            <a:pPr algn="just" defTabSz="3122975">
              <a:lnSpc>
                <a:spcPct val="120000"/>
              </a:lnSpc>
            </a:pPr>
            <a:endParaRPr lang="fr-FR" sz="1600" i="1" kern="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 defTabSz="3122975">
              <a:lnSpc>
                <a:spcPct val="120000"/>
              </a:lnSpc>
            </a:pPr>
            <a:r>
              <a:rPr lang="fr-FR" sz="44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Description </a:t>
            </a:r>
            <a:r>
              <a:rPr lang="fr-FR" sz="44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du travail envisagé</a:t>
            </a:r>
            <a:r>
              <a:rPr lang="fr-FR" sz="44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44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Evaluation de  l’impact l’environnemental de la propulsion d’un véhicule par l’air comprimé, en fonction du mode d’utilisation (modèle économique), de l’origine de l’énergie stockée dans l’air comprimé; acceptabilité de la solution par les usagers potentiels</a:t>
            </a:r>
          </a:p>
        </p:txBody>
      </p:sp>
      <p:pic>
        <p:nvPicPr>
          <p:cNvPr id="32" name="Picture 4" descr="Peugeot HY Motion 3 : Concept ou avant projet d'un scooter hybride à trois roues pour 2009 ?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388"/>
          <a:stretch/>
        </p:blipFill>
        <p:spPr bwMode="auto">
          <a:xfrm>
            <a:off x="18831055" y="9275362"/>
            <a:ext cx="9867038" cy="685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866274" y="16319994"/>
            <a:ext cx="28587031" cy="938600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298314" tIns="149157" rIns="298314" bIns="149157"/>
          <a:lstStyle/>
          <a:p>
            <a:pPr algn="just" defTabSz="3122975">
              <a:lnSpc>
                <a:spcPct val="120000"/>
              </a:lnSpc>
            </a:pPr>
            <a:r>
              <a:rPr lang="fr-FR" sz="44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Il </a:t>
            </a:r>
            <a:r>
              <a:rPr lang="fr-FR" sz="4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s’agira notamment de développer une réflexion </a:t>
            </a:r>
            <a:r>
              <a:rPr lang="fr-FR" sz="44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sur cette problématique, en prenant en </a:t>
            </a:r>
            <a:r>
              <a:rPr lang="fr-FR" sz="4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compte </a:t>
            </a:r>
            <a:r>
              <a:rPr lang="fr-FR" sz="44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4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parties </a:t>
            </a:r>
            <a:r>
              <a:rPr lang="fr-FR" sz="44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prenantes </a:t>
            </a:r>
            <a:r>
              <a:rPr lang="fr-FR" sz="4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44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4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système dans sa </a:t>
            </a:r>
            <a:r>
              <a:rPr lang="fr-FR" sz="44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globalité. </a:t>
            </a:r>
            <a:r>
              <a:rPr lang="fr-FR" sz="4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Cette </a:t>
            </a:r>
            <a:r>
              <a:rPr lang="fr-FR" sz="44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réflexion a pour vocation d’aller au-delà d’un simple état des lieux: </a:t>
            </a:r>
            <a:r>
              <a:rPr lang="fr-FR" sz="4400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« le véhicule à air comprimé ne produit pas </a:t>
            </a:r>
            <a:r>
              <a:rPr lang="fr-FR" sz="4400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d’émissions, </a:t>
            </a:r>
            <a:r>
              <a:rPr lang="fr-FR" sz="4400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donc c’est un véhicule propre ».</a:t>
            </a:r>
          </a:p>
          <a:p>
            <a:pPr algn="just" defTabSz="3122975">
              <a:lnSpc>
                <a:spcPct val="120000"/>
              </a:lnSpc>
            </a:pPr>
            <a:endParaRPr lang="fr-FR" kern="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3122975">
              <a:lnSpc>
                <a:spcPct val="120000"/>
              </a:lnSpc>
            </a:pPr>
            <a:r>
              <a:rPr lang="fr-FR" sz="44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Parties </a:t>
            </a:r>
            <a:r>
              <a:rPr lang="fr-FR" sz="44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prenantes :</a:t>
            </a:r>
            <a:r>
              <a:rPr lang="fr-FR" sz="4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Producteurs, Vendeurs, Acheteurs / Utilisateurs, Autres usagers de la route, Piétons, </a:t>
            </a:r>
            <a:r>
              <a:rPr lang="fr-FR" sz="44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Réparateurs, </a:t>
            </a:r>
            <a:r>
              <a:rPr lang="fr-FR" sz="4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Habitants des villes, </a:t>
            </a:r>
            <a:r>
              <a:rPr lang="fr-FR" sz="44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Producteurs </a:t>
            </a:r>
            <a:r>
              <a:rPr lang="fr-FR" sz="4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d’énergie, </a:t>
            </a:r>
            <a:r>
              <a:rPr lang="fr-FR" sz="44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Producteurs </a:t>
            </a:r>
            <a:r>
              <a:rPr lang="fr-FR" sz="4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 véhicule concurrents……</a:t>
            </a:r>
          </a:p>
          <a:p>
            <a:pPr algn="just" defTabSz="3122975">
              <a:lnSpc>
                <a:spcPct val="120000"/>
              </a:lnSpc>
            </a:pPr>
            <a:endParaRPr lang="fr-FR" sz="4800" i="1" kern="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lèche droite 24"/>
          <p:cNvSpPr/>
          <p:nvPr/>
        </p:nvSpPr>
        <p:spPr>
          <a:xfrm>
            <a:off x="13694445" y="27954515"/>
            <a:ext cx="10667784" cy="5645426"/>
          </a:xfrm>
          <a:prstGeom prst="rightArrow">
            <a:avLst>
              <a:gd name="adj1" fmla="val 50000"/>
              <a:gd name="adj2" fmla="val 65116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Tricycle </a:t>
            </a:r>
            <a:endParaRPr lang="fr-FR" sz="9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1033669" y="23100632"/>
            <a:ext cx="8388626" cy="485388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400" b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sz="4400" b="1" dirty="0" smtClean="0">
                <a:latin typeface="Arial" pitchFamily="34" charset="0"/>
                <a:cs typeface="Arial" pitchFamily="34" charset="0"/>
              </a:rPr>
              <a:t>Equipements 	standards 	(facilitant la 	maintenance)</a:t>
            </a:r>
          </a:p>
          <a:p>
            <a:r>
              <a:rPr lang="fr-FR" sz="4400" b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sz="4400" b="1" dirty="0" smtClean="0">
                <a:latin typeface="Arial" pitchFamily="34" charset="0"/>
                <a:cs typeface="Arial" pitchFamily="34" charset="0"/>
              </a:rPr>
              <a:t>Matériaux 	recyclables</a:t>
            </a:r>
            <a:endParaRPr lang="fr-F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9409208" y="22195075"/>
            <a:ext cx="11429485" cy="479212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400" b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sz="4400" b="1" dirty="0" smtClean="0">
                <a:latin typeface="Arial" pitchFamily="34" charset="0"/>
                <a:cs typeface="Arial" pitchFamily="34" charset="0"/>
              </a:rPr>
              <a:t>Faible cout énergétique ?</a:t>
            </a:r>
          </a:p>
          <a:p>
            <a:pPr>
              <a:buFont typeface="Wingdings"/>
              <a:buChar char="è"/>
            </a:pPr>
            <a:r>
              <a:rPr lang="fr-FR" sz="4400" b="1" dirty="0" smtClean="0">
                <a:latin typeface="Arial" pitchFamily="34" charset="0"/>
                <a:cs typeface="Arial" pitchFamily="34" charset="0"/>
              </a:rPr>
              <a:t>Développement de 	modèles économiques	innovants « libre 	service » </a:t>
            </a:r>
            <a:endParaRPr lang="fr-F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1033669" y="33582263"/>
            <a:ext cx="8388626" cy="45322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400" b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 T</a:t>
            </a:r>
            <a:r>
              <a:rPr lang="fr-FR" sz="4400" b="1" dirty="0" smtClean="0">
                <a:latin typeface="Arial" pitchFamily="34" charset="0"/>
                <a:cs typeface="Arial" pitchFamily="34" charset="0"/>
              </a:rPr>
              <a:t>ransfert de 	pollution ?</a:t>
            </a:r>
          </a:p>
        </p:txBody>
      </p:sp>
      <p:sp>
        <p:nvSpPr>
          <p:cNvPr id="60" name="Ellipse 59"/>
          <p:cNvSpPr/>
          <p:nvPr/>
        </p:nvSpPr>
        <p:spPr>
          <a:xfrm>
            <a:off x="10352313" y="34327388"/>
            <a:ext cx="8388626" cy="453224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400" b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sz="4400" b="1" dirty="0" smtClean="0">
                <a:latin typeface="Arial" pitchFamily="34" charset="0"/>
                <a:cs typeface="Arial" pitchFamily="34" charset="0"/>
              </a:rPr>
              <a:t>Changement 	d’infrastructures</a:t>
            </a:r>
            <a:endParaRPr lang="fr-F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19348697" y="33687456"/>
            <a:ext cx="8388626" cy="4532244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400" b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 Changement de 	mentalité</a:t>
            </a:r>
            <a:endParaRPr lang="fr-FR" sz="4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20903560" y="23578438"/>
            <a:ext cx="8388626" cy="4532244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400" b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sz="4400" b="1" dirty="0" smtClean="0">
                <a:latin typeface="Arial" pitchFamily="34" charset="0"/>
                <a:cs typeface="Arial" pitchFamily="34" charset="0"/>
              </a:rPr>
              <a:t>Faibles nuisances 	sonores</a:t>
            </a:r>
          </a:p>
          <a:p>
            <a:r>
              <a:rPr lang="fr-FR" sz="4400" b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sz="4400" b="1" dirty="0" smtClean="0">
                <a:latin typeface="Arial" pitchFamily="34" charset="0"/>
                <a:cs typeface="Arial" pitchFamily="34" charset="0"/>
              </a:rPr>
              <a:t>Prix accessible</a:t>
            </a:r>
            <a:endParaRPr lang="fr-FR" sz="4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Connecteur droit avec flèche 63"/>
          <p:cNvCxnSpPr/>
          <p:nvPr/>
        </p:nvCxnSpPr>
        <p:spPr>
          <a:xfrm>
            <a:off x="9312956" y="26373526"/>
            <a:ext cx="4748429" cy="2869718"/>
          </a:xfrm>
          <a:prstGeom prst="straightConnector1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>
            <a:off x="15727257" y="26903404"/>
            <a:ext cx="1004379" cy="2484218"/>
          </a:xfrm>
          <a:prstGeom prst="straightConnector1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8947474" y="26638334"/>
            <a:ext cx="2041865" cy="2604910"/>
          </a:xfrm>
          <a:prstGeom prst="straightConnector1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H="1">
            <a:off x="9340490" y="32271483"/>
            <a:ext cx="4878146" cy="2942217"/>
          </a:xfrm>
          <a:prstGeom prst="straightConnector1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H="1">
            <a:off x="14579283" y="32257962"/>
            <a:ext cx="1558127" cy="2004112"/>
          </a:xfrm>
          <a:prstGeom prst="straightConnector1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>
            <a:off x="18947473" y="32326463"/>
            <a:ext cx="849666" cy="2468967"/>
          </a:xfrm>
          <a:prstGeom prst="straightConnector1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èche droite 81"/>
          <p:cNvSpPr/>
          <p:nvPr/>
        </p:nvSpPr>
        <p:spPr>
          <a:xfrm>
            <a:off x="6160582" y="28391836"/>
            <a:ext cx="7992740" cy="4770783"/>
          </a:xfrm>
          <a:prstGeom prst="rightArrow">
            <a:avLst>
              <a:gd name="adj1" fmla="val 50000"/>
              <a:gd name="adj2" fmla="val 58773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i="1" dirty="0" smtClean="0">
                <a:latin typeface="Arial" panose="020B0604020202020204" pitchFamily="34" charset="0"/>
                <a:cs typeface="Arial" pitchFamily="34" charset="0"/>
              </a:rPr>
              <a:t>Compression </a:t>
            </a:r>
          </a:p>
          <a:p>
            <a:pPr algn="ctr"/>
            <a:r>
              <a:rPr lang="fr-FR" sz="4800" b="1" i="1" dirty="0">
                <a:latin typeface="Arial" pitchFamily="34" charset="0"/>
                <a:cs typeface="Arial" pitchFamily="34" charset="0"/>
              </a:rPr>
              <a:t>e</a:t>
            </a:r>
            <a:r>
              <a:rPr lang="fr-FR" sz="4800" b="1" i="1" dirty="0" smtClean="0">
                <a:latin typeface="Arial" pitchFamily="34" charset="0"/>
                <a:cs typeface="Arial" pitchFamily="34" charset="0"/>
              </a:rPr>
              <a:t>t </a:t>
            </a:r>
          </a:p>
          <a:p>
            <a:pPr algn="ctr"/>
            <a:r>
              <a:rPr lang="fr-FR" sz="4800" b="1" i="1" dirty="0">
                <a:latin typeface="Arial" pitchFamily="34" charset="0"/>
                <a:cs typeface="Arial" pitchFamily="34" charset="0"/>
              </a:rPr>
              <a:t>d</a:t>
            </a:r>
            <a:r>
              <a:rPr lang="fr-FR" sz="4800" b="1" i="1" dirty="0" smtClean="0">
                <a:latin typeface="Arial" pitchFamily="34" charset="0"/>
                <a:cs typeface="Arial" pitchFamily="34" charset="0"/>
              </a:rPr>
              <a:t>istribution d’air</a:t>
            </a:r>
          </a:p>
        </p:txBody>
      </p:sp>
      <p:sp>
        <p:nvSpPr>
          <p:cNvPr id="85" name="Ellipse 84"/>
          <p:cNvSpPr/>
          <p:nvPr/>
        </p:nvSpPr>
        <p:spPr>
          <a:xfrm>
            <a:off x="1196954" y="28900388"/>
            <a:ext cx="5682082" cy="3753678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endParaRPr lang="fr-FR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4623487" y="29715398"/>
            <a:ext cx="4919572" cy="21236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 durable ?</a:t>
            </a:r>
            <a:endParaRPr lang="fr-F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8389</TotalTime>
  <Words>147</Words>
  <Application>Microsoft Office PowerPoint</Application>
  <PresentationFormat>Personnalisé</PresentationFormat>
  <Paragraphs>25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Capitaux</vt:lpstr>
      <vt:lpstr>Soutenabilité d’un projet de véhicule à air comprimé</vt:lpstr>
    </vt:vector>
  </TitlesOfParts>
  <Company>Groupe UTC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cours</dc:title>
  <dc:creator>Gilbert Farges</dc:creator>
  <cp:lastModifiedBy>jollivet</cp:lastModifiedBy>
  <cp:revision>228</cp:revision>
  <cp:lastPrinted>2005-07-01T12:00:49Z</cp:lastPrinted>
  <dcterms:created xsi:type="dcterms:W3CDTF">2005-07-01T14:05:38Z</dcterms:created>
  <dcterms:modified xsi:type="dcterms:W3CDTF">2013-03-26T08:35:25Z</dcterms:modified>
</cp:coreProperties>
</file>