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9975" cy="42808525"/>
  <p:notesSz cx="6797675" cy="987425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IN-Medium" pitchFamily="34" charset="0"/>
        <a:ea typeface="+mn-ea"/>
        <a:cs typeface="+mn-cs"/>
      </a:defRPr>
    </a:lvl1pPr>
    <a:lvl2pPr marL="149156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IN-Medium" pitchFamily="34" charset="0"/>
        <a:ea typeface="+mn-ea"/>
        <a:cs typeface="+mn-cs"/>
      </a:defRPr>
    </a:lvl2pPr>
    <a:lvl3pPr marL="29831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IN-Medium" pitchFamily="34" charset="0"/>
        <a:ea typeface="+mn-ea"/>
        <a:cs typeface="+mn-cs"/>
      </a:defRPr>
    </a:lvl3pPr>
    <a:lvl4pPr marL="447470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IN-Medium" pitchFamily="34" charset="0"/>
        <a:ea typeface="+mn-ea"/>
        <a:cs typeface="+mn-cs"/>
      </a:defRPr>
    </a:lvl4pPr>
    <a:lvl5pPr marL="596627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IN-Medium" pitchFamily="34" charset="0"/>
        <a:ea typeface="+mn-ea"/>
        <a:cs typeface="+mn-cs"/>
      </a:defRPr>
    </a:lvl5pPr>
    <a:lvl6pPr marL="7457846" algn="l" defTabSz="2983139" rtl="0" eaLnBrk="1" latinLnBrk="0" hangingPunct="1">
      <a:defRPr kern="1200">
        <a:solidFill>
          <a:schemeClr val="tx1"/>
        </a:solidFill>
        <a:latin typeface="DIN-Medium" pitchFamily="34" charset="0"/>
        <a:ea typeface="+mn-ea"/>
        <a:cs typeface="+mn-cs"/>
      </a:defRPr>
    </a:lvl6pPr>
    <a:lvl7pPr marL="8949416" algn="l" defTabSz="2983139" rtl="0" eaLnBrk="1" latinLnBrk="0" hangingPunct="1">
      <a:defRPr kern="1200">
        <a:solidFill>
          <a:schemeClr val="tx1"/>
        </a:solidFill>
        <a:latin typeface="DIN-Medium" pitchFamily="34" charset="0"/>
        <a:ea typeface="+mn-ea"/>
        <a:cs typeface="+mn-cs"/>
      </a:defRPr>
    </a:lvl7pPr>
    <a:lvl8pPr marL="10440985" algn="l" defTabSz="2983139" rtl="0" eaLnBrk="1" latinLnBrk="0" hangingPunct="1">
      <a:defRPr kern="1200">
        <a:solidFill>
          <a:schemeClr val="tx1"/>
        </a:solidFill>
        <a:latin typeface="DIN-Medium" pitchFamily="34" charset="0"/>
        <a:ea typeface="+mn-ea"/>
        <a:cs typeface="+mn-cs"/>
      </a:defRPr>
    </a:lvl8pPr>
    <a:lvl9pPr marL="11932554" algn="l" defTabSz="2983139" rtl="0" eaLnBrk="1" latinLnBrk="0" hangingPunct="1">
      <a:defRPr kern="1200">
        <a:solidFill>
          <a:schemeClr val="tx1"/>
        </a:solidFill>
        <a:latin typeface="DIN-Medium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B5E"/>
    <a:srgbClr val="FFCC00"/>
    <a:srgbClr val="4667A2"/>
    <a:srgbClr val="78B5DE"/>
    <a:srgbClr val="FFF7CF"/>
    <a:srgbClr val="FFD910"/>
    <a:srgbClr val="FF006D"/>
    <a:srgbClr val="5F5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0" autoAdjust="0"/>
    <p:restoredTop sz="94679" autoAdjust="0"/>
  </p:normalViewPr>
  <p:slideViewPr>
    <p:cSldViewPr snapToGrid="0">
      <p:cViewPr>
        <p:scale>
          <a:sx n="20" d="100"/>
          <a:sy n="20" d="100"/>
        </p:scale>
        <p:origin x="-1962" y="654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08947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63713" y="47625"/>
            <a:ext cx="3232150" cy="4570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0" y="4877516"/>
            <a:ext cx="6797675" cy="46644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89441" tIns="46510" rIns="89441" bIns="4651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100" dirty="0">
                <a:latin typeface="Arial Narrow" pitchFamily="34" charset="0"/>
              </a:rPr>
              <a:t>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</a:t>
            </a:r>
          </a:p>
        </p:txBody>
      </p:sp>
    </p:spTree>
    <p:extLst>
      <p:ext uri="{BB962C8B-B14F-4D97-AF65-F5344CB8AC3E}">
        <p14:creationId xmlns="" xmlns:p14="http://schemas.microsoft.com/office/powerpoint/2010/main" val="34148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1491569" algn="l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2983139" algn="l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4474708" algn="l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5966277" algn="l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7457846" algn="l" defTabSz="298313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949416" algn="l" defTabSz="298313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440985" algn="l" defTabSz="298313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932554" algn="l" defTabSz="298313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63713" y="47625"/>
            <a:ext cx="3232150" cy="4570413"/>
          </a:xfrm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83" name="Group 59"/>
          <p:cNvGrpSpPr>
            <a:grpSpLocks/>
          </p:cNvGrpSpPr>
          <p:nvPr userDrawn="1"/>
        </p:nvGrpSpPr>
        <p:grpSpPr bwMode="auto">
          <a:xfrm>
            <a:off x="4658460" y="2378251"/>
            <a:ext cx="20963061" cy="2718002"/>
            <a:chOff x="0" y="0"/>
            <a:chExt cx="6245" cy="500"/>
          </a:xfrm>
        </p:grpSpPr>
        <p:sp>
          <p:nvSpPr>
            <p:cNvPr id="26684" name="Rectangle 60"/>
            <p:cNvSpPr>
              <a:spLocks noChangeArrowheads="1"/>
            </p:cNvSpPr>
            <p:nvPr userDrawn="1"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solidFill>
              <a:srgbClr val="5A5B5E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85" name="Rectangle 61"/>
            <p:cNvSpPr>
              <a:spLocks noChangeArrowheads="1"/>
            </p:cNvSpPr>
            <p:nvPr userDrawn="1"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solidFill>
              <a:srgbClr val="5A5B5E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>
                <a:spcAft>
                  <a:spcPct val="20000"/>
                </a:spcAft>
              </a:pPr>
              <a:r>
                <a:rPr lang="fr-FR" sz="5200" dirty="0">
                  <a:solidFill>
                    <a:srgbClr val="FFD910"/>
                  </a:solidFill>
                  <a:latin typeface="Arial" pitchFamily="34" charset="0"/>
                  <a:cs typeface="Arial" pitchFamily="34" charset="0"/>
                </a:rPr>
                <a:t>UNIVERSITÉ DE </a:t>
              </a:r>
              <a:r>
                <a:rPr lang="fr-FR" sz="5200" dirty="0" smtClean="0">
                  <a:solidFill>
                    <a:srgbClr val="FFD910"/>
                  </a:solidFill>
                  <a:latin typeface="Arial" pitchFamily="34" charset="0"/>
                  <a:cs typeface="Arial" pitchFamily="34" charset="0"/>
                </a:rPr>
                <a:t>TECHNOLOGIE</a:t>
              </a:r>
              <a:r>
                <a:rPr lang="fr-FR" sz="5200" baseline="0" dirty="0" smtClean="0">
                  <a:solidFill>
                    <a:srgbClr val="FFD91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5200" dirty="0" smtClean="0">
                  <a:solidFill>
                    <a:srgbClr val="FFD910"/>
                  </a:solidFill>
                  <a:latin typeface="Arial" pitchFamily="34" charset="0"/>
                  <a:cs typeface="Arial" pitchFamily="34" charset="0"/>
                </a:rPr>
                <a:t>COMPIÈGNE</a:t>
              </a:r>
              <a:endParaRPr lang="fr-FR" sz="5200" dirty="0">
                <a:solidFill>
                  <a:srgbClr val="BDDAE8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687" name="Text Box 63"/>
          <p:cNvSpPr txBox="1">
            <a:spLocks noChangeArrowheads="1"/>
          </p:cNvSpPr>
          <p:nvPr userDrawn="1"/>
        </p:nvSpPr>
        <p:spPr bwMode="auto">
          <a:xfrm>
            <a:off x="14843475" y="2775275"/>
            <a:ext cx="593031" cy="110856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293616" tIns="152680" rIns="293616" bIns="152680" anchor="ctr">
            <a:spAutoFit/>
          </a:bodyPr>
          <a:lstStyle/>
          <a:p>
            <a:pPr algn="ctr"/>
            <a:endParaRPr lang="fr-FR" sz="5200" dirty="0">
              <a:latin typeface="Arial Narrow" pitchFamily="34" charset="0"/>
            </a:endParaRPr>
          </a:p>
        </p:txBody>
      </p:sp>
      <p:sp>
        <p:nvSpPr>
          <p:cNvPr id="26726" name="Rectangle 102"/>
          <p:cNvSpPr>
            <a:spLocks noChangeArrowheads="1"/>
          </p:cNvSpPr>
          <p:nvPr userDrawn="1"/>
        </p:nvSpPr>
        <p:spPr bwMode="auto">
          <a:xfrm>
            <a:off x="4658460" y="39071273"/>
            <a:ext cx="20963061" cy="1359001"/>
          </a:xfrm>
          <a:prstGeom prst="rect">
            <a:avLst/>
          </a:prstGeom>
          <a:solidFill>
            <a:srgbClr val="FFD91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156246" rIns="0" bIns="156246"/>
          <a:lstStyle/>
          <a:p>
            <a:pPr marL="331460" indent="-331460" algn="l" defTabSz="3122975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Monotype Sorts" charset="2"/>
              <a:buNone/>
            </a:pPr>
            <a:r>
              <a:rPr lang="en-GB" sz="3300" dirty="0" smtClean="0">
                <a:latin typeface="Arial" charset="0"/>
              </a:rPr>
              <a:t>	UV DD01</a:t>
            </a:r>
            <a:r>
              <a:rPr lang="en-GB" sz="3300" baseline="0" dirty="0" smtClean="0">
                <a:latin typeface="Arial" charset="0"/>
              </a:rPr>
              <a:t>, </a:t>
            </a:r>
            <a:r>
              <a:rPr lang="en-GB" sz="3300" baseline="0" dirty="0" err="1" smtClean="0">
                <a:latin typeface="Arial" charset="0"/>
              </a:rPr>
              <a:t>samedi</a:t>
            </a:r>
            <a:r>
              <a:rPr lang="en-GB" sz="3300" baseline="0" dirty="0" smtClean="0">
                <a:latin typeface="Arial" charset="0"/>
              </a:rPr>
              <a:t> </a:t>
            </a:r>
            <a:r>
              <a:rPr lang="en-GB" sz="3300" dirty="0" smtClean="0">
                <a:latin typeface="Arial" charset="0"/>
              </a:rPr>
              <a:t>6 </a:t>
            </a:r>
            <a:r>
              <a:rPr lang="en-GB" sz="3300" dirty="0" err="1" smtClean="0">
                <a:latin typeface="Arial" charset="0"/>
              </a:rPr>
              <a:t>avril</a:t>
            </a:r>
            <a:r>
              <a:rPr lang="en-GB" sz="3300" dirty="0" smtClean="0">
                <a:latin typeface="Arial" charset="0"/>
              </a:rPr>
              <a:t> 2013</a:t>
            </a:r>
          </a:p>
        </p:txBody>
      </p:sp>
      <p:grpSp>
        <p:nvGrpSpPr>
          <p:cNvPr id="26727" name="Group 103"/>
          <p:cNvGrpSpPr>
            <a:grpSpLocks/>
          </p:cNvGrpSpPr>
          <p:nvPr userDrawn="1"/>
        </p:nvGrpSpPr>
        <p:grpSpPr bwMode="auto">
          <a:xfrm>
            <a:off x="4658460" y="5096253"/>
            <a:ext cx="20963061" cy="1656282"/>
            <a:chOff x="0" y="0"/>
            <a:chExt cx="6245" cy="500"/>
          </a:xfrm>
        </p:grpSpPr>
        <p:sp>
          <p:nvSpPr>
            <p:cNvPr id="26728" name="Rectangle 104"/>
            <p:cNvSpPr>
              <a:spLocks noChangeArrowheads="1"/>
            </p:cNvSpPr>
            <p:nvPr userDrawn="1"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solidFill>
              <a:srgbClr val="5A5B5E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29" name="Rectangle 105"/>
            <p:cNvSpPr>
              <a:spLocks noChangeArrowheads="1"/>
            </p:cNvSpPr>
            <p:nvPr userDrawn="1"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solidFill>
              <a:srgbClr val="5A5B5E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120000"/>
                </a:lnSpc>
                <a:spcAft>
                  <a:spcPct val="20000"/>
                </a:spcAft>
              </a:pPr>
              <a:r>
                <a:rPr lang="fr-FR" sz="5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Semaine</a:t>
              </a:r>
              <a:r>
                <a:rPr lang="fr-FR" sz="5200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du Développement Durable 2013</a:t>
              </a:r>
              <a:endParaRPr lang="fr-FR" sz="5200" dirty="0">
                <a:solidFill>
                  <a:srgbClr val="BDDAE8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730" name="Line 106"/>
          <p:cNvSpPr>
            <a:spLocks noChangeShapeType="1"/>
          </p:cNvSpPr>
          <p:nvPr userDrawn="1"/>
        </p:nvSpPr>
        <p:spPr bwMode="auto">
          <a:xfrm>
            <a:off x="4658460" y="5138722"/>
            <a:ext cx="20963061" cy="0"/>
          </a:xfrm>
          <a:prstGeom prst="line">
            <a:avLst/>
          </a:prstGeom>
          <a:noFill/>
          <a:ln w="19050">
            <a:solidFill>
              <a:srgbClr val="FFD910"/>
            </a:solidFill>
            <a:round/>
            <a:headEnd/>
            <a:tailEnd/>
          </a:ln>
          <a:effectLst/>
        </p:spPr>
        <p:txBody>
          <a:bodyPr wrap="none" lIns="293616" tIns="152680" rIns="293616" bIns="152680" anchor="ctr"/>
          <a:lstStyle/>
          <a:p>
            <a:endParaRPr lang="fr-FR"/>
          </a:p>
        </p:txBody>
      </p:sp>
      <p:pic>
        <p:nvPicPr>
          <p:cNvPr id="26736" name="Picture 11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48548" y="39369440"/>
            <a:ext cx="2823964" cy="1129336"/>
          </a:xfrm>
          <a:prstGeom prst="rect">
            <a:avLst/>
          </a:prstGeom>
          <a:noFill/>
        </p:spPr>
      </p:pic>
      <p:sp>
        <p:nvSpPr>
          <p:cNvPr id="26737" name="Text Box 113"/>
          <p:cNvSpPr txBox="1">
            <a:spLocks noChangeArrowheads="1"/>
          </p:cNvSpPr>
          <p:nvPr userDrawn="1"/>
        </p:nvSpPr>
        <p:spPr bwMode="auto">
          <a:xfrm>
            <a:off x="6910047" y="21602092"/>
            <a:ext cx="16925731" cy="196278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293616" tIns="152680" rIns="293616" bIns="152680" anchor="ctr">
            <a:spAutoFit/>
          </a:bodyPr>
          <a:lstStyle/>
          <a:p>
            <a:pPr algn="ctr"/>
            <a:r>
              <a:rPr lang="fr-FR" sz="5200" dirty="0">
                <a:solidFill>
                  <a:schemeClr val="bg1"/>
                </a:solidFill>
                <a:latin typeface="DIN-Bold" pitchFamily="2" charset="0"/>
              </a:rPr>
              <a:t>Photo couleur ou NB  à votre choix  « plein cadre »  RVB, basse résolution (72 dpi), format JPG, GIF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C587F8-6010-4595-9EE9-C949E7CBBCF4}" type="slidenum">
              <a:rPr lang="fr-FR"/>
              <a:pPr/>
              <a:t>‹N°›</a:t>
            </a:fld>
            <a:r>
              <a:rPr lang="fr-FR" b="1">
                <a:latin typeface="Futura" charset="0"/>
              </a:rPr>
              <a:t> 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0400165" y="0"/>
            <a:ext cx="5245618" cy="3662507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58459" y="0"/>
            <a:ext cx="15275858" cy="366250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68213D-BA2C-4E5E-94B1-5D8C727F9A38}" type="slidenum">
              <a:rPr lang="fr-FR"/>
              <a:pPr/>
              <a:t>‹N°›</a:t>
            </a:fld>
            <a:r>
              <a:rPr lang="fr-FR" b="1">
                <a:latin typeface="Futura" charset="0"/>
              </a:rPr>
              <a:t> 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05B08C3-7F6E-4865-9711-14225B159CA0}" type="slidenum">
              <a:rPr lang="fr-FR" smtClean="0"/>
              <a:pPr/>
              <a:t>‹N°›</a:t>
            </a:fld>
            <a:r>
              <a:rPr lang="fr-FR" b="1" smtClean="0"/>
              <a:t>  </a:t>
            </a:r>
            <a:endParaRPr lang="fr-FR" b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2314" y="27508443"/>
            <a:ext cx="25737979" cy="8502249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2314" y="18144084"/>
            <a:ext cx="25737979" cy="9364361"/>
          </a:xfrm>
        </p:spPr>
        <p:txBody>
          <a:bodyPr anchor="b"/>
          <a:lstStyle>
            <a:lvl1pPr marL="0" indent="0">
              <a:buNone/>
              <a:defRPr sz="6500"/>
            </a:lvl1pPr>
            <a:lvl2pPr marL="1491569" indent="0">
              <a:buNone/>
              <a:defRPr sz="5900"/>
            </a:lvl2pPr>
            <a:lvl3pPr marL="2983139" indent="0">
              <a:buNone/>
              <a:defRPr sz="5200"/>
            </a:lvl3pPr>
            <a:lvl4pPr marL="4474708" indent="0">
              <a:buNone/>
              <a:defRPr sz="4600"/>
            </a:lvl4pPr>
            <a:lvl5pPr marL="5966277" indent="0">
              <a:buNone/>
              <a:defRPr sz="4600"/>
            </a:lvl5pPr>
            <a:lvl6pPr marL="7457846" indent="0">
              <a:buNone/>
              <a:defRPr sz="4600"/>
            </a:lvl6pPr>
            <a:lvl7pPr marL="8949416" indent="0">
              <a:buNone/>
              <a:defRPr sz="4600"/>
            </a:lvl7pPr>
            <a:lvl8pPr marL="10440985" indent="0">
              <a:buNone/>
              <a:defRPr sz="4600"/>
            </a:lvl8pPr>
            <a:lvl9pPr marL="11932554" indent="0">
              <a:buNone/>
              <a:defRPr sz="4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F16A51-B02A-447A-82B0-B0F44159B558}" type="slidenum">
              <a:rPr lang="fr-FR"/>
              <a:pPr/>
              <a:t>‹N°›</a:t>
            </a:fld>
            <a:r>
              <a:rPr lang="fr-FR" b="1">
                <a:latin typeface="Futura" charset="0"/>
              </a:rPr>
              <a:t> 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58459" y="3389012"/>
            <a:ext cx="10258311" cy="33236063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5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82618" y="3389012"/>
            <a:ext cx="10263165" cy="33236063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5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B14D1A-8153-4DAB-9B82-E0D20F1FFB92}" type="slidenum">
              <a:rPr lang="fr-FR"/>
              <a:pPr/>
              <a:t>‹N°›</a:t>
            </a:fld>
            <a:r>
              <a:rPr lang="fr-FR" b="1">
                <a:latin typeface="Futura" charset="0"/>
              </a:rPr>
              <a:t> 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999" y="1714327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4000" y="9582373"/>
            <a:ext cx="13378509" cy="3993476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91569" indent="0">
              <a:buNone/>
              <a:defRPr sz="6500" b="1"/>
            </a:lvl2pPr>
            <a:lvl3pPr marL="2983139" indent="0">
              <a:buNone/>
              <a:defRPr sz="5900" b="1"/>
            </a:lvl3pPr>
            <a:lvl4pPr marL="4474708" indent="0">
              <a:buNone/>
              <a:defRPr sz="5200" b="1"/>
            </a:lvl4pPr>
            <a:lvl5pPr marL="5966277" indent="0">
              <a:buNone/>
              <a:defRPr sz="5200" b="1"/>
            </a:lvl5pPr>
            <a:lvl6pPr marL="7457846" indent="0">
              <a:buNone/>
              <a:defRPr sz="5200" b="1"/>
            </a:lvl6pPr>
            <a:lvl7pPr marL="8949416" indent="0">
              <a:buNone/>
              <a:defRPr sz="5200" b="1"/>
            </a:lvl7pPr>
            <a:lvl8pPr marL="10440985" indent="0">
              <a:buNone/>
              <a:defRPr sz="5200" b="1"/>
            </a:lvl8pPr>
            <a:lvl9pPr marL="11932554" indent="0">
              <a:buNone/>
              <a:defRPr sz="52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4000" y="13575850"/>
            <a:ext cx="13378509" cy="24664453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2618" y="9582373"/>
            <a:ext cx="13383360" cy="3993476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91569" indent="0">
              <a:buNone/>
              <a:defRPr sz="6500" b="1"/>
            </a:lvl2pPr>
            <a:lvl3pPr marL="2983139" indent="0">
              <a:buNone/>
              <a:defRPr sz="5900" b="1"/>
            </a:lvl3pPr>
            <a:lvl4pPr marL="4474708" indent="0">
              <a:buNone/>
              <a:defRPr sz="5200" b="1"/>
            </a:lvl4pPr>
            <a:lvl5pPr marL="5966277" indent="0">
              <a:buNone/>
              <a:defRPr sz="5200" b="1"/>
            </a:lvl5pPr>
            <a:lvl6pPr marL="7457846" indent="0">
              <a:buNone/>
              <a:defRPr sz="5200" b="1"/>
            </a:lvl6pPr>
            <a:lvl7pPr marL="8949416" indent="0">
              <a:buNone/>
              <a:defRPr sz="5200" b="1"/>
            </a:lvl7pPr>
            <a:lvl8pPr marL="10440985" indent="0">
              <a:buNone/>
              <a:defRPr sz="5200" b="1"/>
            </a:lvl8pPr>
            <a:lvl9pPr marL="11932554" indent="0">
              <a:buNone/>
              <a:defRPr sz="5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2618" y="13575850"/>
            <a:ext cx="13383360" cy="24664453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7EBE48-2B67-4769-8975-2E385ED391FB}" type="slidenum">
              <a:rPr lang="fr-FR"/>
              <a:pPr/>
              <a:t>‹N°›</a:t>
            </a:fld>
            <a:r>
              <a:rPr lang="fr-FR" b="1" dirty="0">
                <a:latin typeface="Futura" charset="0"/>
              </a:rPr>
              <a:t> 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1AD0CFFF-05B6-4A23-A32A-AF2E82D80E86}" type="slidenum">
              <a:rPr lang="fr-FR" smtClean="0"/>
              <a:pPr/>
              <a:t>‹N°›</a:t>
            </a:fld>
            <a:r>
              <a:rPr lang="fr-FR" b="1" smtClean="0"/>
              <a:t>  </a:t>
            </a:r>
            <a:endParaRPr lang="fr-FR" b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180084-7216-4A56-ADC8-FADD7DE5779C}" type="slidenum">
              <a:rPr lang="fr-FR"/>
              <a:pPr/>
              <a:t>‹N°›</a:t>
            </a:fld>
            <a:r>
              <a:rPr lang="fr-FR" b="1">
                <a:latin typeface="Futura" charset="0"/>
              </a:rPr>
              <a:t> 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0" y="1704412"/>
            <a:ext cx="9962308" cy="725366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40247" y="1704418"/>
            <a:ext cx="16925731" cy="36535890"/>
          </a:xfrm>
        </p:spPr>
        <p:txBody>
          <a:bodyPr/>
          <a:lstStyle>
            <a:lvl1pPr>
              <a:defRPr sz="10400"/>
            </a:lvl1pPr>
            <a:lvl2pPr>
              <a:defRPr sz="91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2308" cy="29282224"/>
          </a:xfrm>
        </p:spPr>
        <p:txBody>
          <a:bodyPr/>
          <a:lstStyle>
            <a:lvl1pPr marL="0" indent="0">
              <a:buNone/>
              <a:defRPr sz="4600"/>
            </a:lvl1pPr>
            <a:lvl2pPr marL="1491569" indent="0">
              <a:buNone/>
              <a:defRPr sz="3900"/>
            </a:lvl2pPr>
            <a:lvl3pPr marL="2983139" indent="0">
              <a:buNone/>
              <a:defRPr sz="3300"/>
            </a:lvl3pPr>
            <a:lvl4pPr marL="4474708" indent="0">
              <a:buNone/>
              <a:defRPr sz="2900"/>
            </a:lvl4pPr>
            <a:lvl5pPr marL="5966277" indent="0">
              <a:buNone/>
              <a:defRPr sz="2900"/>
            </a:lvl5pPr>
            <a:lvl6pPr marL="7457846" indent="0">
              <a:buNone/>
              <a:defRPr sz="2900"/>
            </a:lvl6pPr>
            <a:lvl7pPr marL="8949416" indent="0">
              <a:buNone/>
              <a:defRPr sz="2900"/>
            </a:lvl7pPr>
            <a:lvl8pPr marL="10440985" indent="0">
              <a:buNone/>
              <a:defRPr sz="2900"/>
            </a:lvl8pPr>
            <a:lvl9pPr marL="11932554" indent="0">
              <a:buNone/>
              <a:defRPr sz="2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72C5C9-9432-4D64-BC72-AE66DDBBECC6}" type="slidenum">
              <a:rPr lang="fr-FR"/>
              <a:pPr/>
              <a:t>‹N°›</a:t>
            </a:fld>
            <a:r>
              <a:rPr lang="fr-FR" b="1">
                <a:latin typeface="Futura" charset="0"/>
              </a:rPr>
              <a:t> 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4682" y="29965969"/>
            <a:ext cx="18167985" cy="353765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4682" y="3825022"/>
            <a:ext cx="18167985" cy="25685115"/>
          </a:xfrm>
        </p:spPr>
        <p:txBody>
          <a:bodyPr/>
          <a:lstStyle>
            <a:lvl1pPr marL="0" indent="0">
              <a:buNone/>
              <a:defRPr sz="10400"/>
            </a:lvl1pPr>
            <a:lvl2pPr marL="1491569" indent="0">
              <a:buNone/>
              <a:defRPr sz="9100"/>
            </a:lvl2pPr>
            <a:lvl3pPr marL="2983139" indent="0">
              <a:buNone/>
              <a:defRPr sz="7800"/>
            </a:lvl3pPr>
            <a:lvl4pPr marL="4474708" indent="0">
              <a:buNone/>
              <a:defRPr sz="6500"/>
            </a:lvl4pPr>
            <a:lvl5pPr marL="5966277" indent="0">
              <a:buNone/>
              <a:defRPr sz="6500"/>
            </a:lvl5pPr>
            <a:lvl6pPr marL="7457846" indent="0">
              <a:buNone/>
              <a:defRPr sz="6500"/>
            </a:lvl6pPr>
            <a:lvl7pPr marL="8949416" indent="0">
              <a:buNone/>
              <a:defRPr sz="6500"/>
            </a:lvl7pPr>
            <a:lvl8pPr marL="10440985" indent="0">
              <a:buNone/>
              <a:defRPr sz="6500"/>
            </a:lvl8pPr>
            <a:lvl9pPr marL="11932554" indent="0">
              <a:buNone/>
              <a:defRPr sz="6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4682" y="33503621"/>
            <a:ext cx="18167985" cy="5024053"/>
          </a:xfrm>
        </p:spPr>
        <p:txBody>
          <a:bodyPr/>
          <a:lstStyle>
            <a:lvl1pPr marL="0" indent="0">
              <a:buNone/>
              <a:defRPr sz="4600"/>
            </a:lvl1pPr>
            <a:lvl2pPr marL="1491569" indent="0">
              <a:buNone/>
              <a:defRPr sz="3900"/>
            </a:lvl2pPr>
            <a:lvl3pPr marL="2983139" indent="0">
              <a:buNone/>
              <a:defRPr sz="3300"/>
            </a:lvl3pPr>
            <a:lvl4pPr marL="4474708" indent="0">
              <a:buNone/>
              <a:defRPr sz="2900"/>
            </a:lvl4pPr>
            <a:lvl5pPr marL="5966277" indent="0">
              <a:buNone/>
              <a:defRPr sz="2900"/>
            </a:lvl5pPr>
            <a:lvl6pPr marL="7457846" indent="0">
              <a:buNone/>
              <a:defRPr sz="2900"/>
            </a:lvl6pPr>
            <a:lvl7pPr marL="8949416" indent="0">
              <a:buNone/>
              <a:defRPr sz="2900"/>
            </a:lvl7pPr>
            <a:lvl8pPr marL="10440985" indent="0">
              <a:buNone/>
              <a:defRPr sz="2900"/>
            </a:lvl8pPr>
            <a:lvl9pPr marL="11932554" indent="0">
              <a:buNone/>
              <a:defRPr sz="2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60E3F6-24F2-4BCE-852C-F56DF4A93204}" type="slidenum">
              <a:rPr lang="fr-FR"/>
              <a:pPr/>
              <a:t>‹N°›</a:t>
            </a:fld>
            <a:r>
              <a:rPr lang="fr-FR" b="1">
                <a:latin typeface="Futura" charset="0"/>
              </a:rPr>
              <a:t>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Rectangle 68"/>
          <p:cNvSpPr>
            <a:spLocks noGrp="1" noChangeArrowheads="1"/>
          </p:cNvSpPr>
          <p:nvPr>
            <p:ph type="title"/>
          </p:nvPr>
        </p:nvSpPr>
        <p:spPr bwMode="auto">
          <a:xfrm>
            <a:off x="4658460" y="0"/>
            <a:ext cx="17935063" cy="2378251"/>
          </a:xfrm>
          <a:prstGeom prst="rect">
            <a:avLst/>
          </a:prstGeom>
          <a:solidFill>
            <a:srgbClr val="5A5B5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52339" tIns="0" rIns="3523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8459" y="3389012"/>
            <a:ext cx="20987323" cy="3323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2339" tIns="156246" rIns="352339" bIns="15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4658460" y="38052022"/>
            <a:ext cx="20963061" cy="2378251"/>
          </a:xfrm>
          <a:prstGeom prst="rect">
            <a:avLst/>
          </a:prstGeom>
          <a:solidFill>
            <a:srgbClr val="FFD91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marL="331460" indent="-331460" defTabSz="3122975"/>
            <a:endParaRPr lang="en-GB" sz="2900" dirty="0">
              <a:latin typeface="Arial" charset="0"/>
            </a:endParaRPr>
          </a:p>
        </p:txBody>
      </p:sp>
      <p:sp>
        <p:nvSpPr>
          <p:cNvPr id="1098" name="Text Box 74"/>
          <p:cNvSpPr txBox="1">
            <a:spLocks noChangeArrowheads="1"/>
          </p:cNvSpPr>
          <p:nvPr/>
        </p:nvSpPr>
        <p:spPr bwMode="auto">
          <a:xfrm>
            <a:off x="1566874" y="33216893"/>
            <a:ext cx="593031" cy="110856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293616" tIns="152680" rIns="293616" bIns="152680" anchor="ctr">
            <a:spAutoFit/>
          </a:bodyPr>
          <a:lstStyle/>
          <a:p>
            <a:pPr algn="ctr"/>
            <a:endParaRPr lang="fr-FR" sz="5200" dirty="0">
              <a:latin typeface="Arial Narrow" pitchFamily="34" charset="0"/>
            </a:endParaRPr>
          </a:p>
        </p:txBody>
      </p:sp>
      <p:sp>
        <p:nvSpPr>
          <p:cNvPr id="1099" name="Text Box 75"/>
          <p:cNvSpPr txBox="1">
            <a:spLocks noChangeArrowheads="1"/>
          </p:cNvSpPr>
          <p:nvPr/>
        </p:nvSpPr>
        <p:spPr bwMode="auto">
          <a:xfrm>
            <a:off x="4891382" y="38836685"/>
            <a:ext cx="20031368" cy="779198"/>
          </a:xfrm>
          <a:prstGeom prst="rect">
            <a:avLst/>
          </a:prstGeom>
          <a:solidFill>
            <a:srgbClr val="FFD910"/>
          </a:solidFill>
          <a:ln w="19050">
            <a:noFill/>
            <a:miter lim="800000"/>
            <a:headEnd/>
            <a:tailEnd/>
          </a:ln>
          <a:effectLst/>
        </p:spPr>
        <p:txBody>
          <a:bodyPr lIns="293616" tIns="152680" rIns="293616" bIns="152680" anchor="ctr">
            <a:spAutoFit/>
          </a:bodyPr>
          <a:lstStyle/>
          <a:p>
            <a:pPr>
              <a:spcBef>
                <a:spcPct val="50000"/>
              </a:spcBef>
            </a:pPr>
            <a:endParaRPr lang="fr-FR" sz="2900" dirty="0">
              <a:solidFill>
                <a:srgbClr val="5A5B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0" name="Rectangle 76"/>
          <p:cNvSpPr>
            <a:spLocks noChangeArrowheads="1"/>
          </p:cNvSpPr>
          <p:nvPr/>
        </p:nvSpPr>
        <p:spPr bwMode="auto">
          <a:xfrm>
            <a:off x="23991055" y="0"/>
            <a:ext cx="1630461" cy="2378251"/>
          </a:xfrm>
          <a:prstGeom prst="rect">
            <a:avLst/>
          </a:prstGeom>
          <a:solidFill>
            <a:srgbClr val="5A5B5E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352339" bIns="0" anchor="ctr"/>
          <a:lstStyle/>
          <a:p>
            <a:pPr algn="r" defTabSz="3122975"/>
            <a:r>
              <a:rPr lang="fr-FR" sz="4600" dirty="0">
                <a:solidFill>
                  <a:srgbClr val="FFD91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4600" dirty="0" smtClean="0">
                <a:solidFill>
                  <a:srgbClr val="FFD910"/>
                </a:solidFill>
                <a:latin typeface="Arial" pitchFamily="34" charset="0"/>
                <a:cs typeface="Arial" pitchFamily="34" charset="0"/>
              </a:rPr>
              <a:t>17  </a:t>
            </a:r>
            <a:endParaRPr lang="fr-FR" sz="4600" dirty="0">
              <a:solidFill>
                <a:srgbClr val="FFD91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1" name="Rectangle 7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127677" y="0"/>
            <a:ext cx="1863383" cy="2378251"/>
          </a:xfrm>
          <a:prstGeom prst="rect">
            <a:avLst/>
          </a:prstGeom>
          <a:solidFill>
            <a:srgbClr val="5A5B5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52339" tIns="0" rIns="0" bIns="0" numCol="1" anchor="ctr" anchorCtr="0" compatLnSpc="1">
            <a:prstTxWarp prst="textNoShape">
              <a:avLst/>
            </a:prstTxWarp>
          </a:bodyPr>
          <a:lstStyle>
            <a:lvl1pPr algn="r" defTabSz="3122975">
              <a:defRPr sz="4600">
                <a:solidFill>
                  <a:srgbClr val="FFD910"/>
                </a:solidFill>
                <a:latin typeface="+mj-lt"/>
              </a:defRPr>
            </a:lvl1pPr>
          </a:lstStyle>
          <a:p>
            <a:fld id="{2C6917F8-3BCB-459F-91BF-F1BA9680A9DE}" type="slidenum">
              <a:rPr lang="fr-FR" smtClean="0">
                <a:latin typeface="Arial" pitchFamily="34" charset="0"/>
                <a:cs typeface="Arial" pitchFamily="34" charset="0"/>
              </a:rPr>
              <a:pPr/>
              <a:t>‹N°›</a:t>
            </a:fld>
            <a:r>
              <a:rPr lang="fr-FR" b="1" dirty="0" smtClean="0">
                <a:latin typeface="Futura" charset="0"/>
              </a:rPr>
              <a:t>  </a:t>
            </a:r>
            <a:endParaRPr lang="fr-FR" b="1" dirty="0">
              <a:latin typeface="Futura" charset="0"/>
            </a:endParaRPr>
          </a:p>
        </p:txBody>
      </p:sp>
      <p:pic>
        <p:nvPicPr>
          <p:cNvPr id="1104" name="Picture 8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048545" y="37903385"/>
            <a:ext cx="3765585" cy="272507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3122975" rtl="0" eaLnBrk="0" fontAlgn="base" hangingPunct="0">
        <a:spcBef>
          <a:spcPct val="0"/>
        </a:spcBef>
        <a:spcAft>
          <a:spcPct val="0"/>
        </a:spcAft>
        <a:defRPr sz="4600">
          <a:solidFill>
            <a:srgbClr val="FFD910"/>
          </a:solidFill>
          <a:latin typeface="Arial" pitchFamily="34" charset="0"/>
          <a:ea typeface="+mj-ea"/>
          <a:cs typeface="Arial" pitchFamily="34" charset="0"/>
        </a:defRPr>
      </a:lvl1pPr>
      <a:lvl2pPr algn="l" defTabSz="3122975" rtl="0" eaLnBrk="0" fontAlgn="base" hangingPunct="0">
        <a:spcBef>
          <a:spcPct val="0"/>
        </a:spcBef>
        <a:spcAft>
          <a:spcPct val="0"/>
        </a:spcAft>
        <a:defRPr sz="4600">
          <a:solidFill>
            <a:srgbClr val="FFD910"/>
          </a:solidFill>
          <a:latin typeface="DIN-Bold" pitchFamily="2" charset="0"/>
        </a:defRPr>
      </a:lvl2pPr>
      <a:lvl3pPr algn="l" defTabSz="3122975" rtl="0" eaLnBrk="0" fontAlgn="base" hangingPunct="0">
        <a:spcBef>
          <a:spcPct val="0"/>
        </a:spcBef>
        <a:spcAft>
          <a:spcPct val="0"/>
        </a:spcAft>
        <a:defRPr sz="4600">
          <a:solidFill>
            <a:srgbClr val="FFD910"/>
          </a:solidFill>
          <a:latin typeface="DIN-Bold" pitchFamily="2" charset="0"/>
        </a:defRPr>
      </a:lvl3pPr>
      <a:lvl4pPr algn="l" defTabSz="3122975" rtl="0" eaLnBrk="0" fontAlgn="base" hangingPunct="0">
        <a:spcBef>
          <a:spcPct val="0"/>
        </a:spcBef>
        <a:spcAft>
          <a:spcPct val="0"/>
        </a:spcAft>
        <a:defRPr sz="4600">
          <a:solidFill>
            <a:srgbClr val="FFD910"/>
          </a:solidFill>
          <a:latin typeface="DIN-Bold" pitchFamily="2" charset="0"/>
        </a:defRPr>
      </a:lvl4pPr>
      <a:lvl5pPr algn="l" defTabSz="3122975" rtl="0" eaLnBrk="0" fontAlgn="base" hangingPunct="0">
        <a:spcBef>
          <a:spcPct val="0"/>
        </a:spcBef>
        <a:spcAft>
          <a:spcPct val="0"/>
        </a:spcAft>
        <a:defRPr sz="4600">
          <a:solidFill>
            <a:srgbClr val="FFD910"/>
          </a:solidFill>
          <a:latin typeface="DIN-Bold" pitchFamily="2" charset="0"/>
        </a:defRPr>
      </a:lvl5pPr>
      <a:lvl6pPr marL="1491569" algn="l" defTabSz="3122975" rtl="0" eaLnBrk="0" fontAlgn="base" hangingPunct="0">
        <a:spcBef>
          <a:spcPct val="0"/>
        </a:spcBef>
        <a:spcAft>
          <a:spcPct val="0"/>
        </a:spcAft>
        <a:defRPr sz="4600">
          <a:solidFill>
            <a:srgbClr val="FFD910"/>
          </a:solidFill>
          <a:latin typeface="DIN-Bold" pitchFamily="2" charset="0"/>
        </a:defRPr>
      </a:lvl6pPr>
      <a:lvl7pPr marL="2983139" algn="l" defTabSz="3122975" rtl="0" eaLnBrk="0" fontAlgn="base" hangingPunct="0">
        <a:spcBef>
          <a:spcPct val="0"/>
        </a:spcBef>
        <a:spcAft>
          <a:spcPct val="0"/>
        </a:spcAft>
        <a:defRPr sz="4600">
          <a:solidFill>
            <a:srgbClr val="FFD910"/>
          </a:solidFill>
          <a:latin typeface="DIN-Bold" pitchFamily="2" charset="0"/>
        </a:defRPr>
      </a:lvl7pPr>
      <a:lvl8pPr marL="4474708" algn="l" defTabSz="3122975" rtl="0" eaLnBrk="0" fontAlgn="base" hangingPunct="0">
        <a:spcBef>
          <a:spcPct val="0"/>
        </a:spcBef>
        <a:spcAft>
          <a:spcPct val="0"/>
        </a:spcAft>
        <a:defRPr sz="4600">
          <a:solidFill>
            <a:srgbClr val="FFD910"/>
          </a:solidFill>
          <a:latin typeface="DIN-Bold" pitchFamily="2" charset="0"/>
        </a:defRPr>
      </a:lvl8pPr>
      <a:lvl9pPr marL="5966277" algn="l" defTabSz="3122975" rtl="0" eaLnBrk="0" fontAlgn="base" hangingPunct="0">
        <a:spcBef>
          <a:spcPct val="0"/>
        </a:spcBef>
        <a:spcAft>
          <a:spcPct val="0"/>
        </a:spcAft>
        <a:defRPr sz="4600">
          <a:solidFill>
            <a:srgbClr val="FFD910"/>
          </a:solidFill>
          <a:latin typeface="DIN-Bold" pitchFamily="2" charset="0"/>
        </a:defRPr>
      </a:lvl9pPr>
    </p:titleStyle>
    <p:bodyStyle>
      <a:lvl1pPr marL="621487" indent="-621487" algn="l" defTabSz="3122975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Font typeface="Times" pitchFamily="18" charset="0"/>
        <a:buChar char="•"/>
        <a:defRPr sz="7800">
          <a:solidFill>
            <a:srgbClr val="5A5B5E"/>
          </a:solidFill>
          <a:latin typeface="Arial" pitchFamily="34" charset="0"/>
          <a:ea typeface="+mn-ea"/>
          <a:cs typeface="Arial" pitchFamily="34" charset="0"/>
        </a:defRPr>
      </a:lvl1pPr>
      <a:lvl2pPr marL="1864462" indent="-621487" algn="l" defTabSz="3122975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Font typeface="Times" pitchFamily="18" charset="0"/>
        <a:buChar char="•"/>
        <a:defRPr sz="6500">
          <a:solidFill>
            <a:srgbClr val="5A5B5E"/>
          </a:solidFill>
          <a:latin typeface="Arial" pitchFamily="34" charset="0"/>
          <a:cs typeface="Arial" pitchFamily="34" charset="0"/>
        </a:defRPr>
      </a:lvl2pPr>
      <a:lvl3pPr marL="3045287" indent="-559338" algn="l" defTabSz="3122975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Font typeface="Times" pitchFamily="18" charset="0"/>
        <a:buChar char="•"/>
        <a:defRPr sz="5200">
          <a:solidFill>
            <a:srgbClr val="5A5B5E"/>
          </a:solidFill>
          <a:latin typeface="Arial" pitchFamily="34" charset="0"/>
          <a:cs typeface="Arial" pitchFamily="34" charset="0"/>
        </a:defRPr>
      </a:lvl3pPr>
      <a:lvl4pPr marL="4283084" indent="-616310" algn="l" defTabSz="3122975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Font typeface="Times" pitchFamily="18" charset="0"/>
        <a:buChar char="•"/>
        <a:defRPr sz="3900">
          <a:solidFill>
            <a:srgbClr val="5A5B5E"/>
          </a:solidFill>
          <a:latin typeface="Arial" pitchFamily="34" charset="0"/>
          <a:cs typeface="Arial" pitchFamily="34" charset="0"/>
        </a:defRPr>
      </a:lvl4pPr>
      <a:lvl5pPr marL="5489804" indent="-585235" algn="l" defTabSz="3122975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SzPct val="75000"/>
        <a:buFont typeface="Times" pitchFamily="18" charset="0"/>
        <a:buChar char="•"/>
        <a:defRPr sz="3300">
          <a:solidFill>
            <a:srgbClr val="5A5B5E"/>
          </a:solidFill>
          <a:latin typeface="Arial" pitchFamily="34" charset="0"/>
          <a:cs typeface="Arial" pitchFamily="34" charset="0"/>
        </a:defRPr>
      </a:lvl5pPr>
      <a:lvl6pPr marL="6981373" indent="-585235" algn="l" defTabSz="3122975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SzPct val="75000"/>
        <a:buFont typeface="Times" pitchFamily="18" charset="0"/>
        <a:buChar char="•"/>
        <a:defRPr sz="2600">
          <a:solidFill>
            <a:srgbClr val="5A5B5E"/>
          </a:solidFill>
          <a:latin typeface="DIN-Medium" pitchFamily="34" charset="0"/>
        </a:defRPr>
      </a:lvl6pPr>
      <a:lvl7pPr marL="8472942" indent="-585235" algn="l" defTabSz="3122975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SzPct val="75000"/>
        <a:buFont typeface="Times" pitchFamily="18" charset="0"/>
        <a:buChar char="•"/>
        <a:defRPr sz="2600">
          <a:solidFill>
            <a:srgbClr val="5A5B5E"/>
          </a:solidFill>
          <a:latin typeface="DIN-Medium" pitchFamily="34" charset="0"/>
        </a:defRPr>
      </a:lvl7pPr>
      <a:lvl8pPr marL="9964511" indent="-585235" algn="l" defTabSz="3122975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SzPct val="75000"/>
        <a:buFont typeface="Times" pitchFamily="18" charset="0"/>
        <a:buChar char="•"/>
        <a:defRPr sz="2600">
          <a:solidFill>
            <a:srgbClr val="5A5B5E"/>
          </a:solidFill>
          <a:latin typeface="DIN-Medium" pitchFamily="34" charset="0"/>
        </a:defRPr>
      </a:lvl8pPr>
      <a:lvl9pPr marL="11456081" indent="-585235" algn="l" defTabSz="3122975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SzPct val="75000"/>
        <a:buFont typeface="Times" pitchFamily="18" charset="0"/>
        <a:buChar char="•"/>
        <a:defRPr sz="2600">
          <a:solidFill>
            <a:srgbClr val="5A5B5E"/>
          </a:solidFill>
          <a:latin typeface="DIN-Medium" pitchFamily="34" charset="0"/>
        </a:defRPr>
      </a:lvl9pPr>
    </p:bodyStyle>
    <p:otherStyle>
      <a:defPPr>
        <a:defRPr lang="fr-FR"/>
      </a:defPPr>
      <a:lvl1pPr marL="0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491569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983139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3pPr>
      <a:lvl4pPr marL="4474708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4pPr>
      <a:lvl5pPr marL="5966277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5pPr>
      <a:lvl6pPr marL="7457846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6pPr>
      <a:lvl7pPr marL="8949416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7pPr>
      <a:lvl8pPr marL="10440985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8pPr>
      <a:lvl9pPr marL="11932554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http://sites.uci.edu/ics5enviroblog/files/2012/01/3r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29"/>
          <a:stretch/>
        </p:blipFill>
        <p:spPr bwMode="auto">
          <a:xfrm>
            <a:off x="35421359" y="23004882"/>
            <a:ext cx="7137577" cy="448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847674" y="30673360"/>
            <a:ext cx="73270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rgbClr val="00B050"/>
                </a:solidFill>
              </a:rPr>
              <a:t>Récupérer </a:t>
            </a:r>
            <a:r>
              <a:rPr lang="fr-FR" sz="4800" dirty="0">
                <a:solidFill>
                  <a:srgbClr val="00B050"/>
                </a:solidFill>
              </a:rPr>
              <a:t>les chutes ou les rebuts des TP et autres ateliers </a:t>
            </a:r>
            <a:r>
              <a:rPr lang="fr-FR" sz="4800" dirty="0" smtClean="0">
                <a:solidFill>
                  <a:srgbClr val="00B050"/>
                </a:solidFill>
              </a:rPr>
              <a:t>pratiques. </a:t>
            </a:r>
            <a:endParaRPr lang="fr-FR" sz="4800" dirty="0"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581763" y="27634280"/>
            <a:ext cx="82312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rgbClr val="00B050"/>
                </a:solidFill>
              </a:rPr>
              <a:t>Sensibiliser les </a:t>
            </a:r>
            <a:r>
              <a:rPr lang="fr-FR" sz="4800" dirty="0">
                <a:solidFill>
                  <a:srgbClr val="00B050"/>
                </a:solidFill>
              </a:rPr>
              <a:t>associations au sujet de l’économie </a:t>
            </a:r>
            <a:r>
              <a:rPr lang="fr-FR" sz="4800" dirty="0" smtClean="0">
                <a:solidFill>
                  <a:srgbClr val="00B050"/>
                </a:solidFill>
              </a:rPr>
              <a:t>circulaire.</a:t>
            </a:r>
            <a:endParaRPr lang="fr-FR" sz="4800" dirty="0"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497935" y="33423389"/>
            <a:ext cx="61350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dirty="0">
                <a:solidFill>
                  <a:srgbClr val="00B050"/>
                </a:solidFill>
              </a:rPr>
              <a:t>Mettre en place un </a:t>
            </a:r>
            <a:r>
              <a:rPr lang="fr-FR" sz="4800" dirty="0" smtClean="0">
                <a:solidFill>
                  <a:srgbClr val="00B050"/>
                </a:solidFill>
              </a:rPr>
              <a:t>site pour recenser les ressources de chacun. </a:t>
            </a:r>
            <a:endParaRPr lang="fr-FR" sz="4800" dirty="0">
              <a:solidFill>
                <a:srgbClr val="00B05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34931" y="36454280"/>
            <a:ext cx="65094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rgbClr val="00B050"/>
                </a:solidFill>
              </a:rPr>
              <a:t>Mettre à disposition des déchets.</a:t>
            </a:r>
            <a:endParaRPr lang="fr-FR" sz="4800" dirty="0">
              <a:solidFill>
                <a:srgbClr val="00B050"/>
              </a:solidFill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11817132" y="27892473"/>
            <a:ext cx="8590398" cy="10944124"/>
            <a:chOff x="10750332" y="27892473"/>
            <a:chExt cx="8590398" cy="10944124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4554153">
              <a:off x="9573469" y="29069336"/>
              <a:ext cx="10944124" cy="8590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 descr="conserv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5251" y="31098542"/>
              <a:ext cx="5838276" cy="4257452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ZoneTexte 27"/>
          <p:cNvSpPr txBox="1"/>
          <p:nvPr/>
        </p:nvSpPr>
        <p:spPr>
          <a:xfrm>
            <a:off x="13677379" y="38446569"/>
            <a:ext cx="572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Source: recyclons-entre-voisins.com</a:t>
            </a:r>
            <a:endParaRPr lang="fr-FR" sz="2400" dirty="0"/>
          </a:p>
        </p:txBody>
      </p:sp>
      <p:sp>
        <p:nvSpPr>
          <p:cNvPr id="326664" name="Rectangle 8"/>
          <p:cNvSpPr>
            <a:spLocks noChangeArrowheads="1"/>
          </p:cNvSpPr>
          <p:nvPr/>
        </p:nvSpPr>
        <p:spPr bwMode="auto">
          <a:xfrm>
            <a:off x="-281524" y="38404799"/>
            <a:ext cx="4876970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defTabSz="3122975"/>
            <a:r>
              <a:rPr lang="fr-FR" sz="3600" dirty="0" smtClean="0">
                <a:solidFill>
                  <a:srgbClr val="595959"/>
                </a:solidFill>
                <a:latin typeface="+mn-lt"/>
              </a:rPr>
              <a:t>Edouard Baudry</a:t>
            </a:r>
          </a:p>
          <a:p>
            <a:pPr algn="r" defTabSz="3122975"/>
            <a:r>
              <a:rPr lang="fr-FR" sz="3600" dirty="0" err="1" smtClean="0">
                <a:solidFill>
                  <a:srgbClr val="595959"/>
                </a:solidFill>
                <a:latin typeface="+mn-lt"/>
              </a:rPr>
              <a:t>Souganya</a:t>
            </a:r>
            <a:r>
              <a:rPr lang="fr-FR" sz="3600" dirty="0" smtClean="0">
                <a:solidFill>
                  <a:srgbClr val="595959"/>
                </a:solidFill>
                <a:latin typeface="+mn-lt"/>
              </a:rPr>
              <a:t> Joseph</a:t>
            </a:r>
          </a:p>
          <a:p>
            <a:pPr algn="r" defTabSz="3122975"/>
            <a:r>
              <a:rPr lang="fr-FR" sz="3600" dirty="0" smtClean="0">
                <a:solidFill>
                  <a:srgbClr val="595959"/>
                </a:solidFill>
                <a:latin typeface="+mn-lt"/>
              </a:rPr>
              <a:t>Paul Nicolas Soncourt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6512" y="7378801"/>
            <a:ext cx="302434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 smtClean="0">
                <a:solidFill>
                  <a:srgbClr val="00B050"/>
                </a:solidFill>
                <a:latin typeface="Bauhaus 93" pitchFamily="82" charset="0"/>
                <a:ea typeface="Adobe Heiti Std R" pitchFamily="34" charset="-128"/>
              </a:rPr>
              <a:t>L’Economie Circulaire à l’UTC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3752170" y="2209800"/>
            <a:ext cx="11492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00B050"/>
                </a:solidFill>
              </a:rPr>
              <a:t>« Rien ne se perd, rien ne se créer, tout se transforme »</a:t>
            </a:r>
          </a:p>
          <a:p>
            <a:pPr algn="r"/>
            <a:r>
              <a:rPr lang="fr-FR" sz="4800" i="1" dirty="0" smtClean="0">
                <a:solidFill>
                  <a:srgbClr val="00B050"/>
                </a:solidFill>
              </a:rPr>
              <a:t>A. Lavoisier</a:t>
            </a:r>
            <a:endParaRPr lang="fr-FR" sz="4800" i="1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327217" y="15793526"/>
            <a:ext cx="8866783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5400" dirty="0" smtClean="0"/>
              <a:t>L’économie circulaire: Processus de production qui utilise des déchets comme matière première qu’elle </a:t>
            </a:r>
            <a:r>
              <a:rPr lang="fr-FR" sz="5400" b="1" dirty="0" smtClean="0"/>
              <a:t>récupère </a:t>
            </a:r>
            <a:r>
              <a:rPr lang="fr-FR" sz="5400" dirty="0" smtClean="0"/>
              <a:t>d’autres entreprises. Elle permet d'</a:t>
            </a:r>
            <a:r>
              <a:rPr lang="fr-FR" sz="5400" b="1" dirty="0" smtClean="0"/>
              <a:t>éviter</a:t>
            </a:r>
            <a:r>
              <a:rPr lang="fr-FR" sz="5400" dirty="0" smtClean="0"/>
              <a:t> le </a:t>
            </a:r>
            <a:r>
              <a:rPr lang="fr-FR" sz="5400" b="1" dirty="0" smtClean="0"/>
              <a:t>gaspillage</a:t>
            </a:r>
            <a:r>
              <a:rPr lang="fr-FR" sz="5400" dirty="0" smtClean="0"/>
              <a:t> en </a:t>
            </a:r>
            <a:r>
              <a:rPr lang="fr-FR" sz="5400" b="1" dirty="0" smtClean="0"/>
              <a:t>réutilisant</a:t>
            </a:r>
            <a:r>
              <a:rPr lang="fr-FR" sz="5400" dirty="0" smtClean="0"/>
              <a:t> au lieu de se débarrasser. Elle engendre un autre type de </a:t>
            </a:r>
            <a:r>
              <a:rPr lang="fr-FR" sz="5400" b="1" dirty="0" smtClean="0"/>
              <a:t>croissance plus éco responsable.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945875" y="23147809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u="sng" dirty="0" smtClean="0"/>
              <a:t>Théorie des </a:t>
            </a:r>
            <a:r>
              <a:rPr lang="fr-FR" sz="5400" b="1" u="sng" dirty="0" smtClean="0"/>
              <a:t>3R</a:t>
            </a:r>
            <a:r>
              <a:rPr lang="fr-FR" sz="5400" u="sng" dirty="0" smtClean="0"/>
              <a:t> :</a:t>
            </a:r>
            <a:r>
              <a:rPr lang="fr-FR" sz="5400" dirty="0" smtClean="0"/>
              <a:t> </a:t>
            </a:r>
          </a:p>
          <a:p>
            <a:r>
              <a:rPr lang="fr-FR" sz="5400" b="1" dirty="0" smtClean="0"/>
              <a:t>R</a:t>
            </a:r>
            <a:r>
              <a:rPr lang="fr-FR" sz="5400" dirty="0" smtClean="0"/>
              <a:t>éduire L’usage </a:t>
            </a:r>
          </a:p>
          <a:p>
            <a:r>
              <a:rPr lang="fr-FR" sz="5400" b="1" dirty="0" smtClean="0"/>
              <a:t>R</a:t>
            </a:r>
            <a:r>
              <a:rPr lang="fr-FR" sz="5400" dirty="0" smtClean="0"/>
              <a:t>ecycler</a:t>
            </a:r>
          </a:p>
          <a:p>
            <a:r>
              <a:rPr lang="fr-FR" sz="5400" b="1" dirty="0" smtClean="0"/>
              <a:t>R</a:t>
            </a:r>
            <a:r>
              <a:rPr lang="fr-FR" sz="5400" dirty="0" smtClean="0"/>
              <a:t>éutiliser</a:t>
            </a:r>
            <a:endParaRPr lang="fr-FR" sz="5400" dirty="0"/>
          </a:p>
        </p:txBody>
      </p:sp>
      <p:sp>
        <p:nvSpPr>
          <p:cNvPr id="20" name="Rectangle 19"/>
          <p:cNvSpPr/>
          <p:nvPr/>
        </p:nvSpPr>
        <p:spPr>
          <a:xfrm>
            <a:off x="1279921" y="12414949"/>
            <a:ext cx="22012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0" u="sng" dirty="0" smtClean="0">
                <a:solidFill>
                  <a:srgbClr val="00B050"/>
                </a:solidFill>
                <a:latin typeface="Bauhaus 93" pitchFamily="82" charset="0"/>
                <a:ea typeface="Adobe Heiti Std R" pitchFamily="34" charset="-128"/>
              </a:rPr>
              <a:t>Projet: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90999" y="12268591"/>
            <a:ext cx="247650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/>
            <a:r>
              <a:rPr lang="fr-FR" sz="6000" dirty="0" smtClean="0"/>
              <a:t>    Mettre en place un système de solidarité et de partage de ressources  inter-associatif  basé sur les </a:t>
            </a:r>
            <a:r>
              <a:rPr lang="fr-FR" sz="6600" dirty="0" smtClean="0"/>
              <a:t>principes</a:t>
            </a:r>
            <a:r>
              <a:rPr lang="fr-FR" sz="6000" dirty="0" smtClean="0"/>
              <a:t> de l’économie circulaire.</a:t>
            </a:r>
            <a:endParaRPr lang="fr-FR" sz="6000" dirty="0"/>
          </a:p>
        </p:txBody>
      </p:sp>
      <p:pic>
        <p:nvPicPr>
          <p:cNvPr id="19" name="Picture 3" descr="C:\Users\Paul\Downloads\illustr1fr.jpg"/>
          <p:cNvPicPr>
            <a:picLocks noChangeAspect="1" noChangeArrowheads="1"/>
          </p:cNvPicPr>
          <p:nvPr/>
        </p:nvPicPr>
        <p:blipFill>
          <a:blip r:embed="rId6" cstate="print"/>
          <a:srcRect t="3511" b="7827"/>
          <a:stretch>
            <a:fillRect/>
          </a:stretch>
        </p:blipFill>
        <p:spPr bwMode="auto">
          <a:xfrm>
            <a:off x="3137570" y="14684401"/>
            <a:ext cx="14492313" cy="14081099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3124199" y="26351570"/>
            <a:ext cx="490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Source: gdfsuez.com</a:t>
            </a:r>
            <a:endParaRPr lang="fr-FR" sz="2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7391400" y="9616529"/>
            <a:ext cx="2141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Peut-on instaurer un système d’économie circulaire à l’UTC?</a:t>
            </a:r>
          </a:p>
          <a:p>
            <a:r>
              <a:rPr lang="fr-FR" sz="6000" dirty="0" smtClean="0"/>
              <a:t>Quels sont les facteurs de réussite d’une telle démarche?</a:t>
            </a:r>
            <a:endParaRPr lang="fr-FR" sz="6000" dirty="0"/>
          </a:p>
        </p:txBody>
      </p:sp>
      <p:sp>
        <p:nvSpPr>
          <p:cNvPr id="31" name="ZoneTexte 30"/>
          <p:cNvSpPr txBox="1"/>
          <p:nvPr/>
        </p:nvSpPr>
        <p:spPr>
          <a:xfrm>
            <a:off x="32789360" y="14117131"/>
            <a:ext cx="7407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91C937"/>
                </a:solidFill>
                <a:latin typeface="Bradley Hand ITC" pitchFamily="66" charset="0"/>
              </a:rPr>
              <a:t>Réduire • Recycler</a:t>
            </a:r>
            <a:r>
              <a:rPr lang="fr-FR" sz="4400" b="1" dirty="0">
                <a:solidFill>
                  <a:srgbClr val="91C937"/>
                </a:solidFill>
                <a:latin typeface="Bradley Hand ITC" pitchFamily="66" charset="0"/>
              </a:rPr>
              <a:t> •</a:t>
            </a:r>
            <a:r>
              <a:rPr lang="fr-FR" sz="4400" b="1" dirty="0" smtClean="0">
                <a:solidFill>
                  <a:srgbClr val="91C937"/>
                </a:solidFill>
                <a:latin typeface="Bradley Hand ITC" pitchFamily="66" charset="0"/>
              </a:rPr>
              <a:t> </a:t>
            </a:r>
            <a:r>
              <a:rPr lang="fr-FR" sz="4400" b="1" dirty="0">
                <a:solidFill>
                  <a:srgbClr val="91C937"/>
                </a:solidFill>
                <a:latin typeface="Bradley Hand ITC" pitchFamily="66" charset="0"/>
              </a:rPr>
              <a:t>R</a:t>
            </a:r>
            <a:r>
              <a:rPr lang="fr-FR" sz="4400" b="1" dirty="0" smtClean="0">
                <a:solidFill>
                  <a:srgbClr val="91C937"/>
                </a:solidFill>
                <a:latin typeface="Bradley Hand ITC" pitchFamily="66" charset="0"/>
              </a:rPr>
              <a:t>éutiliser</a:t>
            </a:r>
            <a:endParaRPr lang="fr-FR" sz="4400" b="1" dirty="0">
              <a:solidFill>
                <a:srgbClr val="91C937"/>
              </a:solidFill>
              <a:latin typeface="Bradley Hand ITC" pitchFamily="66" charset="0"/>
            </a:endParaRPr>
          </a:p>
        </p:txBody>
      </p:sp>
      <p:sp>
        <p:nvSpPr>
          <p:cNvPr id="35" name="Rectangle 102"/>
          <p:cNvSpPr>
            <a:spLocks noChangeArrowheads="1"/>
          </p:cNvSpPr>
          <p:nvPr/>
        </p:nvSpPr>
        <p:spPr bwMode="auto">
          <a:xfrm>
            <a:off x="4658460" y="39071273"/>
            <a:ext cx="20963061" cy="1359001"/>
          </a:xfrm>
          <a:prstGeom prst="rect">
            <a:avLst/>
          </a:prstGeom>
          <a:solidFill>
            <a:srgbClr val="FFD91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156246" rIns="0" bIns="156246"/>
          <a:lstStyle/>
          <a:p>
            <a:pPr marL="331460" indent="-331460" algn="l" defTabSz="3122975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Monotype Sorts" charset="2"/>
              <a:buNone/>
            </a:pPr>
            <a:r>
              <a:rPr lang="en-GB" sz="3300" dirty="0" smtClean="0">
                <a:latin typeface="Arial" charset="0"/>
              </a:rPr>
              <a:t>	UV DD01</a:t>
            </a:r>
            <a:r>
              <a:rPr lang="en-GB" sz="3300" baseline="0" dirty="0" smtClean="0">
                <a:latin typeface="Arial" charset="0"/>
              </a:rPr>
              <a:t>, </a:t>
            </a:r>
            <a:r>
              <a:rPr lang="en-GB" sz="3300" baseline="0" dirty="0" err="1" smtClean="0">
                <a:latin typeface="Arial" charset="0"/>
              </a:rPr>
              <a:t>samedi</a:t>
            </a:r>
            <a:r>
              <a:rPr lang="en-GB" sz="3300" baseline="0" dirty="0" smtClean="0">
                <a:latin typeface="Arial" charset="0"/>
              </a:rPr>
              <a:t> </a:t>
            </a:r>
            <a:r>
              <a:rPr lang="en-GB" sz="3300" dirty="0" smtClean="0">
                <a:latin typeface="Arial" charset="0"/>
              </a:rPr>
              <a:t>6 </a:t>
            </a:r>
            <a:r>
              <a:rPr lang="en-GB" sz="3300" dirty="0" err="1" smtClean="0">
                <a:latin typeface="Arial" charset="0"/>
              </a:rPr>
              <a:t>avril</a:t>
            </a:r>
            <a:r>
              <a:rPr lang="en-GB" sz="3300" dirty="0" smtClean="0">
                <a:latin typeface="Arial" charset="0"/>
              </a:rPr>
              <a:t> 2013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191132" y="9671749"/>
            <a:ext cx="49696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0" u="sng" dirty="0" smtClean="0">
                <a:solidFill>
                  <a:srgbClr val="00B050"/>
                </a:solidFill>
                <a:latin typeface="Bauhaus 93" pitchFamily="82" charset="0"/>
                <a:ea typeface="Adobe Heiti Std R" pitchFamily="34" charset="-128"/>
              </a:rPr>
              <a:t>Problématique: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MQ_2005_v2">
  <a:themeElements>
    <a:clrScheme name="modele_MQ_2005_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le_MQ_2005_v2">
      <a:majorFont>
        <a:latin typeface="DIN-Bold"/>
        <a:ea typeface=""/>
        <a:cs typeface=""/>
      </a:majorFont>
      <a:minorFont>
        <a:latin typeface="DIN-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9D3DB"/>
        </a:solidFill>
        <a:ln w="19050" cap="flat" cmpd="sng" algn="ctr">
          <a:solidFill>
            <a:srgbClr val="033D8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IN-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9D3DB"/>
        </a:solidFill>
        <a:ln w="19050" cap="flat" cmpd="sng" algn="ctr">
          <a:solidFill>
            <a:srgbClr val="033D8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IN-Medium" pitchFamily="34" charset="0"/>
          </a:defRPr>
        </a:defPPr>
      </a:lstStyle>
    </a:lnDef>
  </a:objectDefaults>
  <a:extraClrSchemeLst>
    <a:extraClrScheme>
      <a:clrScheme name="modele_MQ_2005_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MQ_2005_v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MQ_2005_v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MQ_2005_v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MQ_2005_v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MQ_2005_v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MQ_2005_v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8268</TotalTime>
  <Words>158</Words>
  <Application>Microsoft Office PowerPoint</Application>
  <PresentationFormat>Personnalisé</PresentationFormat>
  <Paragraphs>24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modele_MQ_2005_v2</vt:lpstr>
      <vt:lpstr>Diapositive 1</vt:lpstr>
    </vt:vector>
  </TitlesOfParts>
  <Company>Groupe UTC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du cours</dc:title>
  <dc:creator>Gilbert Farges</dc:creator>
  <cp:lastModifiedBy>jollivet</cp:lastModifiedBy>
  <cp:revision>197</cp:revision>
  <cp:lastPrinted>2005-07-01T12:00:49Z</cp:lastPrinted>
  <dcterms:created xsi:type="dcterms:W3CDTF">2005-07-01T14:05:38Z</dcterms:created>
  <dcterms:modified xsi:type="dcterms:W3CDTF">2013-03-25T19:16:18Z</dcterms:modified>
</cp:coreProperties>
</file>