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1pPr>
    <a:lvl2pPr marL="14915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2pPr>
    <a:lvl3pPr marL="29831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3pPr>
    <a:lvl4pPr marL="44747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4pPr>
    <a:lvl5pPr marL="596627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IN-Medium" pitchFamily="34" charset="0"/>
        <a:ea typeface="+mn-ea"/>
        <a:cs typeface="+mn-cs"/>
      </a:defRPr>
    </a:lvl5pPr>
    <a:lvl6pPr marL="7457846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6pPr>
    <a:lvl7pPr marL="8949416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7pPr>
    <a:lvl8pPr marL="10440985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8pPr>
    <a:lvl9pPr marL="11932554" algn="l" defTabSz="2983139" rtl="0" eaLnBrk="1" latinLnBrk="0" hangingPunct="1">
      <a:defRPr kern="1200">
        <a:solidFill>
          <a:schemeClr val="tx1"/>
        </a:solidFill>
        <a:latin typeface="DIN-Medium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300"/>
    <a:srgbClr val="5A5B5E"/>
    <a:srgbClr val="FFCC00"/>
    <a:srgbClr val="4667A2"/>
    <a:srgbClr val="78B5DE"/>
    <a:srgbClr val="FFF7CF"/>
    <a:srgbClr val="FFD910"/>
    <a:srgbClr val="FF006D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818" autoAdjust="0"/>
    <p:restoredTop sz="97288" autoAdjust="0"/>
  </p:normalViewPr>
  <p:slideViewPr>
    <p:cSldViewPr snapToGrid="0">
      <p:cViewPr varScale="1">
        <p:scale>
          <a:sx n="14" d="100"/>
          <a:sy n="14" d="100"/>
        </p:scale>
        <p:origin x="-2778" y="-150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40362-6B8B-4AAC-AE8D-92850AFF06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5D9D120-970D-47B1-ADB1-E15E56D2238D}">
      <dgm:prSet phldrT="[Texte]"/>
      <dgm:spPr>
        <a:xfrm>
          <a:off x="7392" y="376310"/>
          <a:ext cx="6579389" cy="2631755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Etude des indicateurs existants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1FC351-5479-4CC5-BAB3-5744C9BE19A2}" type="parTrans" cxnId="{51081A09-1B36-4350-B433-4523E3E058FC}">
      <dgm:prSet/>
      <dgm:spPr/>
      <dgm:t>
        <a:bodyPr/>
        <a:lstStyle/>
        <a:p>
          <a:endParaRPr lang="fr-FR"/>
        </a:p>
      </dgm:t>
    </dgm:pt>
    <dgm:pt modelId="{395DBE67-C6DA-4478-82DA-933F008675C8}" type="sibTrans" cxnId="{51081A09-1B36-4350-B433-4523E3E058FC}">
      <dgm:prSet/>
      <dgm:spPr/>
      <dgm:t>
        <a:bodyPr/>
        <a:lstStyle/>
        <a:p>
          <a:endParaRPr lang="fr-FR"/>
        </a:p>
      </dgm:t>
    </dgm:pt>
    <dgm:pt modelId="{D1976867-8CC0-4D99-847A-AD7727003FFF}">
      <dgm:prSet phldrT="[Texte]"/>
      <dgm:spPr>
        <a:xfrm>
          <a:off x="5928842" y="376310"/>
          <a:ext cx="6579389" cy="263175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Recherche de données fiables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8B39A9-6851-4EED-A44B-DFE6BE251786}" type="parTrans" cxnId="{1EBB2FA4-DB97-4B16-9267-7AD5FA205E8A}">
      <dgm:prSet/>
      <dgm:spPr/>
      <dgm:t>
        <a:bodyPr/>
        <a:lstStyle/>
        <a:p>
          <a:endParaRPr lang="fr-FR"/>
        </a:p>
      </dgm:t>
    </dgm:pt>
    <dgm:pt modelId="{447705C4-AC78-4378-BC3D-619AD32B1B64}" type="sibTrans" cxnId="{1EBB2FA4-DB97-4B16-9267-7AD5FA205E8A}">
      <dgm:prSet/>
      <dgm:spPr/>
      <dgm:t>
        <a:bodyPr/>
        <a:lstStyle/>
        <a:p>
          <a:endParaRPr lang="fr-FR"/>
        </a:p>
      </dgm:t>
    </dgm:pt>
    <dgm:pt modelId="{2AE5B4B1-6A83-4795-9C8F-F6B457FE0F1A}">
      <dgm:prSet phldrT="[Texte]"/>
      <dgm:spPr>
        <a:xfrm>
          <a:off x="11850292" y="376310"/>
          <a:ext cx="6579389" cy="263175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Création modèles mathématiques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B7CB72-8BE5-4BC1-8D2D-879A87EE9421}" type="parTrans" cxnId="{C775949E-2534-490C-87B0-84FBB087FEE9}">
      <dgm:prSet/>
      <dgm:spPr/>
      <dgm:t>
        <a:bodyPr/>
        <a:lstStyle/>
        <a:p>
          <a:endParaRPr lang="fr-FR"/>
        </a:p>
      </dgm:t>
    </dgm:pt>
    <dgm:pt modelId="{D35BA2BD-2D0B-4377-A51F-50EFB4A72ED2}" type="sibTrans" cxnId="{C775949E-2534-490C-87B0-84FBB087FEE9}">
      <dgm:prSet/>
      <dgm:spPr/>
      <dgm:t>
        <a:bodyPr/>
        <a:lstStyle/>
        <a:p>
          <a:endParaRPr lang="fr-FR"/>
        </a:p>
      </dgm:t>
    </dgm:pt>
    <dgm:pt modelId="{9F95CD94-7492-4415-85FF-2677A0E4743D}">
      <dgm:prSet phldrT="[Texte]"/>
      <dgm:spPr>
        <a:xfrm>
          <a:off x="17771743" y="376310"/>
          <a:ext cx="6579389" cy="263175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Validation des modèles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59B03A6-0E91-46DA-A3C1-064670E5C6A8}" type="parTrans" cxnId="{D9B17BEE-1B16-49E2-A806-B1599AF2C855}">
      <dgm:prSet/>
      <dgm:spPr/>
      <dgm:t>
        <a:bodyPr/>
        <a:lstStyle/>
        <a:p>
          <a:endParaRPr lang="fr-FR"/>
        </a:p>
      </dgm:t>
    </dgm:pt>
    <dgm:pt modelId="{3AC3493C-519A-4FC6-BDA9-AA15805E25E5}" type="sibTrans" cxnId="{D9B17BEE-1B16-49E2-A806-B1599AF2C855}">
      <dgm:prSet/>
      <dgm:spPr/>
      <dgm:t>
        <a:bodyPr/>
        <a:lstStyle/>
        <a:p>
          <a:endParaRPr lang="fr-FR"/>
        </a:p>
      </dgm:t>
    </dgm:pt>
    <dgm:pt modelId="{48EA3F5A-3F27-4094-BE60-518E86E48F8A}">
      <dgm:prSet phldrT="[Texte]"/>
      <dgm:spPr>
        <a:xfrm>
          <a:off x="23693193" y="376310"/>
          <a:ext cx="6579389" cy="2631755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Préconisations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C9C79ED-EC35-4C73-9A75-FE5FB9E461C1}" type="parTrans" cxnId="{FE3058E5-C6E7-4FB8-8878-0DFBEA633023}">
      <dgm:prSet/>
      <dgm:spPr/>
      <dgm:t>
        <a:bodyPr/>
        <a:lstStyle/>
        <a:p>
          <a:endParaRPr lang="fr-FR"/>
        </a:p>
      </dgm:t>
    </dgm:pt>
    <dgm:pt modelId="{35CD5121-7043-41E0-A027-908182350542}" type="sibTrans" cxnId="{FE3058E5-C6E7-4FB8-8878-0DFBEA633023}">
      <dgm:prSet/>
      <dgm:spPr/>
      <dgm:t>
        <a:bodyPr/>
        <a:lstStyle/>
        <a:p>
          <a:endParaRPr lang="fr-FR"/>
        </a:p>
      </dgm:t>
    </dgm:pt>
    <dgm:pt modelId="{38D164CA-BDE0-4F21-8792-A0377332BBE1}" type="pres">
      <dgm:prSet presAssocID="{30F40362-6B8B-4AAC-AE8D-92850AFF0617}" presName="Name0" presStyleCnt="0">
        <dgm:presLayoutVars>
          <dgm:dir/>
          <dgm:animLvl val="lvl"/>
          <dgm:resizeHandles val="exact"/>
        </dgm:presLayoutVars>
      </dgm:prSet>
      <dgm:spPr/>
    </dgm:pt>
    <dgm:pt modelId="{B95964D5-BD32-413D-B9BC-29CC8368358C}" type="pres">
      <dgm:prSet presAssocID="{45D9D120-970D-47B1-ADB1-E15E56D2238D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14534910-0F88-4631-A3AA-8487F649E5EC}" type="pres">
      <dgm:prSet presAssocID="{395DBE67-C6DA-4478-82DA-933F008675C8}" presName="parTxOnlySpace" presStyleCnt="0"/>
      <dgm:spPr/>
    </dgm:pt>
    <dgm:pt modelId="{5E859AE5-B9FB-426C-A411-61E92FE7BBF6}" type="pres">
      <dgm:prSet presAssocID="{D1976867-8CC0-4D99-847A-AD7727003FF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05410621-D077-441C-A4CF-8B585ADA1079}" type="pres">
      <dgm:prSet presAssocID="{447705C4-AC78-4378-BC3D-619AD32B1B64}" presName="parTxOnlySpace" presStyleCnt="0"/>
      <dgm:spPr/>
    </dgm:pt>
    <dgm:pt modelId="{AA47A541-D193-4930-9F1C-456E53CE34C7}" type="pres">
      <dgm:prSet presAssocID="{2AE5B4B1-6A83-4795-9C8F-F6B457FE0F1A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737BD8B2-07E8-4594-96D8-2089D3296869}" type="pres">
      <dgm:prSet presAssocID="{D35BA2BD-2D0B-4377-A51F-50EFB4A72ED2}" presName="parTxOnlySpace" presStyleCnt="0"/>
      <dgm:spPr/>
    </dgm:pt>
    <dgm:pt modelId="{AF0A2CA5-4239-47D6-AB73-ED21726DB099}" type="pres">
      <dgm:prSet presAssocID="{9F95CD94-7492-4415-85FF-2677A0E4743D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  <dgm:pt modelId="{12B0DE9C-1A76-4582-804A-6EEB4B940E14}" type="pres">
      <dgm:prSet presAssocID="{3AC3493C-519A-4FC6-BDA9-AA15805E25E5}" presName="parTxOnlySpace" presStyleCnt="0"/>
      <dgm:spPr/>
    </dgm:pt>
    <dgm:pt modelId="{222E95A1-2817-417A-9ECD-91B66090674A}" type="pres">
      <dgm:prSet presAssocID="{48EA3F5A-3F27-4094-BE60-518E86E48F8A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fr-FR"/>
        </a:p>
      </dgm:t>
    </dgm:pt>
  </dgm:ptLst>
  <dgm:cxnLst>
    <dgm:cxn modelId="{51081A09-1B36-4350-B433-4523E3E058FC}" srcId="{30F40362-6B8B-4AAC-AE8D-92850AFF0617}" destId="{45D9D120-970D-47B1-ADB1-E15E56D2238D}" srcOrd="0" destOrd="0" parTransId="{771FC351-5479-4CC5-BAB3-5744C9BE19A2}" sibTransId="{395DBE67-C6DA-4478-82DA-933F008675C8}"/>
    <dgm:cxn modelId="{2D23C2D4-FC0E-4852-B742-63B4B5C48482}" type="presOf" srcId="{9F95CD94-7492-4415-85FF-2677A0E4743D}" destId="{AF0A2CA5-4239-47D6-AB73-ED21726DB099}" srcOrd="0" destOrd="0" presId="urn:microsoft.com/office/officeart/2005/8/layout/chevron1"/>
    <dgm:cxn modelId="{750AAEE9-832F-436F-9C8F-158900687F93}" type="presOf" srcId="{30F40362-6B8B-4AAC-AE8D-92850AFF0617}" destId="{38D164CA-BDE0-4F21-8792-A0377332BBE1}" srcOrd="0" destOrd="0" presId="urn:microsoft.com/office/officeart/2005/8/layout/chevron1"/>
    <dgm:cxn modelId="{FE3058E5-C6E7-4FB8-8878-0DFBEA633023}" srcId="{30F40362-6B8B-4AAC-AE8D-92850AFF0617}" destId="{48EA3F5A-3F27-4094-BE60-518E86E48F8A}" srcOrd="4" destOrd="0" parTransId="{7C9C79ED-EC35-4C73-9A75-FE5FB9E461C1}" sibTransId="{35CD5121-7043-41E0-A027-908182350542}"/>
    <dgm:cxn modelId="{D9B17BEE-1B16-49E2-A806-B1599AF2C855}" srcId="{30F40362-6B8B-4AAC-AE8D-92850AFF0617}" destId="{9F95CD94-7492-4415-85FF-2677A0E4743D}" srcOrd="3" destOrd="0" parTransId="{259B03A6-0E91-46DA-A3C1-064670E5C6A8}" sibTransId="{3AC3493C-519A-4FC6-BDA9-AA15805E25E5}"/>
    <dgm:cxn modelId="{FD426D92-41AA-4397-966D-4C3BD1EA78A2}" type="presOf" srcId="{48EA3F5A-3F27-4094-BE60-518E86E48F8A}" destId="{222E95A1-2817-417A-9ECD-91B66090674A}" srcOrd="0" destOrd="0" presId="urn:microsoft.com/office/officeart/2005/8/layout/chevron1"/>
    <dgm:cxn modelId="{C775949E-2534-490C-87B0-84FBB087FEE9}" srcId="{30F40362-6B8B-4AAC-AE8D-92850AFF0617}" destId="{2AE5B4B1-6A83-4795-9C8F-F6B457FE0F1A}" srcOrd="2" destOrd="0" parTransId="{34B7CB72-8BE5-4BC1-8D2D-879A87EE9421}" sibTransId="{D35BA2BD-2D0B-4377-A51F-50EFB4A72ED2}"/>
    <dgm:cxn modelId="{4AD20B48-3C77-4CD3-A958-963D48BEE317}" type="presOf" srcId="{45D9D120-970D-47B1-ADB1-E15E56D2238D}" destId="{B95964D5-BD32-413D-B9BC-29CC8368358C}" srcOrd="0" destOrd="0" presId="urn:microsoft.com/office/officeart/2005/8/layout/chevron1"/>
    <dgm:cxn modelId="{1EBB2FA4-DB97-4B16-9267-7AD5FA205E8A}" srcId="{30F40362-6B8B-4AAC-AE8D-92850AFF0617}" destId="{D1976867-8CC0-4D99-847A-AD7727003FFF}" srcOrd="1" destOrd="0" parTransId="{D48B39A9-6851-4EED-A44B-DFE6BE251786}" sibTransId="{447705C4-AC78-4378-BC3D-619AD32B1B64}"/>
    <dgm:cxn modelId="{3506EB0A-0F86-4B63-AAA2-0764641525E5}" type="presOf" srcId="{D1976867-8CC0-4D99-847A-AD7727003FFF}" destId="{5E859AE5-B9FB-426C-A411-61E92FE7BBF6}" srcOrd="0" destOrd="0" presId="urn:microsoft.com/office/officeart/2005/8/layout/chevron1"/>
    <dgm:cxn modelId="{FB6BC6DC-80CA-4EE8-9E72-ADCD12919E06}" type="presOf" srcId="{2AE5B4B1-6A83-4795-9C8F-F6B457FE0F1A}" destId="{AA47A541-D193-4930-9F1C-456E53CE34C7}" srcOrd="0" destOrd="0" presId="urn:microsoft.com/office/officeart/2005/8/layout/chevron1"/>
    <dgm:cxn modelId="{2174E4EF-4A7D-4826-A2EC-E545624F7316}" type="presParOf" srcId="{38D164CA-BDE0-4F21-8792-A0377332BBE1}" destId="{B95964D5-BD32-413D-B9BC-29CC8368358C}" srcOrd="0" destOrd="0" presId="urn:microsoft.com/office/officeart/2005/8/layout/chevron1"/>
    <dgm:cxn modelId="{AED5CF19-43D1-41CB-88B1-35D6257E5987}" type="presParOf" srcId="{38D164CA-BDE0-4F21-8792-A0377332BBE1}" destId="{14534910-0F88-4631-A3AA-8487F649E5EC}" srcOrd="1" destOrd="0" presId="urn:microsoft.com/office/officeart/2005/8/layout/chevron1"/>
    <dgm:cxn modelId="{84F916D1-3FD1-469E-8BF5-4FDD858600E8}" type="presParOf" srcId="{38D164CA-BDE0-4F21-8792-A0377332BBE1}" destId="{5E859AE5-B9FB-426C-A411-61E92FE7BBF6}" srcOrd="2" destOrd="0" presId="urn:microsoft.com/office/officeart/2005/8/layout/chevron1"/>
    <dgm:cxn modelId="{E56021BA-28B0-4D91-9FE1-898A91BAC3B7}" type="presParOf" srcId="{38D164CA-BDE0-4F21-8792-A0377332BBE1}" destId="{05410621-D077-441C-A4CF-8B585ADA1079}" srcOrd="3" destOrd="0" presId="urn:microsoft.com/office/officeart/2005/8/layout/chevron1"/>
    <dgm:cxn modelId="{47C1D7FF-2241-426F-BFFB-50F428863FE2}" type="presParOf" srcId="{38D164CA-BDE0-4F21-8792-A0377332BBE1}" destId="{AA47A541-D193-4930-9F1C-456E53CE34C7}" srcOrd="4" destOrd="0" presId="urn:microsoft.com/office/officeart/2005/8/layout/chevron1"/>
    <dgm:cxn modelId="{414681BD-7EF4-48FB-962B-1BEAD2C511EA}" type="presParOf" srcId="{38D164CA-BDE0-4F21-8792-A0377332BBE1}" destId="{737BD8B2-07E8-4594-96D8-2089D3296869}" srcOrd="5" destOrd="0" presId="urn:microsoft.com/office/officeart/2005/8/layout/chevron1"/>
    <dgm:cxn modelId="{27BEA272-BE6E-4142-BC4F-E6C23FD89373}" type="presParOf" srcId="{38D164CA-BDE0-4F21-8792-A0377332BBE1}" destId="{AF0A2CA5-4239-47D6-AB73-ED21726DB099}" srcOrd="6" destOrd="0" presId="urn:microsoft.com/office/officeart/2005/8/layout/chevron1"/>
    <dgm:cxn modelId="{830A763D-9B66-4FF0-B392-08F87AFA93A1}" type="presParOf" srcId="{38D164CA-BDE0-4F21-8792-A0377332BBE1}" destId="{12B0DE9C-1A76-4582-804A-6EEB4B940E14}" srcOrd="7" destOrd="0" presId="urn:microsoft.com/office/officeart/2005/8/layout/chevron1"/>
    <dgm:cxn modelId="{005388A3-E747-4F4D-AE67-F825126624C2}" type="presParOf" srcId="{38D164CA-BDE0-4F21-8792-A0377332BBE1}" destId="{222E95A1-2817-417A-9ECD-91B66090674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964D5-BD32-413D-B9BC-29CC8368358C}">
      <dsp:nvSpPr>
        <dsp:cNvPr id="0" name=""/>
        <dsp:cNvSpPr/>
      </dsp:nvSpPr>
      <dsp:spPr>
        <a:xfrm>
          <a:off x="6764" y="0"/>
          <a:ext cx="6020585" cy="1947508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Etude des indicateurs existants</a:t>
          </a:r>
          <a:endParaRPr lang="fr-FR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64" y="0"/>
        <a:ext cx="6020585" cy="1947508"/>
      </dsp:txXfrm>
    </dsp:sp>
    <dsp:sp modelId="{5E859AE5-B9FB-426C-A411-61E92FE7BBF6}">
      <dsp:nvSpPr>
        <dsp:cNvPr id="0" name=""/>
        <dsp:cNvSpPr/>
      </dsp:nvSpPr>
      <dsp:spPr>
        <a:xfrm>
          <a:off x="5425292" y="0"/>
          <a:ext cx="6020585" cy="1947508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Recherche de données fiables</a:t>
          </a:r>
          <a:endParaRPr lang="fr-FR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25292" y="0"/>
        <a:ext cx="6020585" cy="1947508"/>
      </dsp:txXfrm>
    </dsp:sp>
    <dsp:sp modelId="{AA47A541-D193-4930-9F1C-456E53CE34C7}">
      <dsp:nvSpPr>
        <dsp:cNvPr id="0" name=""/>
        <dsp:cNvSpPr/>
      </dsp:nvSpPr>
      <dsp:spPr>
        <a:xfrm>
          <a:off x="10843819" y="0"/>
          <a:ext cx="6020585" cy="1947508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Création modèles mathématiques</a:t>
          </a:r>
          <a:endParaRPr lang="fr-FR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843819" y="0"/>
        <a:ext cx="6020585" cy="1947508"/>
      </dsp:txXfrm>
    </dsp:sp>
    <dsp:sp modelId="{AF0A2CA5-4239-47D6-AB73-ED21726DB099}">
      <dsp:nvSpPr>
        <dsp:cNvPr id="0" name=""/>
        <dsp:cNvSpPr/>
      </dsp:nvSpPr>
      <dsp:spPr>
        <a:xfrm>
          <a:off x="16262346" y="0"/>
          <a:ext cx="6020585" cy="1947508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Validation des modèles</a:t>
          </a:r>
          <a:endParaRPr lang="fr-FR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262346" y="0"/>
        <a:ext cx="6020585" cy="1947508"/>
      </dsp:txXfrm>
    </dsp:sp>
    <dsp:sp modelId="{222E95A1-2817-417A-9ECD-91B66090674A}">
      <dsp:nvSpPr>
        <dsp:cNvPr id="0" name=""/>
        <dsp:cNvSpPr/>
      </dsp:nvSpPr>
      <dsp:spPr>
        <a:xfrm>
          <a:off x="21680874" y="0"/>
          <a:ext cx="6020585" cy="1947508"/>
        </a:xfrm>
        <a:prstGeom prst="chevron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57341" rIns="57341" bIns="5734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Préconisations</a:t>
          </a:r>
          <a:endParaRPr lang="fr-FR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680874" y="0"/>
        <a:ext cx="6020585" cy="1947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894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54200" y="49213"/>
            <a:ext cx="3351213" cy="473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4874874"/>
            <a:ext cx="7099300" cy="51959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3411" tIns="48574" rIns="93411" bIns="48574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>
                <a:latin typeface="Arial Narrow" pitchFamily="34" charset="0"/>
              </a:rPr>
              <a:t>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</a:t>
            </a:r>
          </a:p>
        </p:txBody>
      </p:sp>
    </p:spTree>
    <p:extLst>
      <p:ext uri="{BB962C8B-B14F-4D97-AF65-F5344CB8AC3E}">
        <p14:creationId xmlns="" xmlns:p14="http://schemas.microsoft.com/office/powerpoint/2010/main" val="3414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1491569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2983139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4474708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5966277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7457846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949416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440985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932554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4200" y="49213"/>
            <a:ext cx="3351213" cy="4737100"/>
          </a:xfrm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83" name="Group 59"/>
          <p:cNvGrpSpPr>
            <a:grpSpLocks/>
          </p:cNvGrpSpPr>
          <p:nvPr userDrawn="1"/>
        </p:nvGrpSpPr>
        <p:grpSpPr bwMode="auto">
          <a:xfrm>
            <a:off x="4658460" y="2378251"/>
            <a:ext cx="20963061" cy="2718002"/>
            <a:chOff x="0" y="0"/>
            <a:chExt cx="6245" cy="500"/>
          </a:xfrm>
        </p:grpSpPr>
        <p:sp>
          <p:nvSpPr>
            <p:cNvPr id="26684" name="Rectangle 60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5" name="Rectangle 61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spcAft>
                  <a:spcPct val="20000"/>
                </a:spcAft>
              </a:pPr>
              <a:r>
                <a:rPr lang="fr-FR" sz="5200" dirty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UNIVERSITÉ DE </a:t>
              </a:r>
              <a:r>
                <a:rPr lang="fr-FR" sz="5200" dirty="0" smtClean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TECHNOLOGIE</a:t>
              </a:r>
              <a:r>
                <a:rPr lang="fr-FR" sz="5200" baseline="0" dirty="0" smtClean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5200" dirty="0" smtClean="0">
                  <a:solidFill>
                    <a:srgbClr val="FFD910"/>
                  </a:solidFill>
                  <a:latin typeface="Arial" pitchFamily="34" charset="0"/>
                  <a:cs typeface="Arial" pitchFamily="34" charset="0"/>
                </a:rPr>
                <a:t>COMPIÈGNE</a:t>
              </a:r>
              <a:endParaRPr lang="fr-FR" sz="5200" dirty="0">
                <a:solidFill>
                  <a:srgbClr val="BDDAE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87" name="Text Box 63"/>
          <p:cNvSpPr txBox="1">
            <a:spLocks noChangeArrowheads="1"/>
          </p:cNvSpPr>
          <p:nvPr userDrawn="1"/>
        </p:nvSpPr>
        <p:spPr bwMode="auto">
          <a:xfrm>
            <a:off x="14843475" y="2775275"/>
            <a:ext cx="593031" cy="11085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293616" tIns="152680" rIns="293616" bIns="152680" anchor="ctr">
            <a:spAutoFit/>
          </a:bodyPr>
          <a:lstStyle/>
          <a:p>
            <a:pPr algn="ctr"/>
            <a:endParaRPr lang="fr-FR" sz="5200" dirty="0">
              <a:latin typeface="Arial Narrow" pitchFamily="34" charset="0"/>
            </a:endParaRPr>
          </a:p>
        </p:txBody>
      </p:sp>
      <p:sp>
        <p:nvSpPr>
          <p:cNvPr id="26726" name="Rectangle 102"/>
          <p:cNvSpPr>
            <a:spLocks noChangeArrowheads="1"/>
          </p:cNvSpPr>
          <p:nvPr userDrawn="1"/>
        </p:nvSpPr>
        <p:spPr bwMode="auto">
          <a:xfrm>
            <a:off x="4658460" y="39071273"/>
            <a:ext cx="20963061" cy="1359001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156246" rIns="0" bIns="156246"/>
          <a:lstStyle/>
          <a:p>
            <a:pPr marL="331460" indent="-331460" algn="l" defTabSz="3122975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charset="2"/>
              <a:buNone/>
            </a:pPr>
            <a:r>
              <a:rPr lang="en-GB" sz="3300" dirty="0" smtClean="0">
                <a:latin typeface="Arial" charset="0"/>
              </a:rPr>
              <a:t>	UV DD01</a:t>
            </a:r>
            <a:r>
              <a:rPr lang="en-GB" sz="3300" baseline="0" dirty="0" smtClean="0">
                <a:latin typeface="Arial" charset="0"/>
              </a:rPr>
              <a:t>, </a:t>
            </a:r>
            <a:r>
              <a:rPr lang="en-GB" sz="3300" baseline="0" dirty="0" err="1" smtClean="0">
                <a:latin typeface="Arial" charset="0"/>
              </a:rPr>
              <a:t>samedi</a:t>
            </a:r>
            <a:r>
              <a:rPr lang="en-GB" sz="3300" baseline="0" dirty="0" smtClean="0">
                <a:latin typeface="Arial" charset="0"/>
              </a:rPr>
              <a:t> </a:t>
            </a:r>
            <a:r>
              <a:rPr lang="en-GB" sz="3300" dirty="0" smtClean="0">
                <a:latin typeface="Arial" charset="0"/>
              </a:rPr>
              <a:t>6 </a:t>
            </a:r>
            <a:r>
              <a:rPr lang="en-GB" sz="3300" dirty="0" err="1" smtClean="0">
                <a:latin typeface="Arial" charset="0"/>
              </a:rPr>
              <a:t>avril</a:t>
            </a:r>
            <a:r>
              <a:rPr lang="en-GB" sz="3300" dirty="0" smtClean="0">
                <a:latin typeface="Arial" charset="0"/>
              </a:rPr>
              <a:t> 2013</a:t>
            </a:r>
          </a:p>
        </p:txBody>
      </p:sp>
      <p:grpSp>
        <p:nvGrpSpPr>
          <p:cNvPr id="26727" name="Group 103"/>
          <p:cNvGrpSpPr>
            <a:grpSpLocks/>
          </p:cNvGrpSpPr>
          <p:nvPr userDrawn="1"/>
        </p:nvGrpSpPr>
        <p:grpSpPr bwMode="auto">
          <a:xfrm>
            <a:off x="4658460" y="5096253"/>
            <a:ext cx="20963061" cy="1656282"/>
            <a:chOff x="0" y="0"/>
            <a:chExt cx="6245" cy="500"/>
          </a:xfrm>
        </p:grpSpPr>
        <p:sp>
          <p:nvSpPr>
            <p:cNvPr id="26728" name="Rectangle 104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9" name="Rectangle 105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120000"/>
                </a:lnSpc>
                <a:spcAft>
                  <a:spcPct val="20000"/>
                </a:spcAft>
              </a:pPr>
              <a:r>
                <a:rPr lang="fr-FR" sz="5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Semaine</a:t>
              </a:r>
              <a:r>
                <a:rPr lang="fr-FR" sz="520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du Développement Durable 2013</a:t>
              </a:r>
              <a:endParaRPr lang="fr-FR" sz="5200" dirty="0">
                <a:solidFill>
                  <a:srgbClr val="BDDAE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730" name="Line 106"/>
          <p:cNvSpPr>
            <a:spLocks noChangeShapeType="1"/>
          </p:cNvSpPr>
          <p:nvPr userDrawn="1"/>
        </p:nvSpPr>
        <p:spPr bwMode="auto">
          <a:xfrm>
            <a:off x="4658460" y="5138722"/>
            <a:ext cx="20963061" cy="0"/>
          </a:xfrm>
          <a:prstGeom prst="line">
            <a:avLst/>
          </a:prstGeom>
          <a:noFill/>
          <a:ln w="19050">
            <a:solidFill>
              <a:srgbClr val="FFD910"/>
            </a:solidFill>
            <a:round/>
            <a:headEnd/>
            <a:tailEnd/>
          </a:ln>
          <a:effectLst/>
        </p:spPr>
        <p:txBody>
          <a:bodyPr wrap="none" lIns="293616" tIns="152680" rIns="293616" bIns="152680" anchor="ctr"/>
          <a:lstStyle/>
          <a:p>
            <a:endParaRPr lang="fr-FR"/>
          </a:p>
        </p:txBody>
      </p:sp>
      <p:pic>
        <p:nvPicPr>
          <p:cNvPr id="26736" name="Picture 1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8548" y="39369440"/>
            <a:ext cx="2823964" cy="1129336"/>
          </a:xfrm>
          <a:prstGeom prst="rect">
            <a:avLst/>
          </a:prstGeom>
          <a:noFill/>
        </p:spPr>
      </p:pic>
      <p:sp>
        <p:nvSpPr>
          <p:cNvPr id="26737" name="Text Box 113"/>
          <p:cNvSpPr txBox="1">
            <a:spLocks noChangeArrowheads="1"/>
          </p:cNvSpPr>
          <p:nvPr userDrawn="1"/>
        </p:nvSpPr>
        <p:spPr bwMode="auto">
          <a:xfrm>
            <a:off x="6910047" y="21602092"/>
            <a:ext cx="16925731" cy="19627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293616" tIns="152680" rIns="293616" bIns="152680" anchor="ctr">
            <a:spAutoFit/>
          </a:bodyPr>
          <a:lstStyle/>
          <a:p>
            <a:pPr algn="ctr"/>
            <a:r>
              <a:rPr lang="fr-FR" sz="5200" dirty="0">
                <a:solidFill>
                  <a:schemeClr val="bg1"/>
                </a:solidFill>
                <a:latin typeface="DIN-Bold" pitchFamily="2" charset="0"/>
              </a:rPr>
              <a:t>Photo couleur ou NB  à votre choix  « plein cadre »  RVB, basse résolution (72 dpi), format JPG, GIF</a:t>
            </a: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419100" y="37546756"/>
            <a:ext cx="3779730" cy="43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122975"/>
            <a:r>
              <a:rPr lang="fr-FR" sz="3900" baseline="0" dirty="0" smtClean="0">
                <a:solidFill>
                  <a:srgbClr val="595959"/>
                </a:solidFill>
                <a:latin typeface="+mn-lt"/>
              </a:rPr>
              <a:t>William HAUSHEER</a:t>
            </a:r>
            <a:br>
              <a:rPr lang="fr-FR" sz="3900" baseline="0" dirty="0" smtClean="0">
                <a:solidFill>
                  <a:srgbClr val="595959"/>
                </a:solidFill>
                <a:latin typeface="+mn-lt"/>
              </a:rPr>
            </a:br>
            <a:r>
              <a:rPr lang="fr-FR" sz="3900" baseline="0" dirty="0" smtClean="0">
                <a:solidFill>
                  <a:srgbClr val="595959"/>
                </a:solidFill>
                <a:latin typeface="+mn-lt"/>
              </a:rPr>
              <a:t>Rémy PHAN</a:t>
            </a:r>
          </a:p>
          <a:p>
            <a:pPr algn="r" defTabSz="3122975"/>
            <a:r>
              <a:rPr lang="fr-FR" sz="3900" baseline="0" dirty="0" smtClean="0">
                <a:solidFill>
                  <a:srgbClr val="595959"/>
                </a:solidFill>
                <a:latin typeface="+mn-lt"/>
              </a:rPr>
              <a:t>Zheng QIEN</a:t>
            </a:r>
          </a:p>
        </p:txBody>
      </p:sp>
      <p:pic>
        <p:nvPicPr>
          <p:cNvPr id="3074" name="Picture 2" descr="C:\Users\UTILISATEUR\Desktop\logo-ut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49600" y="38034600"/>
            <a:ext cx="2822400" cy="999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587F8-6010-4595-9EE9-C949E7CBBCF4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400165" y="0"/>
            <a:ext cx="5245618" cy="3662507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58459" y="0"/>
            <a:ext cx="15275858" cy="36625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68213D-BA2C-4E5E-94B1-5D8C727F9A38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05B08C3-7F6E-4865-9711-14225B159CA0}" type="slidenum">
              <a:rPr lang="fr-FR" smtClean="0"/>
              <a:pPr/>
              <a:t>‹N°›</a:t>
            </a:fld>
            <a:r>
              <a:rPr lang="fr-FR" b="1" smtClean="0"/>
              <a:t>  </a:t>
            </a:r>
            <a:endParaRPr lang="fr-FR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314" y="27508443"/>
            <a:ext cx="25737979" cy="8502249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2314" y="18144084"/>
            <a:ext cx="25737979" cy="9364361"/>
          </a:xfrm>
        </p:spPr>
        <p:txBody>
          <a:bodyPr anchor="b"/>
          <a:lstStyle>
            <a:lvl1pPr marL="0" indent="0">
              <a:buNone/>
              <a:defRPr sz="6500"/>
            </a:lvl1pPr>
            <a:lvl2pPr marL="1491569" indent="0">
              <a:buNone/>
              <a:defRPr sz="5900"/>
            </a:lvl2pPr>
            <a:lvl3pPr marL="2983139" indent="0">
              <a:buNone/>
              <a:defRPr sz="5200"/>
            </a:lvl3pPr>
            <a:lvl4pPr marL="4474708" indent="0">
              <a:buNone/>
              <a:defRPr sz="4600"/>
            </a:lvl4pPr>
            <a:lvl5pPr marL="5966277" indent="0">
              <a:buNone/>
              <a:defRPr sz="4600"/>
            </a:lvl5pPr>
            <a:lvl6pPr marL="7457846" indent="0">
              <a:buNone/>
              <a:defRPr sz="4600"/>
            </a:lvl6pPr>
            <a:lvl7pPr marL="8949416" indent="0">
              <a:buNone/>
              <a:defRPr sz="4600"/>
            </a:lvl7pPr>
            <a:lvl8pPr marL="10440985" indent="0">
              <a:buNone/>
              <a:defRPr sz="4600"/>
            </a:lvl8pPr>
            <a:lvl9pPr marL="11932554" indent="0">
              <a:buNone/>
              <a:defRPr sz="4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16A51-B02A-447A-82B0-B0F44159B558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58459" y="3389012"/>
            <a:ext cx="10258311" cy="3323606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2618" y="3389012"/>
            <a:ext cx="10263165" cy="33236063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B14D1A-8153-4DAB-9B82-E0D20F1FFB92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0" y="9582373"/>
            <a:ext cx="13378509" cy="3993476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69" indent="0">
              <a:buNone/>
              <a:defRPr sz="6500" b="1"/>
            </a:lvl2pPr>
            <a:lvl3pPr marL="2983139" indent="0">
              <a:buNone/>
              <a:defRPr sz="5900" b="1"/>
            </a:lvl3pPr>
            <a:lvl4pPr marL="4474708" indent="0">
              <a:buNone/>
              <a:defRPr sz="5200" b="1"/>
            </a:lvl4pPr>
            <a:lvl5pPr marL="5966277" indent="0">
              <a:buNone/>
              <a:defRPr sz="5200" b="1"/>
            </a:lvl5pPr>
            <a:lvl6pPr marL="7457846" indent="0">
              <a:buNone/>
              <a:defRPr sz="5200" b="1"/>
            </a:lvl6pPr>
            <a:lvl7pPr marL="8949416" indent="0">
              <a:buNone/>
              <a:defRPr sz="5200" b="1"/>
            </a:lvl7pPr>
            <a:lvl8pPr marL="10440985" indent="0">
              <a:buNone/>
              <a:defRPr sz="5200" b="1"/>
            </a:lvl8pPr>
            <a:lvl9pPr marL="11932554" indent="0">
              <a:buNone/>
              <a:defRPr sz="52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0" y="13575850"/>
            <a:ext cx="13378509" cy="24664453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2618" y="9582373"/>
            <a:ext cx="13383360" cy="3993476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69" indent="0">
              <a:buNone/>
              <a:defRPr sz="6500" b="1"/>
            </a:lvl2pPr>
            <a:lvl3pPr marL="2983139" indent="0">
              <a:buNone/>
              <a:defRPr sz="5900" b="1"/>
            </a:lvl3pPr>
            <a:lvl4pPr marL="4474708" indent="0">
              <a:buNone/>
              <a:defRPr sz="5200" b="1"/>
            </a:lvl4pPr>
            <a:lvl5pPr marL="5966277" indent="0">
              <a:buNone/>
              <a:defRPr sz="5200" b="1"/>
            </a:lvl5pPr>
            <a:lvl6pPr marL="7457846" indent="0">
              <a:buNone/>
              <a:defRPr sz="5200" b="1"/>
            </a:lvl6pPr>
            <a:lvl7pPr marL="8949416" indent="0">
              <a:buNone/>
              <a:defRPr sz="5200" b="1"/>
            </a:lvl7pPr>
            <a:lvl8pPr marL="10440985" indent="0">
              <a:buNone/>
              <a:defRPr sz="5200" b="1"/>
            </a:lvl8pPr>
            <a:lvl9pPr marL="11932554" indent="0">
              <a:buNone/>
              <a:defRPr sz="5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2618" y="13575850"/>
            <a:ext cx="13383360" cy="24664453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7EBE48-2B67-4769-8975-2E385ED391FB}" type="slidenum">
              <a:rPr lang="fr-FR"/>
              <a:pPr/>
              <a:t>‹N°›</a:t>
            </a:fld>
            <a:r>
              <a:rPr lang="fr-FR" b="1" dirty="0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AD0CFFF-05B6-4A23-A32A-AF2E82D80E86}" type="slidenum">
              <a:rPr lang="fr-FR" smtClean="0"/>
              <a:pPr/>
              <a:t>‹N°›</a:t>
            </a:fld>
            <a:r>
              <a:rPr lang="fr-FR" b="1" smtClean="0"/>
              <a:t>  </a:t>
            </a:r>
            <a:endParaRPr lang="fr-FR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80084-7216-4A56-ADC8-FADD7DE5779C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2"/>
            <a:ext cx="9962308" cy="72536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40247" y="1704418"/>
            <a:ext cx="16925731" cy="36535890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2308" cy="29282224"/>
          </a:xfrm>
        </p:spPr>
        <p:txBody>
          <a:bodyPr/>
          <a:lstStyle>
            <a:lvl1pPr marL="0" indent="0">
              <a:buNone/>
              <a:defRPr sz="4600"/>
            </a:lvl1pPr>
            <a:lvl2pPr marL="1491569" indent="0">
              <a:buNone/>
              <a:defRPr sz="3900"/>
            </a:lvl2pPr>
            <a:lvl3pPr marL="2983139" indent="0">
              <a:buNone/>
              <a:defRPr sz="3300"/>
            </a:lvl3pPr>
            <a:lvl4pPr marL="4474708" indent="0">
              <a:buNone/>
              <a:defRPr sz="2900"/>
            </a:lvl4pPr>
            <a:lvl5pPr marL="5966277" indent="0">
              <a:buNone/>
              <a:defRPr sz="2900"/>
            </a:lvl5pPr>
            <a:lvl6pPr marL="7457846" indent="0">
              <a:buNone/>
              <a:defRPr sz="2900"/>
            </a:lvl6pPr>
            <a:lvl7pPr marL="8949416" indent="0">
              <a:buNone/>
              <a:defRPr sz="2900"/>
            </a:lvl7pPr>
            <a:lvl8pPr marL="10440985" indent="0">
              <a:buNone/>
              <a:defRPr sz="2900"/>
            </a:lvl8pPr>
            <a:lvl9pPr marL="11932554" indent="0">
              <a:buNone/>
              <a:defRPr sz="2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2C5C9-9432-4D64-BC72-AE66DDBBECC6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682" y="29965969"/>
            <a:ext cx="18167985" cy="353765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682" y="3825022"/>
            <a:ext cx="18167985" cy="25685115"/>
          </a:xfrm>
        </p:spPr>
        <p:txBody>
          <a:bodyPr/>
          <a:lstStyle>
            <a:lvl1pPr marL="0" indent="0">
              <a:buNone/>
              <a:defRPr sz="10400"/>
            </a:lvl1pPr>
            <a:lvl2pPr marL="1491569" indent="0">
              <a:buNone/>
              <a:defRPr sz="9100"/>
            </a:lvl2pPr>
            <a:lvl3pPr marL="2983139" indent="0">
              <a:buNone/>
              <a:defRPr sz="7800"/>
            </a:lvl3pPr>
            <a:lvl4pPr marL="4474708" indent="0">
              <a:buNone/>
              <a:defRPr sz="6500"/>
            </a:lvl4pPr>
            <a:lvl5pPr marL="5966277" indent="0">
              <a:buNone/>
              <a:defRPr sz="6500"/>
            </a:lvl5pPr>
            <a:lvl6pPr marL="7457846" indent="0">
              <a:buNone/>
              <a:defRPr sz="6500"/>
            </a:lvl6pPr>
            <a:lvl7pPr marL="8949416" indent="0">
              <a:buNone/>
              <a:defRPr sz="6500"/>
            </a:lvl7pPr>
            <a:lvl8pPr marL="10440985" indent="0">
              <a:buNone/>
              <a:defRPr sz="6500"/>
            </a:lvl8pPr>
            <a:lvl9pPr marL="11932554" indent="0">
              <a:buNone/>
              <a:defRPr sz="6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682" y="33503621"/>
            <a:ext cx="18167985" cy="5024053"/>
          </a:xfrm>
        </p:spPr>
        <p:txBody>
          <a:bodyPr/>
          <a:lstStyle>
            <a:lvl1pPr marL="0" indent="0">
              <a:buNone/>
              <a:defRPr sz="4600"/>
            </a:lvl1pPr>
            <a:lvl2pPr marL="1491569" indent="0">
              <a:buNone/>
              <a:defRPr sz="3900"/>
            </a:lvl2pPr>
            <a:lvl3pPr marL="2983139" indent="0">
              <a:buNone/>
              <a:defRPr sz="3300"/>
            </a:lvl3pPr>
            <a:lvl4pPr marL="4474708" indent="0">
              <a:buNone/>
              <a:defRPr sz="2900"/>
            </a:lvl4pPr>
            <a:lvl5pPr marL="5966277" indent="0">
              <a:buNone/>
              <a:defRPr sz="2900"/>
            </a:lvl5pPr>
            <a:lvl6pPr marL="7457846" indent="0">
              <a:buNone/>
              <a:defRPr sz="2900"/>
            </a:lvl6pPr>
            <a:lvl7pPr marL="8949416" indent="0">
              <a:buNone/>
              <a:defRPr sz="2900"/>
            </a:lvl7pPr>
            <a:lvl8pPr marL="10440985" indent="0">
              <a:buNone/>
              <a:defRPr sz="2900"/>
            </a:lvl8pPr>
            <a:lvl9pPr marL="11932554" indent="0">
              <a:buNone/>
              <a:defRPr sz="2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0E3F6-24F2-4BCE-852C-F56DF4A93204}" type="slidenum">
              <a:rPr lang="fr-FR"/>
              <a:pPr/>
              <a:t>‹N°›</a:t>
            </a:fld>
            <a:r>
              <a:rPr lang="fr-FR" b="1">
                <a:latin typeface="Futura" charset="0"/>
              </a:rPr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Grp="1" noChangeArrowheads="1"/>
          </p:cNvSpPr>
          <p:nvPr>
            <p:ph type="title"/>
          </p:nvPr>
        </p:nvSpPr>
        <p:spPr bwMode="auto">
          <a:xfrm>
            <a:off x="4658460" y="0"/>
            <a:ext cx="17935063" cy="2378251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2339" tIns="0" rIns="3523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8459" y="3389012"/>
            <a:ext cx="20987323" cy="3323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2339" tIns="156246" rIns="352339" bIns="15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4658460" y="38052022"/>
            <a:ext cx="20963061" cy="2378251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331460" indent="-331460" defTabSz="3122975"/>
            <a:endParaRPr lang="en-GB" sz="2900" dirty="0">
              <a:latin typeface="Arial" charset="0"/>
            </a:endParaRPr>
          </a:p>
        </p:txBody>
      </p:sp>
      <p:sp>
        <p:nvSpPr>
          <p:cNvPr id="1098" name="Text Box 74"/>
          <p:cNvSpPr txBox="1">
            <a:spLocks noChangeArrowheads="1"/>
          </p:cNvSpPr>
          <p:nvPr/>
        </p:nvSpPr>
        <p:spPr bwMode="auto">
          <a:xfrm>
            <a:off x="1566874" y="33216893"/>
            <a:ext cx="593031" cy="11085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293616" tIns="152680" rIns="293616" bIns="152680" anchor="ctr">
            <a:spAutoFit/>
          </a:bodyPr>
          <a:lstStyle/>
          <a:p>
            <a:pPr algn="ctr"/>
            <a:endParaRPr lang="fr-FR" sz="5200" dirty="0">
              <a:latin typeface="Arial Narrow" pitchFamily="34" charset="0"/>
            </a:endParaRPr>
          </a:p>
        </p:txBody>
      </p:sp>
      <p:sp>
        <p:nvSpPr>
          <p:cNvPr id="1099" name="Text Box 75"/>
          <p:cNvSpPr txBox="1">
            <a:spLocks noChangeArrowheads="1"/>
          </p:cNvSpPr>
          <p:nvPr/>
        </p:nvSpPr>
        <p:spPr bwMode="auto">
          <a:xfrm>
            <a:off x="4891382" y="38836685"/>
            <a:ext cx="20031368" cy="779198"/>
          </a:xfrm>
          <a:prstGeom prst="rect">
            <a:avLst/>
          </a:prstGeom>
          <a:solidFill>
            <a:srgbClr val="FFD910"/>
          </a:solidFill>
          <a:ln w="19050">
            <a:noFill/>
            <a:miter lim="800000"/>
            <a:headEnd/>
            <a:tailEnd/>
          </a:ln>
          <a:effectLst/>
        </p:spPr>
        <p:txBody>
          <a:bodyPr lIns="293616" tIns="152680" rIns="293616" bIns="152680" anchor="ctr">
            <a:spAutoFit/>
          </a:bodyPr>
          <a:lstStyle/>
          <a:p>
            <a:pPr>
              <a:spcBef>
                <a:spcPct val="50000"/>
              </a:spcBef>
            </a:pPr>
            <a:endParaRPr lang="fr-FR" sz="2900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23991055" y="0"/>
            <a:ext cx="1630461" cy="2378251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352339" bIns="0" anchor="ctr"/>
          <a:lstStyle/>
          <a:p>
            <a:pPr algn="r" defTabSz="3122975"/>
            <a:r>
              <a:rPr lang="fr-FR" sz="4600" dirty="0">
                <a:solidFill>
                  <a:srgbClr val="FFD91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4600" dirty="0" smtClean="0">
                <a:solidFill>
                  <a:srgbClr val="FFD910"/>
                </a:solidFill>
                <a:latin typeface="Arial" pitchFamily="34" charset="0"/>
                <a:cs typeface="Arial" pitchFamily="34" charset="0"/>
              </a:rPr>
              <a:t>17  </a:t>
            </a:r>
            <a:endParaRPr lang="fr-FR" sz="4600" dirty="0">
              <a:solidFill>
                <a:srgbClr val="FFD9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127677" y="0"/>
            <a:ext cx="1863383" cy="2378251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52339" tIns="0" rIns="0" bIns="0" numCol="1" anchor="ctr" anchorCtr="0" compatLnSpc="1">
            <a:prstTxWarp prst="textNoShape">
              <a:avLst/>
            </a:prstTxWarp>
          </a:bodyPr>
          <a:lstStyle>
            <a:lvl1pPr algn="r" defTabSz="3122975">
              <a:defRPr sz="4600">
                <a:solidFill>
                  <a:srgbClr val="FFD910"/>
                </a:solidFill>
                <a:latin typeface="+mj-lt"/>
              </a:defRPr>
            </a:lvl1pPr>
          </a:lstStyle>
          <a:p>
            <a:fld id="{2C6917F8-3BCB-459F-91BF-F1BA9680A9DE}" type="slidenum">
              <a:rPr lang="fr-FR" smtClean="0">
                <a:latin typeface="Arial" pitchFamily="34" charset="0"/>
                <a:cs typeface="Arial" pitchFamily="34" charset="0"/>
              </a:rPr>
              <a:pPr/>
              <a:t>‹N°›</a:t>
            </a:fld>
            <a:r>
              <a:rPr lang="fr-FR" b="1" dirty="0" smtClean="0">
                <a:latin typeface="Futura" charset="0"/>
              </a:rPr>
              <a:t>  </a:t>
            </a:r>
            <a:endParaRPr lang="fr-FR" b="1" dirty="0">
              <a:latin typeface="Futura" charset="0"/>
            </a:endParaRPr>
          </a:p>
        </p:txBody>
      </p:sp>
      <p:pic>
        <p:nvPicPr>
          <p:cNvPr id="1104" name="Picture 8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48545" y="37903385"/>
            <a:ext cx="3765585" cy="27250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Arial" pitchFamily="34" charset="0"/>
          <a:ea typeface="+mj-ea"/>
          <a:cs typeface="Arial" pitchFamily="34" charset="0"/>
        </a:defRPr>
      </a:lvl1pPr>
      <a:lvl2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2pPr>
      <a:lvl3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3pPr>
      <a:lvl4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4pPr>
      <a:lvl5pPr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5pPr>
      <a:lvl6pPr marL="1491569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6pPr>
      <a:lvl7pPr marL="2983139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7pPr>
      <a:lvl8pPr marL="4474708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8pPr>
      <a:lvl9pPr marL="5966277" algn="l" defTabSz="3122975" rtl="0" eaLnBrk="0" fontAlgn="base" hangingPunct="0">
        <a:spcBef>
          <a:spcPct val="0"/>
        </a:spcBef>
        <a:spcAft>
          <a:spcPct val="0"/>
        </a:spcAft>
        <a:defRPr sz="4600">
          <a:solidFill>
            <a:srgbClr val="FFD910"/>
          </a:solidFill>
          <a:latin typeface="DIN-Bold" pitchFamily="2" charset="0"/>
        </a:defRPr>
      </a:lvl9pPr>
    </p:titleStyle>
    <p:bodyStyle>
      <a:lvl1pPr marL="621487" indent="-621487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7800">
          <a:solidFill>
            <a:srgbClr val="5A5B5E"/>
          </a:solidFill>
          <a:latin typeface="Arial" pitchFamily="34" charset="0"/>
          <a:ea typeface="+mn-ea"/>
          <a:cs typeface="Arial" pitchFamily="34" charset="0"/>
        </a:defRPr>
      </a:lvl1pPr>
      <a:lvl2pPr marL="1864462" indent="-621487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6500">
          <a:solidFill>
            <a:srgbClr val="5A5B5E"/>
          </a:solidFill>
          <a:latin typeface="Arial" pitchFamily="34" charset="0"/>
          <a:cs typeface="Arial" pitchFamily="34" charset="0"/>
        </a:defRPr>
      </a:lvl2pPr>
      <a:lvl3pPr marL="3045287" indent="-559338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5200">
          <a:solidFill>
            <a:srgbClr val="5A5B5E"/>
          </a:solidFill>
          <a:latin typeface="Arial" pitchFamily="34" charset="0"/>
          <a:cs typeface="Arial" pitchFamily="34" charset="0"/>
        </a:defRPr>
      </a:lvl3pPr>
      <a:lvl4pPr marL="4283084" indent="-616310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3900">
          <a:solidFill>
            <a:srgbClr val="5A5B5E"/>
          </a:solidFill>
          <a:latin typeface="Arial" pitchFamily="34" charset="0"/>
          <a:cs typeface="Arial" pitchFamily="34" charset="0"/>
        </a:defRPr>
      </a:lvl4pPr>
      <a:lvl5pPr marL="5489804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3300">
          <a:solidFill>
            <a:srgbClr val="5A5B5E"/>
          </a:solidFill>
          <a:latin typeface="Arial" pitchFamily="34" charset="0"/>
          <a:cs typeface="Arial" pitchFamily="34" charset="0"/>
        </a:defRPr>
      </a:lvl5pPr>
      <a:lvl6pPr marL="6981373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6pPr>
      <a:lvl7pPr marL="8472942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7pPr>
      <a:lvl8pPr marL="9964511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8pPr>
      <a:lvl9pPr marL="11456081" indent="-585235" algn="l" defTabSz="3122975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2600">
          <a:solidFill>
            <a:srgbClr val="5A5B5E"/>
          </a:solidFill>
          <a:latin typeface="DIN-Medium" pitchFamily="34" charset="0"/>
        </a:defRPr>
      </a:lvl9pPr>
    </p:bodyStyle>
    <p:otherStyle>
      <a:defPPr>
        <a:defRPr lang="fr-FR"/>
      </a:defPPr>
      <a:lvl1pPr marL="0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91569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83139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74708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66277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57846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49416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985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32554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8.emf"/><Relationship Id="rId1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/>
          <p:cNvGrpSpPr/>
          <p:nvPr/>
        </p:nvGrpSpPr>
        <p:grpSpPr>
          <a:xfrm>
            <a:off x="6886575" y="16118978"/>
            <a:ext cx="16659225" cy="3146524"/>
            <a:chOff x="6886575" y="16957178"/>
            <a:chExt cx="16659225" cy="3146524"/>
          </a:xfrm>
        </p:grpSpPr>
        <p:pic>
          <p:nvPicPr>
            <p:cNvPr id="1026" name="Picture 2" descr="C:\Users\UTILISATEUR\Desktop\TV_Pla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69200" y="17218831"/>
              <a:ext cx="3276600" cy="2293905"/>
            </a:xfrm>
            <a:prstGeom prst="rect">
              <a:avLst/>
            </a:prstGeom>
            <a:noFill/>
          </p:spPr>
        </p:pic>
        <p:pic>
          <p:nvPicPr>
            <p:cNvPr id="1027" name="Picture 3" descr="C:\Users\UTILISATEUR\Desktop\TV_80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6575" y="17111741"/>
              <a:ext cx="2981325" cy="2558971"/>
            </a:xfrm>
            <a:prstGeom prst="rect">
              <a:avLst/>
            </a:prstGeom>
            <a:noFill/>
          </p:spPr>
        </p:pic>
        <p:grpSp>
          <p:nvGrpSpPr>
            <p:cNvPr id="53" name="Groupe 52"/>
            <p:cNvGrpSpPr/>
            <p:nvPr/>
          </p:nvGrpSpPr>
          <p:grpSpPr>
            <a:xfrm>
              <a:off x="10334625" y="16957178"/>
              <a:ext cx="9353549" cy="988254"/>
              <a:chOff x="10334625" y="16957178"/>
              <a:chExt cx="9353549" cy="98825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334625" y="16957178"/>
                <a:ext cx="2419349" cy="8972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3122975">
                  <a:lnSpc>
                    <a:spcPct val="120000"/>
                  </a:lnSpc>
                </a:pPr>
                <a:r>
                  <a:rPr lang="fr-FR" sz="48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1980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964150" y="16966703"/>
                <a:ext cx="1724024" cy="978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3122975">
                  <a:lnSpc>
                    <a:spcPct val="120000"/>
                  </a:lnSpc>
                </a:pPr>
                <a:r>
                  <a:rPr lang="fr-FR" sz="4800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2013</a:t>
                </a:r>
              </a:p>
            </p:txBody>
          </p:sp>
          <p:sp>
            <p:nvSpPr>
              <p:cNvPr id="24" name="Flèche droite 23"/>
              <p:cNvSpPr/>
              <p:nvPr/>
            </p:nvSpPr>
            <p:spPr bwMode="auto">
              <a:xfrm>
                <a:off x="12649201" y="17097376"/>
                <a:ext cx="5076824" cy="552449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DIN-Medium" pitchFamily="34" charset="0"/>
                </a:endParaRPr>
              </a:p>
            </p:txBody>
          </p:sp>
        </p:grpSp>
        <p:sp>
          <p:nvSpPr>
            <p:cNvPr id="34" name="Croix 33"/>
            <p:cNvSpPr/>
            <p:nvPr/>
          </p:nvSpPr>
          <p:spPr bwMode="auto">
            <a:xfrm>
              <a:off x="10825843" y="18714364"/>
              <a:ext cx="457201" cy="458788"/>
            </a:xfrm>
            <a:prstGeom prst="plus">
              <a:avLst>
                <a:gd name="adj" fmla="val 40900"/>
              </a:avLst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IN-Medium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379201" y="17795378"/>
              <a:ext cx="7340600" cy="2308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3122975">
                <a:lnSpc>
                  <a:spcPct val="120000"/>
                </a:lnSpc>
              </a:pPr>
              <a:r>
                <a:rPr lang="fr-FR" sz="40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Surexploitation progressive du cuivre au sein des composants</a:t>
              </a:r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18759713" y="18699843"/>
              <a:ext cx="1177471" cy="458788"/>
              <a:chOff x="18554699" y="18986500"/>
              <a:chExt cx="1177471" cy="458788"/>
            </a:xfrm>
          </p:grpSpPr>
          <p:sp>
            <p:nvSpPr>
              <p:cNvPr id="25" name="Croix 24"/>
              <p:cNvSpPr/>
              <p:nvPr/>
            </p:nvSpPr>
            <p:spPr bwMode="auto">
              <a:xfrm>
                <a:off x="19274969" y="18986500"/>
                <a:ext cx="457201" cy="458788"/>
              </a:xfrm>
              <a:prstGeom prst="plus">
                <a:avLst>
                  <a:gd name="adj" fmla="val 40900"/>
                </a:avLst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DIN-Medium" pitchFamily="34" charset="0"/>
                </a:endParaRPr>
              </a:p>
            </p:txBody>
          </p:sp>
          <p:sp>
            <p:nvSpPr>
              <p:cNvPr id="26" name="Croix 25"/>
              <p:cNvSpPr/>
              <p:nvPr/>
            </p:nvSpPr>
            <p:spPr bwMode="auto">
              <a:xfrm>
                <a:off x="18554699" y="18986500"/>
                <a:ext cx="457201" cy="458788"/>
              </a:xfrm>
              <a:prstGeom prst="plus">
                <a:avLst>
                  <a:gd name="adj" fmla="val 40900"/>
                </a:avLst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DIN-Medium" pitchFamily="34" charset="0"/>
                </a:endParaRPr>
              </a:p>
            </p:txBody>
          </p:sp>
        </p:grpSp>
      </p:grpSp>
      <p:grpSp>
        <p:nvGrpSpPr>
          <p:cNvPr id="29" name="Groupe 28"/>
          <p:cNvGrpSpPr/>
          <p:nvPr/>
        </p:nvGrpSpPr>
        <p:grpSpPr>
          <a:xfrm>
            <a:off x="4677900" y="10518557"/>
            <a:ext cx="10812467" cy="16731515"/>
            <a:chOff x="5538017" y="7941794"/>
            <a:chExt cx="10812467" cy="6165384"/>
          </a:xfrm>
        </p:grpSpPr>
        <p:sp>
          <p:nvSpPr>
            <p:cNvPr id="30" name="Rectangle 2"/>
            <p:cNvSpPr txBox="1">
              <a:spLocks noChangeArrowheads="1"/>
            </p:cNvSpPr>
            <p:nvPr/>
          </p:nvSpPr>
          <p:spPr bwMode="auto">
            <a:xfrm>
              <a:off x="5538017" y="7941794"/>
              <a:ext cx="6368233" cy="539429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lIns="298314" tIns="149157" rIns="298314" bIns="149157"/>
            <a:lstStyle/>
            <a:p>
              <a:pPr defTabSz="3122975">
                <a:lnSpc>
                  <a:spcPct val="120000"/>
                </a:lnSpc>
              </a:pPr>
              <a:r>
                <a:rPr lang="fr-FR" sz="5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Problématique</a:t>
              </a: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3122975">
                <a:lnSpc>
                  <a:spcPct val="120000"/>
                </a:lnSpc>
              </a:pPr>
              <a:endParaRPr lang="fr-FR" sz="54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lvl="1" algn="just" defTabSz="3122975">
                <a:lnSpc>
                  <a:spcPct val="120000"/>
                </a:lnSpc>
              </a:pP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3122975">
                <a:lnSpc>
                  <a:spcPct val="120000"/>
                </a:lnSpc>
              </a:pP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3122975">
                <a:lnSpc>
                  <a:spcPct val="120000"/>
                </a:lnSpc>
              </a:pPr>
              <a:endParaRPr lang="fr-FR" sz="48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defTabSz="3122975">
                <a:lnSpc>
                  <a:spcPct val="120000"/>
                </a:lnSpc>
              </a:pPr>
              <a:endParaRPr lang="fr-FR" sz="48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defTabSz="3122975">
                <a:lnSpc>
                  <a:spcPct val="120000"/>
                </a:lnSpc>
              </a:pPr>
              <a:endParaRPr lang="fr-FR" sz="48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defTabSz="3122975">
                <a:lnSpc>
                  <a:spcPct val="120000"/>
                </a:lnSpc>
              </a:pPr>
              <a:endParaRPr lang="fr-FR" sz="4800" b="1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defTabSz="3122975">
                <a:lnSpc>
                  <a:spcPct val="120000"/>
                </a:lnSpc>
              </a:pPr>
              <a:endParaRPr lang="fr-FR" sz="54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defTabSz="3122975">
                <a:lnSpc>
                  <a:spcPct val="120000"/>
                </a:lnSpc>
              </a:pP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defTabSz="3122975">
                <a:lnSpc>
                  <a:spcPct val="120000"/>
                </a:lnSpc>
              </a:pP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defTabSz="3122975">
                <a:lnSpc>
                  <a:spcPct val="120000"/>
                </a:lnSpc>
              </a:pP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defTabSz="3122975">
                <a:lnSpc>
                  <a:spcPct val="120000"/>
                </a:lnSpc>
              </a:pP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defTabSz="3122975">
                <a:lnSpc>
                  <a:spcPct val="120000"/>
                </a:lnSpc>
              </a:pPr>
              <a:endParaRPr lang="fr-FR" sz="4800" kern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endParaRPr>
            </a:p>
            <a:p>
              <a:pPr defTabSz="3122975">
                <a:lnSpc>
                  <a:spcPct val="120000"/>
                </a:lnSpc>
              </a:pPr>
              <a:r>
                <a:rPr lang="fr-FR" sz="4800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defTabSz="3122975">
                <a:lnSpc>
                  <a:spcPct val="120000"/>
                </a:lnSpc>
              </a:pPr>
              <a:r>
                <a:rPr lang="fr-FR" sz="4800" kern="0" dirty="0" smtClean="0">
                  <a:solidFill>
                    <a:srgbClr val="FF0000"/>
                  </a:solidFill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endParaRPr lang="fr-FR" sz="4800" kern="0" dirty="0">
                <a:solidFill>
                  <a:srgbClr val="FF0000"/>
                </a:solidFill>
                <a:latin typeface="+mn-lt"/>
                <a:ea typeface="+mj-ea"/>
                <a:cs typeface="Arial" pitchFamily="34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753100" y="12433641"/>
              <a:ext cx="6477000" cy="54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Parties prenantes </a:t>
              </a:r>
            </a:p>
            <a:p>
              <a:r>
                <a:rPr lang="fr-FR" b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fr-FR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932247" y="13603627"/>
              <a:ext cx="10418237" cy="503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3122975">
                <a:lnSpc>
                  <a:spcPct val="120000"/>
                </a:lnSpc>
              </a:pPr>
              <a:r>
                <a:rPr lang="fr-FR" sz="5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Description du travail envisagé</a:t>
              </a:r>
              <a:endParaRPr lang="fr-FR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fr-FR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4838701" y="23610570"/>
            <a:ext cx="14897100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lvl="1" defTabSz="3122975">
              <a:lnSpc>
                <a:spcPct val="120000"/>
              </a:lnSpc>
            </a:pPr>
            <a:r>
              <a:rPr lang="fr-FR" sz="4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Porteur du projet </a:t>
            </a:r>
            <a:r>
              <a:rPr lang="fr-FR" sz="4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Bertrand </a:t>
            </a:r>
            <a:r>
              <a:rPr lang="fr-FR" sz="44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Laratte</a:t>
            </a:r>
            <a:r>
              <a:rPr lang="fr-FR" sz="4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UTT - CREIDD</a:t>
            </a:r>
          </a:p>
          <a:p>
            <a:pPr marL="4763" lvl="1" defTabSz="3122975">
              <a:lnSpc>
                <a:spcPct val="120000"/>
              </a:lnSpc>
            </a:pPr>
            <a:r>
              <a:rPr lang="fr-FR" sz="4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Suiveur UTC</a:t>
            </a:r>
            <a:r>
              <a:rPr lang="fr-FR" sz="4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Flore Vallet, UTC – Roberval</a:t>
            </a:r>
          </a:p>
          <a:p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009571" y="27031950"/>
            <a:ext cx="200221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122975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4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Etude de 2 indicateurs (méthodes </a:t>
            </a:r>
            <a:r>
              <a:rPr lang="fr-FR" sz="4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ReCiPe</a:t>
            </a: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&amp; CML)</a:t>
            </a:r>
          </a:p>
          <a:p>
            <a:pPr defTabSz="3122975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Recherche de données</a:t>
            </a:r>
          </a:p>
          <a:p>
            <a:pPr defTabSz="3122975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Construction des modèles mathématiques</a:t>
            </a:r>
          </a:p>
          <a:p>
            <a:pPr defTabSz="3122975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Validation des modèles par un cas d’étude (ex : charbon, cuivre..)</a:t>
            </a:r>
          </a:p>
          <a:p>
            <a:pPr defTabSz="3122975">
              <a:lnSpc>
                <a:spcPct val="120000"/>
              </a:lnSpc>
              <a:buFont typeface="Wingdings" pitchFamily="2" charset="2"/>
              <a:buChar char="v"/>
            </a:pP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Préconisations en fonction des résultats</a:t>
            </a:r>
          </a:p>
          <a:p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285875" y="32175450"/>
            <a:ext cx="27708225" cy="5495925"/>
            <a:chOff x="1285875" y="31908750"/>
            <a:chExt cx="27708225" cy="5495925"/>
          </a:xfrm>
        </p:grpSpPr>
        <p:grpSp>
          <p:nvGrpSpPr>
            <p:cNvPr id="28" name="Groupe 27"/>
            <p:cNvGrpSpPr/>
            <p:nvPr/>
          </p:nvGrpSpPr>
          <p:grpSpPr>
            <a:xfrm>
              <a:off x="1285875" y="31908750"/>
              <a:ext cx="27708225" cy="5197430"/>
              <a:chOff x="1285875" y="33147000"/>
              <a:chExt cx="27708225" cy="5197430"/>
            </a:xfrm>
          </p:grpSpPr>
          <p:graphicFrame>
            <p:nvGraphicFramePr>
              <p:cNvPr id="42" name="Diagramme 41"/>
              <p:cNvGraphicFramePr/>
              <p:nvPr/>
            </p:nvGraphicFramePr>
            <p:xfrm>
              <a:off x="1285875" y="33147000"/>
              <a:ext cx="27708225" cy="19475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pic>
            <p:nvPicPr>
              <p:cNvPr id="43" name="Picture 2" descr="C:\Users\UTILISATEUR\Desktop\Image_Tableau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86601" y="35279720"/>
                <a:ext cx="4429124" cy="3024363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TILISATEUR\Desktop\Image Mathématique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296775" y="35317820"/>
                <a:ext cx="4657725" cy="1156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Picture 4" descr="C:\Users\UTILISATEUR\Desktop\Image Mathématique2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3382607" y="36727522"/>
                <a:ext cx="2657493" cy="1616908"/>
              </a:xfrm>
              <a:prstGeom prst="rect">
                <a:avLst/>
              </a:prstGeom>
              <a:noFill/>
            </p:spPr>
          </p:pic>
          <p:pic>
            <p:nvPicPr>
              <p:cNvPr id="46" name="Picture 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748466" y="35318700"/>
                <a:ext cx="4763343" cy="2829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6" descr="C:\Users\whaushee\Desktop\ReCiPe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676400" y="35309735"/>
                <a:ext cx="4459376" cy="1598760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8820" t="1174" r="3087" b="2934"/>
              <a:stretch>
                <a:fillRect/>
              </a:stretch>
            </p:blipFill>
            <p:spPr bwMode="auto">
              <a:xfrm>
                <a:off x="24204335" y="35276464"/>
                <a:ext cx="3707651" cy="303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95450" y="35790186"/>
              <a:ext cx="4448176" cy="161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ZoneTexte 49"/>
          <p:cNvSpPr txBox="1"/>
          <p:nvPr/>
        </p:nvSpPr>
        <p:spPr>
          <a:xfrm>
            <a:off x="4991100" y="11715750"/>
            <a:ext cx="201549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22975">
              <a:lnSpc>
                <a:spcPct val="120000"/>
              </a:lnSpc>
            </a:pPr>
            <a:r>
              <a:rPr lang="fr-FR" sz="5400" b="1" kern="0" dirty="0" smtClean="0">
                <a:latin typeface="Arial" pitchFamily="34" charset="0"/>
                <a:cs typeface="Arial" pitchFamily="34" charset="0"/>
              </a:rPr>
              <a:t>Pourquoi développer des indicateurs dynamiques ?</a:t>
            </a:r>
          </a:p>
          <a:p>
            <a:pPr algn="just" defTabSz="3122975">
              <a:lnSpc>
                <a:spcPct val="120000"/>
              </a:lnSpc>
            </a:pP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Les indicateurs actuels utilisés en </a:t>
            </a:r>
            <a:r>
              <a:rPr lang="fr-FR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Analyse de Cycle de Vie </a:t>
            </a:r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(ACV) sont statiques: on ne peut pas voir d'évolution de l'impact </a:t>
            </a:r>
            <a:r>
              <a:rPr lang="fr-FR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dans le temps.</a:t>
            </a:r>
            <a:endParaRPr lang="fr-FR" sz="48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3122975">
              <a:lnSpc>
                <a:spcPct val="120000"/>
              </a:lnSpc>
            </a:pPr>
            <a:endParaRPr lang="fr-FR" sz="1400" u="sng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3122975">
              <a:lnSpc>
                <a:spcPct val="120000"/>
              </a:lnSpc>
            </a:pPr>
            <a:r>
              <a:rPr lang="fr-FR" sz="4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Exemple</a:t>
            </a:r>
            <a:r>
              <a:rPr lang="fr-FR" sz="4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Utilisation du cuivre dans les téléviseurs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147262" y="19423063"/>
            <a:ext cx="24196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Il y a impossibilité d’analyser l’impact en fonction du temps avec les indicateurs actuels !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121816" y="20621665"/>
            <a:ext cx="24067806" cy="1846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Comment anticiper les conséquences de l’exploitation des ressources abiotiques</a:t>
            </a:r>
          </a:p>
          <a:p>
            <a:r>
              <a:rPr lang="fr-FR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non renouvelables ? </a:t>
            </a:r>
            <a:r>
              <a:rPr lang="fr-FR" sz="4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(i.e. combustibles fossiles, minerais</a:t>
            </a:r>
            <a:r>
              <a:rPr lang="fr-FR" sz="4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fr-FR" sz="4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40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24366538" y="27534728"/>
            <a:ext cx="2579687" cy="3794585"/>
            <a:chOff x="24652288" y="27877628"/>
            <a:chExt cx="2579687" cy="3794585"/>
          </a:xfrm>
        </p:grpSpPr>
        <p:pic>
          <p:nvPicPr>
            <p:cNvPr id="1028" name="Picture 4" descr="Z:\Work\DD01\liquefaction-charbon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664988" y="27877628"/>
              <a:ext cx="2566987" cy="1832434"/>
            </a:xfrm>
            <a:prstGeom prst="rect">
              <a:avLst/>
            </a:prstGeom>
            <a:noFill/>
          </p:spPr>
        </p:pic>
        <p:pic>
          <p:nvPicPr>
            <p:cNvPr id="1029" name="Picture 5" descr="Z:\Work\DD01\matiere-premiere-cuivre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652288" y="29767213"/>
              <a:ext cx="2540000" cy="1905000"/>
            </a:xfrm>
            <a:prstGeom prst="rect">
              <a:avLst/>
            </a:prstGeom>
            <a:noFill/>
          </p:spPr>
        </p:pic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4692316" y="7250100"/>
            <a:ext cx="20969878" cy="2272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298314" tIns="149157" rIns="298314" bIns="149157"/>
          <a:lstStyle/>
          <a:p>
            <a:pPr marL="0" marR="0" lvl="0" indent="0" algn="ctr" defTabSz="312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DEVELOPPEMENT D’UN INDICATEUR ENVIRONNEMENTAL DYNAMIQUE :</a:t>
            </a:r>
            <a:r>
              <a:rPr kumimoji="0" lang="fr-FR" sz="56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</a:t>
            </a:r>
            <a:r>
              <a:rPr kumimoji="0" lang="fr-FR" sz="4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RESSOURCES ABIOTIQUES NON RENOUVELABLES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MQ_2005_v2">
  <a:themeElements>
    <a:clrScheme name="modele_MQ_2005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e_MQ_2005_v2">
      <a:majorFont>
        <a:latin typeface="DIN-Bold"/>
        <a:ea typeface=""/>
        <a:cs typeface=""/>
      </a:majorFont>
      <a:minorFont>
        <a:latin typeface="DIN-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-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-Medium" pitchFamily="34" charset="0"/>
          </a:defRPr>
        </a:defPPr>
      </a:lstStyle>
    </a:lnDef>
  </a:objectDefaults>
  <a:extraClrSchemeLst>
    <a:extraClrScheme>
      <a:clrScheme name="modele_MQ_2005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MQ_2005_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8439</TotalTime>
  <Words>183</Words>
  <Application>Microsoft Office PowerPoint</Application>
  <PresentationFormat>Personnalisé</PresentationFormat>
  <Paragraphs>42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modele_MQ_2005_v2</vt:lpstr>
      <vt:lpstr>Diapositive 1</vt:lpstr>
    </vt:vector>
  </TitlesOfParts>
  <Company>Groupe UTC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cours</dc:title>
  <dc:creator>Gilbert Farges</dc:creator>
  <cp:lastModifiedBy>jollivet</cp:lastModifiedBy>
  <cp:revision>231</cp:revision>
  <cp:lastPrinted>2005-07-01T12:00:49Z</cp:lastPrinted>
  <dcterms:created xsi:type="dcterms:W3CDTF">2005-07-01T14:05:38Z</dcterms:created>
  <dcterms:modified xsi:type="dcterms:W3CDTF">2013-03-26T08:36:14Z</dcterms:modified>
</cp:coreProperties>
</file>