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7099300" cy="10234613"/>
  <p:defaultTextStyle>
    <a:defPPr>
      <a:defRPr lang="fr-FR"/>
    </a:defPPr>
    <a:lvl1pPr algn="l" rtl="0" eaLnBrk="0" fontAlgn="base" hangingPunct="0">
      <a:spcBef>
        <a:spcPct val="0"/>
      </a:spcBef>
      <a:spcAft>
        <a:spcPct val="0"/>
      </a:spcAft>
      <a:defRPr kern="1200">
        <a:solidFill>
          <a:schemeClr val="tx1"/>
        </a:solidFill>
        <a:latin typeface="DIN-Medium" pitchFamily="34" charset="0"/>
        <a:ea typeface="+mn-ea"/>
        <a:cs typeface="+mn-cs"/>
      </a:defRPr>
    </a:lvl1pPr>
    <a:lvl2pPr marL="1491569" algn="l" rtl="0" eaLnBrk="0" fontAlgn="base" hangingPunct="0">
      <a:spcBef>
        <a:spcPct val="0"/>
      </a:spcBef>
      <a:spcAft>
        <a:spcPct val="0"/>
      </a:spcAft>
      <a:defRPr kern="1200">
        <a:solidFill>
          <a:schemeClr val="tx1"/>
        </a:solidFill>
        <a:latin typeface="DIN-Medium" pitchFamily="34" charset="0"/>
        <a:ea typeface="+mn-ea"/>
        <a:cs typeface="+mn-cs"/>
      </a:defRPr>
    </a:lvl2pPr>
    <a:lvl3pPr marL="2983139" algn="l" rtl="0" eaLnBrk="0" fontAlgn="base" hangingPunct="0">
      <a:spcBef>
        <a:spcPct val="0"/>
      </a:spcBef>
      <a:spcAft>
        <a:spcPct val="0"/>
      </a:spcAft>
      <a:defRPr kern="1200">
        <a:solidFill>
          <a:schemeClr val="tx1"/>
        </a:solidFill>
        <a:latin typeface="DIN-Medium" pitchFamily="34" charset="0"/>
        <a:ea typeface="+mn-ea"/>
        <a:cs typeface="+mn-cs"/>
      </a:defRPr>
    </a:lvl3pPr>
    <a:lvl4pPr marL="4474708" algn="l" rtl="0" eaLnBrk="0" fontAlgn="base" hangingPunct="0">
      <a:spcBef>
        <a:spcPct val="0"/>
      </a:spcBef>
      <a:spcAft>
        <a:spcPct val="0"/>
      </a:spcAft>
      <a:defRPr kern="1200">
        <a:solidFill>
          <a:schemeClr val="tx1"/>
        </a:solidFill>
        <a:latin typeface="DIN-Medium" pitchFamily="34" charset="0"/>
        <a:ea typeface="+mn-ea"/>
        <a:cs typeface="+mn-cs"/>
      </a:defRPr>
    </a:lvl4pPr>
    <a:lvl5pPr marL="5966277" algn="l" rtl="0" eaLnBrk="0" fontAlgn="base" hangingPunct="0">
      <a:spcBef>
        <a:spcPct val="0"/>
      </a:spcBef>
      <a:spcAft>
        <a:spcPct val="0"/>
      </a:spcAft>
      <a:defRPr kern="1200">
        <a:solidFill>
          <a:schemeClr val="tx1"/>
        </a:solidFill>
        <a:latin typeface="DIN-Medium" pitchFamily="34" charset="0"/>
        <a:ea typeface="+mn-ea"/>
        <a:cs typeface="+mn-cs"/>
      </a:defRPr>
    </a:lvl5pPr>
    <a:lvl6pPr marL="7457846" algn="l" defTabSz="2983139" rtl="0" eaLnBrk="1" latinLnBrk="0" hangingPunct="1">
      <a:defRPr kern="1200">
        <a:solidFill>
          <a:schemeClr val="tx1"/>
        </a:solidFill>
        <a:latin typeface="DIN-Medium" pitchFamily="34" charset="0"/>
        <a:ea typeface="+mn-ea"/>
        <a:cs typeface="+mn-cs"/>
      </a:defRPr>
    </a:lvl6pPr>
    <a:lvl7pPr marL="8949416" algn="l" defTabSz="2983139" rtl="0" eaLnBrk="1" latinLnBrk="0" hangingPunct="1">
      <a:defRPr kern="1200">
        <a:solidFill>
          <a:schemeClr val="tx1"/>
        </a:solidFill>
        <a:latin typeface="DIN-Medium" pitchFamily="34" charset="0"/>
        <a:ea typeface="+mn-ea"/>
        <a:cs typeface="+mn-cs"/>
      </a:defRPr>
    </a:lvl7pPr>
    <a:lvl8pPr marL="10440985" algn="l" defTabSz="2983139" rtl="0" eaLnBrk="1" latinLnBrk="0" hangingPunct="1">
      <a:defRPr kern="1200">
        <a:solidFill>
          <a:schemeClr val="tx1"/>
        </a:solidFill>
        <a:latin typeface="DIN-Medium" pitchFamily="34" charset="0"/>
        <a:ea typeface="+mn-ea"/>
        <a:cs typeface="+mn-cs"/>
      </a:defRPr>
    </a:lvl8pPr>
    <a:lvl9pPr marL="11932554" algn="l" defTabSz="2983139" rtl="0" eaLnBrk="1" latinLnBrk="0" hangingPunct="1">
      <a:defRPr kern="1200">
        <a:solidFill>
          <a:schemeClr val="tx1"/>
        </a:solidFill>
        <a:latin typeface="DIN-Medium" pitchFamily="34" charset="0"/>
        <a:ea typeface="+mn-ea"/>
        <a:cs typeface="+mn-cs"/>
      </a:defRPr>
    </a:lvl9pPr>
  </p:defaultTextStyle>
  <p:extLst>
    <p:ext uri="{EFAFB233-063F-42B5-8137-9DF3F51BA10A}">
      <p15:sldGuideLst xmlns:p15="http://schemas.microsoft.com/office/powerpoint/2012/main" xmlns="">
        <p15:guide id="1" orient="horz" pos="13483">
          <p15:clr>
            <a:srgbClr val="A4A3A4"/>
          </p15:clr>
        </p15:guide>
        <p15:guide id="2" pos="953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6D"/>
    <a:srgbClr val="FFCC00"/>
    <a:srgbClr val="5A5B5E"/>
    <a:srgbClr val="4667A2"/>
    <a:srgbClr val="78B5DE"/>
    <a:srgbClr val="FFF7CF"/>
    <a:srgbClr val="FFD910"/>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740" autoAdjust="0"/>
    <p:restoredTop sz="99256" autoAdjust="0"/>
  </p:normalViewPr>
  <p:slideViewPr>
    <p:cSldViewPr snapToGrid="0">
      <p:cViewPr>
        <p:scale>
          <a:sx n="25" d="100"/>
          <a:sy n="25" d="100"/>
        </p:scale>
        <p:origin x="-1638" y="2676"/>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ED61E0-5A9C-4F3D-A264-BC47CB660239}" type="doc">
      <dgm:prSet loTypeId="urn:microsoft.com/office/officeart/2005/8/layout/process4" loCatId="process" qsTypeId="urn:microsoft.com/office/officeart/2005/8/quickstyle/simple3" qsCatId="simple" csTypeId="urn:microsoft.com/office/officeart/2005/8/colors/colorful4" csCatId="colorful" phldr="1"/>
      <dgm:spPr/>
      <dgm:t>
        <a:bodyPr/>
        <a:lstStyle/>
        <a:p>
          <a:endParaRPr lang="fr-FR"/>
        </a:p>
      </dgm:t>
    </dgm:pt>
    <dgm:pt modelId="{A92C3108-DF6D-403C-9759-04784A70D21F}">
      <dgm:prSet phldrT="[Texte]" custT="1"/>
      <dgm:spPr/>
      <dgm:t>
        <a:bodyPr/>
        <a:lstStyle/>
        <a:p>
          <a:r>
            <a:rPr lang="fr-FR" sz="3200" b="1" dirty="0" smtClean="0"/>
            <a:t>Rejet de phosphates et nitrates dans l’eau</a:t>
          </a:r>
          <a:endParaRPr lang="fr-FR" sz="3200" b="1" dirty="0"/>
        </a:p>
      </dgm:t>
    </dgm:pt>
    <dgm:pt modelId="{25B600C7-DB82-4D31-A525-8D1C84A720D4}" type="parTrans" cxnId="{1926A638-BF27-4D20-B5F1-C0315BD3E4BF}">
      <dgm:prSet/>
      <dgm:spPr/>
      <dgm:t>
        <a:bodyPr/>
        <a:lstStyle/>
        <a:p>
          <a:endParaRPr lang="fr-FR" sz="3200"/>
        </a:p>
      </dgm:t>
    </dgm:pt>
    <dgm:pt modelId="{BBC7CE92-C86E-456F-A898-1D5B31DB408B}" type="sibTrans" cxnId="{1926A638-BF27-4D20-B5F1-C0315BD3E4BF}">
      <dgm:prSet/>
      <dgm:spPr/>
      <dgm:t>
        <a:bodyPr/>
        <a:lstStyle/>
        <a:p>
          <a:endParaRPr lang="fr-FR" sz="3200"/>
        </a:p>
      </dgm:t>
    </dgm:pt>
    <dgm:pt modelId="{48650A8D-CC6A-441C-8988-DFA99A2BD99B}">
      <dgm:prSet phldrT="[Texte]" custT="1"/>
      <dgm:spPr/>
      <dgm:t>
        <a:bodyPr/>
        <a:lstStyle/>
        <a:p>
          <a:r>
            <a:rPr lang="fr-FR" sz="3200" dirty="0" smtClean="0"/>
            <a:t>Croissance des algues et du  phytoplancton</a:t>
          </a:r>
          <a:endParaRPr lang="fr-FR" sz="3200" dirty="0"/>
        </a:p>
      </dgm:t>
    </dgm:pt>
    <dgm:pt modelId="{CB37AA18-BC6D-4740-A59B-ACF618B87B5C}" type="parTrans" cxnId="{931C3159-C4EF-43C2-80A8-3A625299DBA8}">
      <dgm:prSet/>
      <dgm:spPr/>
      <dgm:t>
        <a:bodyPr/>
        <a:lstStyle/>
        <a:p>
          <a:endParaRPr lang="fr-FR" sz="3200"/>
        </a:p>
      </dgm:t>
    </dgm:pt>
    <dgm:pt modelId="{C97F8E4C-D7BD-45BB-893F-DC50B077734F}" type="sibTrans" cxnId="{931C3159-C4EF-43C2-80A8-3A625299DBA8}">
      <dgm:prSet/>
      <dgm:spPr/>
      <dgm:t>
        <a:bodyPr/>
        <a:lstStyle/>
        <a:p>
          <a:endParaRPr lang="fr-FR" sz="3200"/>
        </a:p>
      </dgm:t>
    </dgm:pt>
    <dgm:pt modelId="{BCF6D540-3477-4E5C-99CD-5F7AEE3E4D0B}">
      <dgm:prSet phldrT="[Texte]" custT="1"/>
      <dgm:spPr/>
      <dgm:t>
        <a:bodyPr/>
        <a:lstStyle/>
        <a:p>
          <a:r>
            <a:rPr lang="fr-FR" sz="3200" dirty="0" smtClean="0"/>
            <a:t>Augmentation de la turbidité (opacité) de l’eau</a:t>
          </a:r>
          <a:endParaRPr lang="fr-FR" sz="3200" dirty="0"/>
        </a:p>
      </dgm:t>
    </dgm:pt>
    <dgm:pt modelId="{327268D3-9BFF-489D-BAA3-9D73954CDD15}" type="parTrans" cxnId="{386962AA-7646-4257-AC95-C5EE98A8104D}">
      <dgm:prSet/>
      <dgm:spPr/>
      <dgm:t>
        <a:bodyPr/>
        <a:lstStyle/>
        <a:p>
          <a:endParaRPr lang="fr-FR" sz="3200"/>
        </a:p>
      </dgm:t>
    </dgm:pt>
    <dgm:pt modelId="{1978FF2F-82EF-4964-B38A-BBFFAD5BA1A2}" type="sibTrans" cxnId="{386962AA-7646-4257-AC95-C5EE98A8104D}">
      <dgm:prSet/>
      <dgm:spPr/>
      <dgm:t>
        <a:bodyPr/>
        <a:lstStyle/>
        <a:p>
          <a:endParaRPr lang="fr-FR" sz="3200"/>
        </a:p>
      </dgm:t>
    </dgm:pt>
    <dgm:pt modelId="{97A940E5-FC75-428A-AACD-CA12CD938073}">
      <dgm:prSet custT="1"/>
      <dgm:spPr/>
      <dgm:t>
        <a:bodyPr/>
        <a:lstStyle/>
        <a:p>
          <a:r>
            <a:rPr lang="fr-FR" sz="3200" dirty="0" smtClean="0"/>
            <a:t>Mort et décomposition des algues et  du phytoplancton</a:t>
          </a:r>
          <a:endParaRPr lang="fr-FR" sz="3200" dirty="0"/>
        </a:p>
      </dgm:t>
    </dgm:pt>
    <dgm:pt modelId="{47633B22-9A7E-477D-85AA-70766CB0FEAB}" type="parTrans" cxnId="{CF4B91E8-A19E-41AA-9611-45631EDA0CB1}">
      <dgm:prSet/>
      <dgm:spPr/>
      <dgm:t>
        <a:bodyPr/>
        <a:lstStyle/>
        <a:p>
          <a:endParaRPr lang="fr-FR" sz="3200"/>
        </a:p>
      </dgm:t>
    </dgm:pt>
    <dgm:pt modelId="{C76D864A-6235-4F1D-9B39-EC5F394940A0}" type="sibTrans" cxnId="{CF4B91E8-A19E-41AA-9611-45631EDA0CB1}">
      <dgm:prSet/>
      <dgm:spPr/>
      <dgm:t>
        <a:bodyPr/>
        <a:lstStyle/>
        <a:p>
          <a:endParaRPr lang="fr-FR" sz="3200"/>
        </a:p>
      </dgm:t>
    </dgm:pt>
    <dgm:pt modelId="{ED90C069-E664-4775-BAF8-5A7355EE33EA}">
      <dgm:prSet custT="1"/>
      <dgm:spPr/>
      <dgm:t>
        <a:bodyPr/>
        <a:lstStyle/>
        <a:p>
          <a:r>
            <a:rPr lang="fr-FR" sz="3200" dirty="0" smtClean="0"/>
            <a:t>Consommation de l’oxygène dissous en profondeur</a:t>
          </a:r>
          <a:endParaRPr lang="fr-FR" sz="3200" dirty="0"/>
        </a:p>
      </dgm:t>
    </dgm:pt>
    <dgm:pt modelId="{76606996-D461-465B-8A78-65F0A0488593}" type="sibTrans" cxnId="{02799B91-AA58-43B3-9AEF-E65791BFF59D}">
      <dgm:prSet/>
      <dgm:spPr/>
      <dgm:t>
        <a:bodyPr/>
        <a:lstStyle/>
        <a:p>
          <a:endParaRPr lang="fr-FR" sz="3200"/>
        </a:p>
      </dgm:t>
    </dgm:pt>
    <dgm:pt modelId="{F7BFF046-91B6-4725-A57A-E73C68F3403F}" type="parTrans" cxnId="{02799B91-AA58-43B3-9AEF-E65791BFF59D}">
      <dgm:prSet/>
      <dgm:spPr/>
      <dgm:t>
        <a:bodyPr/>
        <a:lstStyle/>
        <a:p>
          <a:endParaRPr lang="fr-FR" sz="3200"/>
        </a:p>
      </dgm:t>
    </dgm:pt>
    <dgm:pt modelId="{4BC1FC65-EF08-4235-B438-9FD086C0A0C6}">
      <dgm:prSet custT="1"/>
      <dgm:spPr/>
      <dgm:t>
        <a:bodyPr/>
        <a:lstStyle/>
        <a:p>
          <a:r>
            <a:rPr lang="fr-FR" sz="3200" b="1" dirty="0" smtClean="0"/>
            <a:t>Perte de biodiversité</a:t>
          </a:r>
          <a:endParaRPr lang="fr-FR" sz="3200" b="1" dirty="0"/>
        </a:p>
      </dgm:t>
    </dgm:pt>
    <dgm:pt modelId="{166447D1-951F-4B38-8290-280D0FFF9311}" type="parTrans" cxnId="{08745941-9305-443C-A07A-A6B10D0B30DE}">
      <dgm:prSet/>
      <dgm:spPr/>
      <dgm:t>
        <a:bodyPr/>
        <a:lstStyle/>
        <a:p>
          <a:endParaRPr lang="fr-FR" sz="3200"/>
        </a:p>
      </dgm:t>
    </dgm:pt>
    <dgm:pt modelId="{96CBBCCF-6E83-48BB-B28D-B45FAEE6B07D}" type="sibTrans" cxnId="{08745941-9305-443C-A07A-A6B10D0B30DE}">
      <dgm:prSet/>
      <dgm:spPr/>
      <dgm:t>
        <a:bodyPr/>
        <a:lstStyle/>
        <a:p>
          <a:endParaRPr lang="fr-FR" sz="3200"/>
        </a:p>
      </dgm:t>
    </dgm:pt>
    <dgm:pt modelId="{D01D5C85-8D48-4E33-AA38-E826292BDBD7}" type="pres">
      <dgm:prSet presAssocID="{C9ED61E0-5A9C-4F3D-A264-BC47CB660239}" presName="Name0" presStyleCnt="0">
        <dgm:presLayoutVars>
          <dgm:dir/>
          <dgm:animLvl val="lvl"/>
          <dgm:resizeHandles val="exact"/>
        </dgm:presLayoutVars>
      </dgm:prSet>
      <dgm:spPr/>
      <dgm:t>
        <a:bodyPr/>
        <a:lstStyle/>
        <a:p>
          <a:endParaRPr lang="fr-FR"/>
        </a:p>
      </dgm:t>
    </dgm:pt>
    <dgm:pt modelId="{34669A37-6B40-4E33-84E8-4B0C7384EC1D}" type="pres">
      <dgm:prSet presAssocID="{4BC1FC65-EF08-4235-B438-9FD086C0A0C6}" presName="boxAndChildren" presStyleCnt="0"/>
      <dgm:spPr/>
      <dgm:t>
        <a:bodyPr/>
        <a:lstStyle/>
        <a:p>
          <a:endParaRPr lang="fr-FR"/>
        </a:p>
      </dgm:t>
    </dgm:pt>
    <dgm:pt modelId="{1F81EABF-5C8E-474A-A88C-D0171D3B18B5}" type="pres">
      <dgm:prSet presAssocID="{4BC1FC65-EF08-4235-B438-9FD086C0A0C6}" presName="parentTextBox" presStyleLbl="node1" presStyleIdx="0" presStyleCnt="6"/>
      <dgm:spPr/>
      <dgm:t>
        <a:bodyPr/>
        <a:lstStyle/>
        <a:p>
          <a:endParaRPr lang="fr-FR"/>
        </a:p>
      </dgm:t>
    </dgm:pt>
    <dgm:pt modelId="{978B309D-BB3A-458B-8CE4-D3637051A265}" type="pres">
      <dgm:prSet presAssocID="{76606996-D461-465B-8A78-65F0A0488593}" presName="sp" presStyleCnt="0"/>
      <dgm:spPr/>
      <dgm:t>
        <a:bodyPr/>
        <a:lstStyle/>
        <a:p>
          <a:endParaRPr lang="fr-FR"/>
        </a:p>
      </dgm:t>
    </dgm:pt>
    <dgm:pt modelId="{A0774A81-66E6-4621-9511-D8B459F0F4C6}" type="pres">
      <dgm:prSet presAssocID="{ED90C069-E664-4775-BAF8-5A7355EE33EA}" presName="arrowAndChildren" presStyleCnt="0"/>
      <dgm:spPr/>
      <dgm:t>
        <a:bodyPr/>
        <a:lstStyle/>
        <a:p>
          <a:endParaRPr lang="fr-FR"/>
        </a:p>
      </dgm:t>
    </dgm:pt>
    <dgm:pt modelId="{DF45F20C-13A8-47B2-A3EB-B268257B6332}" type="pres">
      <dgm:prSet presAssocID="{ED90C069-E664-4775-BAF8-5A7355EE33EA}" presName="parentTextArrow" presStyleLbl="node1" presStyleIdx="1" presStyleCnt="6"/>
      <dgm:spPr/>
      <dgm:t>
        <a:bodyPr/>
        <a:lstStyle/>
        <a:p>
          <a:endParaRPr lang="fr-FR"/>
        </a:p>
      </dgm:t>
    </dgm:pt>
    <dgm:pt modelId="{37E87B64-797A-4031-9385-A8D97CD431B0}" type="pres">
      <dgm:prSet presAssocID="{C76D864A-6235-4F1D-9B39-EC5F394940A0}" presName="sp" presStyleCnt="0"/>
      <dgm:spPr/>
      <dgm:t>
        <a:bodyPr/>
        <a:lstStyle/>
        <a:p>
          <a:endParaRPr lang="fr-FR"/>
        </a:p>
      </dgm:t>
    </dgm:pt>
    <dgm:pt modelId="{23595A5A-F74F-421E-BE92-DCC79B1AE642}" type="pres">
      <dgm:prSet presAssocID="{97A940E5-FC75-428A-AACD-CA12CD938073}" presName="arrowAndChildren" presStyleCnt="0"/>
      <dgm:spPr/>
      <dgm:t>
        <a:bodyPr/>
        <a:lstStyle/>
        <a:p>
          <a:endParaRPr lang="fr-FR"/>
        </a:p>
      </dgm:t>
    </dgm:pt>
    <dgm:pt modelId="{45546CAF-6DCA-41C4-B4C2-FA3CD9ABF7C6}" type="pres">
      <dgm:prSet presAssocID="{97A940E5-FC75-428A-AACD-CA12CD938073}" presName="parentTextArrow" presStyleLbl="node1" presStyleIdx="2" presStyleCnt="6" custLinFactNeighborX="216"/>
      <dgm:spPr/>
      <dgm:t>
        <a:bodyPr/>
        <a:lstStyle/>
        <a:p>
          <a:endParaRPr lang="fr-FR"/>
        </a:p>
      </dgm:t>
    </dgm:pt>
    <dgm:pt modelId="{56BF9A84-0B21-42B4-822E-82D7C2CE1282}" type="pres">
      <dgm:prSet presAssocID="{1978FF2F-82EF-4964-B38A-BBFFAD5BA1A2}" presName="sp" presStyleCnt="0"/>
      <dgm:spPr/>
      <dgm:t>
        <a:bodyPr/>
        <a:lstStyle/>
        <a:p>
          <a:endParaRPr lang="fr-FR"/>
        </a:p>
      </dgm:t>
    </dgm:pt>
    <dgm:pt modelId="{8E94E865-4670-442C-A64D-B6A522508AD5}" type="pres">
      <dgm:prSet presAssocID="{BCF6D540-3477-4E5C-99CD-5F7AEE3E4D0B}" presName="arrowAndChildren" presStyleCnt="0"/>
      <dgm:spPr/>
      <dgm:t>
        <a:bodyPr/>
        <a:lstStyle/>
        <a:p>
          <a:endParaRPr lang="fr-FR"/>
        </a:p>
      </dgm:t>
    </dgm:pt>
    <dgm:pt modelId="{3B2A84A6-404F-4828-AE4B-DFBD435BC5E2}" type="pres">
      <dgm:prSet presAssocID="{BCF6D540-3477-4E5C-99CD-5F7AEE3E4D0B}" presName="parentTextArrow" presStyleLbl="node1" presStyleIdx="3" presStyleCnt="6"/>
      <dgm:spPr/>
      <dgm:t>
        <a:bodyPr/>
        <a:lstStyle/>
        <a:p>
          <a:endParaRPr lang="fr-FR"/>
        </a:p>
      </dgm:t>
    </dgm:pt>
    <dgm:pt modelId="{5035F8B0-C70A-49F5-8D92-0A9136846437}" type="pres">
      <dgm:prSet presAssocID="{C97F8E4C-D7BD-45BB-893F-DC50B077734F}" presName="sp" presStyleCnt="0"/>
      <dgm:spPr/>
      <dgm:t>
        <a:bodyPr/>
        <a:lstStyle/>
        <a:p>
          <a:endParaRPr lang="fr-FR"/>
        </a:p>
      </dgm:t>
    </dgm:pt>
    <dgm:pt modelId="{E3C4E007-4A43-42BB-BFD3-6885A4AA5794}" type="pres">
      <dgm:prSet presAssocID="{48650A8D-CC6A-441C-8988-DFA99A2BD99B}" presName="arrowAndChildren" presStyleCnt="0"/>
      <dgm:spPr/>
      <dgm:t>
        <a:bodyPr/>
        <a:lstStyle/>
        <a:p>
          <a:endParaRPr lang="fr-FR"/>
        </a:p>
      </dgm:t>
    </dgm:pt>
    <dgm:pt modelId="{D311DC78-A03E-416C-99B9-F41240BFDF5B}" type="pres">
      <dgm:prSet presAssocID="{48650A8D-CC6A-441C-8988-DFA99A2BD99B}" presName="parentTextArrow" presStyleLbl="node1" presStyleIdx="4" presStyleCnt="6"/>
      <dgm:spPr/>
      <dgm:t>
        <a:bodyPr/>
        <a:lstStyle/>
        <a:p>
          <a:endParaRPr lang="fr-FR"/>
        </a:p>
      </dgm:t>
    </dgm:pt>
    <dgm:pt modelId="{17DD6261-1AA7-4537-8AA7-35B1D75F35A2}" type="pres">
      <dgm:prSet presAssocID="{BBC7CE92-C86E-456F-A898-1D5B31DB408B}" presName="sp" presStyleCnt="0"/>
      <dgm:spPr/>
      <dgm:t>
        <a:bodyPr/>
        <a:lstStyle/>
        <a:p>
          <a:endParaRPr lang="fr-FR"/>
        </a:p>
      </dgm:t>
    </dgm:pt>
    <dgm:pt modelId="{2DBC305A-4856-4155-968A-5906AB714D73}" type="pres">
      <dgm:prSet presAssocID="{A92C3108-DF6D-403C-9759-04784A70D21F}" presName="arrowAndChildren" presStyleCnt="0"/>
      <dgm:spPr/>
      <dgm:t>
        <a:bodyPr/>
        <a:lstStyle/>
        <a:p>
          <a:endParaRPr lang="fr-FR"/>
        </a:p>
      </dgm:t>
    </dgm:pt>
    <dgm:pt modelId="{642A058F-15DA-41AA-BA1E-46AFE4413AF4}" type="pres">
      <dgm:prSet presAssocID="{A92C3108-DF6D-403C-9759-04784A70D21F}" presName="parentTextArrow" presStyleLbl="node1" presStyleIdx="5" presStyleCnt="6"/>
      <dgm:spPr/>
      <dgm:t>
        <a:bodyPr/>
        <a:lstStyle/>
        <a:p>
          <a:endParaRPr lang="fr-FR"/>
        </a:p>
      </dgm:t>
    </dgm:pt>
  </dgm:ptLst>
  <dgm:cxnLst>
    <dgm:cxn modelId="{386962AA-7646-4257-AC95-C5EE98A8104D}" srcId="{C9ED61E0-5A9C-4F3D-A264-BC47CB660239}" destId="{BCF6D540-3477-4E5C-99CD-5F7AEE3E4D0B}" srcOrd="2" destOrd="0" parTransId="{327268D3-9BFF-489D-BAA3-9D73954CDD15}" sibTransId="{1978FF2F-82EF-4964-B38A-BBFFAD5BA1A2}"/>
    <dgm:cxn modelId="{D4C77161-D9BA-48D5-8B1F-6CF34407FC1C}" type="presOf" srcId="{ED90C069-E664-4775-BAF8-5A7355EE33EA}" destId="{DF45F20C-13A8-47B2-A3EB-B268257B6332}" srcOrd="0" destOrd="0" presId="urn:microsoft.com/office/officeart/2005/8/layout/process4"/>
    <dgm:cxn modelId="{34C31625-F742-44E7-A96C-A2089A93242A}" type="presOf" srcId="{48650A8D-CC6A-441C-8988-DFA99A2BD99B}" destId="{D311DC78-A03E-416C-99B9-F41240BFDF5B}" srcOrd="0" destOrd="0" presId="urn:microsoft.com/office/officeart/2005/8/layout/process4"/>
    <dgm:cxn modelId="{02799B91-AA58-43B3-9AEF-E65791BFF59D}" srcId="{C9ED61E0-5A9C-4F3D-A264-BC47CB660239}" destId="{ED90C069-E664-4775-BAF8-5A7355EE33EA}" srcOrd="4" destOrd="0" parTransId="{F7BFF046-91B6-4725-A57A-E73C68F3403F}" sibTransId="{76606996-D461-465B-8A78-65F0A0488593}"/>
    <dgm:cxn modelId="{1926A638-BF27-4D20-B5F1-C0315BD3E4BF}" srcId="{C9ED61E0-5A9C-4F3D-A264-BC47CB660239}" destId="{A92C3108-DF6D-403C-9759-04784A70D21F}" srcOrd="0" destOrd="0" parTransId="{25B600C7-DB82-4D31-A525-8D1C84A720D4}" sibTransId="{BBC7CE92-C86E-456F-A898-1D5B31DB408B}"/>
    <dgm:cxn modelId="{08745941-9305-443C-A07A-A6B10D0B30DE}" srcId="{C9ED61E0-5A9C-4F3D-A264-BC47CB660239}" destId="{4BC1FC65-EF08-4235-B438-9FD086C0A0C6}" srcOrd="5" destOrd="0" parTransId="{166447D1-951F-4B38-8290-280D0FFF9311}" sibTransId="{96CBBCCF-6E83-48BB-B28D-B45FAEE6B07D}"/>
    <dgm:cxn modelId="{DF63639E-2B92-4593-9C48-C2D2FE62E5AC}" type="presOf" srcId="{97A940E5-FC75-428A-AACD-CA12CD938073}" destId="{45546CAF-6DCA-41C4-B4C2-FA3CD9ABF7C6}" srcOrd="0" destOrd="0" presId="urn:microsoft.com/office/officeart/2005/8/layout/process4"/>
    <dgm:cxn modelId="{8D2D7E05-E95A-4CB4-A992-77F14073E8B3}" type="presOf" srcId="{BCF6D540-3477-4E5C-99CD-5F7AEE3E4D0B}" destId="{3B2A84A6-404F-4828-AE4B-DFBD435BC5E2}" srcOrd="0" destOrd="0" presId="urn:microsoft.com/office/officeart/2005/8/layout/process4"/>
    <dgm:cxn modelId="{F8491970-47A8-45B6-B44F-7893A6BB6C9F}" type="presOf" srcId="{4BC1FC65-EF08-4235-B438-9FD086C0A0C6}" destId="{1F81EABF-5C8E-474A-A88C-D0171D3B18B5}" srcOrd="0" destOrd="0" presId="urn:microsoft.com/office/officeart/2005/8/layout/process4"/>
    <dgm:cxn modelId="{CF4B91E8-A19E-41AA-9611-45631EDA0CB1}" srcId="{C9ED61E0-5A9C-4F3D-A264-BC47CB660239}" destId="{97A940E5-FC75-428A-AACD-CA12CD938073}" srcOrd="3" destOrd="0" parTransId="{47633B22-9A7E-477D-85AA-70766CB0FEAB}" sibTransId="{C76D864A-6235-4F1D-9B39-EC5F394940A0}"/>
    <dgm:cxn modelId="{DC4B19C9-8628-4302-8321-D33C6AD3C200}" type="presOf" srcId="{A92C3108-DF6D-403C-9759-04784A70D21F}" destId="{642A058F-15DA-41AA-BA1E-46AFE4413AF4}" srcOrd="0" destOrd="0" presId="urn:microsoft.com/office/officeart/2005/8/layout/process4"/>
    <dgm:cxn modelId="{931C3159-C4EF-43C2-80A8-3A625299DBA8}" srcId="{C9ED61E0-5A9C-4F3D-A264-BC47CB660239}" destId="{48650A8D-CC6A-441C-8988-DFA99A2BD99B}" srcOrd="1" destOrd="0" parTransId="{CB37AA18-BC6D-4740-A59B-ACF618B87B5C}" sibTransId="{C97F8E4C-D7BD-45BB-893F-DC50B077734F}"/>
    <dgm:cxn modelId="{4E938BA7-AE14-4E44-ACB4-2EF1F8D542E5}" type="presOf" srcId="{C9ED61E0-5A9C-4F3D-A264-BC47CB660239}" destId="{D01D5C85-8D48-4E33-AA38-E826292BDBD7}" srcOrd="0" destOrd="0" presId="urn:microsoft.com/office/officeart/2005/8/layout/process4"/>
    <dgm:cxn modelId="{F950C033-1ED7-41B5-A58B-A0D246CEDEAA}" type="presParOf" srcId="{D01D5C85-8D48-4E33-AA38-E826292BDBD7}" destId="{34669A37-6B40-4E33-84E8-4B0C7384EC1D}" srcOrd="0" destOrd="0" presId="urn:microsoft.com/office/officeart/2005/8/layout/process4"/>
    <dgm:cxn modelId="{E89575D3-BA6B-49AA-8F67-AB74944146FE}" type="presParOf" srcId="{34669A37-6B40-4E33-84E8-4B0C7384EC1D}" destId="{1F81EABF-5C8E-474A-A88C-D0171D3B18B5}" srcOrd="0" destOrd="0" presId="urn:microsoft.com/office/officeart/2005/8/layout/process4"/>
    <dgm:cxn modelId="{C3092951-4B9D-4711-A219-54112C466504}" type="presParOf" srcId="{D01D5C85-8D48-4E33-AA38-E826292BDBD7}" destId="{978B309D-BB3A-458B-8CE4-D3637051A265}" srcOrd="1" destOrd="0" presId="urn:microsoft.com/office/officeart/2005/8/layout/process4"/>
    <dgm:cxn modelId="{5605C18D-4C9D-45AB-AF2A-AF60964DD417}" type="presParOf" srcId="{D01D5C85-8D48-4E33-AA38-E826292BDBD7}" destId="{A0774A81-66E6-4621-9511-D8B459F0F4C6}" srcOrd="2" destOrd="0" presId="urn:microsoft.com/office/officeart/2005/8/layout/process4"/>
    <dgm:cxn modelId="{C3C60A29-A52B-482B-A6BA-15D8AF2DA9C6}" type="presParOf" srcId="{A0774A81-66E6-4621-9511-D8B459F0F4C6}" destId="{DF45F20C-13A8-47B2-A3EB-B268257B6332}" srcOrd="0" destOrd="0" presId="urn:microsoft.com/office/officeart/2005/8/layout/process4"/>
    <dgm:cxn modelId="{8093185D-A94A-4831-B90F-5DEDF36DFC71}" type="presParOf" srcId="{D01D5C85-8D48-4E33-AA38-E826292BDBD7}" destId="{37E87B64-797A-4031-9385-A8D97CD431B0}" srcOrd="3" destOrd="0" presId="urn:microsoft.com/office/officeart/2005/8/layout/process4"/>
    <dgm:cxn modelId="{89FC193F-F677-47A0-AD14-102D23A98C8D}" type="presParOf" srcId="{D01D5C85-8D48-4E33-AA38-E826292BDBD7}" destId="{23595A5A-F74F-421E-BE92-DCC79B1AE642}" srcOrd="4" destOrd="0" presId="urn:microsoft.com/office/officeart/2005/8/layout/process4"/>
    <dgm:cxn modelId="{A275B7FC-FD5C-47A3-A25F-C03E97FE6309}" type="presParOf" srcId="{23595A5A-F74F-421E-BE92-DCC79B1AE642}" destId="{45546CAF-6DCA-41C4-B4C2-FA3CD9ABF7C6}" srcOrd="0" destOrd="0" presId="urn:microsoft.com/office/officeart/2005/8/layout/process4"/>
    <dgm:cxn modelId="{2DEC9CAB-13E0-4174-A8B7-F15D99A48A4B}" type="presParOf" srcId="{D01D5C85-8D48-4E33-AA38-E826292BDBD7}" destId="{56BF9A84-0B21-42B4-822E-82D7C2CE1282}" srcOrd="5" destOrd="0" presId="urn:microsoft.com/office/officeart/2005/8/layout/process4"/>
    <dgm:cxn modelId="{E04F9CA9-2A7D-4968-B82E-36013C9AD9FF}" type="presParOf" srcId="{D01D5C85-8D48-4E33-AA38-E826292BDBD7}" destId="{8E94E865-4670-442C-A64D-B6A522508AD5}" srcOrd="6" destOrd="0" presId="urn:microsoft.com/office/officeart/2005/8/layout/process4"/>
    <dgm:cxn modelId="{8765AF3C-DB00-4B2D-AFFF-58AFEC429618}" type="presParOf" srcId="{8E94E865-4670-442C-A64D-B6A522508AD5}" destId="{3B2A84A6-404F-4828-AE4B-DFBD435BC5E2}" srcOrd="0" destOrd="0" presId="urn:microsoft.com/office/officeart/2005/8/layout/process4"/>
    <dgm:cxn modelId="{E7D2C221-8925-4376-AE2E-0074D600C8FB}" type="presParOf" srcId="{D01D5C85-8D48-4E33-AA38-E826292BDBD7}" destId="{5035F8B0-C70A-49F5-8D92-0A9136846437}" srcOrd="7" destOrd="0" presId="urn:microsoft.com/office/officeart/2005/8/layout/process4"/>
    <dgm:cxn modelId="{E9219D8E-0DC2-47BF-8A5E-DD6C15169FE6}" type="presParOf" srcId="{D01D5C85-8D48-4E33-AA38-E826292BDBD7}" destId="{E3C4E007-4A43-42BB-BFD3-6885A4AA5794}" srcOrd="8" destOrd="0" presId="urn:microsoft.com/office/officeart/2005/8/layout/process4"/>
    <dgm:cxn modelId="{B2C0B32B-6E95-4A85-821B-1373082A9EB2}" type="presParOf" srcId="{E3C4E007-4A43-42BB-BFD3-6885A4AA5794}" destId="{D311DC78-A03E-416C-99B9-F41240BFDF5B}" srcOrd="0" destOrd="0" presId="urn:microsoft.com/office/officeart/2005/8/layout/process4"/>
    <dgm:cxn modelId="{1E133627-CD53-48C2-BB09-FEA6E47AC77B}" type="presParOf" srcId="{D01D5C85-8D48-4E33-AA38-E826292BDBD7}" destId="{17DD6261-1AA7-4537-8AA7-35B1D75F35A2}" srcOrd="9" destOrd="0" presId="urn:microsoft.com/office/officeart/2005/8/layout/process4"/>
    <dgm:cxn modelId="{E3403AAC-C04D-412F-9A5D-7C775A49D199}" type="presParOf" srcId="{D01D5C85-8D48-4E33-AA38-E826292BDBD7}" destId="{2DBC305A-4856-4155-968A-5906AB714D73}" srcOrd="10" destOrd="0" presId="urn:microsoft.com/office/officeart/2005/8/layout/process4"/>
    <dgm:cxn modelId="{4CF9D329-8309-4CBE-A0B6-695506F3070F}" type="presParOf" srcId="{2DBC305A-4856-4155-968A-5906AB714D73}" destId="{642A058F-15DA-41AA-BA1E-46AFE4413AF4}" srcOrd="0" destOrd="0" presId="urn:microsoft.com/office/officeart/2005/8/layout/process4"/>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81EABF-5C8E-474A-A88C-D0171D3B18B5}">
      <dsp:nvSpPr>
        <dsp:cNvPr id="0" name=""/>
        <dsp:cNvSpPr/>
      </dsp:nvSpPr>
      <dsp:spPr>
        <a:xfrm>
          <a:off x="0" y="5262720"/>
          <a:ext cx="11117179" cy="690729"/>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b="1" kern="1200" dirty="0" smtClean="0"/>
            <a:t>Perte de biodiversité</a:t>
          </a:r>
          <a:endParaRPr lang="fr-FR" sz="3200" b="1" kern="1200" dirty="0"/>
        </a:p>
      </dsp:txBody>
      <dsp:txXfrm>
        <a:off x="0" y="5262720"/>
        <a:ext cx="11117179" cy="690729"/>
      </dsp:txXfrm>
    </dsp:sp>
    <dsp:sp modelId="{DF45F20C-13A8-47B2-A3EB-B268257B6332}">
      <dsp:nvSpPr>
        <dsp:cNvPr id="0" name=""/>
        <dsp:cNvSpPr/>
      </dsp:nvSpPr>
      <dsp:spPr>
        <a:xfrm rot="10800000">
          <a:off x="0" y="4210739"/>
          <a:ext cx="11117179" cy="1062341"/>
        </a:xfrm>
        <a:prstGeom prst="upArrowCallout">
          <a:avLst/>
        </a:prstGeom>
        <a:gradFill rotWithShape="0">
          <a:gsLst>
            <a:gs pos="0">
              <a:schemeClr val="accent4">
                <a:hueOff val="1851433"/>
                <a:satOff val="9824"/>
                <a:lumOff val="15529"/>
                <a:alphaOff val="0"/>
                <a:tint val="50000"/>
                <a:satMod val="300000"/>
              </a:schemeClr>
            </a:gs>
            <a:gs pos="35000">
              <a:schemeClr val="accent4">
                <a:hueOff val="1851433"/>
                <a:satOff val="9824"/>
                <a:lumOff val="15529"/>
                <a:alphaOff val="0"/>
                <a:tint val="37000"/>
                <a:satMod val="300000"/>
              </a:schemeClr>
            </a:gs>
            <a:gs pos="100000">
              <a:schemeClr val="accent4">
                <a:hueOff val="1851433"/>
                <a:satOff val="9824"/>
                <a:lumOff val="1552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kern="1200" dirty="0" smtClean="0"/>
            <a:t>Consommation de l’oxygène dissous en profondeur</a:t>
          </a:r>
          <a:endParaRPr lang="fr-FR" sz="3200" kern="1200" dirty="0"/>
        </a:p>
      </dsp:txBody>
      <dsp:txXfrm rot="10800000">
        <a:off x="0" y="4210739"/>
        <a:ext cx="11117179" cy="1062341"/>
      </dsp:txXfrm>
    </dsp:sp>
    <dsp:sp modelId="{45546CAF-6DCA-41C4-B4C2-FA3CD9ABF7C6}">
      <dsp:nvSpPr>
        <dsp:cNvPr id="0" name=""/>
        <dsp:cNvSpPr/>
      </dsp:nvSpPr>
      <dsp:spPr>
        <a:xfrm rot="10800000">
          <a:off x="0" y="3158759"/>
          <a:ext cx="11117179" cy="1062341"/>
        </a:xfrm>
        <a:prstGeom prst="upArrowCallout">
          <a:avLst/>
        </a:prstGeom>
        <a:gradFill rotWithShape="0">
          <a:gsLst>
            <a:gs pos="0">
              <a:schemeClr val="accent4">
                <a:hueOff val="3702866"/>
                <a:satOff val="19649"/>
                <a:lumOff val="31059"/>
                <a:alphaOff val="0"/>
                <a:tint val="50000"/>
                <a:satMod val="300000"/>
              </a:schemeClr>
            </a:gs>
            <a:gs pos="35000">
              <a:schemeClr val="accent4">
                <a:hueOff val="3702866"/>
                <a:satOff val="19649"/>
                <a:lumOff val="31059"/>
                <a:alphaOff val="0"/>
                <a:tint val="37000"/>
                <a:satMod val="300000"/>
              </a:schemeClr>
            </a:gs>
            <a:gs pos="100000">
              <a:schemeClr val="accent4">
                <a:hueOff val="3702866"/>
                <a:satOff val="19649"/>
                <a:lumOff val="3105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kern="1200" dirty="0" smtClean="0"/>
            <a:t>Mort et décomposition des algues et  du phytoplancton</a:t>
          </a:r>
          <a:endParaRPr lang="fr-FR" sz="3200" kern="1200" dirty="0"/>
        </a:p>
      </dsp:txBody>
      <dsp:txXfrm rot="10800000">
        <a:off x="0" y="3158759"/>
        <a:ext cx="11117179" cy="1062341"/>
      </dsp:txXfrm>
    </dsp:sp>
    <dsp:sp modelId="{3B2A84A6-404F-4828-AE4B-DFBD435BC5E2}">
      <dsp:nvSpPr>
        <dsp:cNvPr id="0" name=""/>
        <dsp:cNvSpPr/>
      </dsp:nvSpPr>
      <dsp:spPr>
        <a:xfrm rot="10800000">
          <a:off x="0" y="2106778"/>
          <a:ext cx="11117179" cy="1062341"/>
        </a:xfrm>
        <a:prstGeom prst="upArrowCallout">
          <a:avLst/>
        </a:prstGeom>
        <a:gradFill rotWithShape="0">
          <a:gsLst>
            <a:gs pos="0">
              <a:schemeClr val="accent4">
                <a:hueOff val="5554299"/>
                <a:satOff val="29473"/>
                <a:lumOff val="46588"/>
                <a:alphaOff val="0"/>
                <a:tint val="50000"/>
                <a:satMod val="300000"/>
              </a:schemeClr>
            </a:gs>
            <a:gs pos="35000">
              <a:schemeClr val="accent4">
                <a:hueOff val="5554299"/>
                <a:satOff val="29473"/>
                <a:lumOff val="46588"/>
                <a:alphaOff val="0"/>
                <a:tint val="37000"/>
                <a:satMod val="300000"/>
              </a:schemeClr>
            </a:gs>
            <a:gs pos="100000">
              <a:schemeClr val="accent4">
                <a:hueOff val="5554299"/>
                <a:satOff val="29473"/>
                <a:lumOff val="465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kern="1200" dirty="0" smtClean="0"/>
            <a:t>Augmentation de la turbidité (opacité) de l’eau</a:t>
          </a:r>
          <a:endParaRPr lang="fr-FR" sz="3200" kern="1200" dirty="0"/>
        </a:p>
      </dsp:txBody>
      <dsp:txXfrm rot="10800000">
        <a:off x="0" y="2106778"/>
        <a:ext cx="11117179" cy="1062341"/>
      </dsp:txXfrm>
    </dsp:sp>
    <dsp:sp modelId="{D311DC78-A03E-416C-99B9-F41240BFDF5B}">
      <dsp:nvSpPr>
        <dsp:cNvPr id="0" name=""/>
        <dsp:cNvSpPr/>
      </dsp:nvSpPr>
      <dsp:spPr>
        <a:xfrm rot="10800000">
          <a:off x="0" y="1054798"/>
          <a:ext cx="11117179" cy="1062341"/>
        </a:xfrm>
        <a:prstGeom prst="upArrowCallout">
          <a:avLst/>
        </a:prstGeom>
        <a:gradFill rotWithShape="0">
          <a:gsLst>
            <a:gs pos="0">
              <a:schemeClr val="accent4">
                <a:hueOff val="7405731"/>
                <a:satOff val="39298"/>
                <a:lumOff val="62118"/>
                <a:alphaOff val="0"/>
                <a:tint val="50000"/>
                <a:satMod val="300000"/>
              </a:schemeClr>
            </a:gs>
            <a:gs pos="35000">
              <a:schemeClr val="accent4">
                <a:hueOff val="7405731"/>
                <a:satOff val="39298"/>
                <a:lumOff val="62118"/>
                <a:alphaOff val="0"/>
                <a:tint val="37000"/>
                <a:satMod val="300000"/>
              </a:schemeClr>
            </a:gs>
            <a:gs pos="100000">
              <a:schemeClr val="accent4">
                <a:hueOff val="7405731"/>
                <a:satOff val="39298"/>
                <a:lumOff val="6211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kern="1200" dirty="0" smtClean="0"/>
            <a:t>Croissance des algues et du  phytoplancton</a:t>
          </a:r>
          <a:endParaRPr lang="fr-FR" sz="3200" kern="1200" dirty="0"/>
        </a:p>
      </dsp:txBody>
      <dsp:txXfrm rot="10800000">
        <a:off x="0" y="1054798"/>
        <a:ext cx="11117179" cy="1062341"/>
      </dsp:txXfrm>
    </dsp:sp>
    <dsp:sp modelId="{642A058F-15DA-41AA-BA1E-46AFE4413AF4}">
      <dsp:nvSpPr>
        <dsp:cNvPr id="0" name=""/>
        <dsp:cNvSpPr/>
      </dsp:nvSpPr>
      <dsp:spPr>
        <a:xfrm rot="10800000">
          <a:off x="0" y="2817"/>
          <a:ext cx="11117179" cy="1062341"/>
        </a:xfrm>
        <a:prstGeom prst="upArrowCallout">
          <a:avLst/>
        </a:prstGeom>
        <a:gradFill rotWithShape="0">
          <a:gsLst>
            <a:gs pos="0">
              <a:schemeClr val="accent4">
                <a:hueOff val="9257164"/>
                <a:satOff val="49122"/>
                <a:lumOff val="77647"/>
                <a:alphaOff val="0"/>
                <a:tint val="50000"/>
                <a:satMod val="300000"/>
              </a:schemeClr>
            </a:gs>
            <a:gs pos="35000">
              <a:schemeClr val="accent4">
                <a:hueOff val="9257164"/>
                <a:satOff val="49122"/>
                <a:lumOff val="77647"/>
                <a:alphaOff val="0"/>
                <a:tint val="37000"/>
                <a:satMod val="300000"/>
              </a:schemeClr>
            </a:gs>
            <a:gs pos="100000">
              <a:schemeClr val="accent4">
                <a:hueOff val="9257164"/>
                <a:satOff val="49122"/>
                <a:lumOff val="7764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fr-FR" sz="3200" b="1" kern="1200" dirty="0" smtClean="0"/>
            <a:t>Rejet de phosphates et nitrates dans l’eau</a:t>
          </a:r>
          <a:endParaRPr lang="fr-FR" sz="3200" b="1" kern="1200" dirty="0"/>
        </a:p>
      </dsp:txBody>
      <dsp:txXfrm rot="10800000">
        <a:off x="0" y="2817"/>
        <a:ext cx="11117179" cy="10623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08947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1854200" y="49213"/>
            <a:ext cx="3351213" cy="4737100"/>
          </a:xfrm>
          <a:prstGeom prst="rect">
            <a:avLst/>
          </a:prstGeom>
          <a:noFill/>
          <a:ln w="12700">
            <a:solidFill>
              <a:schemeClr val="tx1"/>
            </a:solidFill>
            <a:miter lim="800000"/>
            <a:headEnd/>
            <a:tailEnd/>
          </a:ln>
          <a:effectLst/>
        </p:spPr>
      </p:sp>
      <p:sp>
        <p:nvSpPr>
          <p:cNvPr id="15368" name="Text Box 8"/>
          <p:cNvSpPr txBox="1">
            <a:spLocks noChangeArrowheads="1"/>
          </p:cNvSpPr>
          <p:nvPr/>
        </p:nvSpPr>
        <p:spPr bwMode="auto">
          <a:xfrm>
            <a:off x="0" y="4874874"/>
            <a:ext cx="7099300" cy="5195933"/>
          </a:xfrm>
          <a:prstGeom prst="rect">
            <a:avLst/>
          </a:prstGeom>
          <a:noFill/>
          <a:ln w="19050">
            <a:noFill/>
            <a:miter lim="800000"/>
            <a:headEnd/>
            <a:tailEnd/>
          </a:ln>
          <a:effectLst/>
        </p:spPr>
        <p:txBody>
          <a:bodyPr lIns="93411" tIns="48574" rIns="93411" bIns="48574" anchor="ctr">
            <a:spAutoFit/>
          </a:bodyPr>
          <a:lstStyle/>
          <a:p>
            <a:pPr algn="ctr">
              <a:lnSpc>
                <a:spcPct val="150000"/>
              </a:lnSpc>
            </a:pPr>
            <a:r>
              <a:rPr lang="fr-FR" sz="1200" dirty="0">
                <a:latin typeface="Arial Narrow" pitchFamily="34" charset="0"/>
              </a:rPr>
              <a:t>……………….………………………….…………………………….…………………………….……………………….. ……………….………………………….…………………………….…………………………….……………………….. ……………….………………………….…………………………….…………………………….……………………….. ……………….………………………….…………………………….…………………………….……………………….. ……………….………………………….…………………………….…………………………….……………………….. ……………….………………………….…………………………….…………………………….……………………….. ……………….………………………….…………………………….…………………………….……………………….. ……………….………………………….…………………………….…………………………….……………………….. ……………….………………………….…………………………….…………………………….……………………….. ……………….………………………….…………………………….…………………………….……………………….. ……………….………………………….…………………………….…………………………….……………………….. ……………….………………………….…………………………….…………………………….……………………….. ……………….………………………….…………………………….…………………………….……………………….. ……………….………………………….…………………………….…………………………….……………………….. ……………….………………………….…………………………….…………………………….……………………….. ……………….………………………….…………………………….…………………………….……………………….. ……………….………………………….…………………………….…………………………….……………………….. ……………….………………………….…………………………….…………………………….……………………….. </a:t>
            </a:r>
          </a:p>
        </p:txBody>
      </p:sp>
    </p:spTree>
    <p:extLst>
      <p:ext uri="{BB962C8B-B14F-4D97-AF65-F5344CB8AC3E}">
        <p14:creationId xmlns:p14="http://schemas.microsoft.com/office/powerpoint/2010/main" xmlns="" val="3414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Arial Narrow" pitchFamily="34" charset="0"/>
        <a:ea typeface="+mn-ea"/>
        <a:cs typeface="+mn-cs"/>
      </a:defRPr>
    </a:lvl1pPr>
    <a:lvl2pPr marL="1491569" algn="l" rtl="0" eaLnBrk="0" fontAlgn="base" hangingPunct="0">
      <a:spcBef>
        <a:spcPct val="30000"/>
      </a:spcBef>
      <a:spcAft>
        <a:spcPct val="0"/>
      </a:spcAft>
      <a:defRPr sz="3900" kern="1200">
        <a:solidFill>
          <a:schemeClr val="tx1"/>
        </a:solidFill>
        <a:latin typeface="Arial Narrow" pitchFamily="34" charset="0"/>
        <a:ea typeface="+mn-ea"/>
        <a:cs typeface="+mn-cs"/>
      </a:defRPr>
    </a:lvl2pPr>
    <a:lvl3pPr marL="2983139" algn="l" rtl="0" eaLnBrk="0" fontAlgn="base" hangingPunct="0">
      <a:spcBef>
        <a:spcPct val="30000"/>
      </a:spcBef>
      <a:spcAft>
        <a:spcPct val="0"/>
      </a:spcAft>
      <a:defRPr sz="3900" kern="1200">
        <a:solidFill>
          <a:schemeClr val="tx1"/>
        </a:solidFill>
        <a:latin typeface="Arial Narrow" pitchFamily="34" charset="0"/>
        <a:ea typeface="+mn-ea"/>
        <a:cs typeface="+mn-cs"/>
      </a:defRPr>
    </a:lvl3pPr>
    <a:lvl4pPr marL="4474708" algn="l" rtl="0" eaLnBrk="0" fontAlgn="base" hangingPunct="0">
      <a:spcBef>
        <a:spcPct val="30000"/>
      </a:spcBef>
      <a:spcAft>
        <a:spcPct val="0"/>
      </a:spcAft>
      <a:defRPr sz="3900" kern="1200">
        <a:solidFill>
          <a:schemeClr val="tx1"/>
        </a:solidFill>
        <a:latin typeface="Arial Narrow" pitchFamily="34" charset="0"/>
        <a:ea typeface="+mn-ea"/>
        <a:cs typeface="+mn-cs"/>
      </a:defRPr>
    </a:lvl4pPr>
    <a:lvl5pPr marL="5966277" algn="l" rtl="0" eaLnBrk="0" fontAlgn="base" hangingPunct="0">
      <a:spcBef>
        <a:spcPct val="30000"/>
      </a:spcBef>
      <a:spcAft>
        <a:spcPct val="0"/>
      </a:spcAft>
      <a:defRPr sz="3900" kern="1200">
        <a:solidFill>
          <a:schemeClr val="tx1"/>
        </a:solidFill>
        <a:latin typeface="Arial Narrow" pitchFamily="34" charset="0"/>
        <a:ea typeface="+mn-ea"/>
        <a:cs typeface="+mn-cs"/>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xfrm>
            <a:off x="1854200" y="49213"/>
            <a:ext cx="3351213" cy="4737100"/>
          </a:xfrm>
          <a:ln/>
        </p:spPr>
      </p:sp>
      <p:sp>
        <p:nvSpPr>
          <p:cNvPr id="3" name="Espace réservé des commentaires 2"/>
          <p:cNvSpPr>
            <a:spLocks noGrp="1"/>
          </p:cNvSpPr>
          <p:nvPr>
            <p:ph type="body" idx="1"/>
          </p:nvPr>
        </p:nvSpPr>
        <p:spPr>
          <a:xfrm>
            <a:off x="709613" y="4860925"/>
            <a:ext cx="5680075" cy="4605338"/>
          </a:xfrm>
          <a:prstGeom prst="rect">
            <a:avLst/>
          </a:prstGeom>
        </p:spPr>
        <p:txBody>
          <a:bodyPr>
            <a:normAutofit/>
          </a:bodyPr>
          <a:lstStyle/>
          <a:p>
            <a:endParaRPr lang="fr-FR" dirty="0"/>
          </a:p>
        </p:txBody>
      </p:sp>
    </p:spTree>
    <p:extLst>
      <p:ext uri="{BB962C8B-B14F-4D97-AF65-F5344CB8AC3E}">
        <p14:creationId xmlns:p14="http://schemas.microsoft.com/office/powerpoint/2010/main" xmlns="" val="1339653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6683" name="Group 59"/>
          <p:cNvGrpSpPr>
            <a:grpSpLocks/>
          </p:cNvGrpSpPr>
          <p:nvPr userDrawn="1"/>
        </p:nvGrpSpPr>
        <p:grpSpPr bwMode="auto">
          <a:xfrm>
            <a:off x="4658460" y="2378251"/>
            <a:ext cx="20963061" cy="2718002"/>
            <a:chOff x="0" y="0"/>
            <a:chExt cx="6245" cy="500"/>
          </a:xfrm>
        </p:grpSpPr>
        <p:sp>
          <p:nvSpPr>
            <p:cNvPr id="26684" name="Rectangle 60"/>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685" name="Rectangle 61"/>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spcAft>
                  <a:spcPct val="20000"/>
                </a:spcAft>
              </a:pPr>
              <a:r>
                <a:rPr lang="fr-FR" sz="5200" dirty="0">
                  <a:solidFill>
                    <a:srgbClr val="FFD910"/>
                  </a:solidFill>
                  <a:latin typeface="Arial" pitchFamily="34" charset="0"/>
                  <a:cs typeface="Arial" pitchFamily="34" charset="0"/>
                </a:rPr>
                <a:t>UNIVERSITÉ DE </a:t>
              </a:r>
              <a:r>
                <a:rPr lang="fr-FR" sz="5200" dirty="0" smtClean="0">
                  <a:solidFill>
                    <a:srgbClr val="FFD910"/>
                  </a:solidFill>
                  <a:latin typeface="Arial" pitchFamily="34" charset="0"/>
                  <a:cs typeface="Arial" pitchFamily="34" charset="0"/>
                </a:rPr>
                <a:t>TECHNOLOGIE</a:t>
              </a:r>
              <a:r>
                <a:rPr lang="fr-FR" sz="5200" baseline="0" dirty="0" smtClean="0">
                  <a:solidFill>
                    <a:srgbClr val="FFD910"/>
                  </a:solidFill>
                  <a:latin typeface="Arial" pitchFamily="34" charset="0"/>
                  <a:cs typeface="Arial" pitchFamily="34" charset="0"/>
                </a:rPr>
                <a:t> </a:t>
              </a:r>
              <a:r>
                <a:rPr lang="fr-FR" sz="5200" dirty="0" smtClean="0">
                  <a:solidFill>
                    <a:srgbClr val="FFD910"/>
                  </a:solidFill>
                  <a:latin typeface="Arial" pitchFamily="34" charset="0"/>
                  <a:cs typeface="Arial" pitchFamily="34" charset="0"/>
                </a:rPr>
                <a:t>COMPIÈGNE</a:t>
              </a:r>
              <a:endParaRPr lang="fr-FR" sz="5200" dirty="0">
                <a:solidFill>
                  <a:srgbClr val="BDDAE8"/>
                </a:solidFill>
                <a:latin typeface="Arial" pitchFamily="34" charset="0"/>
                <a:cs typeface="Arial" pitchFamily="34" charset="0"/>
              </a:endParaRPr>
            </a:p>
          </p:txBody>
        </p:sp>
      </p:grpSp>
      <p:sp>
        <p:nvSpPr>
          <p:cNvPr id="26687" name="Text Box 63"/>
          <p:cNvSpPr txBox="1">
            <a:spLocks noChangeArrowheads="1"/>
          </p:cNvSpPr>
          <p:nvPr userDrawn="1"/>
        </p:nvSpPr>
        <p:spPr bwMode="auto">
          <a:xfrm>
            <a:off x="14843475" y="2775275"/>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26726" name="Rectangle 102"/>
          <p:cNvSpPr>
            <a:spLocks noChangeArrowheads="1"/>
          </p:cNvSpPr>
          <p:nvPr userDrawn="1"/>
        </p:nvSpPr>
        <p:spPr bwMode="auto">
          <a:xfrm>
            <a:off x="4658460" y="39367325"/>
            <a:ext cx="20963061" cy="1062949"/>
          </a:xfrm>
          <a:prstGeom prst="rect">
            <a:avLst/>
          </a:prstGeom>
          <a:solidFill>
            <a:srgbClr val="FFD910"/>
          </a:solidFill>
          <a:ln w="9525">
            <a:noFill/>
            <a:miter lim="800000"/>
            <a:headEnd/>
            <a:tailEnd/>
          </a:ln>
          <a:effectLst/>
        </p:spPr>
        <p:txBody>
          <a:bodyPr lIns="0" tIns="156246" rIns="0" bIns="156246"/>
          <a:lstStyle/>
          <a:p>
            <a:pPr marL="331460" indent="-331460" algn="l" defTabSz="3122975">
              <a:lnSpc>
                <a:spcPct val="90000"/>
              </a:lnSpc>
              <a:spcBef>
                <a:spcPct val="20000"/>
              </a:spcBef>
              <a:buClr>
                <a:srgbClr val="008080"/>
              </a:buClr>
              <a:buFont typeface="Monotype Sorts" charset="2"/>
              <a:buNone/>
            </a:pPr>
            <a:r>
              <a:rPr lang="en-GB" sz="3300" dirty="0" smtClean="0">
                <a:latin typeface="Arial" charset="0"/>
              </a:rPr>
              <a:t>	UV DD01</a:t>
            </a:r>
            <a:r>
              <a:rPr lang="en-GB" sz="3300" baseline="0" dirty="0" smtClean="0">
                <a:latin typeface="Arial" charset="0"/>
              </a:rPr>
              <a:t>, </a:t>
            </a:r>
            <a:r>
              <a:rPr lang="en-GB" sz="3300" baseline="0" dirty="0" err="1" smtClean="0">
                <a:latin typeface="Arial" charset="0"/>
              </a:rPr>
              <a:t>samedi</a:t>
            </a:r>
            <a:r>
              <a:rPr lang="en-GB" sz="3300" baseline="0" dirty="0" smtClean="0">
                <a:latin typeface="Arial" charset="0"/>
              </a:rPr>
              <a:t> </a:t>
            </a:r>
            <a:r>
              <a:rPr lang="en-GB" sz="3300" dirty="0" smtClean="0">
                <a:latin typeface="Arial" charset="0"/>
              </a:rPr>
              <a:t>6 </a:t>
            </a:r>
            <a:r>
              <a:rPr lang="en-GB" sz="3300" dirty="0" err="1" smtClean="0">
                <a:latin typeface="Arial" charset="0"/>
              </a:rPr>
              <a:t>avril</a:t>
            </a:r>
            <a:r>
              <a:rPr lang="en-GB" sz="3300" dirty="0" smtClean="0">
                <a:latin typeface="Arial" charset="0"/>
              </a:rPr>
              <a:t> 2013</a:t>
            </a:r>
          </a:p>
        </p:txBody>
      </p:sp>
      <p:grpSp>
        <p:nvGrpSpPr>
          <p:cNvPr id="26727" name="Group 103"/>
          <p:cNvGrpSpPr>
            <a:grpSpLocks/>
          </p:cNvGrpSpPr>
          <p:nvPr userDrawn="1"/>
        </p:nvGrpSpPr>
        <p:grpSpPr bwMode="auto">
          <a:xfrm>
            <a:off x="4658460" y="5096253"/>
            <a:ext cx="20963061" cy="1656282"/>
            <a:chOff x="0" y="0"/>
            <a:chExt cx="6245" cy="500"/>
          </a:xfrm>
        </p:grpSpPr>
        <p:sp>
          <p:nvSpPr>
            <p:cNvPr id="26728" name="Rectangle 104"/>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endParaRPr lang="fr-FR">
                <a:latin typeface="Arial" pitchFamily="34" charset="0"/>
                <a:cs typeface="Arial" pitchFamily="34" charset="0"/>
              </a:endParaRPr>
            </a:p>
          </p:txBody>
        </p:sp>
        <p:sp>
          <p:nvSpPr>
            <p:cNvPr id="26729" name="Rectangle 105"/>
            <p:cNvSpPr>
              <a:spLocks noChangeArrowheads="1"/>
            </p:cNvSpPr>
            <p:nvPr userDrawn="1"/>
          </p:nvSpPr>
          <p:spPr bwMode="auto">
            <a:xfrm>
              <a:off x="0" y="0"/>
              <a:ext cx="6245" cy="500"/>
            </a:xfrm>
            <a:prstGeom prst="rect">
              <a:avLst/>
            </a:prstGeom>
            <a:solidFill>
              <a:srgbClr val="5A5B5E"/>
            </a:solidFill>
            <a:ln w="19050">
              <a:noFill/>
              <a:miter lim="800000"/>
              <a:headEnd/>
              <a:tailEnd/>
            </a:ln>
            <a:effectLst/>
          </p:spPr>
          <p:txBody>
            <a:bodyPr lIns="0" tIns="0" rIns="0" bIns="0" anchor="ctr" anchorCtr="1"/>
            <a:lstStyle/>
            <a:p>
              <a:pPr algn="ctr">
                <a:lnSpc>
                  <a:spcPct val="120000"/>
                </a:lnSpc>
                <a:spcAft>
                  <a:spcPct val="20000"/>
                </a:spcAft>
              </a:pPr>
              <a:r>
                <a:rPr lang="fr-FR" sz="5200" dirty="0" smtClean="0">
                  <a:solidFill>
                    <a:schemeClr val="bg1"/>
                  </a:solidFill>
                  <a:latin typeface="Arial" pitchFamily="34" charset="0"/>
                  <a:cs typeface="Arial" pitchFamily="34" charset="0"/>
                </a:rPr>
                <a:t>Semaine</a:t>
              </a:r>
              <a:r>
                <a:rPr lang="fr-FR" sz="5200" baseline="0" dirty="0" smtClean="0">
                  <a:solidFill>
                    <a:schemeClr val="bg1"/>
                  </a:solidFill>
                  <a:latin typeface="Arial" pitchFamily="34" charset="0"/>
                  <a:cs typeface="Arial" pitchFamily="34" charset="0"/>
                </a:rPr>
                <a:t> du Développement Durable 2013</a:t>
              </a:r>
              <a:endParaRPr lang="fr-FR" sz="5200" dirty="0">
                <a:solidFill>
                  <a:srgbClr val="BDDAE8"/>
                </a:solidFill>
                <a:latin typeface="Arial" pitchFamily="34" charset="0"/>
                <a:cs typeface="Arial" pitchFamily="34" charset="0"/>
              </a:endParaRPr>
            </a:p>
          </p:txBody>
        </p:sp>
      </p:grpSp>
      <p:sp>
        <p:nvSpPr>
          <p:cNvPr id="26730" name="Line 106"/>
          <p:cNvSpPr>
            <a:spLocks noChangeShapeType="1"/>
          </p:cNvSpPr>
          <p:nvPr userDrawn="1"/>
        </p:nvSpPr>
        <p:spPr bwMode="auto">
          <a:xfrm>
            <a:off x="4658460" y="5138722"/>
            <a:ext cx="20963061" cy="0"/>
          </a:xfrm>
          <a:prstGeom prst="line">
            <a:avLst/>
          </a:prstGeom>
          <a:noFill/>
          <a:ln w="19050">
            <a:solidFill>
              <a:srgbClr val="FFD910"/>
            </a:solidFill>
            <a:round/>
            <a:headEnd/>
            <a:tailEnd/>
          </a:ln>
          <a:effectLst/>
        </p:spPr>
        <p:txBody>
          <a:bodyPr wrap="none" lIns="293616" tIns="152680" rIns="293616" bIns="152680" anchor="ctr"/>
          <a:lstStyle/>
          <a:p>
            <a:endParaRPr lang="fr-FR"/>
          </a:p>
        </p:txBody>
      </p:sp>
      <p:pic>
        <p:nvPicPr>
          <p:cNvPr id="26736" name="Picture 112"/>
          <p:cNvPicPr>
            <a:picLocks noChangeAspect="1" noChangeArrowheads="1"/>
          </p:cNvPicPr>
          <p:nvPr userDrawn="1"/>
        </p:nvPicPr>
        <p:blipFill>
          <a:blip r:embed="rId2" cstate="print"/>
          <a:srcRect/>
          <a:stretch>
            <a:fillRect/>
          </a:stretch>
        </p:blipFill>
        <p:spPr bwMode="auto">
          <a:xfrm>
            <a:off x="26048548" y="39369440"/>
            <a:ext cx="2823964" cy="1129336"/>
          </a:xfrm>
          <a:prstGeom prst="rect">
            <a:avLst/>
          </a:prstGeom>
          <a:noFill/>
        </p:spPr>
      </p:pic>
      <p:sp>
        <p:nvSpPr>
          <p:cNvPr id="26737" name="Text Box 113"/>
          <p:cNvSpPr txBox="1">
            <a:spLocks noChangeArrowheads="1"/>
          </p:cNvSpPr>
          <p:nvPr userDrawn="1"/>
        </p:nvSpPr>
        <p:spPr bwMode="auto">
          <a:xfrm>
            <a:off x="6910047" y="21602092"/>
            <a:ext cx="16925731" cy="1962783"/>
          </a:xfrm>
          <a:prstGeom prst="rect">
            <a:avLst/>
          </a:prstGeom>
          <a:noFill/>
          <a:ln w="19050">
            <a:noFill/>
            <a:miter lim="800000"/>
            <a:headEnd/>
            <a:tailEnd/>
          </a:ln>
          <a:effectLst/>
        </p:spPr>
        <p:txBody>
          <a:bodyPr lIns="293616" tIns="152680" rIns="293616" bIns="152680" anchor="ctr">
            <a:spAutoFit/>
          </a:bodyPr>
          <a:lstStyle/>
          <a:p>
            <a:pPr algn="ctr"/>
            <a:r>
              <a:rPr lang="fr-FR" sz="5200" dirty="0">
                <a:solidFill>
                  <a:schemeClr val="bg1"/>
                </a:solidFill>
                <a:latin typeface="DIN-Bold" pitchFamily="2" charset="0"/>
              </a:rPr>
              <a:t>Photo couleur ou NB  à votre choix  « plein cadre »  RVB, basse résolution (72 dpi), format JPG, GIF</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8C587F8-6010-4595-9EE9-C949E7CBBCF4}" type="slidenum">
              <a:rPr lang="fr-FR"/>
              <a:pPr/>
              <a:t>‹N°›</a:t>
            </a:fld>
            <a:r>
              <a:rPr lang="fr-FR" b="1">
                <a:latin typeface="Futura" charset="0"/>
              </a:rPr>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0400165" y="0"/>
            <a:ext cx="5245618" cy="36625071"/>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658459" y="0"/>
            <a:ext cx="15275858" cy="3662507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F568213D-BA2C-4E5E-94B1-5D8C727F9A38}" type="slidenum">
              <a:rPr lang="fr-FR"/>
              <a:pPr/>
              <a:t>‹N°›</a:t>
            </a:fld>
            <a:r>
              <a:rPr lang="fr-FR" b="1">
                <a:latin typeface="Futura"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mn-lt"/>
              </a:defRPr>
            </a:lvl1p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atin typeface="+mn-lt"/>
              </a:defRPr>
            </a:lvl1pPr>
          </a:lstStyle>
          <a:p>
            <a:fld id="{605B08C3-7F6E-4865-9711-14225B159CA0}" type="slidenum">
              <a:rPr lang="fr-FR" smtClean="0"/>
              <a:pPr/>
              <a:t>‹N°›</a:t>
            </a:fld>
            <a:r>
              <a:rPr lang="fr-FR" b="1" smtClean="0"/>
              <a:t>  </a:t>
            </a:r>
            <a:endParaRPr lang="fr-FR"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2314" y="27508443"/>
            <a:ext cx="25737979" cy="8502249"/>
          </a:xfrm>
        </p:spPr>
        <p:txBody>
          <a:bodyPr anchor="t"/>
          <a:lstStyle>
            <a:lvl1pPr algn="l">
              <a:defRPr sz="13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92314" y="18144084"/>
            <a:ext cx="25737979" cy="9364361"/>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45F16A51-B02A-447A-82B0-B0F44159B558}" type="slidenum">
              <a:rPr lang="fr-FR"/>
              <a:pPr/>
              <a:t>‹N°›</a:t>
            </a:fld>
            <a:r>
              <a:rPr lang="fr-FR" b="1">
                <a:latin typeface="Futura" charset="0"/>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58459" y="3389012"/>
            <a:ext cx="10258311"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5382618" y="3389012"/>
            <a:ext cx="10263165" cy="3323606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3DB14D1A-8153-4DAB-9B82-E0D20F1FFB92}" type="slidenum">
              <a:rPr lang="fr-FR"/>
              <a:pPr/>
              <a:t>‹N°›</a:t>
            </a:fld>
            <a:r>
              <a:rPr lang="fr-FR" b="1">
                <a:latin typeface="Futura" charset="0"/>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7"/>
            <a:ext cx="27251978" cy="7134754"/>
          </a:xfrm>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1514000" y="9582373"/>
            <a:ext cx="13378509"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1514000" y="13575850"/>
            <a:ext cx="13378509"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15382618" y="9582373"/>
            <a:ext cx="13383360" cy="3993476"/>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2618" y="13575850"/>
            <a:ext cx="13383360" cy="24664453"/>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567EBE48-2B67-4769-8975-2E385ED391FB}" type="slidenum">
              <a:rPr lang="fr-FR"/>
              <a:pPr/>
              <a:t>‹N°›</a:t>
            </a:fld>
            <a:r>
              <a:rPr lang="fr-FR" b="1" dirty="0">
                <a:latin typeface="Futura" charset="0"/>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numéro de diapositive 2"/>
          <p:cNvSpPr>
            <a:spLocks noGrp="1"/>
          </p:cNvSpPr>
          <p:nvPr>
            <p:ph type="sldNum" sz="quarter" idx="10"/>
          </p:nvPr>
        </p:nvSpPr>
        <p:spPr/>
        <p:txBody>
          <a:bodyPr/>
          <a:lstStyle>
            <a:lvl1pPr>
              <a:defRPr>
                <a:latin typeface="Arial" pitchFamily="34" charset="0"/>
                <a:cs typeface="Arial" pitchFamily="34" charset="0"/>
              </a:defRPr>
            </a:lvl1pPr>
          </a:lstStyle>
          <a:p>
            <a:fld id="{1AD0CFFF-05B6-4A23-A32A-AF2E82D80E86}" type="slidenum">
              <a:rPr lang="fr-FR" smtClean="0"/>
              <a:pPr/>
              <a:t>‹N°›</a:t>
            </a:fld>
            <a:r>
              <a:rPr lang="fr-FR" b="1" smtClean="0"/>
              <a:t>  </a:t>
            </a:r>
            <a:endParaRPr lang="fr-FR" b="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72180084-7216-4A56-ADC8-FADD7DE5779C}" type="slidenum">
              <a:rPr lang="fr-FR"/>
              <a:pPr/>
              <a:t>‹N°›</a:t>
            </a:fld>
            <a:r>
              <a:rPr lang="fr-FR" b="1">
                <a:latin typeface="Futura" charset="0"/>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2"/>
            <a:ext cx="9962308" cy="7253667"/>
          </a:xfrm>
        </p:spPr>
        <p:txBody>
          <a:bodyPr anchor="b"/>
          <a:lstStyle>
            <a:lvl1pPr algn="l">
              <a:defRPr sz="6500" b="1"/>
            </a:lvl1pPr>
          </a:lstStyle>
          <a:p>
            <a:r>
              <a:rPr lang="fr-FR" smtClean="0"/>
              <a:t>Cliquez pour modifier le style du titre</a:t>
            </a:r>
            <a:endParaRPr lang="fr-FR"/>
          </a:p>
        </p:txBody>
      </p:sp>
      <p:sp>
        <p:nvSpPr>
          <p:cNvPr id="3" name="Espace réservé du contenu 2"/>
          <p:cNvSpPr>
            <a:spLocks noGrp="1"/>
          </p:cNvSpPr>
          <p:nvPr>
            <p:ph idx="1"/>
          </p:nvPr>
        </p:nvSpPr>
        <p:spPr>
          <a:xfrm>
            <a:off x="11840247" y="1704418"/>
            <a:ext cx="16925731" cy="36535890"/>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4000" y="8958084"/>
            <a:ext cx="9962308" cy="29282224"/>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2872C5C9-9432-4D64-BC72-AE66DDBBECC6}" type="slidenum">
              <a:rPr lang="fr-FR"/>
              <a:pPr/>
              <a:t>‹N°›</a:t>
            </a:fld>
            <a:r>
              <a:rPr lang="fr-FR" b="1">
                <a:latin typeface="Futura" charset="0"/>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4682" y="29965969"/>
            <a:ext cx="18167985" cy="3537652"/>
          </a:xfrm>
        </p:spPr>
        <p:txBody>
          <a:bodyPr anchor="b"/>
          <a:lstStyle>
            <a:lvl1pPr algn="l">
              <a:defRPr sz="65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34682" y="3825022"/>
            <a:ext cx="18167985" cy="25685115"/>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endParaRPr lang="fr-FR"/>
          </a:p>
        </p:txBody>
      </p:sp>
      <p:sp>
        <p:nvSpPr>
          <p:cNvPr id="4" name="Espace réservé du texte 3"/>
          <p:cNvSpPr>
            <a:spLocks noGrp="1"/>
          </p:cNvSpPr>
          <p:nvPr>
            <p:ph type="body" sz="half" idx="2"/>
          </p:nvPr>
        </p:nvSpPr>
        <p:spPr>
          <a:xfrm>
            <a:off x="5934682" y="33503621"/>
            <a:ext cx="18167985" cy="5024053"/>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AC60E3F6-24F2-4BCE-852C-F56DF4A93204}" type="slidenum">
              <a:rPr lang="fr-FR"/>
              <a:pPr/>
              <a:t>‹N°›</a:t>
            </a:fld>
            <a:r>
              <a:rPr lang="fr-FR" b="1">
                <a:latin typeface="Futura" charset="0"/>
              </a:rPr>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2" name="Rectangle 68"/>
          <p:cNvSpPr>
            <a:spLocks noGrp="1" noChangeArrowheads="1"/>
          </p:cNvSpPr>
          <p:nvPr>
            <p:ph type="title"/>
          </p:nvPr>
        </p:nvSpPr>
        <p:spPr bwMode="auto">
          <a:xfrm>
            <a:off x="4658460" y="0"/>
            <a:ext cx="17935063" cy="2378251"/>
          </a:xfrm>
          <a:prstGeom prst="rect">
            <a:avLst/>
          </a:prstGeom>
          <a:solidFill>
            <a:srgbClr val="5A5B5E"/>
          </a:solidFill>
          <a:ln w="9525">
            <a:noFill/>
            <a:miter lim="800000"/>
            <a:headEnd/>
            <a:tailEnd/>
          </a:ln>
          <a:effectLst/>
        </p:spPr>
        <p:txBody>
          <a:bodyPr vert="horz" wrap="square" lIns="352339" tIns="0" rIns="352339" bIns="0" numCol="1" anchor="ctr" anchorCtr="0" compatLnSpc="1">
            <a:prstTxWarp prst="textNoShape">
              <a:avLst/>
            </a:prstTxWarp>
          </a:bodyPr>
          <a:lstStyle/>
          <a:p>
            <a:pPr lvl="0"/>
            <a:r>
              <a:rPr lang="fr-FR" dirty="0" smtClean="0"/>
              <a:t>Cliquez et modifiez le titre</a:t>
            </a:r>
          </a:p>
        </p:txBody>
      </p:sp>
      <p:sp>
        <p:nvSpPr>
          <p:cNvPr id="1094" name="Rectangle 70"/>
          <p:cNvSpPr>
            <a:spLocks noGrp="1" noChangeArrowheads="1"/>
          </p:cNvSpPr>
          <p:nvPr>
            <p:ph type="body" idx="1"/>
          </p:nvPr>
        </p:nvSpPr>
        <p:spPr bwMode="auto">
          <a:xfrm>
            <a:off x="4658459" y="3389012"/>
            <a:ext cx="20987323" cy="33236063"/>
          </a:xfrm>
          <a:prstGeom prst="rect">
            <a:avLst/>
          </a:prstGeom>
          <a:noFill/>
          <a:ln w="9525">
            <a:noFill/>
            <a:miter lim="800000"/>
            <a:headEnd/>
            <a:tailEnd/>
          </a:ln>
          <a:effectLst/>
        </p:spPr>
        <p:txBody>
          <a:bodyPr vert="horz" wrap="square" lIns="352339" tIns="156246" rIns="352339" bIns="156246"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95" name="Rectangle 71"/>
          <p:cNvSpPr>
            <a:spLocks noChangeArrowheads="1"/>
          </p:cNvSpPr>
          <p:nvPr/>
        </p:nvSpPr>
        <p:spPr bwMode="auto">
          <a:xfrm>
            <a:off x="4658460" y="38052022"/>
            <a:ext cx="20963061" cy="2378251"/>
          </a:xfrm>
          <a:prstGeom prst="rect">
            <a:avLst/>
          </a:prstGeom>
          <a:solidFill>
            <a:srgbClr val="FFD910"/>
          </a:solidFill>
          <a:ln w="9525">
            <a:noFill/>
            <a:miter lim="800000"/>
            <a:headEnd/>
            <a:tailEnd/>
          </a:ln>
          <a:effectLst/>
        </p:spPr>
        <p:txBody>
          <a:bodyPr lIns="0" tIns="0" rIns="0" bIns="0" anchor="ctr" anchorCtr="1"/>
          <a:lstStyle/>
          <a:p>
            <a:pPr marL="331460" indent="-331460" defTabSz="3122975"/>
            <a:endParaRPr lang="en-GB" sz="2900" dirty="0">
              <a:latin typeface="Arial" charset="0"/>
            </a:endParaRPr>
          </a:p>
        </p:txBody>
      </p:sp>
      <p:sp>
        <p:nvSpPr>
          <p:cNvPr id="1098" name="Text Box 74"/>
          <p:cNvSpPr txBox="1">
            <a:spLocks noChangeArrowheads="1"/>
          </p:cNvSpPr>
          <p:nvPr/>
        </p:nvSpPr>
        <p:spPr bwMode="auto">
          <a:xfrm>
            <a:off x="1566874" y="33216893"/>
            <a:ext cx="593031" cy="1108561"/>
          </a:xfrm>
          <a:prstGeom prst="rect">
            <a:avLst/>
          </a:prstGeom>
          <a:noFill/>
          <a:ln w="19050">
            <a:noFill/>
            <a:miter lim="800000"/>
            <a:headEnd/>
            <a:tailEnd/>
          </a:ln>
          <a:effectLst/>
        </p:spPr>
        <p:txBody>
          <a:bodyPr wrap="none" lIns="293616" tIns="152680" rIns="293616" bIns="152680" anchor="ctr">
            <a:spAutoFit/>
          </a:bodyPr>
          <a:lstStyle/>
          <a:p>
            <a:pPr algn="ctr"/>
            <a:endParaRPr lang="fr-FR" sz="5200" dirty="0">
              <a:latin typeface="Arial Narrow" pitchFamily="34" charset="0"/>
            </a:endParaRPr>
          </a:p>
        </p:txBody>
      </p:sp>
      <p:sp>
        <p:nvSpPr>
          <p:cNvPr id="1099" name="Text Box 75"/>
          <p:cNvSpPr txBox="1">
            <a:spLocks noChangeArrowheads="1"/>
          </p:cNvSpPr>
          <p:nvPr/>
        </p:nvSpPr>
        <p:spPr bwMode="auto">
          <a:xfrm>
            <a:off x="4891382" y="38836685"/>
            <a:ext cx="20031368" cy="779198"/>
          </a:xfrm>
          <a:prstGeom prst="rect">
            <a:avLst/>
          </a:prstGeom>
          <a:solidFill>
            <a:srgbClr val="FFD910"/>
          </a:solidFill>
          <a:ln w="19050">
            <a:noFill/>
            <a:miter lim="800000"/>
            <a:headEnd/>
            <a:tailEnd/>
          </a:ln>
          <a:effectLst/>
        </p:spPr>
        <p:txBody>
          <a:bodyPr lIns="293616" tIns="152680" rIns="293616" bIns="152680" anchor="ctr">
            <a:spAutoFit/>
          </a:bodyPr>
          <a:lstStyle/>
          <a:p>
            <a:pPr>
              <a:spcBef>
                <a:spcPct val="50000"/>
              </a:spcBef>
            </a:pPr>
            <a:endParaRPr lang="fr-FR" sz="2900" dirty="0">
              <a:solidFill>
                <a:srgbClr val="5A5B5E"/>
              </a:solidFill>
              <a:latin typeface="Arial" pitchFamily="34" charset="0"/>
              <a:cs typeface="Arial" pitchFamily="34" charset="0"/>
            </a:endParaRPr>
          </a:p>
        </p:txBody>
      </p:sp>
      <p:sp>
        <p:nvSpPr>
          <p:cNvPr id="1100" name="Rectangle 76"/>
          <p:cNvSpPr>
            <a:spLocks noChangeArrowheads="1"/>
          </p:cNvSpPr>
          <p:nvPr/>
        </p:nvSpPr>
        <p:spPr bwMode="auto">
          <a:xfrm>
            <a:off x="23991055" y="0"/>
            <a:ext cx="1630461" cy="2378251"/>
          </a:xfrm>
          <a:prstGeom prst="rect">
            <a:avLst/>
          </a:prstGeom>
          <a:solidFill>
            <a:srgbClr val="5A5B5E"/>
          </a:solidFill>
          <a:ln w="9525">
            <a:noFill/>
            <a:miter lim="800000"/>
            <a:headEnd/>
            <a:tailEnd/>
          </a:ln>
          <a:effectLst/>
        </p:spPr>
        <p:txBody>
          <a:bodyPr lIns="0" tIns="0" rIns="352339" bIns="0" anchor="ctr"/>
          <a:lstStyle/>
          <a:p>
            <a:pPr algn="r" defTabSz="3122975"/>
            <a:r>
              <a:rPr lang="fr-FR" sz="4600" dirty="0">
                <a:solidFill>
                  <a:srgbClr val="FFD910"/>
                </a:solidFill>
                <a:latin typeface="Arial" pitchFamily="34" charset="0"/>
                <a:cs typeface="Arial" pitchFamily="34" charset="0"/>
              </a:rPr>
              <a:t>/ </a:t>
            </a:r>
            <a:r>
              <a:rPr lang="fr-FR" sz="4600" dirty="0" smtClean="0">
                <a:solidFill>
                  <a:srgbClr val="FFD910"/>
                </a:solidFill>
                <a:latin typeface="Arial" pitchFamily="34" charset="0"/>
                <a:cs typeface="Arial" pitchFamily="34" charset="0"/>
              </a:rPr>
              <a:t>17  </a:t>
            </a:r>
            <a:endParaRPr lang="fr-FR" sz="4600" dirty="0">
              <a:solidFill>
                <a:srgbClr val="FFD910"/>
              </a:solidFill>
              <a:latin typeface="Arial" pitchFamily="34" charset="0"/>
              <a:cs typeface="Arial" pitchFamily="34" charset="0"/>
            </a:endParaRPr>
          </a:p>
        </p:txBody>
      </p:sp>
      <p:sp>
        <p:nvSpPr>
          <p:cNvPr id="1101" name="Rectangle 77"/>
          <p:cNvSpPr>
            <a:spLocks noGrp="1" noChangeArrowheads="1"/>
          </p:cNvSpPr>
          <p:nvPr>
            <p:ph type="sldNum" sz="quarter" idx="4"/>
          </p:nvPr>
        </p:nvSpPr>
        <p:spPr bwMode="auto">
          <a:xfrm>
            <a:off x="22127677" y="0"/>
            <a:ext cx="1863383" cy="2378251"/>
          </a:xfrm>
          <a:prstGeom prst="rect">
            <a:avLst/>
          </a:prstGeom>
          <a:solidFill>
            <a:srgbClr val="5A5B5E"/>
          </a:solidFill>
          <a:ln w="9525">
            <a:noFill/>
            <a:miter lim="800000"/>
            <a:headEnd/>
            <a:tailEnd/>
          </a:ln>
          <a:effectLst/>
        </p:spPr>
        <p:txBody>
          <a:bodyPr vert="horz" wrap="square" lIns="352339" tIns="0" rIns="0" bIns="0" numCol="1" anchor="ctr" anchorCtr="0" compatLnSpc="1">
            <a:prstTxWarp prst="textNoShape">
              <a:avLst/>
            </a:prstTxWarp>
          </a:bodyPr>
          <a:lstStyle>
            <a:lvl1pPr algn="r" defTabSz="3122975">
              <a:defRPr sz="4600">
                <a:solidFill>
                  <a:srgbClr val="FFD910"/>
                </a:solidFill>
                <a:latin typeface="+mj-lt"/>
              </a:defRPr>
            </a:lvl1pPr>
          </a:lstStyle>
          <a:p>
            <a:fld id="{2C6917F8-3BCB-459F-91BF-F1BA9680A9DE}" type="slidenum">
              <a:rPr lang="fr-FR" smtClean="0">
                <a:latin typeface="Arial" pitchFamily="34" charset="0"/>
                <a:cs typeface="Arial" pitchFamily="34" charset="0"/>
              </a:rPr>
              <a:pPr/>
              <a:t>‹N°›</a:t>
            </a:fld>
            <a:r>
              <a:rPr lang="fr-FR" b="1" dirty="0" smtClean="0">
                <a:latin typeface="Futura" charset="0"/>
              </a:rPr>
              <a:t>  </a:t>
            </a:r>
            <a:endParaRPr lang="fr-FR" b="1" dirty="0">
              <a:latin typeface="Futura" charset="0"/>
            </a:endParaRPr>
          </a:p>
        </p:txBody>
      </p:sp>
      <p:pic>
        <p:nvPicPr>
          <p:cNvPr id="1104" name="Picture 80"/>
          <p:cNvPicPr>
            <a:picLocks noChangeAspect="1" noChangeArrowheads="1"/>
          </p:cNvPicPr>
          <p:nvPr/>
        </p:nvPicPr>
        <p:blipFill>
          <a:blip r:embed="rId13" cstate="print"/>
          <a:srcRect/>
          <a:stretch>
            <a:fillRect/>
          </a:stretch>
        </p:blipFill>
        <p:spPr bwMode="auto">
          <a:xfrm>
            <a:off x="26048545" y="37903385"/>
            <a:ext cx="3765585" cy="272507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3122975" rtl="0" eaLnBrk="0" fontAlgn="base" hangingPunct="0">
        <a:spcBef>
          <a:spcPct val="0"/>
        </a:spcBef>
        <a:spcAft>
          <a:spcPct val="0"/>
        </a:spcAft>
        <a:defRPr sz="4600">
          <a:solidFill>
            <a:srgbClr val="FFD910"/>
          </a:solidFill>
          <a:latin typeface="Arial" pitchFamily="34" charset="0"/>
          <a:ea typeface="+mj-ea"/>
          <a:cs typeface="Arial" pitchFamily="34" charset="0"/>
        </a:defRPr>
      </a:lvl1pPr>
      <a:lvl2pPr algn="l" defTabSz="3122975" rtl="0" eaLnBrk="0" fontAlgn="base" hangingPunct="0">
        <a:spcBef>
          <a:spcPct val="0"/>
        </a:spcBef>
        <a:spcAft>
          <a:spcPct val="0"/>
        </a:spcAft>
        <a:defRPr sz="4600">
          <a:solidFill>
            <a:srgbClr val="FFD910"/>
          </a:solidFill>
          <a:latin typeface="DIN-Bold" pitchFamily="2" charset="0"/>
        </a:defRPr>
      </a:lvl2pPr>
      <a:lvl3pPr algn="l" defTabSz="3122975" rtl="0" eaLnBrk="0" fontAlgn="base" hangingPunct="0">
        <a:spcBef>
          <a:spcPct val="0"/>
        </a:spcBef>
        <a:spcAft>
          <a:spcPct val="0"/>
        </a:spcAft>
        <a:defRPr sz="4600">
          <a:solidFill>
            <a:srgbClr val="FFD910"/>
          </a:solidFill>
          <a:latin typeface="DIN-Bold" pitchFamily="2" charset="0"/>
        </a:defRPr>
      </a:lvl3pPr>
      <a:lvl4pPr algn="l" defTabSz="3122975" rtl="0" eaLnBrk="0" fontAlgn="base" hangingPunct="0">
        <a:spcBef>
          <a:spcPct val="0"/>
        </a:spcBef>
        <a:spcAft>
          <a:spcPct val="0"/>
        </a:spcAft>
        <a:defRPr sz="4600">
          <a:solidFill>
            <a:srgbClr val="FFD910"/>
          </a:solidFill>
          <a:latin typeface="DIN-Bold" pitchFamily="2" charset="0"/>
        </a:defRPr>
      </a:lvl4pPr>
      <a:lvl5pPr algn="l" defTabSz="3122975" rtl="0" eaLnBrk="0" fontAlgn="base" hangingPunct="0">
        <a:spcBef>
          <a:spcPct val="0"/>
        </a:spcBef>
        <a:spcAft>
          <a:spcPct val="0"/>
        </a:spcAft>
        <a:defRPr sz="4600">
          <a:solidFill>
            <a:srgbClr val="FFD910"/>
          </a:solidFill>
          <a:latin typeface="DIN-Bold" pitchFamily="2" charset="0"/>
        </a:defRPr>
      </a:lvl5pPr>
      <a:lvl6pPr marL="1491569" algn="l" defTabSz="3122975" rtl="0" eaLnBrk="0" fontAlgn="base" hangingPunct="0">
        <a:spcBef>
          <a:spcPct val="0"/>
        </a:spcBef>
        <a:spcAft>
          <a:spcPct val="0"/>
        </a:spcAft>
        <a:defRPr sz="4600">
          <a:solidFill>
            <a:srgbClr val="FFD910"/>
          </a:solidFill>
          <a:latin typeface="DIN-Bold" pitchFamily="2" charset="0"/>
        </a:defRPr>
      </a:lvl6pPr>
      <a:lvl7pPr marL="2983139" algn="l" defTabSz="3122975" rtl="0" eaLnBrk="0" fontAlgn="base" hangingPunct="0">
        <a:spcBef>
          <a:spcPct val="0"/>
        </a:spcBef>
        <a:spcAft>
          <a:spcPct val="0"/>
        </a:spcAft>
        <a:defRPr sz="4600">
          <a:solidFill>
            <a:srgbClr val="FFD910"/>
          </a:solidFill>
          <a:latin typeface="DIN-Bold" pitchFamily="2" charset="0"/>
        </a:defRPr>
      </a:lvl7pPr>
      <a:lvl8pPr marL="4474708" algn="l" defTabSz="3122975" rtl="0" eaLnBrk="0" fontAlgn="base" hangingPunct="0">
        <a:spcBef>
          <a:spcPct val="0"/>
        </a:spcBef>
        <a:spcAft>
          <a:spcPct val="0"/>
        </a:spcAft>
        <a:defRPr sz="4600">
          <a:solidFill>
            <a:srgbClr val="FFD910"/>
          </a:solidFill>
          <a:latin typeface="DIN-Bold" pitchFamily="2" charset="0"/>
        </a:defRPr>
      </a:lvl8pPr>
      <a:lvl9pPr marL="5966277" algn="l" defTabSz="3122975" rtl="0" eaLnBrk="0" fontAlgn="base" hangingPunct="0">
        <a:spcBef>
          <a:spcPct val="0"/>
        </a:spcBef>
        <a:spcAft>
          <a:spcPct val="0"/>
        </a:spcAft>
        <a:defRPr sz="4600">
          <a:solidFill>
            <a:srgbClr val="FFD910"/>
          </a:solidFill>
          <a:latin typeface="DIN-Bold" pitchFamily="2" charset="0"/>
        </a:defRPr>
      </a:lvl9pPr>
    </p:titleStyle>
    <p:bodyStyle>
      <a:lvl1pPr marL="621487" indent="-621487" algn="l" defTabSz="3122975" rtl="0" eaLnBrk="0" fontAlgn="base" hangingPunct="0">
        <a:spcBef>
          <a:spcPct val="20000"/>
        </a:spcBef>
        <a:spcAft>
          <a:spcPct val="0"/>
        </a:spcAft>
        <a:buClr>
          <a:srgbClr val="5A5B5E"/>
        </a:buClr>
        <a:buFont typeface="Times" pitchFamily="18" charset="0"/>
        <a:buChar char="•"/>
        <a:defRPr sz="7800">
          <a:solidFill>
            <a:srgbClr val="5A5B5E"/>
          </a:solidFill>
          <a:latin typeface="Arial" pitchFamily="34" charset="0"/>
          <a:ea typeface="+mn-ea"/>
          <a:cs typeface="Arial" pitchFamily="34" charset="0"/>
        </a:defRPr>
      </a:lvl1pPr>
      <a:lvl2pPr marL="1864462" indent="-621487" algn="l" defTabSz="3122975" rtl="0" eaLnBrk="0" fontAlgn="base" hangingPunct="0">
        <a:spcBef>
          <a:spcPct val="20000"/>
        </a:spcBef>
        <a:spcAft>
          <a:spcPct val="0"/>
        </a:spcAft>
        <a:buClr>
          <a:srgbClr val="5A5B5E"/>
        </a:buClr>
        <a:buFont typeface="Times" pitchFamily="18" charset="0"/>
        <a:buChar char="•"/>
        <a:defRPr sz="6500">
          <a:solidFill>
            <a:srgbClr val="5A5B5E"/>
          </a:solidFill>
          <a:latin typeface="Arial" pitchFamily="34" charset="0"/>
          <a:cs typeface="Arial" pitchFamily="34" charset="0"/>
        </a:defRPr>
      </a:lvl2pPr>
      <a:lvl3pPr marL="3045287" indent="-559338" algn="l" defTabSz="3122975" rtl="0" eaLnBrk="0" fontAlgn="base" hangingPunct="0">
        <a:spcBef>
          <a:spcPct val="20000"/>
        </a:spcBef>
        <a:spcAft>
          <a:spcPct val="0"/>
        </a:spcAft>
        <a:buClr>
          <a:srgbClr val="5A5B5E"/>
        </a:buClr>
        <a:buFont typeface="Times" pitchFamily="18" charset="0"/>
        <a:buChar char="•"/>
        <a:defRPr sz="5200">
          <a:solidFill>
            <a:srgbClr val="5A5B5E"/>
          </a:solidFill>
          <a:latin typeface="Arial" pitchFamily="34" charset="0"/>
          <a:cs typeface="Arial" pitchFamily="34" charset="0"/>
        </a:defRPr>
      </a:lvl3pPr>
      <a:lvl4pPr marL="4283084" indent="-616310" algn="l" defTabSz="3122975" rtl="0" eaLnBrk="0" fontAlgn="base" hangingPunct="0">
        <a:spcBef>
          <a:spcPct val="20000"/>
        </a:spcBef>
        <a:spcAft>
          <a:spcPct val="0"/>
        </a:spcAft>
        <a:buClr>
          <a:srgbClr val="5A5B5E"/>
        </a:buClr>
        <a:buFont typeface="Times" pitchFamily="18" charset="0"/>
        <a:buChar char="•"/>
        <a:defRPr sz="3900">
          <a:solidFill>
            <a:srgbClr val="5A5B5E"/>
          </a:solidFill>
          <a:latin typeface="Arial" pitchFamily="34" charset="0"/>
          <a:cs typeface="Arial" pitchFamily="34" charset="0"/>
        </a:defRPr>
      </a:lvl4pPr>
      <a:lvl5pPr marL="5489804" indent="-585235" algn="l" defTabSz="3122975" rtl="0" eaLnBrk="0" fontAlgn="base" hangingPunct="0">
        <a:spcBef>
          <a:spcPct val="20000"/>
        </a:spcBef>
        <a:spcAft>
          <a:spcPct val="0"/>
        </a:spcAft>
        <a:buClr>
          <a:srgbClr val="5A5B5E"/>
        </a:buClr>
        <a:buSzPct val="75000"/>
        <a:buFont typeface="Times" pitchFamily="18" charset="0"/>
        <a:buChar char="•"/>
        <a:defRPr sz="3300">
          <a:solidFill>
            <a:srgbClr val="5A5B5E"/>
          </a:solidFill>
          <a:latin typeface="Arial" pitchFamily="34" charset="0"/>
          <a:cs typeface="Arial" pitchFamily="34" charset="0"/>
        </a:defRPr>
      </a:lvl5pPr>
      <a:lvl6pPr marL="6981373"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6pPr>
      <a:lvl7pPr marL="8472942"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7pPr>
      <a:lvl8pPr marL="996451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8pPr>
      <a:lvl9pPr marL="11456081" indent="-585235" algn="l" defTabSz="3122975" rtl="0" eaLnBrk="0" fontAlgn="base" hangingPunct="0">
        <a:spcBef>
          <a:spcPct val="20000"/>
        </a:spcBef>
        <a:spcAft>
          <a:spcPct val="0"/>
        </a:spcAft>
        <a:buClr>
          <a:srgbClr val="5A5B5E"/>
        </a:buClr>
        <a:buSzPct val="75000"/>
        <a:buFont typeface="Times" pitchFamily="18" charset="0"/>
        <a:buChar char="•"/>
        <a:defRPr sz="2600">
          <a:solidFill>
            <a:srgbClr val="5A5B5E"/>
          </a:solidFill>
          <a:latin typeface="DIN-Medium" pitchFamily="34" charset="0"/>
        </a:defRPr>
      </a:lvl9pPr>
    </p:bodyStyle>
    <p:otherStyle>
      <a:defPPr>
        <a:defRPr lang="fr-FR"/>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bwMode="auto">
          <a:xfrm>
            <a:off x="4692316" y="7250100"/>
            <a:ext cx="20969878" cy="2272273"/>
          </a:xfrm>
          <a:prstGeom prst="rect">
            <a:avLst/>
          </a:prstGeom>
          <a:noFill/>
          <a:ln>
            <a:miter lim="800000"/>
            <a:headEnd/>
            <a:tailEnd/>
          </a:ln>
        </p:spPr>
        <p:txBody>
          <a:bodyPr lIns="298314" tIns="149157" rIns="298314" bIns="149157"/>
          <a:lstStyle/>
          <a:p>
            <a:pPr algn="ctr"/>
            <a:r>
              <a:rPr lang="fr-FR" sz="5600" b="1" dirty="0" smtClean="0">
                <a:solidFill>
                  <a:schemeClr val="tx1">
                    <a:lumMod val="65000"/>
                    <a:lumOff val="35000"/>
                  </a:schemeClr>
                </a:solidFill>
                <a:latin typeface="+mn-lt"/>
              </a:rPr>
              <a:t>DEVELOPPEMENT D’UN INDICATEUR ENVIRONNEMENTAL DYNAMIQUE DE L’EUTROPHISATION</a:t>
            </a:r>
            <a:endParaRPr lang="fr-FR" sz="5600" b="1" dirty="0">
              <a:solidFill>
                <a:schemeClr val="tx1">
                  <a:lumMod val="65000"/>
                  <a:lumOff val="35000"/>
                </a:schemeClr>
              </a:solidFill>
              <a:latin typeface="+mn-lt"/>
            </a:endParaRPr>
          </a:p>
        </p:txBody>
      </p:sp>
      <p:sp>
        <p:nvSpPr>
          <p:cNvPr id="326664" name="Rectangle 8"/>
          <p:cNvSpPr>
            <a:spLocks noChangeArrowheads="1"/>
          </p:cNvSpPr>
          <p:nvPr/>
        </p:nvSpPr>
        <p:spPr bwMode="auto">
          <a:xfrm>
            <a:off x="-220717" y="38092055"/>
            <a:ext cx="4556554" cy="4360129"/>
          </a:xfrm>
          <a:prstGeom prst="rect">
            <a:avLst/>
          </a:prstGeom>
          <a:noFill/>
          <a:ln w="9525">
            <a:noFill/>
            <a:miter lim="800000"/>
            <a:headEnd/>
            <a:tailEnd/>
          </a:ln>
          <a:effectLst/>
        </p:spPr>
        <p:txBody>
          <a:bodyPr lIns="0" tIns="0" rIns="0" bIns="0" anchor="ctr"/>
          <a:lstStyle/>
          <a:p>
            <a:pPr algn="r" defTabSz="3122975">
              <a:lnSpc>
                <a:spcPts val="4500"/>
              </a:lnSpc>
            </a:pPr>
            <a:r>
              <a:rPr lang="fr-FR" sz="3200" dirty="0" err="1" smtClean="0">
                <a:solidFill>
                  <a:schemeClr val="tx1">
                    <a:lumMod val="75000"/>
                    <a:lumOff val="25000"/>
                  </a:schemeClr>
                </a:solidFill>
                <a:latin typeface="+mn-lt"/>
              </a:rPr>
              <a:t>Tianyi</a:t>
            </a:r>
            <a:r>
              <a:rPr lang="fr-FR" sz="3200" dirty="0" smtClean="0">
                <a:solidFill>
                  <a:schemeClr val="tx1">
                    <a:lumMod val="75000"/>
                    <a:lumOff val="25000"/>
                  </a:schemeClr>
                </a:solidFill>
                <a:latin typeface="+mn-lt"/>
              </a:rPr>
              <a:t> MA</a:t>
            </a:r>
            <a:br>
              <a:rPr lang="fr-FR" sz="3200" dirty="0" smtClean="0">
                <a:solidFill>
                  <a:schemeClr val="tx1">
                    <a:lumMod val="75000"/>
                    <a:lumOff val="25000"/>
                  </a:schemeClr>
                </a:solidFill>
                <a:latin typeface="+mn-lt"/>
              </a:rPr>
            </a:br>
            <a:r>
              <a:rPr lang="fr-FR" sz="3200" dirty="0" smtClean="0">
                <a:solidFill>
                  <a:schemeClr val="tx1">
                    <a:lumMod val="75000"/>
                    <a:lumOff val="25000"/>
                  </a:schemeClr>
                </a:solidFill>
                <a:latin typeface="+mn-lt"/>
              </a:rPr>
              <a:t>Antoine PICAVET</a:t>
            </a:r>
          </a:p>
          <a:p>
            <a:pPr algn="r" defTabSz="3122975">
              <a:lnSpc>
                <a:spcPts val="4500"/>
              </a:lnSpc>
            </a:pPr>
            <a:r>
              <a:rPr lang="fr-FR" sz="3200" dirty="0" smtClean="0">
                <a:solidFill>
                  <a:schemeClr val="tx1">
                    <a:lumMod val="75000"/>
                    <a:lumOff val="25000"/>
                  </a:schemeClr>
                </a:solidFill>
                <a:latin typeface="+mn-lt"/>
              </a:rPr>
              <a:t>Cyril DOIZELET</a:t>
            </a:r>
            <a:endParaRPr lang="fr-FR" sz="3200" dirty="0">
              <a:solidFill>
                <a:schemeClr val="tx1">
                  <a:lumMod val="75000"/>
                  <a:lumOff val="25000"/>
                </a:schemeClr>
              </a:solidFill>
            </a:endParaRPr>
          </a:p>
        </p:txBody>
      </p:sp>
      <p:sp>
        <p:nvSpPr>
          <p:cNvPr id="5" name="Rectangle 2"/>
          <p:cNvSpPr txBox="1">
            <a:spLocks noChangeArrowheads="1"/>
          </p:cNvSpPr>
          <p:nvPr/>
        </p:nvSpPr>
        <p:spPr bwMode="auto">
          <a:xfrm>
            <a:off x="4692317" y="14136409"/>
            <a:ext cx="8935193" cy="2088762"/>
          </a:xfrm>
          <a:prstGeom prst="rect">
            <a:avLst/>
          </a:prstGeom>
          <a:noFill/>
          <a:ln>
            <a:miter lim="800000"/>
            <a:headEnd/>
            <a:tailEnd/>
          </a:ln>
        </p:spPr>
        <p:txBody>
          <a:bodyPr lIns="0" tIns="0" rIns="0" bIns="0"/>
          <a:lstStyle/>
          <a:p>
            <a:pPr algn="just"/>
            <a:r>
              <a:rPr lang="fr-FR" sz="3200" dirty="0" smtClean="0">
                <a:latin typeface="+mn-lt"/>
              </a:rPr>
              <a:t>Afin de prévoir et réduire les risques à long terme de ce processus dans une </a:t>
            </a:r>
            <a:r>
              <a:rPr lang="fr-FR" sz="3200" b="1" dirty="0" smtClean="0">
                <a:latin typeface="+mn-lt"/>
              </a:rPr>
              <a:t>Analyse de Cycle de Vie</a:t>
            </a:r>
            <a:r>
              <a:rPr lang="fr-FR" sz="3200" dirty="0" smtClean="0">
                <a:latin typeface="+mn-lt"/>
              </a:rPr>
              <a:t> (ACV), il est nécessaire de visualiser l’impact de l’eutrophisation en fonction du temps. Pour cela, </a:t>
            </a:r>
            <a:r>
              <a:rPr lang="fr-FR" sz="3200" b="1" dirty="0" smtClean="0">
                <a:latin typeface="+mn-lt"/>
              </a:rPr>
              <a:t>un indicateur environnemental dynamique </a:t>
            </a:r>
            <a:r>
              <a:rPr lang="fr-FR" sz="3200" dirty="0" smtClean="0">
                <a:latin typeface="+mn-lt"/>
              </a:rPr>
              <a:t>doit être développé.</a:t>
            </a:r>
            <a:endParaRPr lang="fr-FR" sz="3200" kern="0" dirty="0" smtClean="0">
              <a:solidFill>
                <a:schemeClr val="tx1">
                  <a:lumMod val="65000"/>
                  <a:lumOff val="35000"/>
                </a:schemeClr>
              </a:solidFill>
              <a:latin typeface="+mn-lt"/>
              <a:ea typeface="+mj-ea"/>
              <a:cs typeface="Arial" pitchFamily="34" charset="0"/>
            </a:endParaRPr>
          </a:p>
          <a:p>
            <a:pPr defTabSz="3122975">
              <a:lnSpc>
                <a:spcPct val="120000"/>
              </a:lnSpc>
            </a:pPr>
            <a:endParaRPr lang="fr-FR" sz="3200" kern="0" dirty="0" smtClean="0">
              <a:solidFill>
                <a:schemeClr val="tx1">
                  <a:lumMod val="65000"/>
                  <a:lumOff val="35000"/>
                </a:schemeClr>
              </a:solidFill>
              <a:latin typeface="+mn-lt"/>
              <a:ea typeface="+mj-ea"/>
              <a:cs typeface="Arial" pitchFamily="34" charset="0"/>
            </a:endParaRPr>
          </a:p>
          <a:p>
            <a:pPr defTabSz="3122975">
              <a:lnSpc>
                <a:spcPct val="120000"/>
              </a:lnSpc>
            </a:pPr>
            <a:endParaRPr lang="fr-FR" sz="3200" kern="0" dirty="0" smtClean="0">
              <a:solidFill>
                <a:schemeClr val="tx1">
                  <a:lumMod val="65000"/>
                  <a:lumOff val="35000"/>
                </a:schemeClr>
              </a:solidFill>
              <a:latin typeface="+mn-lt"/>
              <a:ea typeface="+mj-ea"/>
              <a:cs typeface="Arial" pitchFamily="34" charset="0"/>
            </a:endParaRPr>
          </a:p>
          <a:p>
            <a:pPr defTabSz="3122975">
              <a:lnSpc>
                <a:spcPct val="120000"/>
              </a:lnSpc>
            </a:pPr>
            <a:r>
              <a:rPr lang="fr-FR" sz="3200" kern="0" dirty="0" smtClean="0">
                <a:solidFill>
                  <a:schemeClr val="tx1">
                    <a:lumMod val="65000"/>
                    <a:lumOff val="35000"/>
                  </a:schemeClr>
                </a:solidFill>
                <a:latin typeface="+mn-lt"/>
                <a:cs typeface="Arial" pitchFamily="34" charset="0"/>
              </a:rPr>
              <a:t> </a:t>
            </a:r>
          </a:p>
          <a:p>
            <a:pPr defTabSz="3122975">
              <a:lnSpc>
                <a:spcPct val="120000"/>
              </a:lnSpc>
            </a:pPr>
            <a:r>
              <a:rPr lang="fr-FR" sz="3200" kern="0" dirty="0" smtClean="0">
                <a:solidFill>
                  <a:schemeClr val="tx1">
                    <a:lumMod val="65000"/>
                    <a:lumOff val="35000"/>
                  </a:schemeClr>
                </a:solidFill>
                <a:latin typeface="+mn-lt"/>
                <a:ea typeface="+mj-ea"/>
                <a:cs typeface="Arial" pitchFamily="34" charset="0"/>
              </a:rPr>
              <a:t> </a:t>
            </a:r>
            <a:endParaRPr lang="fr-FR" sz="3200" kern="0" dirty="0">
              <a:solidFill>
                <a:schemeClr val="tx1">
                  <a:lumMod val="65000"/>
                  <a:lumOff val="35000"/>
                </a:schemeClr>
              </a:solidFill>
              <a:latin typeface="+mn-lt"/>
              <a:ea typeface="+mj-ea"/>
              <a:cs typeface="Arial" pitchFamily="34" charset="0"/>
            </a:endParaRPr>
          </a:p>
        </p:txBody>
      </p:sp>
      <p:sp>
        <p:nvSpPr>
          <p:cNvPr id="11" name="Rectangle 10"/>
          <p:cNvSpPr/>
          <p:nvPr/>
        </p:nvSpPr>
        <p:spPr>
          <a:xfrm>
            <a:off x="4692316" y="10107271"/>
            <a:ext cx="8935194" cy="3939540"/>
          </a:xfrm>
          <a:prstGeom prst="rect">
            <a:avLst/>
          </a:prstGeom>
        </p:spPr>
        <p:txBody>
          <a:bodyPr wrap="square" lIns="0" tIns="0" rIns="0" bIns="0">
            <a:spAutoFit/>
          </a:bodyPr>
          <a:lstStyle/>
          <a:p>
            <a:pPr algn="just"/>
            <a:r>
              <a:rPr lang="fr-FR" sz="3200" b="1" dirty="0" smtClean="0"/>
              <a:t>L’eutrophisation</a:t>
            </a:r>
            <a:r>
              <a:rPr lang="fr-FR" sz="3200" dirty="0" smtClean="0"/>
              <a:t> est un processus naturel lent au cours duquel un milieu aquatique se trouve enrichi en éléments nutritifs (notamment azote et phosphate). C’est un phénomène qui se déroule normalement sur des dizaines de milliers d’années. Néanmoins, les activités de l’homme ont considérablement accéléré le processus : on parle alors de dystrophisation.</a:t>
            </a:r>
          </a:p>
        </p:txBody>
      </p:sp>
      <p:sp>
        <p:nvSpPr>
          <p:cNvPr id="13" name="Rectangle 12"/>
          <p:cNvSpPr/>
          <p:nvPr/>
        </p:nvSpPr>
        <p:spPr>
          <a:xfrm>
            <a:off x="15433612" y="16834787"/>
            <a:ext cx="10228582" cy="11910953"/>
          </a:xfrm>
          <a:prstGeom prst="rect">
            <a:avLst/>
          </a:prstGeom>
        </p:spPr>
        <p:txBody>
          <a:bodyPr wrap="square">
            <a:spAutoFit/>
          </a:bodyPr>
          <a:lstStyle/>
          <a:p>
            <a:pPr algn="just"/>
            <a:r>
              <a:rPr lang="fr-FR" sz="3200" dirty="0" smtClean="0"/>
              <a:t>L’existence d’un indicateur environnemental de l’eutrophisation pourrait avoir des </a:t>
            </a:r>
            <a:r>
              <a:rPr lang="fr-FR" sz="3200" b="1" dirty="0" smtClean="0"/>
              <a:t>impacts</a:t>
            </a:r>
            <a:r>
              <a:rPr lang="fr-FR" sz="3200" dirty="0" smtClean="0"/>
              <a:t> à plusieurs niveaux :</a:t>
            </a:r>
          </a:p>
          <a:p>
            <a:pPr algn="just"/>
            <a:endParaRPr lang="fr-FR" sz="3200" dirty="0" smtClean="0"/>
          </a:p>
          <a:p>
            <a:pPr marL="882650" lvl="0" indent="-882650" algn="just">
              <a:buFont typeface="Wingdings" pitchFamily="2" charset="2"/>
              <a:buChar char="ü"/>
            </a:pPr>
            <a:r>
              <a:rPr lang="fr-FR" sz="3200" b="1" dirty="0" smtClean="0"/>
              <a:t>Environnemental</a:t>
            </a:r>
            <a:r>
              <a:rPr lang="fr-FR" sz="3200" dirty="0" smtClean="0"/>
              <a:t> : Favoriser la bonne gestion des milieux aquatiques</a:t>
            </a:r>
          </a:p>
          <a:p>
            <a:pPr marL="882650" lvl="0" indent="-882650" algn="just">
              <a:buFont typeface="Wingdings" pitchFamily="2" charset="2"/>
              <a:buChar char="ü"/>
            </a:pPr>
            <a:endParaRPr lang="fr-FR" sz="3200" dirty="0" smtClean="0"/>
          </a:p>
          <a:p>
            <a:pPr marL="882650" lvl="0" indent="-882650" algn="just">
              <a:buFont typeface="Wingdings" pitchFamily="2" charset="2"/>
              <a:buChar char="ü"/>
            </a:pPr>
            <a:r>
              <a:rPr lang="fr-FR" sz="3200" b="1" dirty="0" smtClean="0"/>
              <a:t>Social</a:t>
            </a:r>
            <a:r>
              <a:rPr lang="fr-FR" sz="3200" dirty="0" smtClean="0"/>
              <a:t> :</a:t>
            </a:r>
          </a:p>
          <a:p>
            <a:pPr marL="1608138" lvl="2" indent="-630238" algn="just">
              <a:buFont typeface="Arial" pitchFamily="34" charset="0"/>
              <a:buChar char="•"/>
            </a:pPr>
            <a:r>
              <a:rPr lang="fr-FR" sz="3200" dirty="0" smtClean="0"/>
              <a:t>Réduire les tensions entre les agriculteurs, les industriels et les pouvoirs publics (par exemple dans le cas de la Bretagne)</a:t>
            </a:r>
          </a:p>
          <a:p>
            <a:pPr marL="1608138" lvl="2" indent="-630238" algn="just">
              <a:buFont typeface="Arial" pitchFamily="34" charset="0"/>
              <a:buChar char="•"/>
            </a:pPr>
            <a:r>
              <a:rPr lang="fr-FR" sz="3200" dirty="0" smtClean="0"/>
              <a:t>Diminuer l’impact possible sur la santé des personnes exposées</a:t>
            </a:r>
          </a:p>
          <a:p>
            <a:pPr marL="882650" lvl="0" indent="-882650" algn="just">
              <a:buFont typeface="Wingdings" pitchFamily="2" charset="2"/>
              <a:buChar char="ü"/>
            </a:pPr>
            <a:endParaRPr lang="fr-FR" sz="3200" b="1" dirty="0" smtClean="0"/>
          </a:p>
          <a:p>
            <a:pPr marL="882650" lvl="0" indent="-882650" algn="just">
              <a:buFont typeface="Wingdings" pitchFamily="2" charset="2"/>
              <a:buChar char="ü"/>
            </a:pPr>
            <a:r>
              <a:rPr lang="fr-FR" sz="3200" b="1" dirty="0" smtClean="0"/>
              <a:t>Economique</a:t>
            </a:r>
            <a:r>
              <a:rPr lang="fr-FR" sz="3200" dirty="0" smtClean="0"/>
              <a:t> : </a:t>
            </a:r>
          </a:p>
          <a:p>
            <a:pPr marL="1608138" lvl="2" indent="-630238" algn="just">
              <a:buFont typeface="Arial" pitchFamily="34" charset="0"/>
              <a:buChar char="•"/>
              <a:tabLst>
                <a:tab pos="1608138" algn="l"/>
              </a:tabLst>
            </a:pPr>
            <a:r>
              <a:rPr lang="fr-FR" sz="3200" dirty="0" smtClean="0"/>
              <a:t>Sauvegarder les activités économiques (touristiques, industrielles et agricoles) aux abords des zones étudiées </a:t>
            </a:r>
          </a:p>
          <a:p>
            <a:pPr marL="1608138" lvl="2" indent="-630238" algn="just">
              <a:buFont typeface="Arial" pitchFamily="34" charset="0"/>
              <a:buChar char="•"/>
              <a:tabLst>
                <a:tab pos="1608138" algn="l"/>
              </a:tabLst>
            </a:pPr>
            <a:r>
              <a:rPr lang="fr-FR" sz="3200" dirty="0" smtClean="0"/>
              <a:t>Réduire les coûts dus aux effets de l’eutrophisation sur l’environnement</a:t>
            </a:r>
          </a:p>
          <a:p>
            <a:pPr marL="2374220" lvl="2" indent="-882650" algn="just">
              <a:buFont typeface="Arial" pitchFamily="34" charset="0"/>
              <a:buChar char="•"/>
            </a:pPr>
            <a:endParaRPr lang="fr-FR" sz="3200" dirty="0" smtClean="0"/>
          </a:p>
          <a:p>
            <a:pPr marL="882650" lvl="0" indent="-882650" algn="just">
              <a:buFont typeface="Wingdings" pitchFamily="2" charset="2"/>
              <a:buChar char="ü"/>
            </a:pPr>
            <a:r>
              <a:rPr lang="fr-FR" sz="3200" b="1" dirty="0" smtClean="0"/>
              <a:t>Gouvernance</a:t>
            </a:r>
            <a:r>
              <a:rPr lang="fr-FR" sz="3200" dirty="0" smtClean="0"/>
              <a:t> : Faire évoluer la règlementation sur l’usage de produits contenant des nitrates et des phosphates</a:t>
            </a:r>
            <a:endParaRPr lang="fr-FR" sz="3200" kern="0" dirty="0" smtClean="0">
              <a:solidFill>
                <a:schemeClr val="tx1">
                  <a:lumMod val="75000"/>
                  <a:lumOff val="25000"/>
                </a:schemeClr>
              </a:solidFill>
              <a:cs typeface="Arial" pitchFamily="34" charset="0"/>
            </a:endParaRPr>
          </a:p>
        </p:txBody>
      </p:sp>
      <p:sp>
        <p:nvSpPr>
          <p:cNvPr id="14" name="Rectangle 13"/>
          <p:cNvSpPr/>
          <p:nvPr/>
        </p:nvSpPr>
        <p:spPr>
          <a:xfrm>
            <a:off x="4692316" y="21206334"/>
            <a:ext cx="9787898" cy="7183505"/>
          </a:xfrm>
          <a:prstGeom prst="rect">
            <a:avLst/>
          </a:prstGeom>
        </p:spPr>
        <p:txBody>
          <a:bodyPr wrap="square">
            <a:spAutoFit/>
          </a:bodyPr>
          <a:lstStyle/>
          <a:p>
            <a:pPr algn="just" defTabSz="3122975">
              <a:lnSpc>
                <a:spcPct val="120000"/>
              </a:lnSpc>
            </a:pPr>
            <a:r>
              <a:rPr lang="fr-FR" sz="3200" b="1" kern="0" dirty="0" smtClean="0">
                <a:cs typeface="Arial" pitchFamily="34" charset="0"/>
              </a:rPr>
              <a:t>Les parties prenantes </a:t>
            </a:r>
            <a:r>
              <a:rPr lang="fr-FR" sz="3200" kern="0" dirty="0" smtClean="0">
                <a:cs typeface="Arial" pitchFamily="34" charset="0"/>
              </a:rPr>
              <a:t>potentielles du projet sont :</a:t>
            </a:r>
          </a:p>
          <a:p>
            <a:pPr algn="just" defTabSz="3122975">
              <a:lnSpc>
                <a:spcPct val="120000"/>
              </a:lnSpc>
            </a:pPr>
            <a:endParaRPr lang="fr-FR" sz="3200" kern="0" dirty="0" smtClean="0">
              <a:cs typeface="Arial" pitchFamily="34" charset="0"/>
            </a:endParaRPr>
          </a:p>
          <a:p>
            <a:pPr marL="890588" lvl="0" indent="-890588" algn="just">
              <a:buFont typeface="Wingdings" pitchFamily="2" charset="2"/>
              <a:buChar char="ü"/>
              <a:tabLst>
                <a:tab pos="2238375" algn="l"/>
              </a:tabLst>
            </a:pPr>
            <a:r>
              <a:rPr lang="fr-FR" sz="3200" dirty="0" smtClean="0"/>
              <a:t>Les agriculteurs et éleveurs qui de part leur activité déversent des produits ou du fumier riches en nitrates et phosphates pour fertiliser leurs champs</a:t>
            </a:r>
          </a:p>
          <a:p>
            <a:pPr marL="890588" indent="-890588" algn="just">
              <a:buFont typeface="Wingdings" pitchFamily="2" charset="2"/>
              <a:buChar char="ü"/>
              <a:tabLst>
                <a:tab pos="2238375" algn="l"/>
              </a:tabLst>
            </a:pPr>
            <a:r>
              <a:rPr lang="fr-FR" sz="3200" dirty="0" smtClean="0"/>
              <a:t>L’industrie qui fabrique ou utilise ces produits</a:t>
            </a:r>
          </a:p>
          <a:p>
            <a:pPr marL="890588" lvl="0" indent="-890588" algn="just">
              <a:buFont typeface="Wingdings" pitchFamily="2" charset="2"/>
              <a:buChar char="ü"/>
              <a:tabLst>
                <a:tab pos="2238375" algn="l"/>
              </a:tabLst>
            </a:pPr>
            <a:r>
              <a:rPr lang="fr-FR" sz="3200" dirty="0" smtClean="0"/>
              <a:t>Les usines de traitement des eaux usées</a:t>
            </a:r>
          </a:p>
          <a:p>
            <a:pPr marL="890588" lvl="0" indent="-890588" algn="just">
              <a:buFont typeface="Wingdings" pitchFamily="2" charset="2"/>
              <a:buChar char="ü"/>
              <a:tabLst>
                <a:tab pos="2238375" algn="l"/>
              </a:tabLst>
            </a:pPr>
            <a:r>
              <a:rPr lang="fr-FR" sz="3200" dirty="0" smtClean="0"/>
              <a:t>Les pouvoirs publics</a:t>
            </a:r>
          </a:p>
          <a:p>
            <a:pPr marL="890588" lvl="0" indent="-890588" algn="just">
              <a:buFont typeface="Wingdings" pitchFamily="2" charset="2"/>
              <a:buChar char="ü"/>
              <a:tabLst>
                <a:tab pos="2238375" algn="l"/>
              </a:tabLst>
            </a:pPr>
            <a:r>
              <a:rPr lang="fr-FR" sz="3200" dirty="0" smtClean="0"/>
              <a:t>Les habitants</a:t>
            </a:r>
          </a:p>
          <a:p>
            <a:pPr marL="890588" lvl="0" indent="-890588" algn="just">
              <a:buFont typeface="Wingdings" pitchFamily="2" charset="2"/>
              <a:buChar char="ü"/>
              <a:tabLst>
                <a:tab pos="2238375" algn="l"/>
              </a:tabLst>
            </a:pPr>
            <a:r>
              <a:rPr lang="fr-FR" sz="3200" dirty="0" smtClean="0"/>
              <a:t>Les universités et la recherche : départements de chimie, mathématiques, biologie</a:t>
            </a:r>
          </a:p>
          <a:p>
            <a:pPr marL="890588" lvl="0" indent="-890588" algn="just">
              <a:buFont typeface="Wingdings" pitchFamily="2" charset="2"/>
              <a:buChar char="ü"/>
              <a:tabLst>
                <a:tab pos="2238375" algn="l"/>
              </a:tabLst>
            </a:pPr>
            <a:r>
              <a:rPr lang="fr-FR" sz="3200" dirty="0" smtClean="0"/>
              <a:t>Les ONG (Protection de l’environnement et des populations)</a:t>
            </a:r>
          </a:p>
        </p:txBody>
      </p:sp>
      <p:graphicFrame>
        <p:nvGraphicFramePr>
          <p:cNvPr id="15" name="Diagramme 14"/>
          <p:cNvGraphicFramePr/>
          <p:nvPr>
            <p:extLst>
              <p:ext uri="{D42A27DB-BD31-4B8C-83A1-F6EECF244321}">
                <p14:modId xmlns:p14="http://schemas.microsoft.com/office/powerpoint/2010/main" xmlns="" val="653728647"/>
              </p:ext>
            </p:extLst>
          </p:nvPr>
        </p:nvGraphicFramePr>
        <p:xfrm>
          <a:off x="14500958" y="10107269"/>
          <a:ext cx="11117179" cy="5956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ZoneTexte 16"/>
          <p:cNvSpPr txBox="1"/>
          <p:nvPr/>
        </p:nvSpPr>
        <p:spPr>
          <a:xfrm>
            <a:off x="4501816" y="17290055"/>
            <a:ext cx="9900745" cy="3883316"/>
          </a:xfrm>
          <a:prstGeom prst="rect">
            <a:avLst/>
          </a:prstGeom>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wrap="square" lIns="180000" tIns="216000" rIns="540000" bIns="216000" rtlCol="0">
            <a:spAutoFit/>
          </a:bodyPr>
          <a:lstStyle/>
          <a:p>
            <a:pPr marL="188913"/>
            <a:r>
              <a:rPr lang="fr-FR" sz="3200" b="1" dirty="0" smtClean="0"/>
              <a:t>Objectifs du projet :</a:t>
            </a:r>
          </a:p>
          <a:p>
            <a:pPr marL="188913"/>
            <a:r>
              <a:rPr lang="fr-FR" sz="3200" b="1" dirty="0" smtClean="0">
                <a:latin typeface="Arial Black" pitchFamily="34" charset="0"/>
              </a:rPr>
              <a:t>Construire un modèle mathématique évolutif en fonction du temps</a:t>
            </a:r>
          </a:p>
          <a:p>
            <a:pPr marL="188913"/>
            <a:r>
              <a:rPr lang="fr-FR" sz="3200" b="1" dirty="0" smtClean="0">
                <a:latin typeface="Arial Black" pitchFamily="34" charset="0"/>
              </a:rPr>
              <a:t>Préconiser des alternatives à l’utilisation de produits </a:t>
            </a:r>
            <a:r>
              <a:rPr lang="fr-FR" sz="3200" b="1" dirty="0" err="1" smtClean="0">
                <a:latin typeface="Arial Black" pitchFamily="34" charset="0"/>
              </a:rPr>
              <a:t>eutrophisants</a:t>
            </a:r>
            <a:r>
              <a:rPr lang="fr-FR" sz="3200" b="1" dirty="0" smtClean="0">
                <a:latin typeface="Arial Black" pitchFamily="34" charset="0"/>
              </a:rPr>
              <a:t> pour améliorer la qualité des milieux aquatiques</a:t>
            </a:r>
            <a:endParaRPr lang="fr-FR" sz="3200" b="1" dirty="0">
              <a:latin typeface="Arial Black" pitchFamily="34" charset="0"/>
            </a:endParaRPr>
          </a:p>
        </p:txBody>
      </p:sp>
      <p:sp>
        <p:nvSpPr>
          <p:cNvPr id="9" name="ZoneTexte 8"/>
          <p:cNvSpPr txBox="1"/>
          <p:nvPr/>
        </p:nvSpPr>
        <p:spPr>
          <a:xfrm>
            <a:off x="14608217" y="33808879"/>
            <a:ext cx="4660489" cy="1077218"/>
          </a:xfrm>
          <a:prstGeom prst="rect">
            <a:avLst/>
          </a:prstGeom>
          <a:noFill/>
        </p:spPr>
        <p:txBody>
          <a:bodyPr wrap="square" rtlCol="0">
            <a:spAutoFit/>
          </a:bodyPr>
          <a:lstStyle/>
          <a:p>
            <a:pPr algn="ctr"/>
            <a:r>
              <a:rPr lang="fr-FR" sz="3200" dirty="0" smtClean="0">
                <a:solidFill>
                  <a:srgbClr val="C00000"/>
                </a:solidFill>
              </a:rPr>
              <a:t>Rejet de nitrates et phosphates dans l’eau</a:t>
            </a:r>
          </a:p>
        </p:txBody>
      </p:sp>
      <p:grpSp>
        <p:nvGrpSpPr>
          <p:cNvPr id="32" name="Groupe 31"/>
          <p:cNvGrpSpPr/>
          <p:nvPr/>
        </p:nvGrpSpPr>
        <p:grpSpPr>
          <a:xfrm>
            <a:off x="10603584" y="30584578"/>
            <a:ext cx="2470986" cy="3372216"/>
            <a:chOff x="3251388" y="32933150"/>
            <a:chExt cx="2470986" cy="3372216"/>
          </a:xfrm>
        </p:grpSpPr>
        <p:grpSp>
          <p:nvGrpSpPr>
            <p:cNvPr id="28" name="Groupe 27"/>
            <p:cNvGrpSpPr/>
            <p:nvPr/>
          </p:nvGrpSpPr>
          <p:grpSpPr>
            <a:xfrm>
              <a:off x="3251388" y="33862297"/>
              <a:ext cx="2470986" cy="2443069"/>
              <a:chOff x="3251388" y="33862297"/>
              <a:chExt cx="2470986" cy="2443069"/>
            </a:xfrm>
          </p:grpSpPr>
          <p:sp>
            <p:nvSpPr>
              <p:cNvPr id="2" name="ZoneTexte 1"/>
              <p:cNvSpPr txBox="1"/>
              <p:nvPr/>
            </p:nvSpPr>
            <p:spPr>
              <a:xfrm>
                <a:off x="3251388" y="33862297"/>
                <a:ext cx="2470986" cy="584775"/>
              </a:xfrm>
              <a:prstGeom prst="rect">
                <a:avLst/>
              </a:prstGeom>
              <a:noFill/>
            </p:spPr>
            <p:txBody>
              <a:bodyPr wrap="square" rtlCol="0">
                <a:spAutoFit/>
              </a:bodyPr>
              <a:lstStyle/>
              <a:p>
                <a:r>
                  <a:rPr lang="fr-FR" sz="3200" i="1" dirty="0" smtClean="0"/>
                  <a:t>Agriculture</a:t>
                </a:r>
                <a:endParaRPr lang="fr-FR" sz="3200" i="1" dirty="0"/>
              </a:p>
            </p:txBody>
          </p:sp>
          <p:sp>
            <p:nvSpPr>
              <p:cNvPr id="3" name="ZoneTexte 2"/>
              <p:cNvSpPr txBox="1"/>
              <p:nvPr/>
            </p:nvSpPr>
            <p:spPr>
              <a:xfrm>
                <a:off x="3251388" y="34791444"/>
                <a:ext cx="2470986" cy="584775"/>
              </a:xfrm>
              <a:prstGeom prst="rect">
                <a:avLst/>
              </a:prstGeom>
              <a:noFill/>
            </p:spPr>
            <p:txBody>
              <a:bodyPr wrap="square" rtlCol="0">
                <a:spAutoFit/>
              </a:bodyPr>
              <a:lstStyle/>
              <a:p>
                <a:pPr algn="ctr"/>
                <a:r>
                  <a:rPr lang="fr-FR" sz="3200" i="1" dirty="0" smtClean="0"/>
                  <a:t>Industrie</a:t>
                </a:r>
              </a:p>
            </p:txBody>
          </p:sp>
          <p:sp>
            <p:nvSpPr>
              <p:cNvPr id="4" name="ZoneTexte 3"/>
              <p:cNvSpPr txBox="1"/>
              <p:nvPr/>
            </p:nvSpPr>
            <p:spPr>
              <a:xfrm>
                <a:off x="3251388" y="35720591"/>
                <a:ext cx="2470986" cy="584775"/>
              </a:xfrm>
              <a:prstGeom prst="rect">
                <a:avLst/>
              </a:prstGeom>
              <a:noFill/>
            </p:spPr>
            <p:txBody>
              <a:bodyPr wrap="square" rtlCol="0">
                <a:spAutoFit/>
              </a:bodyPr>
              <a:lstStyle/>
              <a:p>
                <a:r>
                  <a:rPr lang="fr-FR" sz="3200" i="1" dirty="0" smtClean="0"/>
                  <a:t>Habitations</a:t>
                </a:r>
              </a:p>
            </p:txBody>
          </p:sp>
        </p:grpSp>
        <p:sp>
          <p:nvSpPr>
            <p:cNvPr id="31" name="ZoneTexte 30"/>
            <p:cNvSpPr txBox="1"/>
            <p:nvPr/>
          </p:nvSpPr>
          <p:spPr>
            <a:xfrm>
              <a:off x="3251388" y="32933150"/>
              <a:ext cx="1802096" cy="584775"/>
            </a:xfrm>
            <a:prstGeom prst="rect">
              <a:avLst/>
            </a:prstGeom>
            <a:noFill/>
          </p:spPr>
          <p:txBody>
            <a:bodyPr wrap="none" rtlCol="0">
              <a:spAutoFit/>
            </a:bodyPr>
            <a:lstStyle/>
            <a:p>
              <a:r>
                <a:rPr lang="fr-FR" sz="3200" b="1" i="1" dirty="0" smtClean="0"/>
                <a:t>Sources</a:t>
              </a:r>
            </a:p>
          </p:txBody>
        </p:sp>
      </p:grpSp>
      <p:sp>
        <p:nvSpPr>
          <p:cNvPr id="37" name="ZoneTexte 36"/>
          <p:cNvSpPr txBox="1"/>
          <p:nvPr/>
        </p:nvSpPr>
        <p:spPr>
          <a:xfrm>
            <a:off x="13966955" y="35739573"/>
            <a:ext cx="5934196" cy="1622734"/>
          </a:xfrm>
          <a:prstGeom prst="rect">
            <a:avLst/>
          </a:prstGeom>
          <a:noFill/>
        </p:spPr>
        <p:txBody>
          <a:bodyPr wrap="square" tIns="72000" bIns="72000" rtlCol="0">
            <a:spAutoFit/>
          </a:bodyPr>
          <a:lstStyle/>
          <a:p>
            <a:pPr algn="ctr"/>
            <a:r>
              <a:rPr lang="fr-FR" sz="3200" b="1" dirty="0" smtClean="0"/>
              <a:t>Impact environnemental</a:t>
            </a:r>
          </a:p>
          <a:p>
            <a:pPr algn="ctr"/>
            <a:r>
              <a:rPr lang="fr-FR" sz="3200" dirty="0" smtClean="0"/>
              <a:t>Eutrophisation et dégradation des milieux aquatiques</a:t>
            </a:r>
          </a:p>
        </p:txBody>
      </p:sp>
      <p:cxnSp>
        <p:nvCxnSpPr>
          <p:cNvPr id="48" name="Connecteur en angle 47"/>
          <p:cNvCxnSpPr>
            <a:stCxn id="37" idx="1"/>
          </p:cNvCxnSpPr>
          <p:nvPr/>
        </p:nvCxnSpPr>
        <p:spPr bwMode="auto">
          <a:xfrm rot="10800000">
            <a:off x="11839077" y="34228596"/>
            <a:ext cx="2127878" cy="2322345"/>
          </a:xfrm>
          <a:prstGeom prst="bentConnector2">
            <a:avLst/>
          </a:prstGeom>
          <a:solidFill>
            <a:srgbClr val="B9D3DB"/>
          </a:solidFill>
          <a:ln w="44450" cap="flat" cmpd="sng" algn="ctr">
            <a:solidFill>
              <a:srgbClr val="C00000"/>
            </a:solidFill>
            <a:prstDash val="solid"/>
            <a:round/>
            <a:headEnd type="none" w="med" len="med"/>
            <a:tailEnd type="arrow" w="lg" len="lg"/>
          </a:ln>
          <a:effectLst/>
        </p:spPr>
      </p:cxnSp>
      <p:cxnSp>
        <p:nvCxnSpPr>
          <p:cNvPr id="39" name="Connecteur droit avec flèche 38"/>
          <p:cNvCxnSpPr>
            <a:stCxn id="37" idx="2"/>
            <a:endCxn id="42" idx="0"/>
          </p:cNvCxnSpPr>
          <p:nvPr/>
        </p:nvCxnSpPr>
        <p:spPr bwMode="auto">
          <a:xfrm>
            <a:off x="16934053" y="37362307"/>
            <a:ext cx="11872" cy="594901"/>
          </a:xfrm>
          <a:prstGeom prst="straightConnector1">
            <a:avLst/>
          </a:prstGeom>
          <a:solidFill>
            <a:srgbClr val="B9D3DB"/>
          </a:solidFill>
          <a:ln w="44450" cap="flat" cmpd="sng" algn="ctr">
            <a:solidFill>
              <a:srgbClr val="C00000"/>
            </a:solidFill>
            <a:prstDash val="solid"/>
            <a:round/>
            <a:headEnd type="none" w="med" len="med"/>
            <a:tailEnd type="arrow" w="lg" len="lg"/>
          </a:ln>
          <a:effectLst/>
        </p:spPr>
      </p:cxnSp>
      <p:sp>
        <p:nvSpPr>
          <p:cNvPr id="42" name="ZoneTexte 41"/>
          <p:cNvSpPr txBox="1"/>
          <p:nvPr/>
        </p:nvSpPr>
        <p:spPr>
          <a:xfrm>
            <a:off x="13835939" y="37957208"/>
            <a:ext cx="6219972" cy="584775"/>
          </a:xfrm>
          <a:prstGeom prst="rect">
            <a:avLst/>
          </a:prstGeom>
          <a:noFill/>
        </p:spPr>
        <p:txBody>
          <a:bodyPr wrap="none" rtlCol="0">
            <a:spAutoFit/>
          </a:bodyPr>
          <a:lstStyle/>
          <a:p>
            <a:r>
              <a:rPr lang="fr-FR" sz="3200" dirty="0" smtClean="0"/>
              <a:t>Appauvrissement en biodiversité</a:t>
            </a:r>
          </a:p>
        </p:txBody>
      </p:sp>
      <p:sp>
        <p:nvSpPr>
          <p:cNvPr id="45" name="ZoneTexte 44"/>
          <p:cNvSpPr txBox="1"/>
          <p:nvPr/>
        </p:nvSpPr>
        <p:spPr>
          <a:xfrm>
            <a:off x="21675515" y="36261758"/>
            <a:ext cx="6606296" cy="1569660"/>
          </a:xfrm>
          <a:prstGeom prst="rect">
            <a:avLst/>
          </a:prstGeom>
          <a:noFill/>
        </p:spPr>
        <p:txBody>
          <a:bodyPr wrap="none" rtlCol="0">
            <a:spAutoFit/>
          </a:bodyPr>
          <a:lstStyle/>
          <a:p>
            <a:r>
              <a:rPr lang="fr-FR" sz="3200" b="1" dirty="0" smtClean="0"/>
              <a:t>Impact économique</a:t>
            </a:r>
          </a:p>
          <a:p>
            <a:r>
              <a:rPr lang="fr-FR" sz="3200" dirty="0" smtClean="0"/>
              <a:t>Dégradation des zones touristiques</a:t>
            </a:r>
          </a:p>
          <a:p>
            <a:r>
              <a:rPr lang="fr-FR" sz="3200" dirty="0" smtClean="0"/>
              <a:t>Coûts de réparation</a:t>
            </a:r>
          </a:p>
        </p:txBody>
      </p:sp>
      <p:cxnSp>
        <p:nvCxnSpPr>
          <p:cNvPr id="47" name="Connecteur en angle 46"/>
          <p:cNvCxnSpPr>
            <a:stCxn id="37" idx="3"/>
            <a:endCxn id="45" idx="1"/>
          </p:cNvCxnSpPr>
          <p:nvPr/>
        </p:nvCxnSpPr>
        <p:spPr bwMode="auto">
          <a:xfrm>
            <a:off x="19901151" y="36550940"/>
            <a:ext cx="1774364" cy="495648"/>
          </a:xfrm>
          <a:prstGeom prst="bentConnector3">
            <a:avLst>
              <a:gd name="adj1" fmla="val 50000"/>
            </a:avLst>
          </a:prstGeom>
          <a:solidFill>
            <a:srgbClr val="B9D3DB"/>
          </a:solidFill>
          <a:ln w="44450" cap="flat" cmpd="sng" algn="ctr">
            <a:solidFill>
              <a:srgbClr val="C00000"/>
            </a:solidFill>
            <a:prstDash val="solid"/>
            <a:round/>
            <a:headEnd type="none" w="med" len="med"/>
            <a:tailEnd type="arrow" w="lg" len="lg"/>
          </a:ln>
          <a:effectLst/>
        </p:spPr>
      </p:cxnSp>
      <p:cxnSp>
        <p:nvCxnSpPr>
          <p:cNvPr id="50" name="Connecteur en angle 49"/>
          <p:cNvCxnSpPr>
            <a:stCxn id="42" idx="3"/>
            <a:endCxn id="45" idx="1"/>
          </p:cNvCxnSpPr>
          <p:nvPr/>
        </p:nvCxnSpPr>
        <p:spPr bwMode="auto">
          <a:xfrm flipV="1">
            <a:off x="20055911" y="37046588"/>
            <a:ext cx="1619604" cy="1203008"/>
          </a:xfrm>
          <a:prstGeom prst="bentConnector3">
            <a:avLst>
              <a:gd name="adj1" fmla="val 44955"/>
            </a:avLst>
          </a:prstGeom>
          <a:solidFill>
            <a:srgbClr val="B9D3DB"/>
          </a:solidFill>
          <a:ln w="44450" cap="flat" cmpd="sng" algn="ctr">
            <a:solidFill>
              <a:srgbClr val="C00000"/>
            </a:solidFill>
            <a:prstDash val="solid"/>
            <a:round/>
            <a:headEnd type="none" w="med" len="med"/>
            <a:tailEnd type="arrow" w="lg" len="lg"/>
          </a:ln>
          <a:effectLst/>
        </p:spPr>
      </p:cxnSp>
      <p:sp>
        <p:nvSpPr>
          <p:cNvPr id="51" name="ZoneTexte 50"/>
          <p:cNvSpPr txBox="1"/>
          <p:nvPr/>
        </p:nvSpPr>
        <p:spPr>
          <a:xfrm>
            <a:off x="6425489" y="35086674"/>
            <a:ext cx="5094059" cy="1569660"/>
          </a:xfrm>
          <a:prstGeom prst="rect">
            <a:avLst/>
          </a:prstGeom>
          <a:noFill/>
        </p:spPr>
        <p:txBody>
          <a:bodyPr wrap="square" rtlCol="0">
            <a:spAutoFit/>
          </a:bodyPr>
          <a:lstStyle/>
          <a:p>
            <a:pPr algn="r"/>
            <a:r>
              <a:rPr lang="fr-FR" sz="3200" b="1" dirty="0" smtClean="0"/>
              <a:t>Impact social</a:t>
            </a:r>
          </a:p>
          <a:p>
            <a:pPr algn="r"/>
            <a:r>
              <a:rPr lang="fr-FR" sz="3200" dirty="0" smtClean="0"/>
              <a:t>Dommages sur la santé des populations</a:t>
            </a:r>
          </a:p>
        </p:txBody>
      </p:sp>
      <p:cxnSp>
        <p:nvCxnSpPr>
          <p:cNvPr id="54" name="Connecteur droit avec flèche 53"/>
          <p:cNvCxnSpPr/>
          <p:nvPr/>
        </p:nvCxnSpPr>
        <p:spPr bwMode="auto">
          <a:xfrm flipH="1" flipV="1">
            <a:off x="8940089" y="33480458"/>
            <a:ext cx="2895600" cy="1562100"/>
          </a:xfrm>
          <a:prstGeom prst="straightConnector1">
            <a:avLst/>
          </a:prstGeom>
          <a:solidFill>
            <a:srgbClr val="B9D3DB"/>
          </a:solidFill>
          <a:ln w="44450" cap="flat" cmpd="sng" algn="ctr">
            <a:solidFill>
              <a:srgbClr val="C00000"/>
            </a:solidFill>
            <a:prstDash val="solid"/>
            <a:round/>
            <a:headEnd type="none" w="med" len="med"/>
            <a:tailEnd type="arrow" w="lg" len="lg"/>
          </a:ln>
          <a:effectLst/>
        </p:spPr>
      </p:cxnSp>
      <p:sp>
        <p:nvSpPr>
          <p:cNvPr id="55" name="ZoneTexte 54"/>
          <p:cNvSpPr txBox="1"/>
          <p:nvPr/>
        </p:nvSpPr>
        <p:spPr>
          <a:xfrm>
            <a:off x="4064291" y="33556658"/>
            <a:ext cx="3169457" cy="1421104"/>
          </a:xfrm>
          <a:prstGeom prst="rect">
            <a:avLst/>
          </a:prstGeom>
          <a:noFill/>
        </p:spPr>
        <p:txBody>
          <a:bodyPr wrap="none" tIns="216000" bIns="216000" rtlCol="0">
            <a:spAutoFit/>
          </a:bodyPr>
          <a:lstStyle/>
          <a:p>
            <a:pPr algn="ctr"/>
            <a:r>
              <a:rPr lang="fr-FR" sz="3200" i="1" dirty="0" smtClean="0"/>
              <a:t>ONG</a:t>
            </a:r>
          </a:p>
          <a:p>
            <a:pPr algn="ctr"/>
            <a:r>
              <a:rPr lang="fr-FR" sz="3200" i="1" dirty="0" smtClean="0"/>
              <a:t>Pouvoirs publics</a:t>
            </a:r>
          </a:p>
        </p:txBody>
      </p:sp>
      <p:cxnSp>
        <p:nvCxnSpPr>
          <p:cNvPr id="57" name="Connecteur droit avec flèche 56"/>
          <p:cNvCxnSpPr/>
          <p:nvPr/>
        </p:nvCxnSpPr>
        <p:spPr bwMode="auto">
          <a:xfrm flipV="1">
            <a:off x="6744326" y="32223158"/>
            <a:ext cx="3815013" cy="1597192"/>
          </a:xfrm>
          <a:prstGeom prst="straightConnector1">
            <a:avLst/>
          </a:prstGeom>
          <a:solidFill>
            <a:srgbClr val="B9D3DB"/>
          </a:solidFill>
          <a:ln w="44450" cap="flat" cmpd="sng" algn="ctr">
            <a:solidFill>
              <a:srgbClr val="C00000"/>
            </a:solidFill>
            <a:prstDash val="dash"/>
            <a:round/>
            <a:headEnd type="arrow" w="lg" len="lg"/>
            <a:tailEnd type="arrow" w="lg" len="lg"/>
          </a:ln>
          <a:effectLst/>
        </p:spPr>
      </p:cxnSp>
      <p:sp>
        <p:nvSpPr>
          <p:cNvPr id="59" name="ZoneTexte 58"/>
          <p:cNvSpPr txBox="1"/>
          <p:nvPr/>
        </p:nvSpPr>
        <p:spPr>
          <a:xfrm rot="20237200">
            <a:off x="6780007" y="32412981"/>
            <a:ext cx="3486443" cy="584775"/>
          </a:xfrm>
          <a:prstGeom prst="rect">
            <a:avLst/>
          </a:prstGeom>
          <a:noFill/>
        </p:spPr>
        <p:txBody>
          <a:bodyPr wrap="square" rtlCol="0">
            <a:spAutoFit/>
          </a:bodyPr>
          <a:lstStyle/>
          <a:p>
            <a:r>
              <a:rPr lang="fr-FR" sz="3200" dirty="0" smtClean="0"/>
              <a:t>Tensions sociales</a:t>
            </a:r>
          </a:p>
        </p:txBody>
      </p:sp>
      <p:sp>
        <p:nvSpPr>
          <p:cNvPr id="65" name="ZoneTexte 64"/>
          <p:cNvSpPr txBox="1"/>
          <p:nvPr/>
        </p:nvSpPr>
        <p:spPr>
          <a:xfrm>
            <a:off x="2412936" y="36972323"/>
            <a:ext cx="6472165" cy="2062103"/>
          </a:xfrm>
          <a:prstGeom prst="rect">
            <a:avLst/>
          </a:prstGeom>
          <a:noFill/>
          <a:ln>
            <a:solidFill>
              <a:srgbClr val="009900"/>
            </a:solidFill>
            <a:prstDash val="dash"/>
          </a:ln>
        </p:spPr>
        <p:txBody>
          <a:bodyPr wrap="square" rtlCol="0">
            <a:spAutoFit/>
          </a:bodyPr>
          <a:lstStyle/>
          <a:p>
            <a:pPr algn="ctr"/>
            <a:r>
              <a:rPr lang="fr-FR" sz="3200" b="1" dirty="0" smtClean="0">
                <a:solidFill>
                  <a:srgbClr val="009900"/>
                </a:solidFill>
              </a:rPr>
              <a:t>Indicateur</a:t>
            </a:r>
          </a:p>
          <a:p>
            <a:pPr algn="ctr"/>
            <a:r>
              <a:rPr lang="fr-FR" sz="3200" dirty="0" smtClean="0"/>
              <a:t>Détermination des impacts potentiels et des alternatives durables </a:t>
            </a:r>
          </a:p>
        </p:txBody>
      </p:sp>
      <p:sp>
        <p:nvSpPr>
          <p:cNvPr id="82" name="ZoneTexte 81"/>
          <p:cNvSpPr txBox="1"/>
          <p:nvPr/>
        </p:nvSpPr>
        <p:spPr>
          <a:xfrm>
            <a:off x="5947234" y="30359266"/>
            <a:ext cx="3295650" cy="1077218"/>
          </a:xfrm>
          <a:prstGeom prst="rect">
            <a:avLst/>
          </a:prstGeom>
          <a:noFill/>
        </p:spPr>
        <p:txBody>
          <a:bodyPr wrap="square" rtlCol="0">
            <a:spAutoFit/>
          </a:bodyPr>
          <a:lstStyle/>
          <a:p>
            <a:pPr algn="ctr"/>
            <a:r>
              <a:rPr lang="fr-FR" sz="3200" dirty="0" smtClean="0">
                <a:solidFill>
                  <a:srgbClr val="009900"/>
                </a:solidFill>
              </a:rPr>
              <a:t>Evolution de la réglementation</a:t>
            </a:r>
          </a:p>
        </p:txBody>
      </p:sp>
      <p:sp>
        <p:nvSpPr>
          <p:cNvPr id="87" name="Accolade fermante 86"/>
          <p:cNvSpPr/>
          <p:nvPr/>
        </p:nvSpPr>
        <p:spPr bwMode="auto">
          <a:xfrm>
            <a:off x="12856368" y="31317781"/>
            <a:ext cx="360947" cy="2743200"/>
          </a:xfrm>
          <a:prstGeom prst="rightBrace">
            <a:avLst>
              <a:gd name="adj1" fmla="val 33333"/>
              <a:gd name="adj2" fmla="val 50000"/>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fr-FR"/>
          </a:p>
        </p:txBody>
      </p:sp>
      <p:cxnSp>
        <p:nvCxnSpPr>
          <p:cNvPr id="89" name="Forme 88"/>
          <p:cNvCxnSpPr>
            <a:endCxn id="9" idx="0"/>
          </p:cNvCxnSpPr>
          <p:nvPr/>
        </p:nvCxnSpPr>
        <p:spPr bwMode="auto">
          <a:xfrm>
            <a:off x="13361694" y="32689382"/>
            <a:ext cx="3576768" cy="1119497"/>
          </a:xfrm>
          <a:prstGeom prst="bentConnector2">
            <a:avLst/>
          </a:prstGeom>
          <a:solidFill>
            <a:srgbClr val="B9D3DB"/>
          </a:solidFill>
          <a:ln w="44450" cap="flat" cmpd="sng" algn="ctr">
            <a:solidFill>
              <a:srgbClr val="C00000"/>
            </a:solidFill>
            <a:prstDash val="solid"/>
            <a:round/>
            <a:headEnd type="none" w="med" len="med"/>
            <a:tailEnd type="arrow" w="lg" len="lg"/>
          </a:ln>
          <a:effectLst/>
        </p:spPr>
      </p:cxnSp>
      <p:cxnSp>
        <p:nvCxnSpPr>
          <p:cNvPr id="92" name="Connecteur droit avec flèche 91"/>
          <p:cNvCxnSpPr>
            <a:stCxn id="9" idx="2"/>
            <a:endCxn id="37" idx="0"/>
          </p:cNvCxnSpPr>
          <p:nvPr/>
        </p:nvCxnSpPr>
        <p:spPr bwMode="auto">
          <a:xfrm flipH="1">
            <a:off x="16934053" y="34886097"/>
            <a:ext cx="4409" cy="853476"/>
          </a:xfrm>
          <a:prstGeom prst="straightConnector1">
            <a:avLst/>
          </a:prstGeom>
          <a:solidFill>
            <a:srgbClr val="B9D3DB"/>
          </a:solidFill>
          <a:ln w="44450" cap="flat" cmpd="sng" algn="ctr">
            <a:solidFill>
              <a:srgbClr val="C00000"/>
            </a:solidFill>
            <a:prstDash val="solid"/>
            <a:round/>
            <a:headEnd type="none" w="med" len="med"/>
            <a:tailEnd type="arrow" w="lg" len="lg"/>
          </a:ln>
          <a:effectLst/>
        </p:spPr>
      </p:cxnSp>
      <p:cxnSp>
        <p:nvCxnSpPr>
          <p:cNvPr id="94" name="Connecteur en angle 93"/>
          <p:cNvCxnSpPr/>
          <p:nvPr/>
        </p:nvCxnSpPr>
        <p:spPr bwMode="auto">
          <a:xfrm>
            <a:off x="13361694" y="32486414"/>
            <a:ext cx="9721522" cy="2171561"/>
          </a:xfrm>
          <a:prstGeom prst="bentConnector2">
            <a:avLst/>
          </a:prstGeom>
          <a:solidFill>
            <a:srgbClr val="B9D3DB"/>
          </a:solidFill>
          <a:ln w="44450" cap="flat" cmpd="sng" algn="ctr">
            <a:solidFill>
              <a:srgbClr val="009900"/>
            </a:solidFill>
            <a:prstDash val="solid"/>
            <a:round/>
            <a:headEnd type="none" w="med" len="med"/>
            <a:tailEnd type="arrow" w="lg" len="lg"/>
          </a:ln>
          <a:effectLst/>
        </p:spPr>
      </p:cxnSp>
      <p:sp>
        <p:nvSpPr>
          <p:cNvPr id="95" name="ZoneTexte 94"/>
          <p:cNvSpPr txBox="1"/>
          <p:nvPr/>
        </p:nvSpPr>
        <p:spPr>
          <a:xfrm>
            <a:off x="20749083" y="34614433"/>
            <a:ext cx="4668266" cy="756718"/>
          </a:xfrm>
          <a:prstGeom prst="rect">
            <a:avLst/>
          </a:prstGeom>
          <a:noFill/>
        </p:spPr>
        <p:txBody>
          <a:bodyPr wrap="none" tIns="216000" rtlCol="0">
            <a:spAutoFit/>
          </a:bodyPr>
          <a:lstStyle/>
          <a:p>
            <a:r>
              <a:rPr lang="fr-FR" sz="3200" b="1" dirty="0" smtClean="0">
                <a:solidFill>
                  <a:srgbClr val="009900"/>
                </a:solidFill>
              </a:rPr>
              <a:t>Réduction des impacts</a:t>
            </a:r>
          </a:p>
        </p:txBody>
      </p:sp>
      <p:sp>
        <p:nvSpPr>
          <p:cNvPr id="98" name="ZoneTexte 97"/>
          <p:cNvSpPr txBox="1"/>
          <p:nvPr/>
        </p:nvSpPr>
        <p:spPr>
          <a:xfrm>
            <a:off x="15046115" y="31251609"/>
            <a:ext cx="6448927" cy="1077218"/>
          </a:xfrm>
          <a:prstGeom prst="rect">
            <a:avLst/>
          </a:prstGeom>
          <a:noFill/>
        </p:spPr>
        <p:txBody>
          <a:bodyPr wrap="square" rtlCol="0">
            <a:spAutoFit/>
          </a:bodyPr>
          <a:lstStyle/>
          <a:p>
            <a:pPr algn="ctr"/>
            <a:r>
              <a:rPr lang="fr-FR" sz="3200" dirty="0" smtClean="0">
                <a:solidFill>
                  <a:srgbClr val="009900"/>
                </a:solidFill>
              </a:rPr>
              <a:t>Utilisation d’alternatives durables préconisées par l’indicateur</a:t>
            </a:r>
          </a:p>
        </p:txBody>
      </p:sp>
      <p:cxnSp>
        <p:nvCxnSpPr>
          <p:cNvPr id="104" name="Forme 103"/>
          <p:cNvCxnSpPr>
            <a:stCxn id="55" idx="0"/>
          </p:cNvCxnSpPr>
          <p:nvPr/>
        </p:nvCxnSpPr>
        <p:spPr bwMode="auto">
          <a:xfrm rot="5400000" flipH="1" flipV="1">
            <a:off x="6963454" y="30275954"/>
            <a:ext cx="1966271" cy="4595138"/>
          </a:xfrm>
          <a:prstGeom prst="bentConnector2">
            <a:avLst/>
          </a:prstGeom>
          <a:solidFill>
            <a:srgbClr val="B9D3DB"/>
          </a:solidFill>
          <a:ln w="44450" cap="flat" cmpd="sng" algn="ctr">
            <a:solidFill>
              <a:srgbClr val="009900"/>
            </a:solidFill>
            <a:prstDash val="solid"/>
            <a:round/>
            <a:headEnd type="none" w="med" len="med"/>
            <a:tailEnd type="arrow" w="lg" len="lg"/>
          </a:ln>
          <a:effectLst/>
        </p:spPr>
      </p:cxnSp>
      <p:cxnSp>
        <p:nvCxnSpPr>
          <p:cNvPr id="108" name="Connecteur droit avec flèche 107"/>
          <p:cNvCxnSpPr>
            <a:stCxn id="65" idx="0"/>
            <a:endCxn id="55" idx="2"/>
          </p:cNvCxnSpPr>
          <p:nvPr/>
        </p:nvCxnSpPr>
        <p:spPr bwMode="auto">
          <a:xfrm flipV="1">
            <a:off x="5649019" y="34977762"/>
            <a:ext cx="1" cy="1994561"/>
          </a:xfrm>
          <a:prstGeom prst="straightConnector1">
            <a:avLst/>
          </a:prstGeom>
          <a:solidFill>
            <a:srgbClr val="B9D3DB"/>
          </a:solidFill>
          <a:ln w="44450" cap="flat" cmpd="sng" algn="ctr">
            <a:solidFill>
              <a:srgbClr val="009900"/>
            </a:solidFill>
            <a:prstDash val="solid"/>
            <a:round/>
            <a:headEnd type="none" w="med" len="med"/>
            <a:tailEnd type="arrow" w="lg" len="lg"/>
          </a:ln>
          <a:effectLst/>
        </p:spPr>
      </p:cxnSp>
      <p:sp>
        <p:nvSpPr>
          <p:cNvPr id="118" name="ZoneTexte 117"/>
          <p:cNvSpPr txBox="1"/>
          <p:nvPr/>
        </p:nvSpPr>
        <p:spPr>
          <a:xfrm>
            <a:off x="4692316" y="29213481"/>
            <a:ext cx="20969878" cy="646331"/>
          </a:xfrm>
          <a:prstGeom prst="rect">
            <a:avLst/>
          </a:prstGeom>
          <a:noFill/>
        </p:spPr>
        <p:txBody>
          <a:bodyPr wrap="square" rtlCol="0">
            <a:spAutoFit/>
          </a:bodyPr>
          <a:lstStyle/>
          <a:p>
            <a:pPr algn="ctr"/>
            <a:r>
              <a:rPr lang="fr-FR" sz="3600" dirty="0" smtClean="0"/>
              <a:t>LES IMPACTS DE L’EUTROPHISATION ET L’INTÉRÊT D’UN INDICATEUR ENVIRONNEMENTAL</a:t>
            </a:r>
          </a:p>
        </p:txBody>
      </p:sp>
      <p:sp>
        <p:nvSpPr>
          <p:cNvPr id="119" name="ZoneTexte 118"/>
          <p:cNvSpPr txBox="1"/>
          <p:nvPr/>
        </p:nvSpPr>
        <p:spPr>
          <a:xfrm>
            <a:off x="4918840" y="40567960"/>
            <a:ext cx="14356815" cy="584775"/>
          </a:xfrm>
          <a:prstGeom prst="rect">
            <a:avLst/>
          </a:prstGeom>
          <a:noFill/>
        </p:spPr>
        <p:txBody>
          <a:bodyPr wrap="none" rtlCol="0">
            <a:spAutoFit/>
          </a:bodyPr>
          <a:lstStyle/>
          <a:p>
            <a:r>
              <a:rPr lang="fr-FR" sz="3200" dirty="0" smtClean="0">
                <a:solidFill>
                  <a:schemeClr val="tx1">
                    <a:lumMod val="75000"/>
                    <a:lumOff val="25000"/>
                  </a:schemeClr>
                </a:solidFill>
              </a:rPr>
              <a:t>Projet porté par Bertrand LARATTE (UTT) – Encadrant : Flore VALLET (UTC)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e_MQ_2005_v2">
  <a:themeElements>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ele_MQ_2005_v2">
      <a:majorFont>
        <a:latin typeface="DIN-Bold"/>
        <a:ea typeface=""/>
        <a:cs typeface=""/>
      </a:majorFont>
      <a:minorFont>
        <a:latin typeface="DIN-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9D3DB"/>
        </a:solidFill>
        <a:ln w="19050" cap="flat" cmpd="sng" algn="ctr">
          <a:solidFill>
            <a:srgbClr val="033D8B"/>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DIN-Medium" pitchFamily="34" charset="0"/>
          </a:defRPr>
        </a:defPPr>
      </a:lstStyle>
    </a:spDef>
    <a:lnDef>
      <a:spPr bwMode="auto">
        <a:solidFill>
          <a:srgbClr val="B9D3DB"/>
        </a:solidFill>
        <a:ln w="44450" cap="flat" cmpd="sng" algn="ctr">
          <a:solidFill>
            <a:srgbClr val="C00000"/>
          </a:solidFill>
          <a:prstDash val="solid"/>
          <a:round/>
          <a:headEnd type="none" w="med" len="med"/>
          <a:tailEnd type="triangle" w="lg" len="lg"/>
        </a:ln>
        <a:effectLst/>
      </a:spPr>
      <a:bodyPr/>
      <a:lstStyle/>
    </a:lnDef>
    <a:txDef>
      <a:spPr>
        <a:noFill/>
      </a:spPr>
      <a:bodyPr wrap="none" rtlCol="0">
        <a:spAutoFit/>
      </a:bodyPr>
      <a:lstStyle>
        <a:defPPr>
          <a:defRPr sz="3200" dirty="0" smtClean="0"/>
        </a:defPPr>
      </a:lstStyle>
    </a:txDef>
  </a:objectDefaults>
  <a:extraClrSchemeLst>
    <a:extraClrScheme>
      <a:clrScheme name="modele_MQ_2005_v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e_MQ_2005_v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e_MQ_2005_v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e_MQ_2005_v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e_MQ_2005_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e_MQ_2005_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e_MQ_2005_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8514</TotalTime>
  <Words>334</Words>
  <Application>Microsoft Office PowerPoint</Application>
  <PresentationFormat>Personnalisé</PresentationFormat>
  <Paragraphs>63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modele_MQ_2005_v2</vt:lpstr>
      <vt:lpstr>DEVELOPPEMENT D’UN INDICATEUR ENVIRONNEMENTAL DYNAMIQUE DE L’EUTROPHISATION</vt:lpstr>
    </vt:vector>
  </TitlesOfParts>
  <Company>Groupe UTC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du cours</dc:title>
  <dc:creator>Gilbert Farges</dc:creator>
  <cp:lastModifiedBy>jollivet</cp:lastModifiedBy>
  <cp:revision>235</cp:revision>
  <cp:lastPrinted>2005-07-01T12:00:49Z</cp:lastPrinted>
  <dcterms:created xsi:type="dcterms:W3CDTF">2005-07-01T14:05:38Z</dcterms:created>
  <dcterms:modified xsi:type="dcterms:W3CDTF">2013-03-26T08:37:43Z</dcterms:modified>
</cp:coreProperties>
</file>