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906000" cy="6858000" type="A4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2840F"/>
    <a:srgbClr val="F0B33E"/>
    <a:srgbClr val="F6D18C"/>
    <a:srgbClr val="790015"/>
    <a:srgbClr val="F00D04"/>
    <a:srgbClr val="FC0128"/>
    <a:srgbClr val="B760F9"/>
    <a:srgbClr val="9234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2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89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73AC3DD7-5DA0-445E-A04F-CC8365CD0006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78DA9996-9561-4BED-807F-894EC4CE7666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60438" y="696913"/>
            <a:ext cx="4937125" cy="3409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9775" y="1174750"/>
            <a:ext cx="1812925" cy="50165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51000" y="1174750"/>
            <a:ext cx="5286375" cy="50165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51000" y="2343150"/>
            <a:ext cx="3549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53050" y="2343150"/>
            <a:ext cx="3549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2343150"/>
            <a:ext cx="7251700" cy="384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84338" y="1174750"/>
            <a:ext cx="71294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diapositive</a:t>
            </a: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681038" y="6540500"/>
            <a:ext cx="8529637" cy="317500"/>
            <a:chOff x="429" y="4120"/>
            <a:chExt cx="5373" cy="200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29" y="4202"/>
              <a:ext cx="5373" cy="60"/>
            </a:xfrm>
            <a:prstGeom prst="rect">
              <a:avLst/>
            </a:prstGeom>
            <a:gradFill rotWithShape="0">
              <a:gsLst>
                <a:gs pos="0">
                  <a:srgbClr val="8901F3"/>
                </a:gs>
                <a:gs pos="50000">
                  <a:srgbClr val="8901F3">
                    <a:gamma/>
                    <a:shade val="80000"/>
                    <a:invGamma/>
                  </a:srgbClr>
                </a:gs>
                <a:gs pos="100000">
                  <a:srgbClr val="8901F3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48" y="4150"/>
              <a:ext cx="5143" cy="32"/>
            </a:xfrm>
            <a:prstGeom prst="rect">
              <a:avLst/>
            </a:prstGeom>
            <a:gradFill rotWithShape="0">
              <a:gsLst>
                <a:gs pos="0">
                  <a:srgbClr val="D93192"/>
                </a:gs>
                <a:gs pos="50000">
                  <a:srgbClr val="D93192">
                    <a:gamma/>
                    <a:shade val="0"/>
                    <a:invGamma/>
                  </a:srgbClr>
                </a:gs>
                <a:gs pos="100000">
                  <a:srgbClr val="D93192"/>
                </a:gs>
              </a:gsLst>
              <a:lin ang="0" scaled="1"/>
            </a:gradFill>
            <a:ln w="12700">
              <a:solidFill>
                <a:srgbClr val="FF50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077" y="4120"/>
              <a:ext cx="2223" cy="16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rgbClr val="6E004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122" y="4167"/>
              <a:ext cx="2210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fr-FR" sz="1000" b="0" i="1" dirty="0">
                  <a:solidFill>
                    <a:srgbClr val="00279F"/>
                  </a:solidFill>
                  <a:latin typeface="Book Antiqua" pitchFamily="18" charset="0"/>
                </a:rPr>
                <a:t>Philippe TRIGANO </a:t>
              </a:r>
              <a:r>
                <a:rPr lang="fr-FR" sz="1000" b="0" i="1" dirty="0" smtClean="0">
                  <a:solidFill>
                    <a:srgbClr val="00279F"/>
                  </a:solidFill>
                  <a:latin typeface="Book Antiqua" pitchFamily="18" charset="0"/>
                </a:rPr>
                <a:t>- </a:t>
              </a:r>
              <a:r>
                <a:rPr lang="fr-FR" sz="1000" b="0" i="1" dirty="0">
                  <a:solidFill>
                    <a:srgbClr val="00279F"/>
                  </a:solidFill>
                  <a:latin typeface="Book Antiqua" pitchFamily="18" charset="0"/>
                </a:rPr>
                <a:t>Université de Technologie de Compiègne</a:t>
              </a: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536113" y="6610350"/>
            <a:ext cx="3476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1B3F57A8-6D96-428D-92EE-60E71B074C03}" type="slidenum">
              <a:rPr lang="fr-FR" sz="900"/>
              <a:pPr/>
              <a:t>‹N°›</a:t>
            </a:fld>
            <a:endParaRPr lang="fr-FR" sz="900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382588" y="33338"/>
            <a:ext cx="8347075" cy="1582737"/>
            <a:chOff x="241" y="21"/>
            <a:chExt cx="5258" cy="997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36" y="389"/>
              <a:ext cx="4963" cy="115"/>
            </a:xfrm>
            <a:prstGeom prst="rect">
              <a:avLst/>
            </a:prstGeom>
            <a:gradFill rotWithShape="0">
              <a:gsLst>
                <a:gs pos="0">
                  <a:srgbClr val="8901F3"/>
                </a:gs>
                <a:gs pos="50000">
                  <a:srgbClr val="8901F3">
                    <a:gamma/>
                    <a:tint val="30196"/>
                    <a:invGamma/>
                  </a:srgbClr>
                </a:gs>
                <a:gs pos="100000">
                  <a:srgbClr val="8901F3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78" y="517"/>
              <a:ext cx="5008" cy="61"/>
            </a:xfrm>
            <a:prstGeom prst="rect">
              <a:avLst/>
            </a:prstGeom>
            <a:gradFill rotWithShape="0">
              <a:gsLst>
                <a:gs pos="0">
                  <a:srgbClr val="D93192">
                    <a:gamma/>
                    <a:tint val="20000"/>
                    <a:invGamma/>
                  </a:srgbClr>
                </a:gs>
                <a:gs pos="50000">
                  <a:srgbClr val="D93192"/>
                </a:gs>
                <a:gs pos="100000">
                  <a:srgbClr val="D93192">
                    <a:gamma/>
                    <a:tint val="20000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241" y="21"/>
              <a:ext cx="1033" cy="997"/>
              <a:chOff x="241" y="21"/>
              <a:chExt cx="1033" cy="997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5" y="119"/>
                <a:ext cx="826" cy="801"/>
              </a:xfrm>
              <a:custGeom>
                <a:avLst/>
                <a:gdLst/>
                <a:ahLst/>
                <a:cxnLst>
                  <a:cxn ang="0">
                    <a:pos x="413" y="0"/>
                  </a:cxn>
                  <a:cxn ang="0">
                    <a:pos x="0" y="400"/>
                  </a:cxn>
                  <a:cxn ang="0">
                    <a:pos x="413" y="800"/>
                  </a:cxn>
                  <a:cxn ang="0">
                    <a:pos x="825" y="400"/>
                  </a:cxn>
                  <a:cxn ang="0">
                    <a:pos x="413" y="0"/>
                  </a:cxn>
                </a:cxnLst>
                <a:rect l="0" t="0" r="r" b="b"/>
                <a:pathLst>
                  <a:path w="826" h="801">
                    <a:moveTo>
                      <a:pt x="413" y="0"/>
                    </a:moveTo>
                    <a:lnTo>
                      <a:pt x="0" y="400"/>
                    </a:lnTo>
                    <a:lnTo>
                      <a:pt x="413" y="800"/>
                    </a:lnTo>
                    <a:lnTo>
                      <a:pt x="825" y="400"/>
                    </a:lnTo>
                    <a:lnTo>
                      <a:pt x="413" y="0"/>
                    </a:lnTo>
                  </a:path>
                </a:pathLst>
              </a:custGeom>
              <a:gradFill rotWithShape="0">
                <a:gsLst>
                  <a:gs pos="0">
                    <a:srgbClr val="E3BEFF"/>
                  </a:gs>
                  <a:gs pos="100000">
                    <a:srgbClr val="E3BEFF">
                      <a:gamma/>
                      <a:shade val="89804"/>
                      <a:invGamma/>
                    </a:srgbClr>
                  </a:gs>
                </a:gsLst>
                <a:lin ang="54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1041" name="Group 17"/>
              <p:cNvGrpSpPr>
                <a:grpSpLocks/>
              </p:cNvGrpSpPr>
              <p:nvPr/>
            </p:nvGrpSpPr>
            <p:grpSpPr bwMode="auto">
              <a:xfrm>
                <a:off x="241" y="21"/>
                <a:ext cx="1033" cy="997"/>
                <a:chOff x="241" y="21"/>
                <a:chExt cx="1033" cy="997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757" y="21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516" y="498"/>
                    </a:cxn>
                    <a:cxn ang="0">
                      <a:pos x="413" y="498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517" h="499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516" y="498"/>
                      </a:lnTo>
                      <a:lnTo>
                        <a:pt x="413" y="498"/>
                      </a:lnTo>
                      <a:lnTo>
                        <a:pt x="0" y="10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auto">
                <a:xfrm>
                  <a:off x="241" y="21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516" y="100"/>
                    </a:cxn>
                    <a:cxn ang="0">
                      <a:pos x="103" y="498"/>
                    </a:cxn>
                    <a:cxn ang="0">
                      <a:pos x="0" y="498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7" h="499">
                      <a:moveTo>
                        <a:pt x="516" y="0"/>
                      </a:moveTo>
                      <a:lnTo>
                        <a:pt x="516" y="100"/>
                      </a:lnTo>
                      <a:lnTo>
                        <a:pt x="103" y="498"/>
                      </a:lnTo>
                      <a:lnTo>
                        <a:pt x="0" y="498"/>
                      </a:lnTo>
                      <a:lnTo>
                        <a:pt x="516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auto">
                <a:xfrm>
                  <a:off x="757" y="519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413" y="0"/>
                    </a:cxn>
                    <a:cxn ang="0">
                      <a:pos x="516" y="0"/>
                    </a:cxn>
                    <a:cxn ang="0">
                      <a:pos x="0" y="498"/>
                    </a:cxn>
                    <a:cxn ang="0">
                      <a:pos x="0" y="398"/>
                    </a:cxn>
                    <a:cxn ang="0">
                      <a:pos x="413" y="0"/>
                    </a:cxn>
                  </a:cxnLst>
                  <a:rect l="0" t="0" r="r" b="b"/>
                  <a:pathLst>
                    <a:path w="517" h="499">
                      <a:moveTo>
                        <a:pt x="413" y="0"/>
                      </a:moveTo>
                      <a:lnTo>
                        <a:pt x="516" y="0"/>
                      </a:lnTo>
                      <a:lnTo>
                        <a:pt x="0" y="498"/>
                      </a:lnTo>
                      <a:lnTo>
                        <a:pt x="0" y="398"/>
                      </a:lnTo>
                      <a:lnTo>
                        <a:pt x="413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auto">
                <a:xfrm>
                  <a:off x="241" y="519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103" y="0"/>
                    </a:cxn>
                    <a:cxn ang="0">
                      <a:pos x="516" y="398"/>
                    </a:cxn>
                    <a:cxn ang="0">
                      <a:pos x="516" y="498"/>
                    </a:cxn>
                    <a:cxn ang="0">
                      <a:pos x="0" y="0"/>
                    </a:cxn>
                    <a:cxn ang="0">
                      <a:pos x="103" y="0"/>
                    </a:cxn>
                  </a:cxnLst>
                  <a:rect l="0" t="0" r="r" b="b"/>
                  <a:pathLst>
                    <a:path w="517" h="499">
                      <a:moveTo>
                        <a:pt x="103" y="0"/>
                      </a:moveTo>
                      <a:lnTo>
                        <a:pt x="516" y="398"/>
                      </a:lnTo>
                      <a:lnTo>
                        <a:pt x="516" y="498"/>
                      </a:lnTo>
                      <a:lnTo>
                        <a:pt x="0" y="0"/>
                      </a:lnTo>
                      <a:lnTo>
                        <a:pt x="103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C0128"/>
        </a:buClr>
        <a:buSzPct val="75000"/>
        <a:buFont typeface="Monotype Sort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114FFB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DC0081"/>
        </a:buClr>
        <a:buSzPct val="50000"/>
        <a:buFont typeface="Monotype Sort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35000"/>
        <a:buFont typeface="Monotype Sorts" pitchFamily="2" charset="2"/>
        <a:buChar char="n"/>
        <a:defRPr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457450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14650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371850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29050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2590800"/>
            <a:ext cx="6103938" cy="2446338"/>
          </a:xfrm>
          <a:noFill/>
          <a:ln/>
        </p:spPr>
        <p:txBody>
          <a:bodyPr/>
          <a:lstStyle/>
          <a:p>
            <a:r>
              <a:rPr lang="fr-FR" sz="7200">
                <a:solidFill>
                  <a:srgbClr val="F00D04"/>
                </a:solidFill>
              </a:rPr>
              <a:t>Bases de la Conception </a:t>
            </a:r>
            <a:br>
              <a:rPr lang="fr-FR" sz="7200">
                <a:solidFill>
                  <a:srgbClr val="F00D04"/>
                </a:solidFill>
              </a:rPr>
            </a:br>
            <a:r>
              <a:rPr lang="fr-FR" sz="7200">
                <a:solidFill>
                  <a:srgbClr val="F00D04"/>
                </a:solidFill>
              </a:rPr>
              <a:t>en Couleur</a:t>
            </a: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Utilisation de la roue (3)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455613" y="4586288"/>
            <a:ext cx="5505450" cy="1917700"/>
            <a:chOff x="287" y="2889"/>
            <a:chExt cx="3468" cy="1208"/>
          </a:xfrm>
        </p:grpSpPr>
        <p:pic>
          <p:nvPicPr>
            <p:cNvPr id="14340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3" y="2907"/>
              <a:ext cx="3192" cy="1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87" y="2889"/>
              <a:ext cx="2349" cy="12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4875" y="2360613"/>
            <a:ext cx="5097463" cy="2439987"/>
          </a:xfrm>
          <a:noFill/>
          <a:ln/>
        </p:spPr>
        <p:txBody>
          <a:bodyPr/>
          <a:lstStyle/>
          <a:p>
            <a:r>
              <a:rPr lang="fr-FR"/>
              <a:t>Couleurs opposées</a:t>
            </a:r>
          </a:p>
          <a:p>
            <a:pPr lvl="1"/>
            <a:r>
              <a:rPr lang="fr-FR"/>
              <a:t>séparées de la roue</a:t>
            </a:r>
            <a:br>
              <a:rPr lang="fr-FR"/>
            </a:br>
            <a:r>
              <a:rPr lang="fr-FR"/>
              <a:t>par 2 ou 3 couleurs</a:t>
            </a:r>
          </a:p>
          <a:p>
            <a:pPr lvl="1"/>
            <a:r>
              <a:rPr lang="fr-FR"/>
              <a:t>effet audacieux et vif</a:t>
            </a:r>
            <a:br>
              <a:rPr lang="fr-FR"/>
            </a:br>
            <a:endParaRPr lang="fr-FR"/>
          </a:p>
          <a:p>
            <a:r>
              <a:rPr lang="fr-FR"/>
              <a:t>Figure 3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505200" y="4648200"/>
            <a:ext cx="1595438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4345" name="Picture 9" descr="D:\Mes Documents\JPEG\CON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05400"/>
            <a:ext cx="3074988" cy="1123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129463" cy="990600"/>
          </a:xfrm>
        </p:spPr>
        <p:txBody>
          <a:bodyPr/>
          <a:lstStyle/>
          <a:p>
            <a:r>
              <a:rPr lang="fr-FR"/>
              <a:t>Exemples</a:t>
            </a:r>
          </a:p>
        </p:txBody>
      </p:sp>
      <p:pic>
        <p:nvPicPr>
          <p:cNvPr id="25604" name="Picture 4" descr="D:\Mes Documents\JPEG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3830638" cy="4903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Caractères en couleur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3055938"/>
            <a:ext cx="4606925" cy="1949450"/>
          </a:xfrm>
          <a:noFill/>
          <a:ln/>
        </p:spPr>
        <p:txBody>
          <a:bodyPr/>
          <a:lstStyle/>
          <a:p>
            <a:r>
              <a:rPr lang="fr-FR"/>
              <a:t>Attention au contraste</a:t>
            </a:r>
            <a:br>
              <a:rPr lang="fr-FR"/>
            </a:br>
            <a:endParaRPr lang="fr-FR"/>
          </a:p>
          <a:p>
            <a:r>
              <a:rPr lang="fr-FR"/>
              <a:t>Facteur de lisibilité important</a:t>
            </a:r>
          </a:p>
        </p:txBody>
      </p:sp>
      <p:pic>
        <p:nvPicPr>
          <p:cNvPr id="17413" name="Picture 5" descr="D:\Mes Documents\JPEG\TE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4416425" cy="3956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D:\Mes Documents\JPEG\JAR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362200"/>
            <a:ext cx="2817813" cy="3197225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Utilisation de la couleur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2325688"/>
            <a:ext cx="4841875" cy="3848100"/>
          </a:xfrm>
          <a:noFill/>
          <a:ln/>
        </p:spPr>
        <p:txBody>
          <a:bodyPr/>
          <a:lstStyle/>
          <a:p>
            <a:r>
              <a:rPr lang="fr-FR"/>
              <a:t>Associer objets ou idées similaires</a:t>
            </a:r>
            <a:br>
              <a:rPr lang="fr-FR"/>
            </a:br>
            <a:endParaRPr lang="fr-FR"/>
          </a:p>
          <a:p>
            <a:r>
              <a:rPr lang="fr-FR"/>
              <a:t>Exemple : plan du jardin</a:t>
            </a:r>
          </a:p>
          <a:p>
            <a:pPr lvl="1"/>
            <a:r>
              <a:rPr lang="fr-FR"/>
              <a:t>plantes de même type</a:t>
            </a:r>
            <a:br>
              <a:rPr lang="fr-FR"/>
            </a:br>
            <a:r>
              <a:rPr lang="fr-FR"/>
              <a:t>=&gt; même couleur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246688" y="3859213"/>
            <a:ext cx="1292225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D:\Mes Documents\JPEG\S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066800"/>
            <a:ext cx="4341813" cy="5040313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1174750"/>
            <a:ext cx="3929063" cy="990600"/>
          </a:xfrm>
          <a:noFill/>
          <a:ln/>
        </p:spPr>
        <p:txBody>
          <a:bodyPr/>
          <a:lstStyle/>
          <a:p>
            <a:r>
              <a:rPr lang="fr-FR"/>
              <a:t>Analogies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2290763"/>
            <a:ext cx="4775200" cy="3848100"/>
          </a:xfrm>
          <a:noFill/>
          <a:ln/>
        </p:spPr>
        <p:txBody>
          <a:bodyPr/>
          <a:lstStyle/>
          <a:p>
            <a:r>
              <a:rPr lang="fr-FR"/>
              <a:t>Figure 1</a:t>
            </a:r>
          </a:p>
          <a:p>
            <a:pPr lvl="1"/>
            <a:r>
              <a:rPr lang="fr-FR"/>
              <a:t>tragédie plus que comédie</a:t>
            </a:r>
            <a:br>
              <a:rPr lang="fr-FR"/>
            </a:br>
            <a:endParaRPr lang="fr-FR"/>
          </a:p>
          <a:p>
            <a:r>
              <a:rPr lang="fr-FR"/>
              <a:t>Figure 2</a:t>
            </a:r>
          </a:p>
          <a:p>
            <a:pPr lvl="1"/>
            <a:r>
              <a:rPr lang="fr-FR"/>
              <a:t>nature</a:t>
            </a:r>
            <a:br>
              <a:rPr lang="fr-FR"/>
            </a:br>
            <a:endParaRPr lang="fr-FR"/>
          </a:p>
          <a:p>
            <a:r>
              <a:rPr lang="fr-FR"/>
              <a:t>Figure 3</a:t>
            </a:r>
          </a:p>
          <a:p>
            <a:pPr lvl="1"/>
            <a:r>
              <a:rPr lang="fr-FR"/>
              <a:t>message d’avertissement ou d’urgence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2097088" y="2220913"/>
            <a:ext cx="2798762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2182813" y="3440113"/>
            <a:ext cx="5946775" cy="300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66950" y="5043488"/>
            <a:ext cx="496570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3263" y="81915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Sémantique des couleurs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8399463" cy="4419600"/>
          </a:xfrm>
          <a:noFill/>
          <a:ln/>
        </p:spPr>
        <p:txBody>
          <a:bodyPr/>
          <a:lstStyle/>
          <a:p>
            <a:r>
              <a:rPr lang="fr-FR"/>
              <a:t>Rouge</a:t>
            </a:r>
          </a:p>
          <a:p>
            <a:pPr lvl="1"/>
            <a:r>
              <a:rPr lang="fr-FR"/>
              <a:t>danger, pertes financières, révolution</a:t>
            </a:r>
          </a:p>
          <a:p>
            <a:r>
              <a:rPr lang="fr-FR"/>
              <a:t>Blanc = pureté</a:t>
            </a:r>
          </a:p>
          <a:p>
            <a:r>
              <a:rPr lang="fr-FR"/>
              <a:t>Vert</a:t>
            </a:r>
          </a:p>
          <a:p>
            <a:pPr lvl="1"/>
            <a:r>
              <a:rPr lang="fr-FR"/>
              <a:t>fertilité, nature, poison, corruption, environnement</a:t>
            </a:r>
          </a:p>
          <a:p>
            <a:r>
              <a:rPr lang="fr-FR"/>
              <a:t>Jaune</a:t>
            </a:r>
          </a:p>
          <a:p>
            <a:pPr lvl="1"/>
            <a:r>
              <a:rPr lang="fr-FR"/>
              <a:t>soleil, prévoyance, or, opulence, luxe</a:t>
            </a:r>
          </a:p>
          <a:p>
            <a:r>
              <a:rPr lang="fr-FR"/>
              <a:t>Noir </a:t>
            </a:r>
          </a:p>
          <a:p>
            <a:pPr lvl="1"/>
            <a:r>
              <a:rPr lang="fr-FR"/>
              <a:t>danger, peur, deuil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Couleurs chaudes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/>
              <a:t>Rouge, jaune, orange, roux, doré</a:t>
            </a:r>
            <a:br>
              <a:rPr lang="fr-FR"/>
            </a:br>
            <a:endParaRPr lang="fr-FR"/>
          </a:p>
          <a:p>
            <a:r>
              <a:rPr lang="fr-FR"/>
              <a:t>Chaleur, énergie, enthousiasme, confort, entrain, convivialité</a:t>
            </a:r>
            <a:br>
              <a:rPr lang="fr-FR"/>
            </a:br>
            <a:endParaRPr lang="fr-FR"/>
          </a:p>
          <a:p>
            <a:r>
              <a:rPr lang="fr-FR"/>
              <a:t>exemples :</a:t>
            </a:r>
          </a:p>
          <a:p>
            <a:pPr lvl="1"/>
            <a:r>
              <a:rPr lang="fr-FR"/>
              <a:t>affiche d’un festival</a:t>
            </a:r>
          </a:p>
          <a:p>
            <a:pPr lvl="1"/>
            <a:r>
              <a:rPr lang="fr-FR"/>
              <a:t>concert de musique folklorique</a:t>
            </a:r>
          </a:p>
          <a:p>
            <a:pPr lvl="1"/>
            <a:r>
              <a:rPr lang="fr-FR"/>
              <a:t>goûter d’anniversaire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3" y="989013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Couleurs froides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1920875"/>
            <a:ext cx="8856663" cy="3848100"/>
          </a:xfrm>
          <a:noFill/>
          <a:ln/>
        </p:spPr>
        <p:txBody>
          <a:bodyPr/>
          <a:lstStyle/>
          <a:p>
            <a:r>
              <a:rPr lang="fr-FR"/>
              <a:t>bleu, vert, gris, lavande</a:t>
            </a:r>
            <a:br>
              <a:rPr lang="fr-FR"/>
            </a:br>
            <a:endParaRPr lang="fr-FR"/>
          </a:p>
          <a:p>
            <a:r>
              <a:rPr lang="fr-FR"/>
              <a:t>froides et claires</a:t>
            </a:r>
          </a:p>
          <a:p>
            <a:pPr lvl="1"/>
            <a:r>
              <a:rPr lang="fr-FR"/>
              <a:t>calme, propreté, fraîcheur, pureté, naturel</a:t>
            </a:r>
          </a:p>
          <a:p>
            <a:r>
              <a:rPr lang="fr-FR"/>
              <a:t>froides et sombres</a:t>
            </a:r>
          </a:p>
          <a:p>
            <a:pPr lvl="1"/>
            <a:r>
              <a:rPr lang="fr-FR"/>
              <a:t>sérieux, dignité, force, honnêteté, conventionnalisme</a:t>
            </a:r>
            <a:br>
              <a:rPr lang="fr-FR"/>
            </a:br>
            <a:endParaRPr lang="fr-FR"/>
          </a:p>
          <a:p>
            <a:r>
              <a:rPr lang="fr-FR"/>
              <a:t>Exemples :</a:t>
            </a:r>
          </a:p>
          <a:p>
            <a:pPr lvl="1"/>
            <a:r>
              <a:rPr lang="fr-FR"/>
              <a:t>rapport financier</a:t>
            </a:r>
          </a:p>
          <a:p>
            <a:pPr lvl="1"/>
            <a:r>
              <a:rPr lang="fr-FR"/>
              <a:t>publicité pour eau minérale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Quelques informations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157413"/>
            <a:ext cx="8534400" cy="4098925"/>
          </a:xfrm>
          <a:noFill/>
          <a:ln/>
        </p:spPr>
        <p:txBody>
          <a:bodyPr/>
          <a:lstStyle/>
          <a:p>
            <a:r>
              <a:rPr lang="fr-FR"/>
              <a:t>Couleurs claires et vives</a:t>
            </a:r>
          </a:p>
          <a:p>
            <a:pPr lvl="1"/>
            <a:r>
              <a:rPr lang="fr-FR"/>
              <a:t>parties du document porteuses de messages</a:t>
            </a:r>
          </a:p>
          <a:p>
            <a:pPr lvl="1"/>
            <a:r>
              <a:rPr lang="fr-FR"/>
              <a:t>teintes plus délicates pour le fond</a:t>
            </a:r>
            <a:br>
              <a:rPr lang="fr-FR"/>
            </a:br>
            <a:endParaRPr lang="fr-FR"/>
          </a:p>
          <a:p>
            <a:r>
              <a:rPr lang="fr-FR"/>
              <a:t>Si une seule couleur : prendre rouge</a:t>
            </a:r>
            <a:br>
              <a:rPr lang="fr-FR"/>
            </a:br>
            <a:endParaRPr lang="fr-FR"/>
          </a:p>
          <a:p>
            <a:r>
              <a:rPr lang="fr-FR"/>
              <a:t>Pas trop de couleurs</a:t>
            </a:r>
            <a:br>
              <a:rPr lang="fr-FR"/>
            </a:br>
            <a:endParaRPr lang="fr-FR"/>
          </a:p>
          <a:p>
            <a:r>
              <a:rPr lang="fr-FR"/>
              <a:t>La même couleur pour les éléments répétitifs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0863" y="102235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Les couleurs à l’écran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124075"/>
            <a:ext cx="4387850" cy="3962400"/>
          </a:xfrm>
          <a:noFill/>
          <a:ln/>
        </p:spPr>
        <p:txBody>
          <a:bodyPr/>
          <a:lstStyle/>
          <a:p>
            <a:r>
              <a:rPr lang="fr-FR"/>
              <a:t>Minuscules </a:t>
            </a:r>
            <a:br>
              <a:rPr lang="fr-FR"/>
            </a:br>
            <a:r>
              <a:rPr lang="fr-FR"/>
              <a:t>points colorés</a:t>
            </a:r>
          </a:p>
          <a:p>
            <a:pPr lvl="1"/>
            <a:r>
              <a:rPr lang="fr-FR"/>
              <a:t>Luminophores</a:t>
            </a:r>
          </a:p>
          <a:p>
            <a:pPr lvl="1"/>
            <a:r>
              <a:rPr lang="fr-FR"/>
              <a:t>un pixel comporte</a:t>
            </a:r>
            <a:br>
              <a:rPr lang="fr-FR"/>
            </a:br>
            <a:r>
              <a:rPr lang="fr-FR"/>
              <a:t>3 luminophores</a:t>
            </a:r>
          </a:p>
          <a:p>
            <a:pPr lvl="2"/>
            <a:r>
              <a:rPr lang="fr-FR"/>
              <a:t>rouge</a:t>
            </a:r>
          </a:p>
          <a:p>
            <a:pPr lvl="2"/>
            <a:r>
              <a:rPr lang="fr-FR"/>
              <a:t>bleu</a:t>
            </a:r>
          </a:p>
          <a:p>
            <a:pPr lvl="2"/>
            <a:r>
              <a:rPr lang="fr-FR"/>
              <a:t>vert</a:t>
            </a:r>
          </a:p>
          <a:p>
            <a:pPr lvl="1"/>
            <a:r>
              <a:rPr lang="fr-FR"/>
              <a:t>Couleur = Combinaison</a:t>
            </a:r>
          </a:p>
        </p:txBody>
      </p:sp>
      <p:pic>
        <p:nvPicPr>
          <p:cNvPr id="5125" name="Picture 5" descr="D:\Mes Documents\JPEG\MONI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09800"/>
            <a:ext cx="5226050" cy="3781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Combinaison des Luminophores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28888"/>
            <a:ext cx="5707063" cy="3848100"/>
          </a:xfrm>
          <a:noFill/>
          <a:ln/>
        </p:spPr>
        <p:txBody>
          <a:bodyPr/>
          <a:lstStyle/>
          <a:p>
            <a:r>
              <a:rPr lang="fr-FR"/>
              <a:t>Pt blanc = luminophore allumé</a:t>
            </a:r>
            <a:br>
              <a:rPr lang="fr-FR"/>
            </a:br>
            <a:endParaRPr lang="fr-FR"/>
          </a:p>
          <a:p>
            <a:r>
              <a:rPr lang="fr-FR"/>
              <a:t>Pt noir = luminophore éteint</a:t>
            </a:r>
            <a:br>
              <a:rPr lang="fr-FR"/>
            </a:br>
            <a:endParaRPr lang="fr-FR"/>
          </a:p>
          <a:p>
            <a:r>
              <a:rPr lang="fr-FR"/>
              <a:t>8 permutations possibles</a:t>
            </a:r>
            <a:br>
              <a:rPr lang="fr-FR"/>
            </a:br>
            <a:endParaRPr lang="fr-FR"/>
          </a:p>
          <a:p>
            <a:r>
              <a:rPr lang="fr-FR"/>
              <a:t>Intensité variable</a:t>
            </a:r>
          </a:p>
          <a:p>
            <a:pPr lvl="1"/>
            <a:r>
              <a:rPr lang="fr-FR"/>
              <a:t>claire -&gt; sombre</a:t>
            </a:r>
          </a:p>
        </p:txBody>
      </p:sp>
      <p:pic>
        <p:nvPicPr>
          <p:cNvPr id="6149" name="Picture 5" descr="D:\Mes Documents\JPEG\MONI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590800"/>
            <a:ext cx="2417763" cy="314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Les couleurs sur l’imprimante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2376488"/>
            <a:ext cx="4097337" cy="3848100"/>
          </a:xfrm>
          <a:noFill/>
          <a:ln/>
        </p:spPr>
        <p:txBody>
          <a:bodyPr/>
          <a:lstStyle/>
          <a:p>
            <a:r>
              <a:rPr lang="fr-FR"/>
              <a:t>Encres colorées</a:t>
            </a:r>
            <a:br>
              <a:rPr lang="fr-FR"/>
            </a:br>
            <a:endParaRPr lang="fr-FR"/>
          </a:p>
          <a:p>
            <a:r>
              <a:rPr lang="fr-FR"/>
              <a:t>Superposition </a:t>
            </a:r>
            <a:br>
              <a:rPr lang="fr-FR"/>
            </a:br>
            <a:r>
              <a:rPr lang="fr-FR"/>
              <a:t>des encres</a:t>
            </a:r>
            <a:br>
              <a:rPr lang="fr-FR"/>
            </a:br>
            <a:endParaRPr lang="fr-FR"/>
          </a:p>
          <a:p>
            <a:r>
              <a:rPr lang="fr-FR"/>
              <a:t>Combinaison des </a:t>
            </a:r>
            <a:br>
              <a:rPr lang="fr-FR"/>
            </a:br>
            <a:r>
              <a:rPr lang="fr-FR"/>
              <a:t>points de différentes couleurs</a:t>
            </a:r>
          </a:p>
        </p:txBody>
      </p:sp>
      <p:pic>
        <p:nvPicPr>
          <p:cNvPr id="7173" name="Picture 5" descr="D:\Mes Documents\JPEG\IM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4510088" cy="37798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3" y="1055688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Points d’encre colorée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2338" y="2292350"/>
            <a:ext cx="3030537" cy="3848100"/>
          </a:xfrm>
          <a:noFill/>
          <a:ln/>
        </p:spPr>
        <p:txBody>
          <a:bodyPr/>
          <a:lstStyle/>
          <a:p>
            <a:r>
              <a:rPr lang="fr-FR"/>
              <a:t>Noir</a:t>
            </a:r>
            <a:br>
              <a:rPr lang="fr-FR"/>
            </a:br>
            <a:endParaRPr lang="fr-FR"/>
          </a:p>
          <a:p>
            <a:r>
              <a:rPr lang="fr-FR"/>
              <a:t>Magenta</a:t>
            </a:r>
            <a:br>
              <a:rPr lang="fr-FR"/>
            </a:br>
            <a:endParaRPr lang="fr-FR"/>
          </a:p>
          <a:p>
            <a:r>
              <a:rPr lang="fr-FR"/>
              <a:t>Cyan</a:t>
            </a:r>
            <a:br>
              <a:rPr lang="fr-FR"/>
            </a:br>
            <a:endParaRPr lang="fr-FR"/>
          </a:p>
          <a:p>
            <a:r>
              <a:rPr lang="fr-FR"/>
              <a:t>Jaune</a:t>
            </a:r>
          </a:p>
        </p:txBody>
      </p:sp>
      <p:pic>
        <p:nvPicPr>
          <p:cNvPr id="8197" name="Picture 5" descr="D:\Mes Documents\JPEG\IMP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3600"/>
            <a:ext cx="2343150" cy="35163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66800"/>
            <a:ext cx="7129463" cy="990600"/>
          </a:xfrm>
          <a:noFill/>
          <a:ln/>
        </p:spPr>
        <p:txBody>
          <a:bodyPr/>
          <a:lstStyle/>
          <a:p>
            <a:r>
              <a:rPr lang="fr-FR"/>
              <a:t>La Roue Chromatique</a:t>
            </a:r>
          </a:p>
        </p:txBody>
      </p:sp>
      <p:pic>
        <p:nvPicPr>
          <p:cNvPr id="10244" name="Picture 4" descr="D:\Mes Documents\JPEG\RO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4294188" cy="4362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D:\Mes Documents\JPEG\ROU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4294188" cy="4294188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La Roue Chromatique bis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3588" y="3556000"/>
            <a:ext cx="6762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600"/>
              <a:t>Cyan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97325" y="4252913"/>
            <a:ext cx="10048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600"/>
              <a:t>Magenta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16500" y="4232275"/>
            <a:ext cx="7667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600"/>
              <a:t>Jaune</a:t>
            </a:r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Utilisation de la roue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2360613"/>
            <a:ext cx="5097463" cy="2439987"/>
          </a:xfrm>
          <a:noFill/>
          <a:ln/>
        </p:spPr>
        <p:txBody>
          <a:bodyPr/>
          <a:lstStyle/>
          <a:p>
            <a:r>
              <a:rPr lang="fr-FR"/>
              <a:t>Couleurs en vis à vis</a:t>
            </a:r>
          </a:p>
          <a:p>
            <a:pPr lvl="1"/>
            <a:r>
              <a:rPr lang="fr-FR"/>
              <a:t>Couleurs complémentaires</a:t>
            </a:r>
          </a:p>
          <a:p>
            <a:pPr lvl="1"/>
            <a:r>
              <a:rPr lang="fr-FR"/>
              <a:t>éblouit et trouble la vue</a:t>
            </a:r>
          </a:p>
          <a:p>
            <a:pPr lvl="1"/>
            <a:r>
              <a:rPr lang="fr-FR"/>
              <a:t>Ne pas utiliser côte à côte</a:t>
            </a:r>
          </a:p>
          <a:p>
            <a:pPr lvl="2"/>
            <a:r>
              <a:rPr lang="fr-FR"/>
              <a:t>sauf si effet recherché</a:t>
            </a:r>
            <a:br>
              <a:rPr lang="fr-FR"/>
            </a:br>
            <a:endParaRPr lang="fr-FR"/>
          </a:p>
          <a:p>
            <a:r>
              <a:rPr lang="fr-FR"/>
              <a:t>Figure 1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792413" y="5111750"/>
            <a:ext cx="985837" cy="223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2295" name="Picture 7" descr="D:\Mes Documents\JPEG\CON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953000"/>
            <a:ext cx="3074988" cy="1123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275" y="971550"/>
            <a:ext cx="7129463" cy="990600"/>
          </a:xfrm>
          <a:noFill/>
          <a:ln/>
        </p:spPr>
        <p:txBody>
          <a:bodyPr/>
          <a:lstStyle/>
          <a:p>
            <a:r>
              <a:rPr lang="fr-FR"/>
              <a:t>Utilisation de la roue (2)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62150" y="4367213"/>
            <a:ext cx="2019300" cy="2103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438400" y="4960938"/>
            <a:ext cx="139065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2750" y="1914525"/>
            <a:ext cx="5064125" cy="4354513"/>
          </a:xfrm>
          <a:noFill/>
          <a:ln/>
        </p:spPr>
        <p:txBody>
          <a:bodyPr/>
          <a:lstStyle/>
          <a:p>
            <a:r>
              <a:rPr lang="fr-FR"/>
              <a:t>Couleurs adjacentes</a:t>
            </a:r>
          </a:p>
          <a:p>
            <a:pPr lvl="1"/>
            <a:r>
              <a:rPr lang="fr-FR"/>
              <a:t>se marient</a:t>
            </a:r>
          </a:p>
          <a:p>
            <a:pPr lvl="1"/>
            <a:r>
              <a:rPr lang="fr-FR"/>
              <a:t>effet agréable</a:t>
            </a:r>
          </a:p>
          <a:p>
            <a:pPr lvl="1"/>
            <a:r>
              <a:rPr lang="fr-FR"/>
              <a:t>pas pour les longs textes</a:t>
            </a:r>
          </a:p>
          <a:p>
            <a:pPr lvl="2"/>
            <a:r>
              <a:rPr lang="fr-FR"/>
              <a:t>difficile à lire</a:t>
            </a:r>
          </a:p>
          <a:p>
            <a:pPr lvl="2"/>
            <a:r>
              <a:rPr lang="fr-FR"/>
              <a:t>ex : texte vert sur fond jaune</a:t>
            </a:r>
            <a:br>
              <a:rPr lang="fr-FR"/>
            </a:br>
            <a:endParaRPr lang="fr-FR"/>
          </a:p>
          <a:p>
            <a:r>
              <a:rPr lang="fr-FR"/>
              <a:t>Figure 2</a:t>
            </a:r>
          </a:p>
        </p:txBody>
      </p:sp>
      <p:pic>
        <p:nvPicPr>
          <p:cNvPr id="13320" name="Picture 8" descr="D:\Mes Documents\JPEG\CON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181600"/>
            <a:ext cx="3074988" cy="1123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 autoUpdateAnimBg="0"/>
    </p:bldLst>
  </p:timing>
</p:sld>
</file>

<file path=ppt/theme/theme1.xml><?xml version="1.0" encoding="utf-8"?>
<a:theme xmlns:a="http://schemas.openxmlformats.org/drawingml/2006/main" name="Mes Documents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Mes Documents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s 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s 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789454516</TotalTime>
  <Pages>21</Pages>
  <Words>207</Words>
  <Application>Microsoft Office PowerPoint</Application>
  <PresentationFormat>Format A4 (210 x 297 mm)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Times New Roman</vt:lpstr>
      <vt:lpstr>Book Antiqua</vt:lpstr>
      <vt:lpstr>Arial</vt:lpstr>
      <vt:lpstr>Monotype Sorts</vt:lpstr>
      <vt:lpstr>Mes Documents</vt:lpstr>
      <vt:lpstr>Bases de la Conception  en Couleur</vt:lpstr>
      <vt:lpstr>Les couleurs à l’écran</vt:lpstr>
      <vt:lpstr>Combinaison des Luminophores</vt:lpstr>
      <vt:lpstr>Les couleurs sur l’imprimante</vt:lpstr>
      <vt:lpstr>Points d’encre colorée</vt:lpstr>
      <vt:lpstr>La Roue Chromatique</vt:lpstr>
      <vt:lpstr>La Roue Chromatique bis</vt:lpstr>
      <vt:lpstr>Utilisation de la roue (1)</vt:lpstr>
      <vt:lpstr>Utilisation de la roue (2)</vt:lpstr>
      <vt:lpstr>Utilisation de la roue (3)</vt:lpstr>
      <vt:lpstr>Exemples</vt:lpstr>
      <vt:lpstr>Caractères en couleur</vt:lpstr>
      <vt:lpstr>Utilisation de la couleur</vt:lpstr>
      <vt:lpstr>Analogies</vt:lpstr>
      <vt:lpstr>Sémantique des couleurs</vt:lpstr>
      <vt:lpstr>Couleurs chaudes</vt:lpstr>
      <vt:lpstr>Couleurs froides</vt:lpstr>
      <vt:lpstr>Quelques informations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NF01</dc:title>
  <dc:creator>Philippe TRIGANO</dc:creator>
  <cp:lastModifiedBy>ptrigano</cp:lastModifiedBy>
  <cp:revision>24</cp:revision>
  <cp:lastPrinted>1601-01-01T00:00:00Z</cp:lastPrinted>
  <dcterms:created xsi:type="dcterms:W3CDTF">1996-10-14T14:31:41Z</dcterms:created>
  <dcterms:modified xsi:type="dcterms:W3CDTF">2012-01-31T15:38:05Z</dcterms:modified>
</cp:coreProperties>
</file>