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6" r:id="rId9"/>
    <p:sldId id="268" r:id="rId10"/>
    <p:sldId id="269" r:id="rId11"/>
    <p:sldId id="271" r:id="rId12"/>
    <p:sldId id="272" r:id="rId13"/>
  </p:sldIdLst>
  <p:sldSz cx="9906000" cy="6858000" type="A4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6D18C"/>
    <a:srgbClr val="790015"/>
    <a:srgbClr val="F00D04"/>
    <a:srgbClr val="FC0128"/>
    <a:srgbClr val="D49FFF"/>
    <a:srgbClr val="B760F9"/>
    <a:srgbClr val="FAFD00"/>
    <a:srgbClr val="9234D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0" d="100"/>
          <a:sy n="90" d="100"/>
        </p:scale>
        <p:origin x="-720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3" tIns="44450" rIns="87313" bIns="44450">
            <a:spAutoFit/>
          </a:bodyPr>
          <a:lstStyle/>
          <a:p>
            <a:pPr algn="ctr" defTabSz="868363">
              <a:lnSpc>
                <a:spcPct val="90000"/>
              </a:lnSpc>
            </a:pPr>
            <a:r>
              <a:rPr lang="fr-FR" sz="1200" b="0"/>
              <a:t>Page </a:t>
            </a:r>
            <a:fld id="{FAFA029D-395B-4C37-85A3-0A4954807BC5}" type="slidenum">
              <a:rPr lang="fr-FR" sz="1200" b="0"/>
              <a:pPr algn="ctr" defTabSz="868363">
                <a:lnSpc>
                  <a:spcPct val="90000"/>
                </a:lnSpc>
              </a:pPr>
              <a:t>‹N°›</a:t>
            </a:fld>
            <a:endParaRPr lang="fr-FR" sz="12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Corps du texte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3" tIns="44450" rIns="87313" bIns="44450">
            <a:spAutoFit/>
          </a:bodyPr>
          <a:lstStyle/>
          <a:p>
            <a:pPr algn="ctr" defTabSz="868363">
              <a:lnSpc>
                <a:spcPct val="90000"/>
              </a:lnSpc>
            </a:pPr>
            <a:r>
              <a:rPr lang="fr-FR" sz="1200" b="0"/>
              <a:t>Page </a:t>
            </a:r>
            <a:fld id="{113C39B8-674C-4FFD-A5EF-D48EB4447FAC}" type="slidenum">
              <a:rPr lang="fr-FR" sz="1200" b="0"/>
              <a:pPr algn="ctr" defTabSz="868363">
                <a:lnSpc>
                  <a:spcPct val="90000"/>
                </a:lnSpc>
              </a:pPr>
              <a:t>‹N°›</a:t>
            </a:fld>
            <a:endParaRPr lang="fr-FR" sz="1200" b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0438" y="696913"/>
            <a:ext cx="4937125" cy="3409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6788" y="696913"/>
            <a:ext cx="4924425" cy="340995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6788" y="696913"/>
            <a:ext cx="4924425" cy="340995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6788" y="696913"/>
            <a:ext cx="4924425" cy="340995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6788" y="696913"/>
            <a:ext cx="4924425" cy="340995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6788" y="696913"/>
            <a:ext cx="4924425" cy="34099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6788" y="696913"/>
            <a:ext cx="4924425" cy="340995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6788" y="696913"/>
            <a:ext cx="4924425" cy="340995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6788" y="696913"/>
            <a:ext cx="4924425" cy="340995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6788" y="696913"/>
            <a:ext cx="4924425" cy="340995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6788" y="696913"/>
            <a:ext cx="4924425" cy="340995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6788" y="696913"/>
            <a:ext cx="4924425" cy="340995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6788" y="696913"/>
            <a:ext cx="4924425" cy="340995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089775" y="1174750"/>
            <a:ext cx="1812925" cy="50165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651000" y="1174750"/>
            <a:ext cx="5286375" cy="50165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651000" y="2343150"/>
            <a:ext cx="3549650" cy="3848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53050" y="2343150"/>
            <a:ext cx="3549650" cy="3848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51000" y="2343150"/>
            <a:ext cx="7251700" cy="384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Corps du texte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84338" y="1174750"/>
            <a:ext cx="7129462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Titre de la diapositive</a:t>
            </a:r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681038" y="6540500"/>
            <a:ext cx="8529637" cy="317500"/>
            <a:chOff x="429" y="4120"/>
            <a:chExt cx="5373" cy="200"/>
          </a:xfrm>
        </p:grpSpPr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429" y="4202"/>
              <a:ext cx="5373" cy="60"/>
            </a:xfrm>
            <a:prstGeom prst="rect">
              <a:avLst/>
            </a:prstGeom>
            <a:gradFill rotWithShape="0">
              <a:gsLst>
                <a:gs pos="0">
                  <a:srgbClr val="8901F3"/>
                </a:gs>
                <a:gs pos="50000">
                  <a:srgbClr val="8901F3">
                    <a:gamma/>
                    <a:shade val="80000"/>
                    <a:invGamma/>
                  </a:srgbClr>
                </a:gs>
                <a:gs pos="100000">
                  <a:srgbClr val="8901F3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548" y="4150"/>
              <a:ext cx="5143" cy="32"/>
            </a:xfrm>
            <a:prstGeom prst="rect">
              <a:avLst/>
            </a:prstGeom>
            <a:gradFill rotWithShape="0">
              <a:gsLst>
                <a:gs pos="0">
                  <a:srgbClr val="D93192"/>
                </a:gs>
                <a:gs pos="50000">
                  <a:srgbClr val="D93192">
                    <a:gamma/>
                    <a:shade val="0"/>
                    <a:invGamma/>
                  </a:srgbClr>
                </a:gs>
                <a:gs pos="100000">
                  <a:srgbClr val="D93192"/>
                </a:gs>
              </a:gsLst>
              <a:lin ang="0" scaled="1"/>
            </a:gradFill>
            <a:ln w="12700">
              <a:solidFill>
                <a:srgbClr val="FF500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30" name="AutoShape 6"/>
            <p:cNvSpPr>
              <a:spLocks noChangeArrowheads="1"/>
            </p:cNvSpPr>
            <p:nvPr/>
          </p:nvSpPr>
          <p:spPr bwMode="auto">
            <a:xfrm>
              <a:off x="2077" y="4120"/>
              <a:ext cx="2387" cy="200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25400">
              <a:solidFill>
                <a:srgbClr val="6E004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2213" y="4167"/>
              <a:ext cx="2163" cy="1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fr-FR" sz="1000" b="0" i="1" dirty="0">
                  <a:solidFill>
                    <a:srgbClr val="00279F"/>
                  </a:solidFill>
                  <a:latin typeface="Book Antiqua" pitchFamily="18" charset="0"/>
                </a:rPr>
                <a:t>Philippe TRIGANO - </a:t>
              </a:r>
              <a:r>
                <a:rPr lang="fr-FR" sz="1000" b="0" i="1" dirty="0" smtClean="0">
                  <a:solidFill>
                    <a:srgbClr val="00279F"/>
                  </a:solidFill>
                  <a:latin typeface="Book Antiqua" pitchFamily="18" charset="0"/>
                </a:rPr>
                <a:t>Université </a:t>
              </a:r>
              <a:r>
                <a:rPr lang="fr-FR" sz="1000" b="0" i="1" dirty="0">
                  <a:solidFill>
                    <a:srgbClr val="00279F"/>
                  </a:solidFill>
                  <a:latin typeface="Book Antiqua" pitchFamily="18" charset="0"/>
                </a:rPr>
                <a:t>de Technologie de Compiègne</a:t>
              </a:r>
            </a:p>
          </p:txBody>
        </p:sp>
      </p:grp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536113" y="6610350"/>
            <a:ext cx="347662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fld id="{85805D3B-FA6A-4E7F-B150-FABDEE62EAB9}" type="slidenum">
              <a:rPr lang="fr-FR" sz="900"/>
              <a:pPr/>
              <a:t>‹N°›</a:t>
            </a:fld>
            <a:endParaRPr lang="fr-FR" sz="900"/>
          </a:p>
        </p:txBody>
      </p:sp>
      <p:grpSp>
        <p:nvGrpSpPr>
          <p:cNvPr id="1043" name="Group 19"/>
          <p:cNvGrpSpPr>
            <a:grpSpLocks/>
          </p:cNvGrpSpPr>
          <p:nvPr/>
        </p:nvGrpSpPr>
        <p:grpSpPr bwMode="auto">
          <a:xfrm>
            <a:off x="382588" y="33338"/>
            <a:ext cx="8347075" cy="1582737"/>
            <a:chOff x="241" y="21"/>
            <a:chExt cx="5258" cy="997"/>
          </a:xfrm>
        </p:grpSpPr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536" y="389"/>
              <a:ext cx="4963" cy="115"/>
            </a:xfrm>
            <a:prstGeom prst="rect">
              <a:avLst/>
            </a:prstGeom>
            <a:gradFill rotWithShape="0">
              <a:gsLst>
                <a:gs pos="0">
                  <a:srgbClr val="8901F3"/>
                </a:gs>
                <a:gs pos="50000">
                  <a:srgbClr val="8901F3">
                    <a:gamma/>
                    <a:tint val="30196"/>
                    <a:invGamma/>
                  </a:srgbClr>
                </a:gs>
                <a:gs pos="100000">
                  <a:srgbClr val="8901F3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378" y="517"/>
              <a:ext cx="5008" cy="61"/>
            </a:xfrm>
            <a:prstGeom prst="rect">
              <a:avLst/>
            </a:prstGeom>
            <a:gradFill rotWithShape="0">
              <a:gsLst>
                <a:gs pos="0">
                  <a:srgbClr val="D93192">
                    <a:gamma/>
                    <a:tint val="20000"/>
                    <a:invGamma/>
                  </a:srgbClr>
                </a:gs>
                <a:gs pos="50000">
                  <a:srgbClr val="D93192"/>
                </a:gs>
                <a:gs pos="100000">
                  <a:srgbClr val="D93192">
                    <a:gamma/>
                    <a:tint val="20000"/>
                    <a:invGamma/>
                  </a:srgbClr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1042" name="Group 18"/>
            <p:cNvGrpSpPr>
              <a:grpSpLocks/>
            </p:cNvGrpSpPr>
            <p:nvPr/>
          </p:nvGrpSpPr>
          <p:grpSpPr bwMode="auto">
            <a:xfrm>
              <a:off x="241" y="21"/>
              <a:ext cx="1033" cy="997"/>
              <a:chOff x="241" y="21"/>
              <a:chExt cx="1033" cy="997"/>
            </a:xfrm>
          </p:grpSpPr>
          <p:sp>
            <p:nvSpPr>
              <p:cNvPr id="1036" name="Freeform 12"/>
              <p:cNvSpPr>
                <a:spLocks/>
              </p:cNvSpPr>
              <p:nvPr/>
            </p:nvSpPr>
            <p:spPr bwMode="auto">
              <a:xfrm>
                <a:off x="345" y="119"/>
                <a:ext cx="826" cy="801"/>
              </a:xfrm>
              <a:custGeom>
                <a:avLst/>
                <a:gdLst/>
                <a:ahLst/>
                <a:cxnLst>
                  <a:cxn ang="0">
                    <a:pos x="413" y="0"/>
                  </a:cxn>
                  <a:cxn ang="0">
                    <a:pos x="0" y="400"/>
                  </a:cxn>
                  <a:cxn ang="0">
                    <a:pos x="413" y="800"/>
                  </a:cxn>
                  <a:cxn ang="0">
                    <a:pos x="825" y="400"/>
                  </a:cxn>
                  <a:cxn ang="0">
                    <a:pos x="413" y="0"/>
                  </a:cxn>
                </a:cxnLst>
                <a:rect l="0" t="0" r="r" b="b"/>
                <a:pathLst>
                  <a:path w="826" h="801">
                    <a:moveTo>
                      <a:pt x="413" y="0"/>
                    </a:moveTo>
                    <a:lnTo>
                      <a:pt x="0" y="400"/>
                    </a:lnTo>
                    <a:lnTo>
                      <a:pt x="413" y="800"/>
                    </a:lnTo>
                    <a:lnTo>
                      <a:pt x="825" y="400"/>
                    </a:lnTo>
                    <a:lnTo>
                      <a:pt x="413" y="0"/>
                    </a:lnTo>
                  </a:path>
                </a:pathLst>
              </a:custGeom>
              <a:gradFill rotWithShape="0">
                <a:gsLst>
                  <a:gs pos="0">
                    <a:srgbClr val="E3BEFF"/>
                  </a:gs>
                  <a:gs pos="100000">
                    <a:srgbClr val="E3BEFF">
                      <a:gamma/>
                      <a:shade val="89804"/>
                      <a:invGamma/>
                    </a:srgbClr>
                  </a:gs>
                </a:gsLst>
                <a:lin ang="5400000" scaled="1"/>
              </a:gra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1041" name="Group 17"/>
              <p:cNvGrpSpPr>
                <a:grpSpLocks/>
              </p:cNvGrpSpPr>
              <p:nvPr/>
            </p:nvGrpSpPr>
            <p:grpSpPr bwMode="auto">
              <a:xfrm>
                <a:off x="241" y="21"/>
                <a:ext cx="1033" cy="997"/>
                <a:chOff x="241" y="21"/>
                <a:chExt cx="1033" cy="997"/>
              </a:xfrm>
            </p:grpSpPr>
            <p:sp>
              <p:nvSpPr>
                <p:cNvPr id="1037" name="Freeform 13"/>
                <p:cNvSpPr>
                  <a:spLocks/>
                </p:cNvSpPr>
                <p:nvPr/>
              </p:nvSpPr>
              <p:spPr bwMode="auto">
                <a:xfrm>
                  <a:off x="757" y="21"/>
                  <a:ext cx="517" cy="499"/>
                </a:xfrm>
                <a:custGeom>
                  <a:avLst/>
                  <a:gdLst/>
                  <a:ahLst/>
                  <a:cxnLst>
                    <a:cxn ang="0">
                      <a:pos x="0" y="100"/>
                    </a:cxn>
                    <a:cxn ang="0">
                      <a:pos x="0" y="0"/>
                    </a:cxn>
                    <a:cxn ang="0">
                      <a:pos x="516" y="498"/>
                    </a:cxn>
                    <a:cxn ang="0">
                      <a:pos x="413" y="498"/>
                    </a:cxn>
                    <a:cxn ang="0">
                      <a:pos x="0" y="100"/>
                    </a:cxn>
                  </a:cxnLst>
                  <a:rect l="0" t="0" r="r" b="b"/>
                  <a:pathLst>
                    <a:path w="517" h="499">
                      <a:moveTo>
                        <a:pt x="0" y="100"/>
                      </a:moveTo>
                      <a:lnTo>
                        <a:pt x="0" y="0"/>
                      </a:lnTo>
                      <a:lnTo>
                        <a:pt x="516" y="498"/>
                      </a:lnTo>
                      <a:lnTo>
                        <a:pt x="413" y="498"/>
                      </a:lnTo>
                      <a:lnTo>
                        <a:pt x="0" y="100"/>
                      </a:lnTo>
                    </a:path>
                  </a:pathLst>
                </a:custGeom>
                <a:gradFill rotWithShape="0">
                  <a:gsLst>
                    <a:gs pos="0">
                      <a:srgbClr val="E3BEFF"/>
                    </a:gs>
                    <a:gs pos="100000">
                      <a:srgbClr val="E3BEFF">
                        <a:gamma/>
                        <a:shade val="89804"/>
                        <a:invGamma/>
                      </a:srgbClr>
                    </a:gs>
                  </a:gsLst>
                  <a:lin ang="5400000" scaled="1"/>
                </a:gra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038" name="Freeform 14"/>
                <p:cNvSpPr>
                  <a:spLocks/>
                </p:cNvSpPr>
                <p:nvPr/>
              </p:nvSpPr>
              <p:spPr bwMode="auto">
                <a:xfrm>
                  <a:off x="241" y="21"/>
                  <a:ext cx="517" cy="499"/>
                </a:xfrm>
                <a:custGeom>
                  <a:avLst/>
                  <a:gdLst/>
                  <a:ahLst/>
                  <a:cxnLst>
                    <a:cxn ang="0">
                      <a:pos x="516" y="0"/>
                    </a:cxn>
                    <a:cxn ang="0">
                      <a:pos x="516" y="100"/>
                    </a:cxn>
                    <a:cxn ang="0">
                      <a:pos x="103" y="498"/>
                    </a:cxn>
                    <a:cxn ang="0">
                      <a:pos x="0" y="498"/>
                    </a:cxn>
                    <a:cxn ang="0">
                      <a:pos x="516" y="0"/>
                    </a:cxn>
                  </a:cxnLst>
                  <a:rect l="0" t="0" r="r" b="b"/>
                  <a:pathLst>
                    <a:path w="517" h="499">
                      <a:moveTo>
                        <a:pt x="516" y="0"/>
                      </a:moveTo>
                      <a:lnTo>
                        <a:pt x="516" y="100"/>
                      </a:lnTo>
                      <a:lnTo>
                        <a:pt x="103" y="498"/>
                      </a:lnTo>
                      <a:lnTo>
                        <a:pt x="0" y="498"/>
                      </a:lnTo>
                      <a:lnTo>
                        <a:pt x="516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E3BEFF"/>
                    </a:gs>
                    <a:gs pos="100000">
                      <a:srgbClr val="E3BEFF">
                        <a:gamma/>
                        <a:shade val="89804"/>
                        <a:invGamma/>
                      </a:srgbClr>
                    </a:gs>
                  </a:gsLst>
                  <a:lin ang="5400000" scaled="1"/>
                </a:gra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039" name="Freeform 15"/>
                <p:cNvSpPr>
                  <a:spLocks/>
                </p:cNvSpPr>
                <p:nvPr/>
              </p:nvSpPr>
              <p:spPr bwMode="auto">
                <a:xfrm>
                  <a:off x="757" y="519"/>
                  <a:ext cx="517" cy="499"/>
                </a:xfrm>
                <a:custGeom>
                  <a:avLst/>
                  <a:gdLst/>
                  <a:ahLst/>
                  <a:cxnLst>
                    <a:cxn ang="0">
                      <a:pos x="413" y="0"/>
                    </a:cxn>
                    <a:cxn ang="0">
                      <a:pos x="516" y="0"/>
                    </a:cxn>
                    <a:cxn ang="0">
                      <a:pos x="0" y="498"/>
                    </a:cxn>
                    <a:cxn ang="0">
                      <a:pos x="0" y="398"/>
                    </a:cxn>
                    <a:cxn ang="0">
                      <a:pos x="413" y="0"/>
                    </a:cxn>
                  </a:cxnLst>
                  <a:rect l="0" t="0" r="r" b="b"/>
                  <a:pathLst>
                    <a:path w="517" h="499">
                      <a:moveTo>
                        <a:pt x="413" y="0"/>
                      </a:moveTo>
                      <a:lnTo>
                        <a:pt x="516" y="0"/>
                      </a:lnTo>
                      <a:lnTo>
                        <a:pt x="0" y="498"/>
                      </a:lnTo>
                      <a:lnTo>
                        <a:pt x="0" y="398"/>
                      </a:lnTo>
                      <a:lnTo>
                        <a:pt x="413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E3BEFF"/>
                    </a:gs>
                    <a:gs pos="100000">
                      <a:srgbClr val="E3BEFF">
                        <a:gamma/>
                        <a:shade val="89804"/>
                        <a:invGamma/>
                      </a:srgbClr>
                    </a:gs>
                  </a:gsLst>
                  <a:lin ang="5400000" scaled="1"/>
                </a:gra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040" name="Freeform 16"/>
                <p:cNvSpPr>
                  <a:spLocks/>
                </p:cNvSpPr>
                <p:nvPr/>
              </p:nvSpPr>
              <p:spPr bwMode="auto">
                <a:xfrm>
                  <a:off x="241" y="519"/>
                  <a:ext cx="517" cy="499"/>
                </a:xfrm>
                <a:custGeom>
                  <a:avLst/>
                  <a:gdLst/>
                  <a:ahLst/>
                  <a:cxnLst>
                    <a:cxn ang="0">
                      <a:pos x="103" y="0"/>
                    </a:cxn>
                    <a:cxn ang="0">
                      <a:pos x="516" y="398"/>
                    </a:cxn>
                    <a:cxn ang="0">
                      <a:pos x="516" y="498"/>
                    </a:cxn>
                    <a:cxn ang="0">
                      <a:pos x="0" y="0"/>
                    </a:cxn>
                    <a:cxn ang="0">
                      <a:pos x="103" y="0"/>
                    </a:cxn>
                  </a:cxnLst>
                  <a:rect l="0" t="0" r="r" b="b"/>
                  <a:pathLst>
                    <a:path w="517" h="499">
                      <a:moveTo>
                        <a:pt x="103" y="0"/>
                      </a:moveTo>
                      <a:lnTo>
                        <a:pt x="516" y="398"/>
                      </a:lnTo>
                      <a:lnTo>
                        <a:pt x="516" y="498"/>
                      </a:lnTo>
                      <a:lnTo>
                        <a:pt x="0" y="0"/>
                      </a:lnTo>
                      <a:lnTo>
                        <a:pt x="103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E3BEFF"/>
                    </a:gs>
                    <a:gs pos="100000">
                      <a:srgbClr val="E3BEFF">
                        <a:gamma/>
                        <a:shade val="89804"/>
                        <a:invGamma/>
                      </a:srgbClr>
                    </a:gs>
                  </a:gsLst>
                  <a:lin ang="5400000" scaled="1"/>
                </a:gra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</p:grp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 i="1">
          <a:solidFill>
            <a:srgbClr val="FC0128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 i="1">
          <a:solidFill>
            <a:srgbClr val="FC0128"/>
          </a:solidFill>
          <a:latin typeface="Book Antiqua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 i="1">
          <a:solidFill>
            <a:srgbClr val="FC0128"/>
          </a:solidFill>
          <a:latin typeface="Book Antiqua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 i="1">
          <a:solidFill>
            <a:srgbClr val="FC0128"/>
          </a:solidFill>
          <a:latin typeface="Book Antiqua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 i="1">
          <a:solidFill>
            <a:srgbClr val="FC0128"/>
          </a:solidFill>
          <a:latin typeface="Book Antiqua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 i="1">
          <a:solidFill>
            <a:srgbClr val="FC0128"/>
          </a:solidFill>
          <a:latin typeface="Book Antiqua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 i="1">
          <a:solidFill>
            <a:srgbClr val="FC0128"/>
          </a:solidFill>
          <a:latin typeface="Book Antiqua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 i="1">
          <a:solidFill>
            <a:srgbClr val="FC0128"/>
          </a:solidFill>
          <a:latin typeface="Book Antiqua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 i="1">
          <a:solidFill>
            <a:srgbClr val="FC0128"/>
          </a:solidFill>
          <a:latin typeface="Book Antiqua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FC0128"/>
        </a:buClr>
        <a:buSzPct val="75000"/>
        <a:buFont typeface="Monotype Sorts" pitchFamily="2" charset="2"/>
        <a:buChar char="n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114FFB"/>
        </a:buClr>
        <a:buSzPct val="100000"/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DC0081"/>
        </a:buClr>
        <a:buSzPct val="50000"/>
        <a:buFont typeface="Monotype Sorts" pitchFamily="2" charset="2"/>
        <a:buChar char="l"/>
        <a:defRPr sz="20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hlink"/>
        </a:buClr>
        <a:buSzPct val="35000"/>
        <a:buFont typeface="Monotype Sorts" pitchFamily="2" charset="2"/>
        <a:buChar char="n"/>
        <a:defRPr b="1">
          <a:solidFill>
            <a:schemeClr val="tx1"/>
          </a:solidFill>
          <a:latin typeface="+mn-lt"/>
        </a:defRPr>
      </a:lvl4pPr>
      <a:lvl5pPr marL="2000250" indent="-17145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457450" indent="-17145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14650" indent="-17145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371850" indent="-17145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29050" indent="-17145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144688" y="1844824"/>
            <a:ext cx="6103938" cy="2446338"/>
          </a:xfrm>
          <a:noFill/>
          <a:ln/>
        </p:spPr>
        <p:txBody>
          <a:bodyPr/>
          <a:lstStyle/>
          <a:p>
            <a:r>
              <a:rPr lang="fr-FR" sz="7200" dirty="0">
                <a:solidFill>
                  <a:srgbClr val="F00D04"/>
                </a:solidFill>
              </a:rPr>
              <a:t>Ingénierie Multimédia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928664" y="5229200"/>
            <a:ext cx="650398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fr-FR" i="1" dirty="0">
                <a:solidFill>
                  <a:srgbClr val="F00D04"/>
                </a:solidFill>
                <a:latin typeface="Book Antiqua" pitchFamily="18" charset="0"/>
              </a:rPr>
              <a:t>Philippe TRIGANO - Université de Technologie de Compiègne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r-FR"/>
              <a:t>Les Spécifications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6100" y="2305050"/>
            <a:ext cx="8921750" cy="3848100"/>
          </a:xfrm>
          <a:noFill/>
          <a:ln/>
        </p:spPr>
        <p:txBody>
          <a:bodyPr/>
          <a:lstStyle/>
          <a:p>
            <a:r>
              <a:rPr lang="fr-FR"/>
              <a:t>Spécifications formelles</a:t>
            </a:r>
          </a:p>
          <a:p>
            <a:pPr lvl="1"/>
            <a:r>
              <a:rPr lang="fr-FR"/>
              <a:t>On décrit les fonctions indépendemment des techniques employées (si possible)</a:t>
            </a:r>
            <a:br>
              <a:rPr lang="fr-FR"/>
            </a:br>
            <a:endParaRPr lang="fr-FR"/>
          </a:p>
          <a:p>
            <a:r>
              <a:rPr lang="fr-FR"/>
              <a:t>Principe d’une spécification</a:t>
            </a:r>
          </a:p>
          <a:p>
            <a:pPr lvl="1"/>
            <a:r>
              <a:rPr lang="fr-FR"/>
              <a:t>Communication entre concepteurs et réalisateurs</a:t>
            </a:r>
          </a:p>
          <a:p>
            <a:pPr lvl="1"/>
            <a:r>
              <a:rPr lang="fr-FR"/>
              <a:t>Mises à jour cohérentes du contenu</a:t>
            </a:r>
          </a:p>
          <a:p>
            <a:pPr lvl="1"/>
            <a:r>
              <a:rPr lang="fr-FR"/>
              <a:t>Identification des éléments de base et leurs relations</a:t>
            </a:r>
          </a:p>
          <a:p>
            <a:pPr lvl="2"/>
            <a:r>
              <a:rPr lang="fr-FR"/>
              <a:t>textes, videos, graphiques, photos, sons …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r-FR"/>
              <a:t>Modalités de mise à jour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5850" y="2324100"/>
            <a:ext cx="7448550" cy="4210050"/>
          </a:xfrm>
          <a:noFill/>
          <a:ln/>
        </p:spPr>
        <p:txBody>
          <a:bodyPr/>
          <a:lstStyle/>
          <a:p>
            <a:r>
              <a:rPr lang="fr-FR"/>
              <a:t>Périodicité des mises à jour</a:t>
            </a:r>
          </a:p>
          <a:p>
            <a:pPr lvl="1"/>
            <a:r>
              <a:rPr lang="fr-FR"/>
              <a:t>causes de la m.à.j. : </a:t>
            </a:r>
          </a:p>
          <a:p>
            <a:pPr lvl="2"/>
            <a:r>
              <a:rPr lang="fr-FR"/>
              <a:t>obsolescence des données, politique de versions</a:t>
            </a:r>
          </a:p>
          <a:p>
            <a:pPr lvl="2"/>
            <a:r>
              <a:rPr lang="fr-FR"/>
              <a:t>mise à jour des plate-formes de diffusion</a:t>
            </a:r>
          </a:p>
          <a:p>
            <a:pPr lvl="1"/>
            <a:r>
              <a:rPr lang="fr-FR"/>
              <a:t>Période : choix des dates de lancement</a:t>
            </a:r>
          </a:p>
          <a:p>
            <a:r>
              <a:rPr lang="fr-FR"/>
              <a:t>Volume et coût de la collecte</a:t>
            </a:r>
          </a:p>
          <a:p>
            <a:pPr lvl="1"/>
            <a:r>
              <a:rPr lang="fr-FR"/>
              <a:t>en saisie</a:t>
            </a:r>
          </a:p>
          <a:p>
            <a:pPr lvl="1"/>
            <a:r>
              <a:rPr lang="fr-FR"/>
              <a:t>entransformation</a:t>
            </a:r>
          </a:p>
          <a:p>
            <a:pPr lvl="1"/>
            <a:r>
              <a:rPr lang="fr-FR"/>
              <a:t>en localisation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41488" y="1041400"/>
            <a:ext cx="7129462" cy="990600"/>
          </a:xfrm>
          <a:noFill/>
          <a:ln/>
        </p:spPr>
        <p:txBody>
          <a:bodyPr/>
          <a:lstStyle/>
          <a:p>
            <a:r>
              <a:rPr lang="fr-FR"/>
              <a:t>Plate-formes de diffusion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4350" y="2171700"/>
            <a:ext cx="5740400" cy="3848100"/>
          </a:xfrm>
          <a:noFill/>
          <a:ln/>
        </p:spPr>
        <p:txBody>
          <a:bodyPr/>
          <a:lstStyle/>
          <a:p>
            <a:r>
              <a:rPr lang="fr-FR"/>
              <a:t>Configuration cible</a:t>
            </a:r>
          </a:p>
          <a:p>
            <a:pPr lvl="1"/>
            <a:r>
              <a:rPr lang="fr-FR"/>
              <a:t>Puissance de l’UC</a:t>
            </a:r>
          </a:p>
          <a:p>
            <a:pPr lvl="1"/>
            <a:r>
              <a:rPr lang="fr-FR"/>
              <a:t>Mémoire</a:t>
            </a:r>
          </a:p>
          <a:p>
            <a:pPr lvl="1"/>
            <a:r>
              <a:rPr lang="fr-FR"/>
              <a:t>Disque</a:t>
            </a:r>
          </a:p>
          <a:p>
            <a:pPr lvl="1"/>
            <a:r>
              <a:rPr lang="fr-FR"/>
              <a:t>Vitesse du lecteur de CD-Rom</a:t>
            </a:r>
          </a:p>
          <a:p>
            <a:pPr lvl="1"/>
            <a:r>
              <a:rPr lang="fr-FR"/>
              <a:t>Système d’exploitation</a:t>
            </a:r>
          </a:p>
          <a:p>
            <a:pPr lvl="1"/>
            <a:r>
              <a:rPr lang="fr-FR"/>
              <a:t>Ecran</a:t>
            </a:r>
            <a:br>
              <a:rPr lang="fr-FR"/>
            </a:br>
            <a:endParaRPr lang="fr-FR"/>
          </a:p>
          <a:p>
            <a:r>
              <a:rPr lang="fr-FR"/>
              <a:t>Choix des normes de codage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0863" y="1022350"/>
            <a:ext cx="7129462" cy="990600"/>
          </a:xfrm>
          <a:noFill/>
          <a:ln/>
        </p:spPr>
        <p:txBody>
          <a:bodyPr/>
          <a:lstStyle/>
          <a:p>
            <a:r>
              <a:rPr lang="fr-FR"/>
              <a:t>Applications Multimédia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60525" y="2073275"/>
            <a:ext cx="7389813" cy="4030663"/>
          </a:xfrm>
          <a:noFill/>
          <a:ln/>
        </p:spPr>
        <p:txBody>
          <a:bodyPr/>
          <a:lstStyle/>
          <a:p>
            <a:r>
              <a:rPr lang="fr-FR"/>
              <a:t>Quelques approches</a:t>
            </a:r>
          </a:p>
          <a:p>
            <a:pPr lvl="1"/>
            <a:r>
              <a:rPr lang="fr-FR"/>
              <a:t>Plusieurs supports d’information</a:t>
            </a:r>
          </a:p>
          <a:p>
            <a:pPr lvl="1"/>
            <a:r>
              <a:rPr lang="fr-FR"/>
              <a:t>Hypertexte</a:t>
            </a:r>
          </a:p>
          <a:p>
            <a:pPr lvl="1"/>
            <a:r>
              <a:rPr lang="fr-FR"/>
              <a:t>Nouvelles technologies</a:t>
            </a:r>
          </a:p>
          <a:p>
            <a:pPr lvl="2"/>
            <a:r>
              <a:rPr lang="fr-FR"/>
              <a:t>compression, video, son, photos, graphisme</a:t>
            </a:r>
          </a:p>
          <a:p>
            <a:pPr lvl="1"/>
            <a:r>
              <a:rPr lang="fr-FR"/>
              <a:t>Integration</a:t>
            </a:r>
          </a:p>
          <a:p>
            <a:pPr lvl="1"/>
            <a:r>
              <a:rPr lang="fr-FR"/>
              <a:t>Ergonomie des IHM</a:t>
            </a:r>
            <a:br>
              <a:rPr lang="fr-FR"/>
            </a:br>
            <a:endParaRPr lang="fr-FR"/>
          </a:p>
          <a:p>
            <a:r>
              <a:rPr lang="fr-FR"/>
              <a:t>Cerner les utilisateurs potentiels</a:t>
            </a:r>
          </a:p>
          <a:p>
            <a:pPr lvl="1"/>
            <a:r>
              <a:rPr lang="fr-FR"/>
              <a:t>formation, vente, jeux, information, culture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84338" y="1041400"/>
            <a:ext cx="7129462" cy="990600"/>
          </a:xfrm>
          <a:noFill/>
          <a:ln/>
        </p:spPr>
        <p:txBody>
          <a:bodyPr/>
          <a:lstStyle/>
          <a:p>
            <a:r>
              <a:rPr lang="fr-FR"/>
              <a:t>Les protagonistes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4800" y="2095500"/>
            <a:ext cx="7251700" cy="3848100"/>
          </a:xfrm>
          <a:noFill/>
          <a:ln/>
        </p:spPr>
        <p:txBody>
          <a:bodyPr/>
          <a:lstStyle/>
          <a:p>
            <a:r>
              <a:rPr lang="fr-FR"/>
              <a:t>l’éditeur</a:t>
            </a:r>
          </a:p>
          <a:p>
            <a:r>
              <a:rPr lang="fr-FR"/>
              <a:t>les lectacteurs</a:t>
            </a:r>
          </a:p>
          <a:p>
            <a:r>
              <a:rPr lang="fr-FR"/>
              <a:t>les auteurs</a:t>
            </a:r>
          </a:p>
          <a:p>
            <a:pPr lvl="1"/>
            <a:r>
              <a:rPr lang="fr-FR"/>
              <a:t>interactivité, IHM</a:t>
            </a:r>
          </a:p>
          <a:p>
            <a:pPr lvl="1"/>
            <a:r>
              <a:rPr lang="fr-FR"/>
              <a:t>son</a:t>
            </a:r>
          </a:p>
          <a:p>
            <a:pPr lvl="1"/>
            <a:r>
              <a:rPr lang="fr-FR"/>
              <a:t>dessins, photos, videos</a:t>
            </a:r>
          </a:p>
          <a:p>
            <a:pPr lvl="1"/>
            <a:r>
              <a:rPr lang="fr-FR"/>
              <a:t>multilinguisation</a:t>
            </a:r>
          </a:p>
          <a:p>
            <a:pPr lvl="1"/>
            <a:r>
              <a:rPr lang="fr-FR"/>
              <a:t>programmation</a:t>
            </a:r>
          </a:p>
          <a:p>
            <a:r>
              <a:rPr lang="fr-FR"/>
              <a:t>la distribution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65288" y="869950"/>
            <a:ext cx="7129462" cy="990600"/>
          </a:xfrm>
          <a:noFill/>
          <a:ln/>
        </p:spPr>
        <p:txBody>
          <a:bodyPr/>
          <a:lstStyle/>
          <a:p>
            <a:r>
              <a:rPr lang="fr-FR"/>
              <a:t>Les Intervenants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4800" y="1809750"/>
            <a:ext cx="7251700" cy="3848100"/>
          </a:xfrm>
          <a:noFill/>
          <a:ln/>
        </p:spPr>
        <p:txBody>
          <a:bodyPr/>
          <a:lstStyle/>
          <a:p>
            <a:r>
              <a:rPr lang="fr-FR"/>
              <a:t>Chef de Projet</a:t>
            </a:r>
          </a:p>
          <a:p>
            <a:pPr lvl="1"/>
            <a:r>
              <a:rPr lang="fr-FR"/>
              <a:t> Gestionnaire</a:t>
            </a:r>
          </a:p>
          <a:p>
            <a:pPr lvl="1"/>
            <a:r>
              <a:rPr lang="fr-FR"/>
              <a:t> Informaticien</a:t>
            </a:r>
          </a:p>
          <a:p>
            <a:pPr lvl="1"/>
            <a:r>
              <a:rPr lang="fr-FR"/>
              <a:t> Scénariste</a:t>
            </a:r>
          </a:p>
          <a:p>
            <a:r>
              <a:rPr lang="fr-FR"/>
              <a:t>Graphiste</a:t>
            </a:r>
          </a:p>
          <a:p>
            <a:r>
              <a:rPr lang="fr-FR"/>
              <a:t>Documentaliste</a:t>
            </a:r>
          </a:p>
          <a:p>
            <a:r>
              <a:rPr lang="fr-FR"/>
              <a:t>Spécialiste Audi-Vidéo</a:t>
            </a:r>
          </a:p>
          <a:p>
            <a:pPr lvl="1"/>
            <a:r>
              <a:rPr lang="fr-FR"/>
              <a:t> Caméraman</a:t>
            </a:r>
          </a:p>
          <a:p>
            <a:pPr lvl="1"/>
            <a:r>
              <a:rPr lang="fr-FR"/>
              <a:t> Photographe</a:t>
            </a:r>
          </a:p>
          <a:p>
            <a:pPr lvl="1"/>
            <a:r>
              <a:rPr lang="fr-FR"/>
              <a:t> Musicien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r-FR"/>
              <a:t>Approche économique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2228850"/>
            <a:ext cx="8807450" cy="3943350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fr-FR"/>
              <a:t>Le BP : Business Plan</a:t>
            </a:r>
          </a:p>
          <a:p>
            <a:pPr lvl="1">
              <a:spcBef>
                <a:spcPct val="50000"/>
              </a:spcBef>
            </a:pPr>
            <a:r>
              <a:rPr lang="fr-FR"/>
              <a:t> Précise le fond de roulement nécessaire</a:t>
            </a:r>
          </a:p>
          <a:p>
            <a:pPr lvl="1">
              <a:spcBef>
                <a:spcPct val="50000"/>
              </a:spcBef>
            </a:pPr>
            <a:r>
              <a:rPr lang="fr-FR"/>
              <a:t> Oblige à justifier les hypothèses de prix du produit</a:t>
            </a:r>
          </a:p>
          <a:p>
            <a:pPr lvl="1">
              <a:spcBef>
                <a:spcPct val="50000"/>
              </a:spcBef>
            </a:pPr>
            <a:r>
              <a:rPr lang="fr-FR"/>
              <a:t> Identifie le CA récurrent </a:t>
            </a:r>
          </a:p>
          <a:p>
            <a:pPr lvl="2">
              <a:spcBef>
                <a:spcPct val="50000"/>
              </a:spcBef>
            </a:pPr>
            <a:r>
              <a:rPr lang="fr-FR"/>
              <a:t>Hypothèses de versions successives</a:t>
            </a:r>
          </a:p>
          <a:p>
            <a:pPr>
              <a:spcBef>
                <a:spcPct val="50000"/>
              </a:spcBef>
            </a:pPr>
            <a:r>
              <a:rPr lang="fr-FR"/>
              <a:t>Le ROI : Retour sur Investissement</a:t>
            </a:r>
          </a:p>
          <a:p>
            <a:pPr lvl="1">
              <a:spcBef>
                <a:spcPct val="50000"/>
              </a:spcBef>
            </a:pPr>
            <a:r>
              <a:rPr lang="fr-FR"/>
              <a:t> Indispensable si on doit faire appel à du capital-risque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36738" y="908050"/>
            <a:ext cx="7129462" cy="990600"/>
          </a:xfrm>
          <a:noFill/>
          <a:ln/>
        </p:spPr>
        <p:txBody>
          <a:bodyPr/>
          <a:lstStyle/>
          <a:p>
            <a:r>
              <a:rPr lang="fr-FR"/>
              <a:t>Coût de Conception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924050"/>
            <a:ext cx="8807450" cy="3943350"/>
          </a:xfrm>
          <a:noFill/>
          <a:ln/>
        </p:spPr>
        <p:txBody>
          <a:bodyPr/>
          <a:lstStyle/>
          <a:p>
            <a:r>
              <a:rPr lang="fr-FR" dirty="0"/>
              <a:t>Conception					150 </a:t>
            </a:r>
            <a:r>
              <a:rPr lang="fr-FR" dirty="0" smtClean="0"/>
              <a:t>K€</a:t>
            </a:r>
            <a:endParaRPr lang="fr-FR" dirty="0"/>
          </a:p>
          <a:p>
            <a:r>
              <a:rPr lang="fr-FR" dirty="0"/>
              <a:t>Acquisition des éléments		350 </a:t>
            </a:r>
            <a:r>
              <a:rPr lang="fr-FR" dirty="0" smtClean="0"/>
              <a:t>K€</a:t>
            </a:r>
            <a:endParaRPr lang="fr-FR" dirty="0"/>
          </a:p>
          <a:p>
            <a:r>
              <a:rPr lang="fr-FR" dirty="0"/>
              <a:t>Réalisation					200 </a:t>
            </a:r>
            <a:r>
              <a:rPr lang="fr-FR" dirty="0" smtClean="0"/>
              <a:t>K€</a:t>
            </a:r>
            <a:endParaRPr lang="fr-FR" dirty="0"/>
          </a:p>
          <a:p>
            <a:r>
              <a:rPr lang="fr-FR" dirty="0"/>
              <a:t>Design d’interactivité			150 </a:t>
            </a:r>
            <a:r>
              <a:rPr lang="fr-FR" dirty="0" smtClean="0"/>
              <a:t>K€</a:t>
            </a:r>
            <a:endParaRPr lang="fr-FR" dirty="0"/>
          </a:p>
          <a:p>
            <a:r>
              <a:rPr lang="fr-FR" dirty="0"/>
              <a:t>Design Graphique				150 </a:t>
            </a:r>
            <a:r>
              <a:rPr lang="fr-FR" dirty="0" smtClean="0"/>
              <a:t>K€</a:t>
            </a:r>
            <a:endParaRPr lang="fr-FR" dirty="0"/>
          </a:p>
          <a:p>
            <a:r>
              <a:rPr lang="fr-FR" dirty="0"/>
              <a:t>Son						150 </a:t>
            </a:r>
            <a:r>
              <a:rPr lang="fr-FR" dirty="0" smtClean="0"/>
              <a:t>K€</a:t>
            </a:r>
            <a:endParaRPr lang="fr-FR" dirty="0"/>
          </a:p>
          <a:p>
            <a:r>
              <a:rPr lang="fr-FR" dirty="0"/>
              <a:t>Intégration Informatique			200 </a:t>
            </a:r>
            <a:r>
              <a:rPr lang="fr-FR" dirty="0" smtClean="0"/>
              <a:t>K€</a:t>
            </a:r>
            <a:endParaRPr lang="fr-FR" dirty="0"/>
          </a:p>
          <a:p>
            <a:r>
              <a:rPr lang="fr-FR" dirty="0"/>
              <a:t>Frais d’édition divers			100 </a:t>
            </a:r>
            <a:r>
              <a:rPr lang="fr-FR" dirty="0" smtClean="0"/>
              <a:t>K€</a:t>
            </a:r>
            <a:endParaRPr lang="fr-FR" dirty="0"/>
          </a:p>
          <a:p>
            <a:r>
              <a:rPr lang="fr-FR" dirty="0"/>
              <a:t>TOTAL					      1 500 </a:t>
            </a:r>
            <a:r>
              <a:rPr lang="fr-FR" dirty="0" smtClean="0"/>
              <a:t>K€</a:t>
            </a:r>
            <a:endParaRPr lang="fr-FR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84338" y="889000"/>
            <a:ext cx="7129462" cy="990600"/>
          </a:xfrm>
          <a:noFill/>
          <a:ln/>
        </p:spPr>
        <p:txBody>
          <a:bodyPr/>
          <a:lstStyle/>
          <a:p>
            <a:r>
              <a:rPr lang="fr-FR"/>
              <a:t>Coût de distibution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1850" y="1790700"/>
            <a:ext cx="8807450" cy="3943350"/>
          </a:xfrm>
          <a:noFill/>
          <a:ln/>
        </p:spPr>
        <p:txBody>
          <a:bodyPr/>
          <a:lstStyle/>
          <a:p>
            <a:r>
              <a:rPr lang="fr-FR" dirty="0"/>
              <a:t>Pris de vente					210,00 </a:t>
            </a:r>
            <a:r>
              <a:rPr lang="fr-FR" dirty="0" smtClean="0"/>
              <a:t>€</a:t>
            </a:r>
            <a:endParaRPr lang="fr-FR" dirty="0"/>
          </a:p>
          <a:p>
            <a:r>
              <a:rPr lang="fr-FR" dirty="0"/>
              <a:t>Marge revendeur				  60,00 </a:t>
            </a:r>
            <a:r>
              <a:rPr lang="fr-FR" dirty="0" smtClean="0"/>
              <a:t>€</a:t>
            </a:r>
            <a:endParaRPr lang="fr-FR" dirty="0"/>
          </a:p>
          <a:p>
            <a:r>
              <a:rPr lang="fr-FR" dirty="0"/>
              <a:t>Distribution					  50,00 </a:t>
            </a:r>
            <a:r>
              <a:rPr lang="fr-FR" dirty="0" smtClean="0"/>
              <a:t>€</a:t>
            </a:r>
            <a:endParaRPr lang="fr-FR" dirty="0"/>
          </a:p>
          <a:p>
            <a:r>
              <a:rPr lang="fr-FR" dirty="0"/>
              <a:t>Prix de cession éditeur			100,00 </a:t>
            </a:r>
            <a:r>
              <a:rPr lang="fr-FR" dirty="0" smtClean="0"/>
              <a:t>€</a:t>
            </a:r>
            <a:endParaRPr lang="fr-FR" dirty="0"/>
          </a:p>
          <a:p>
            <a:r>
              <a:rPr lang="fr-FR" dirty="0"/>
              <a:t>Duplication et Packaging			  12,50 </a:t>
            </a:r>
            <a:r>
              <a:rPr lang="fr-FR" dirty="0" smtClean="0"/>
              <a:t>€</a:t>
            </a:r>
            <a:endParaRPr lang="fr-FR" dirty="0"/>
          </a:p>
          <a:p>
            <a:r>
              <a:rPr lang="fr-FR" dirty="0"/>
              <a:t>Droits d’auteurs				  12,50 </a:t>
            </a:r>
            <a:r>
              <a:rPr lang="fr-FR" dirty="0" smtClean="0"/>
              <a:t>€</a:t>
            </a:r>
            <a:endParaRPr lang="fr-FR" dirty="0"/>
          </a:p>
          <a:p>
            <a:r>
              <a:rPr lang="fr-FR" dirty="0"/>
              <a:t>Commission d’édition			  25,00 </a:t>
            </a:r>
            <a:r>
              <a:rPr lang="fr-FR" dirty="0" smtClean="0"/>
              <a:t>€</a:t>
            </a:r>
            <a:endParaRPr lang="fr-FR" dirty="0"/>
          </a:p>
          <a:p>
            <a:r>
              <a:rPr lang="fr-FR" dirty="0"/>
              <a:t>Recettes nettes producteurs		  50,00 </a:t>
            </a:r>
            <a:r>
              <a:rPr lang="fr-FR" dirty="0" smtClean="0"/>
              <a:t>€</a:t>
            </a:r>
            <a:endParaRPr lang="fr-FR" dirty="0"/>
          </a:p>
          <a:p>
            <a:r>
              <a:rPr lang="fr-FR" dirty="0"/>
              <a:t>PRIX DE REVIENT UNITAIRE		520,00 </a:t>
            </a:r>
            <a:r>
              <a:rPr lang="fr-FR" dirty="0" smtClean="0"/>
              <a:t>€</a:t>
            </a:r>
            <a:endParaRPr lang="fr-FR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06563" y="889000"/>
            <a:ext cx="7129462" cy="990600"/>
          </a:xfrm>
          <a:noFill/>
          <a:ln/>
        </p:spPr>
        <p:txBody>
          <a:bodyPr/>
          <a:lstStyle/>
          <a:p>
            <a:r>
              <a:rPr lang="fr-FR"/>
              <a:t>Les 6 Étapes du projet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4450" y="1870075"/>
            <a:ext cx="8286750" cy="4454525"/>
          </a:xfrm>
          <a:noFill/>
          <a:ln/>
        </p:spPr>
        <p:txBody>
          <a:bodyPr/>
          <a:lstStyle/>
          <a:p>
            <a:r>
              <a:rPr lang="fr-FR"/>
              <a:t>Etude du projet</a:t>
            </a:r>
          </a:p>
          <a:p>
            <a:pPr lvl="1"/>
            <a:r>
              <a:rPr lang="fr-FR"/>
              <a:t>Cahier des charges, Propositions, maquette</a:t>
            </a:r>
          </a:p>
          <a:p>
            <a:r>
              <a:rPr lang="fr-FR"/>
              <a:t>Développement</a:t>
            </a:r>
          </a:p>
          <a:p>
            <a:pPr lvl="1"/>
            <a:r>
              <a:rPr lang="fr-FR"/>
              <a:t>Conception, Réalisation, Intégration</a:t>
            </a:r>
          </a:p>
          <a:p>
            <a:r>
              <a:rPr lang="fr-FR"/>
              <a:t>Evaluation</a:t>
            </a:r>
          </a:p>
          <a:p>
            <a:pPr lvl="1"/>
            <a:r>
              <a:rPr lang="fr-FR"/>
              <a:t>Prototype, Tests, Validation</a:t>
            </a:r>
          </a:p>
          <a:p>
            <a:r>
              <a:rPr lang="fr-FR"/>
              <a:t>Pré-Production : Conception du Packaging</a:t>
            </a:r>
          </a:p>
          <a:p>
            <a:r>
              <a:rPr lang="fr-FR"/>
              <a:t>Production : Pressage et emballage</a:t>
            </a:r>
          </a:p>
          <a:p>
            <a:r>
              <a:rPr lang="fr-FR"/>
              <a:t>Post-Production : Distribution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r-FR"/>
              <a:t>Mise en œuvre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2171700"/>
            <a:ext cx="9124950" cy="3848100"/>
          </a:xfrm>
          <a:noFill/>
          <a:ln/>
        </p:spPr>
        <p:txBody>
          <a:bodyPr/>
          <a:lstStyle/>
          <a:p>
            <a:r>
              <a:rPr lang="fr-FR"/>
              <a:t>Des scénettes QQOQC</a:t>
            </a:r>
          </a:p>
          <a:p>
            <a:pPr lvl="1"/>
            <a:r>
              <a:rPr lang="fr-FR"/>
              <a:t>Qui fait Quoi, Où, Quand, Comment ?</a:t>
            </a:r>
            <a:br>
              <a:rPr lang="fr-FR"/>
            </a:br>
            <a:endParaRPr lang="fr-FR"/>
          </a:p>
          <a:p>
            <a:r>
              <a:rPr lang="fr-FR"/>
              <a:t>Maquette de structures d’écrans</a:t>
            </a:r>
            <a:br>
              <a:rPr lang="fr-FR"/>
            </a:br>
            <a:endParaRPr lang="fr-FR"/>
          </a:p>
          <a:p>
            <a:r>
              <a:rPr lang="fr-FR"/>
              <a:t>Scénario ou règle de jeu</a:t>
            </a:r>
          </a:p>
          <a:p>
            <a:pPr lvl="1"/>
            <a:r>
              <a:rPr lang="fr-FR"/>
              <a:t>Que se passe-t-il si je fais …</a:t>
            </a:r>
          </a:p>
          <a:p>
            <a:pPr lvl="1"/>
            <a:r>
              <a:rPr lang="fr-FR"/>
              <a:t>Penser à la dynamique (sinon =&gt; livre)</a:t>
            </a:r>
          </a:p>
          <a:p>
            <a:pPr lvl="1"/>
            <a:r>
              <a:rPr lang="fr-FR"/>
              <a:t> Présentation de l’information à l’initiative du lectacteur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34D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theme/theme1.xml><?xml version="1.0" encoding="utf-8"?>
<a:theme xmlns:a="http://schemas.openxmlformats.org/drawingml/2006/main" name="Modèle par défaut">
  <a:themeElements>
    <a:clrScheme name="">
      <a:dk1>
        <a:srgbClr val="000000"/>
      </a:dk1>
      <a:lt1>
        <a:srgbClr val="FFFFFF"/>
      </a:lt1>
      <a:dk2>
        <a:srgbClr val="000000"/>
      </a:dk2>
      <a:lt2>
        <a:srgbClr val="D49FFF"/>
      </a:lt2>
      <a:accent1>
        <a:srgbClr val="0000FF"/>
      </a:accent1>
      <a:accent2>
        <a:srgbClr val="FF5008"/>
      </a:accent2>
      <a:accent3>
        <a:srgbClr val="FFFFFF"/>
      </a:accent3>
      <a:accent4>
        <a:srgbClr val="000000"/>
      </a:accent4>
      <a:accent5>
        <a:srgbClr val="AAAAFF"/>
      </a:accent5>
      <a:accent6>
        <a:srgbClr val="E74806"/>
      </a:accent6>
      <a:hlink>
        <a:srgbClr val="8901F3"/>
      </a:hlink>
      <a:folHlink>
        <a:srgbClr val="919191"/>
      </a:folHlink>
    </a:clrScheme>
    <a:fontScheme name="Modèle par défaut">
      <a:majorFont>
        <a:latin typeface="Book Antiqu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Pages>18</Pages>
  <Words>271</Words>
  <Application>Microsoft Office PowerPoint</Application>
  <PresentationFormat>Format A4 (210 x 297 mm)</PresentationFormat>
  <Paragraphs>106</Paragraphs>
  <Slides>12</Slides>
  <Notes>12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Modèle par défaut</vt:lpstr>
      <vt:lpstr>Ingénierie Multimédia</vt:lpstr>
      <vt:lpstr>Applications Multimédia</vt:lpstr>
      <vt:lpstr>Les protagonistes</vt:lpstr>
      <vt:lpstr>Les Intervenants</vt:lpstr>
      <vt:lpstr>Approche économique</vt:lpstr>
      <vt:lpstr>Coût de Conception</vt:lpstr>
      <vt:lpstr>Coût de distibution</vt:lpstr>
      <vt:lpstr>Les 6 Étapes du projet</vt:lpstr>
      <vt:lpstr>Mise en œuvre</vt:lpstr>
      <vt:lpstr>Les Spécifications</vt:lpstr>
      <vt:lpstr>Modalités de mise à jour</vt:lpstr>
      <vt:lpstr>Plate-formes de diffusion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</dc:title>
  <dc:creator>Philippe TRIGANO</dc:creator>
  <cp:lastModifiedBy>ptrigano</cp:lastModifiedBy>
  <cp:revision>17</cp:revision>
  <cp:lastPrinted>1601-01-01T00:00:00Z</cp:lastPrinted>
  <dcterms:created xsi:type="dcterms:W3CDTF">1996-10-14T15:49:32Z</dcterms:created>
  <dcterms:modified xsi:type="dcterms:W3CDTF">2012-01-31T15:35:53Z</dcterms:modified>
</cp:coreProperties>
</file>