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notesSlides/notesSlide15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FAC57-5F38-0348-A141-F8B531A03E36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57E8C-0126-B541-A64E-87E222AF40C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4031A8-7462-A048-90F0-2BACC0C41002}" type="slidenum">
              <a:rPr lang="fr-FR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smtClean="0"/>
              <a:t> de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Lément</a:t>
            </a:r>
            <a:r>
              <a:rPr lang="fr-FR" dirty="0" smtClean="0"/>
              <a:t>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B478-6342-8D45-8CA5-DC2F41FFCF3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C37D-BC0D-3948-BCC0-C699EFCC44BE}" type="datetimeFigureOut">
              <a:rPr lang="fr-FR" smtClean="0"/>
              <a:t>25/01/13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E501-01BF-5A49-B85E-AB85A1238E0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yann.moulier.boutang@utc.fr" TargetMode="External"/><Relationship Id="rId5" Type="http://schemas.openxmlformats.org/officeDocument/2006/relationships/hyperlink" Target="mailto:yann.moulier-boutang@esadse.fr" TargetMode="External"/><Relationship Id="rId6" Type="http://schemas.openxmlformats.org/officeDocument/2006/relationships/hyperlink" Target="mailto:yann.m.boutang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lehmanlaw.com/resource-centre/laws-andregulations/general/property-rights-law-of-the-peoples-republic-ofchina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3626"/>
            <a:ext cx="4010526" cy="1669900"/>
          </a:xfrm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791200" y="304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856288" y="223838"/>
            <a:ext cx="328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pt-PT">
              <a:latin typeface="Calibri" charset="0"/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1" y="1676399"/>
            <a:ext cx="70172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3200" b="1" dirty="0">
                <a:latin typeface="Calibri" charset="0"/>
              </a:rPr>
              <a:t>Yann Moulier Boutang</a:t>
            </a:r>
          </a:p>
          <a:p>
            <a:pPr algn="r"/>
            <a:r>
              <a:rPr lang="fr-FR" sz="2000" dirty="0" smtClean="0">
                <a:latin typeface="Calibri" charset="0"/>
                <a:hlinkClick r:id="rId4"/>
              </a:rPr>
              <a:t>yann.moulier.boutang@utc.fr</a:t>
            </a:r>
            <a:r>
              <a:rPr lang="fr-FR" sz="2000" dirty="0" smtClean="0">
                <a:latin typeface="Calibri" charset="0"/>
              </a:rPr>
              <a:t>  or </a:t>
            </a:r>
            <a:r>
              <a:rPr lang="fr-FR" sz="2000" dirty="0" smtClean="0">
                <a:latin typeface="Calibri" charset="0"/>
                <a:hlinkClick r:id="rId5"/>
              </a:rPr>
              <a:t>yann.moulier-boutang@esadse.fr</a:t>
            </a:r>
            <a:r>
              <a:rPr lang="fr-FR" sz="2000" dirty="0" smtClean="0">
                <a:latin typeface="Calibri" charset="0"/>
              </a:rPr>
              <a:t> or </a:t>
            </a:r>
            <a:r>
              <a:rPr lang="fr-FR" sz="2000" dirty="0" smtClean="0">
                <a:latin typeface="Calibri" charset="0"/>
                <a:hlinkClick r:id="rId6"/>
              </a:rPr>
              <a:t>yann.m.boutang@gmail.com</a:t>
            </a:r>
            <a:r>
              <a:rPr lang="fr-FR" sz="2000" dirty="0" smtClean="0">
                <a:latin typeface="Calibri" charset="0"/>
              </a:rPr>
              <a:t> </a:t>
            </a:r>
            <a:endParaRPr lang="fr-FR" sz="2000" dirty="0">
              <a:latin typeface="Calibri" charset="0"/>
            </a:endParaRPr>
          </a:p>
        </p:txBody>
      </p: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0" y="2917824"/>
            <a:ext cx="91440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600" b="1" dirty="0">
                <a:solidFill>
                  <a:srgbClr val="0DFFC4"/>
                </a:solidFill>
              </a:rPr>
              <a:t>L</a:t>
            </a:r>
            <a:r>
              <a:rPr lang="en-GB" sz="3600" b="1" dirty="0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a question de la maintenance </a:t>
            </a:r>
            <a:r>
              <a:rPr lang="en-GB" sz="3600" b="1" dirty="0" err="1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dans</a:t>
            </a:r>
            <a:r>
              <a:rPr lang="en-GB" sz="3600" b="1" dirty="0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 le </a:t>
            </a:r>
            <a:r>
              <a:rPr lang="en-GB" sz="3600" b="1" dirty="0" err="1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bâtiment</a:t>
            </a:r>
            <a:r>
              <a:rPr lang="en-GB" sz="3600" b="1" dirty="0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 en Chine : un </a:t>
            </a:r>
            <a:r>
              <a:rPr lang="en-GB" sz="3600" b="1" dirty="0" err="1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projet</a:t>
            </a:r>
            <a:r>
              <a:rPr lang="en-GB" sz="3600" b="1" dirty="0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GB" sz="3600" b="1" dirty="0" err="1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recherche</a:t>
            </a:r>
            <a:r>
              <a:rPr lang="en-GB" sz="3600" b="1" dirty="0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 pour  </a:t>
            </a:r>
            <a:r>
              <a:rPr lang="en-GB" sz="3600" b="1" dirty="0" err="1" smtClean="0">
                <a:solidFill>
                  <a:srgbClr val="0DFFC4"/>
                </a:solidFill>
                <a:latin typeface="+mn-lt"/>
                <a:ea typeface="+mn-ea"/>
                <a:cs typeface="+mn-cs"/>
              </a:rPr>
              <a:t>Complexcity</a:t>
            </a:r>
            <a:endParaRPr lang="en-GB" sz="3600" b="1" dirty="0">
              <a:solidFill>
                <a:srgbClr val="0DFFC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204818" y="4672151"/>
            <a:ext cx="4651470" cy="212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D413"/>
                </a:solidFill>
                <a:latin typeface="Calibri" charset="0"/>
              </a:rPr>
              <a:t>Pierre Guillaumat 1</a:t>
            </a:r>
          </a:p>
          <a:p>
            <a:pPr algn="ctr"/>
            <a:endParaRPr lang="fr-FR" sz="2400" b="1" dirty="0" smtClean="0">
              <a:solidFill>
                <a:srgbClr val="FFD413"/>
              </a:solidFill>
              <a:latin typeface="Calibri" charset="0"/>
            </a:endParaRPr>
          </a:p>
          <a:p>
            <a:pPr algn="ctr"/>
            <a:r>
              <a:rPr lang="fr-FR" sz="2400" b="1" dirty="0" smtClean="0">
                <a:solidFill>
                  <a:srgbClr val="FFD413"/>
                </a:solidFill>
                <a:latin typeface="Calibri" charset="0"/>
              </a:rPr>
              <a:t>15 h. 30 </a:t>
            </a:r>
          </a:p>
          <a:p>
            <a:pPr algn="ctr"/>
            <a:r>
              <a:rPr lang="fr-FR" sz="2400" b="1" dirty="0" smtClean="0">
                <a:solidFill>
                  <a:srgbClr val="FFD413"/>
                </a:solidFill>
                <a:latin typeface="Calibri" charset="0"/>
              </a:rPr>
              <a:t>Amphi L103 </a:t>
            </a:r>
            <a:endParaRPr lang="fr-FR" dirty="0" smtClean="0">
              <a:solidFill>
                <a:srgbClr val="FFD413"/>
              </a:solidFill>
              <a:latin typeface="Calibri" charset="0"/>
            </a:endParaRPr>
          </a:p>
          <a:p>
            <a:pPr algn="ctr"/>
            <a:endParaRPr lang="fr-FR" dirty="0" smtClean="0">
              <a:solidFill>
                <a:srgbClr val="FFDE0B"/>
              </a:solidFill>
              <a:latin typeface="Calibri" charset="0"/>
            </a:endParaRPr>
          </a:p>
          <a:p>
            <a:pPr algn="ctr"/>
            <a:endParaRPr lang="fr-FR" dirty="0" smtClean="0">
              <a:solidFill>
                <a:srgbClr val="FFDE0B"/>
              </a:solidFill>
              <a:latin typeface="Calibri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00316" y="13626"/>
            <a:ext cx="39436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b="1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fr-FR" sz="2800" dirty="0" smtClean="0"/>
              <a:t>Séminaire </a:t>
            </a:r>
          </a:p>
          <a:p>
            <a:pPr algn="r"/>
            <a:r>
              <a:rPr lang="fr-FR" sz="2800" dirty="0" smtClean="0"/>
              <a:t>Inter semestriel</a:t>
            </a:r>
          </a:p>
          <a:p>
            <a:pPr algn="r"/>
            <a:r>
              <a:rPr lang="fr-FR" sz="2800" dirty="0" smtClean="0"/>
              <a:t>GE90-OI2</a:t>
            </a:r>
          </a:p>
          <a:p>
            <a:pPr algn="r"/>
            <a:r>
              <a:rPr lang="fr-FR" sz="2800" dirty="0" smtClean="0"/>
              <a:t> 22 Janvier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0000"/>
                </a:solidFill>
              </a:rPr>
              <a:t>7.</a:t>
            </a:r>
            <a:r>
              <a:rPr lang="fr-FR" dirty="0" smtClean="0">
                <a:solidFill>
                  <a:srgbClr val="000000"/>
                </a:solidFill>
              </a:rPr>
              <a:t> Obstacles économiques et politiques</a:t>
            </a:r>
            <a:r>
              <a:rPr lang="pt-PT" dirty="0" smtClean="0">
                <a:solidFill>
                  <a:srgbClr val="000000"/>
                </a:solidFill>
              </a:rPr>
              <a:t> </a:t>
            </a: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 lnSpcReduction="10000"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Le statut légal de la propriété ( voir l’expérience cubaine) et la très longue discussion de 2007 sur la reconnaissance du droit de propriété privée en Chine. •••••••••• , </a:t>
            </a:r>
            <a:r>
              <a:rPr lang="fr-FR" dirty="0" err="1" smtClean="0"/>
              <a:t>Zh••nghuá</a:t>
            </a:r>
            <a:r>
              <a:rPr lang="fr-FR" dirty="0" smtClean="0"/>
              <a:t> </a:t>
            </a:r>
            <a:r>
              <a:rPr lang="fr-FR" dirty="0" err="1" smtClean="0"/>
              <a:t>Rénmín</a:t>
            </a:r>
            <a:r>
              <a:rPr lang="fr-FR" dirty="0" smtClean="0"/>
              <a:t> </a:t>
            </a:r>
            <a:r>
              <a:rPr lang="fr-FR" dirty="0" err="1" smtClean="0"/>
              <a:t>Gònghéguó</a:t>
            </a:r>
            <a:r>
              <a:rPr lang="fr-FR" dirty="0" smtClean="0"/>
              <a:t> </a:t>
            </a:r>
            <a:r>
              <a:rPr lang="fr-FR" dirty="0" err="1" smtClean="0"/>
              <a:t>Wùquán</a:t>
            </a:r>
            <a:r>
              <a:rPr lang="fr-FR" dirty="0" smtClean="0"/>
              <a:t> F••,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Loi du 01/10/2007 </a:t>
            </a:r>
            <a:r>
              <a:rPr lang="fr-FR" dirty="0" err="1" smtClean="0"/>
              <a:t>chap</a:t>
            </a:r>
            <a:r>
              <a:rPr lang="fr-FR" dirty="0" smtClean="0"/>
              <a:t> 4 art 40 and </a:t>
            </a:r>
            <a:r>
              <a:rPr lang="fr-FR" dirty="0" err="1" smtClean="0"/>
              <a:t>chap</a:t>
            </a:r>
            <a:r>
              <a:rPr lang="fr-FR" dirty="0" smtClean="0"/>
              <a:t> 5 </a:t>
            </a:r>
          </a:p>
          <a:p>
            <a:pPr marL="971550" lvl="1" indent="-514350">
              <a:buAutoNum type="arabicPeriod"/>
            </a:pPr>
            <a:endParaRPr lang="fr-FR" dirty="0" smtClean="0"/>
          </a:p>
          <a:p>
            <a:pPr marL="971550" lvl="1" indent="-514350">
              <a:buAutoNum type="arabicPeriod"/>
            </a:pPr>
            <a:r>
              <a:rPr lang="fr-FR" dirty="0" smtClean="0">
                <a:hlinkClick r:id="rId3"/>
              </a:rPr>
              <a:t>http://www.lehmanlaw.com/resource-centre/laws-andregulations/general/property-rights-law-of-the-peoples-republic-ofchina.html</a:t>
            </a:r>
            <a:r>
              <a:rPr lang="fr-FR" dirty="0" smtClean="0"/>
              <a:t>  </a:t>
            </a:r>
          </a:p>
          <a:p>
            <a:pPr marL="971550" lvl="1" indent="-514350">
              <a:buNone/>
            </a:pPr>
            <a:endParaRPr lang="fr-FR" dirty="0" smtClean="0"/>
          </a:p>
          <a:p>
            <a:pPr marL="971550" lvl="1" indent="-514350">
              <a:buAutoNum type="arabicPeriod"/>
            </a:pPr>
            <a:r>
              <a:rPr lang="fr-FR" dirty="0" smtClean="0"/>
              <a:t>H. </a:t>
            </a:r>
            <a:r>
              <a:rPr lang="fr-FR" dirty="0" err="1" smtClean="0"/>
              <a:t>Speculation</a:t>
            </a:r>
            <a:r>
              <a:rPr lang="fr-FR" dirty="0" smtClean="0"/>
              <a:t> in real </a:t>
            </a:r>
            <a:r>
              <a:rPr lang="fr-FR" dirty="0" err="1" smtClean="0"/>
              <a:t>estate</a:t>
            </a:r>
            <a:r>
              <a:rPr lang="fr-FR" dirty="0" smtClean="0"/>
              <a:t> and the </a:t>
            </a:r>
            <a:r>
              <a:rPr lang="fr-FR" dirty="0" err="1" smtClean="0"/>
              <a:t>pending</a:t>
            </a:r>
            <a:r>
              <a:rPr lang="fr-FR" dirty="0" smtClean="0"/>
              <a:t> </a:t>
            </a:r>
            <a:r>
              <a:rPr lang="fr-FR" dirty="0" err="1" smtClean="0"/>
              <a:t>bubble</a:t>
            </a:r>
            <a:r>
              <a:rPr lang="fr-FR" dirty="0" smtClean="0"/>
              <a:t>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I. Corruption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linked</a:t>
            </a:r>
            <a:r>
              <a:rPr lang="fr-FR" dirty="0" smtClean="0"/>
              <a:t> to the former. </a:t>
            </a:r>
          </a:p>
          <a:p>
            <a:pPr marL="971550" lvl="1" indent="-514350">
              <a:buAutoNum type="arabicPeriod"/>
            </a:pPr>
            <a:endParaRPr lang="fr-FR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0000"/>
                </a:solidFill>
              </a:rPr>
              <a:t>8. La pauvreté des données disponibles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smtClean="0"/>
              <a:t>Les collaborations françaises</a:t>
            </a:r>
          </a:p>
          <a:p>
            <a:pPr marL="514350" indent="-514350">
              <a:buAutoNum type="arabicPeriod"/>
            </a:pPr>
            <a:r>
              <a:rPr lang="fr-FR" dirty="0" smtClean="0"/>
              <a:t>Les collaborations chinoises</a:t>
            </a:r>
          </a:p>
          <a:p>
            <a:pPr marL="514350" indent="-514350">
              <a:buAutoNum type="arabicPeriod"/>
            </a:pPr>
            <a:r>
              <a:rPr lang="fr-FR" dirty="0" smtClean="0"/>
              <a:t>Les partenariat entreprises françaises en Chine (Total, Accor, Bureau </a:t>
            </a:r>
            <a:r>
              <a:rPr lang="fr-FR" dirty="0" err="1" smtClean="0"/>
              <a:t>Véritas</a:t>
            </a:r>
            <a:r>
              <a:rPr lang="fr-FR" dirty="0" smtClean="0"/>
              <a:t>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000000"/>
                </a:solidFill>
              </a:rPr>
              <a:t>9. </a:t>
            </a:r>
            <a:r>
              <a:rPr lang="pt-PT" sz="3200" b="1" dirty="0" err="1" smtClean="0">
                <a:solidFill>
                  <a:srgbClr val="000000"/>
                </a:solidFill>
              </a:rPr>
              <a:t>Un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usage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spécifique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du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serious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gaming</a:t>
            </a:r>
            <a:r>
              <a:rPr lang="pt-PT" sz="3200" b="1" dirty="0" smtClean="0">
                <a:solidFill>
                  <a:srgbClr val="000000"/>
                </a:solidFill>
              </a:rPr>
              <a:t> (1)  </a:t>
            </a:r>
            <a:endParaRPr lang="pt-PT" sz="3200" b="1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 lnSpcReduction="10000"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Le modèle général de l’économie numérique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Serious gaming as a solution of virtual living lab </a:t>
            </a:r>
          </a:p>
          <a:p>
            <a:pPr marL="971550" lvl="1" indent="-514350">
              <a:buNone/>
            </a:pPr>
            <a:r>
              <a:rPr lang="en-GB" dirty="0" smtClean="0"/>
              <a:t>E. . In a complex society ruled by learning economies  innovation can be designed through crowd sourcing provide you create platforms of interaction between agents and collected information they produced. </a:t>
            </a:r>
          </a:p>
          <a:p>
            <a:pPr marL="971550" lvl="1" indent="-514350">
              <a:buNone/>
            </a:pPr>
            <a:r>
              <a:rPr lang="en-GB" dirty="0" smtClean="0"/>
              <a:t>F. One the most efficient platforms is yielded by serious gaming which play the role of a virtual living lab of experimentation. </a:t>
            </a:r>
          </a:p>
          <a:p>
            <a:pPr marL="971550" lvl="1" indent="-514350">
              <a:buNone/>
            </a:pPr>
            <a:r>
              <a:rPr lang="en-GB" dirty="0" smtClean="0"/>
              <a:t>G. In order to collect easily and a a minimum cost information and data, the game should be a free software that geeks can modified, and lambda users get for free on line.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000000"/>
                </a:solidFill>
              </a:rPr>
              <a:t>9. </a:t>
            </a:r>
            <a:r>
              <a:rPr lang="pt-PT" sz="3200" b="1" dirty="0" err="1" smtClean="0">
                <a:solidFill>
                  <a:srgbClr val="000000"/>
                </a:solidFill>
              </a:rPr>
              <a:t>Un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usage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spécifique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du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serious</a:t>
            </a:r>
            <a:r>
              <a:rPr lang="pt-PT" sz="3200" b="1" dirty="0" smtClean="0">
                <a:solidFill>
                  <a:srgbClr val="000000"/>
                </a:solidFill>
              </a:rPr>
              <a:t> </a:t>
            </a:r>
            <a:r>
              <a:rPr lang="pt-PT" sz="3200" b="1" dirty="0" err="1" smtClean="0">
                <a:solidFill>
                  <a:srgbClr val="000000"/>
                </a:solidFill>
              </a:rPr>
              <a:t>gaming</a:t>
            </a:r>
            <a:r>
              <a:rPr lang="pt-PT" sz="3200" b="1" dirty="0" smtClean="0">
                <a:solidFill>
                  <a:srgbClr val="000000"/>
                </a:solidFill>
              </a:rPr>
              <a:t> (2)  </a:t>
            </a:r>
            <a:endParaRPr lang="pt-PT" sz="3200" b="1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H. For </a:t>
            </a:r>
            <a:r>
              <a:rPr lang="fr-FR" dirty="0" err="1" smtClean="0"/>
              <a:t>cities</a:t>
            </a:r>
            <a:r>
              <a:rPr lang="fr-FR" dirty="0" smtClean="0"/>
              <a:t>,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</a:t>
            </a:r>
            <a:r>
              <a:rPr lang="fr-FR" dirty="0" smtClean="0"/>
              <a:t> has been </a:t>
            </a:r>
            <a:r>
              <a:rPr lang="fr-FR" dirty="0" err="1" smtClean="0"/>
              <a:t>produced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though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no </a:t>
            </a:r>
            <a:r>
              <a:rPr lang="fr-FR" dirty="0" err="1" smtClean="0"/>
              <a:t>specific</a:t>
            </a:r>
            <a:r>
              <a:rPr lang="fr-FR" dirty="0" smtClean="0"/>
              <a:t> orientation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sustainable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scopes. </a:t>
            </a:r>
          </a:p>
          <a:p>
            <a:pPr>
              <a:buNone/>
            </a:pPr>
            <a:r>
              <a:rPr lang="fr-FR" dirty="0" smtClean="0"/>
              <a:t>I. There </a:t>
            </a:r>
            <a:r>
              <a:rPr lang="fr-FR" dirty="0" err="1" smtClean="0"/>
              <a:t>is</a:t>
            </a:r>
            <a:r>
              <a:rPr lang="fr-FR" dirty="0" smtClean="0"/>
              <a:t> a host of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of SIM CITY </a:t>
            </a:r>
          </a:p>
          <a:p>
            <a:pPr>
              <a:buNone/>
            </a:pPr>
            <a:r>
              <a:rPr lang="fr-FR" dirty="0" err="1" smtClean="0"/>
              <a:t>including</a:t>
            </a:r>
            <a:r>
              <a:rPr lang="fr-FR" dirty="0" smtClean="0"/>
              <a:t> a free (free </a:t>
            </a:r>
            <a:r>
              <a:rPr lang="fr-FR" dirty="0" err="1" smtClean="0"/>
              <a:t>beer</a:t>
            </a:r>
            <a:r>
              <a:rPr lang="fr-FR" dirty="0" smtClean="0"/>
              <a:t>) version for </a:t>
            </a:r>
            <a:r>
              <a:rPr lang="fr-FR" dirty="0" err="1" smtClean="0"/>
              <a:t>example</a:t>
            </a:r>
            <a:r>
              <a:rPr lang="fr-FR" dirty="0" smtClean="0"/>
              <a:t> ( </a:t>
            </a:r>
          </a:p>
          <a:p>
            <a:pPr>
              <a:buNone/>
            </a:pPr>
            <a:r>
              <a:rPr lang="fr-FR" dirty="0" smtClean="0"/>
              <a:t>http://</a:t>
            </a:r>
            <a:r>
              <a:rPr lang="fr-FR" dirty="0" err="1" smtClean="0"/>
              <a:t>www.softonic.fr/s/sim-city/gratuit</a:t>
            </a:r>
            <a:r>
              <a:rPr lang="fr-FR" dirty="0" smtClean="0"/>
              <a:t>) but </a:t>
            </a:r>
            <a:r>
              <a:rPr lang="fr-FR" dirty="0" err="1" smtClean="0"/>
              <a:t>also</a:t>
            </a:r>
            <a:r>
              <a:rPr lang="fr-FR" dirty="0" smtClean="0"/>
              <a:t> a </a:t>
            </a:r>
          </a:p>
          <a:p>
            <a:pPr>
              <a:buNone/>
            </a:pPr>
            <a:r>
              <a:rPr lang="fr-FR" dirty="0" smtClean="0"/>
              <a:t>free (speech) software. </a:t>
            </a:r>
          </a:p>
          <a:p>
            <a:pPr>
              <a:buNone/>
            </a:pPr>
            <a:r>
              <a:rPr lang="fr-FR" dirty="0" smtClean="0"/>
              <a:t>J. </a:t>
            </a:r>
            <a:r>
              <a:rPr lang="fr-FR" dirty="0" err="1" smtClean="0"/>
              <a:t>Developing</a:t>
            </a:r>
            <a:r>
              <a:rPr lang="fr-FR" dirty="0" smtClean="0"/>
              <a:t> </a:t>
            </a:r>
            <a:r>
              <a:rPr lang="fr-FR" dirty="0" err="1" smtClean="0"/>
              <a:t>sustainable</a:t>
            </a:r>
            <a:r>
              <a:rPr lang="fr-FR" dirty="0" smtClean="0"/>
              <a:t> city as a part of a Sim City </a:t>
            </a:r>
          </a:p>
          <a:p>
            <a:pPr>
              <a:buNone/>
            </a:pPr>
            <a:r>
              <a:rPr lang="fr-FR" dirty="0" err="1" smtClean="0"/>
              <a:t>game</a:t>
            </a:r>
            <a:r>
              <a:rPr lang="fr-FR" dirty="0" smtClean="0"/>
              <a:t> </a:t>
            </a:r>
            <a:r>
              <a:rPr lang="fr-FR" dirty="0" err="1" smtClean="0"/>
              <a:t>shlould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possible. </a:t>
            </a:r>
          </a:p>
          <a:p>
            <a:pPr>
              <a:buNone/>
            </a:pPr>
            <a:r>
              <a:rPr lang="fr-FR" dirty="0" smtClean="0"/>
              <a:t>K. If Shanghai </a:t>
            </a:r>
            <a:r>
              <a:rPr lang="fr-FR" dirty="0" err="1" smtClean="0"/>
              <a:t>environement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within</a:t>
            </a:r>
            <a:r>
              <a:rPr lang="fr-FR" dirty="0" smtClean="0"/>
              <a:t> the program a </a:t>
            </a:r>
            <a:r>
              <a:rPr lang="fr-FR" dirty="0" err="1" smtClean="0"/>
              <a:t>significant</a:t>
            </a:r>
            <a:r>
              <a:rPr lang="fr-FR" dirty="0" smtClean="0"/>
              <a:t> audience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rapidly</a:t>
            </a:r>
            <a:r>
              <a:rPr lang="fr-FR" dirty="0" smtClean="0"/>
              <a:t> </a:t>
            </a:r>
            <a:r>
              <a:rPr lang="fr-FR" dirty="0" err="1" smtClean="0"/>
              <a:t>obtained</a:t>
            </a:r>
            <a:r>
              <a:rPr lang="fr-FR" dirty="0" smtClean="0"/>
              <a:t>.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solidFill>
                  <a:srgbClr val="000000"/>
                </a:solidFill>
              </a:rPr>
              <a:t>10.</a:t>
            </a:r>
            <a:r>
              <a:rPr lang="fr-FR" sz="3600" b="1" dirty="0" smtClean="0">
                <a:solidFill>
                  <a:srgbClr val="000000"/>
                </a:solidFill>
              </a:rPr>
              <a:t> Le programme de recherche (ressources,  partenariat, échéances)</a:t>
            </a:r>
            <a:r>
              <a:rPr lang="pt-PT" sz="3600" b="1" dirty="0" smtClean="0">
                <a:solidFill>
                  <a:srgbClr val="000000"/>
                </a:solidFill>
              </a:rPr>
              <a:t> </a:t>
            </a:r>
            <a:endParaRPr lang="pt-PT" sz="3600" b="1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dirty="0" err="1" smtClean="0">
                <a:solidFill>
                  <a:schemeClr val="bg1"/>
                </a:solidFill>
              </a:rPr>
              <a:t>Références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/>
          </a:bodyPr>
          <a:lstStyle/>
          <a:p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1. </a:t>
            </a:r>
            <a:r>
              <a:rPr lang="fr-FR" b="0" i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Douady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fr-FR" b="0" i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Clément-Noël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, </a:t>
            </a:r>
            <a:r>
              <a:rPr lang="fr-FR" b="0" i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Lire la ville chinoise,</a:t>
            </a:r>
          </a:p>
          <a:p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L'Harmattan, 2011, pp. 15 et 44</a:t>
            </a:r>
          </a:p>
          <a:p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2. Jullien François, </a:t>
            </a:r>
            <a:r>
              <a:rPr lang="fr-FR" b="0" i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La grande image n'a pas de</a:t>
            </a:r>
          </a:p>
          <a:p>
            <a:r>
              <a:rPr lang="fr-FR" b="0" i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forme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, Points Essai, Paris, Seuil, 2003, pp. 19-37</a:t>
            </a:r>
          </a:p>
          <a:p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3. Simon </a:t>
            </a:r>
            <a:r>
              <a:rPr lang="fr-FR" b="0" i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Leys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(</a:t>
            </a:r>
            <a:r>
              <a:rPr lang="fr-FR" b="0" i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Ryckmans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), L'humeur, l'honneur,</a:t>
            </a:r>
          </a:p>
          <a:p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l'horreur, in </a:t>
            </a:r>
            <a:r>
              <a:rPr lang="fr-FR" b="0" i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Ecrits sur la Chine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, Robert </a:t>
            </a:r>
            <a:r>
              <a:rPr lang="fr-FR" b="0" i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Laffond</a:t>
            </a:r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,</a:t>
            </a:r>
          </a:p>
          <a:p>
            <a:r>
              <a:rPr lang="fr-FR" b="0" i="0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Paris, 1998. pp. 739-756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dirty="0" err="1" smtClean="0">
                <a:solidFill>
                  <a:schemeClr val="bg1"/>
                </a:solidFill>
              </a:rPr>
              <a:t>Sommaire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The problème actuel : la maintenance en Chine en général et dans le bâtiment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 enjeu crucial : rôle stratégique du BTP dans la croissance 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 enjeu crucial pour le développement durable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Une question générale de la qualité de la production : un problème technique ?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Une question impliquant la participation de la population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Des obstacles culturels et historique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Obstacles économiques et politiques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La pauvreté des données disponibles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 usage spécifique du </a:t>
            </a:r>
            <a:r>
              <a:rPr lang="fr-FR" i="1" dirty="0" err="1" smtClean="0"/>
              <a:t>serious</a:t>
            </a:r>
            <a:r>
              <a:rPr lang="fr-FR" i="1" dirty="0" smtClean="0"/>
              <a:t> gaming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Le programme de recherche (ressources,  partenariat, échéances)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Références</a:t>
            </a:r>
          </a:p>
          <a:p>
            <a:pPr lvl="1">
              <a:buNone/>
            </a:pPr>
            <a:endParaRPr lang="fr-FR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pPr marL="971550" lvl="1" indent="-514350"/>
            <a:r>
              <a:rPr lang="fr-FR" sz="2800" b="1" dirty="0" smtClean="0"/>
              <a:t>1. The problème actuel : la maintenance en Chine en général et dans le bâtiment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Un problème posé par les industriels occidentaux en Chine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Une question récurrente du socialisme , la qualité médiocre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Une spécification :  de la mauvaise qualité amont à la mauvaise qualité aval en raison de l’absence ou le défaut de maintenance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La nouvelle situation créée par l’impératif écologique : économie circulaire, cycle de vie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0090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sz="3556" b="1" dirty="0" smtClean="0"/>
              <a:t>2. </a:t>
            </a:r>
            <a:r>
              <a:rPr lang="fr-FR" sz="3556" b="1" dirty="0" smtClean="0"/>
              <a:t>Un enjeu crucial: rôle stratégique du BTP dans la croissance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00090"/>
            <a:ext cx="9144000" cy="545791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Une relation globale croissance et conjoncture dans le BTP (l’autre indice étant l’évolution de l’indice des prix de gros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En Chine en particulier : la dynamique du BTP = urbanisation intense, équipements publics, logements et bureaux privés.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Surface construite en 1 an équivalente à la surface existante en France 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3 grues de chantier sur 5 à Shanghai, 4 sur 5 en Chine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Vitesse de la construction (1 an pour un hôpital, 10 à 15 ans pour la France)</a:t>
            </a:r>
          </a:p>
          <a:p>
            <a:pPr marL="971550" lvl="1" indent="-514350">
              <a:buAutoNum type="arabicPeriod"/>
            </a:pPr>
            <a:endParaRPr lang="fr-FR" dirty="0" smtClean="0"/>
          </a:p>
          <a:p>
            <a:pPr marL="971550" lvl="1" indent="-514350">
              <a:buAutoNum type="arabicPeriod"/>
            </a:pPr>
            <a:endParaRPr lang="fr-FR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546611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sz="3556" b="1" dirty="0" smtClean="0">
                <a:solidFill>
                  <a:srgbClr val="000000"/>
                </a:solidFill>
              </a:rPr>
              <a:t>3. </a:t>
            </a:r>
            <a:r>
              <a:rPr lang="fr-FR" sz="3556" b="1" dirty="0" smtClean="0">
                <a:solidFill>
                  <a:srgbClr val="000000"/>
                </a:solidFill>
              </a:rPr>
              <a:t>Un enjeu crucial pour le développement durable</a:t>
            </a: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46610"/>
            <a:ext cx="9144000" cy="5311389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Consommation d’acier, de ciment, de verre, colossale</a:t>
            </a:r>
          </a:p>
          <a:p>
            <a:pPr marL="971550" lvl="1" indent="-514350">
              <a:buNone/>
            </a:pPr>
            <a:r>
              <a:rPr lang="fr-FR" dirty="0" smtClean="0"/>
              <a:t>        plusieurs planètes requises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Obsolescence accélérée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Pollution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Programme urbain nouveau : 10 villes de 20 millions d’habitants, 20 villes de 10 millions.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Impossibilité d’avoir à reconstruire Shanghai  ou Chong Qing une deuxième fois.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Recadrage de la question écologique  en général en Chine</a:t>
            </a:r>
          </a:p>
          <a:p>
            <a:pPr marL="971550" lvl="1" indent="-514350">
              <a:buAutoNum type="arabicPeriod"/>
            </a:pPr>
            <a:endParaRPr lang="fr-FR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FR" sz="3200" b="1" dirty="0" smtClean="0">
                <a:solidFill>
                  <a:srgbClr val="000000"/>
                </a:solidFill>
              </a:rPr>
              <a:t>4. question générale de la qualité de la production, </a:t>
            </a:r>
            <a:br>
              <a:rPr lang="fr-FR" sz="3200" b="1" dirty="0" smtClean="0">
                <a:solidFill>
                  <a:srgbClr val="000000"/>
                </a:solidFill>
              </a:rPr>
            </a:br>
            <a:r>
              <a:rPr lang="fr-FR" sz="3200" b="1" dirty="0" smtClean="0">
                <a:solidFill>
                  <a:srgbClr val="000000"/>
                </a:solidFill>
              </a:rPr>
              <a:t>un problème technique ? </a:t>
            </a:r>
            <a:r>
              <a:rPr lang="fr-FR" dirty="0" smtClean="0"/>
              <a:t/>
            </a:r>
            <a:br>
              <a:rPr lang="fr-FR" dirty="0" smtClean="0"/>
            </a:b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fr-FR" dirty="0" smtClean="0"/>
              <a:t>1 Contrôle qualité industrielle et environnementale (exemple le Bureau Veritas en Chine = 16 000 employés</a:t>
            </a:r>
          </a:p>
          <a:p>
            <a:pPr marL="971550" lvl="1" indent="-514350">
              <a:buNone/>
            </a:pPr>
            <a:r>
              <a:rPr lang="fr-FR" dirty="0" smtClean="0"/>
              <a:t>2. Pureté des matières premières (sable, ciment, mortier, pierre, ferrage, </a:t>
            </a:r>
          </a:p>
          <a:p>
            <a:pPr marL="971550" lvl="1" indent="-514350">
              <a:buNone/>
            </a:pPr>
            <a:r>
              <a:rPr lang="fr-FR" dirty="0" smtClean="0"/>
              <a:t>3. Qualité des procédés employés</a:t>
            </a:r>
          </a:p>
          <a:p>
            <a:pPr marL="971550" lvl="1" indent="-514350">
              <a:buNone/>
            </a:pPr>
            <a:r>
              <a:rPr lang="fr-FR" dirty="0" smtClean="0"/>
              <a:t>4. Qualité des procédures d’exécution</a:t>
            </a:r>
          </a:p>
          <a:p>
            <a:pPr marL="971550" lvl="1" indent="-514350">
              <a:buNone/>
            </a:pPr>
            <a:r>
              <a:rPr lang="fr-FR" dirty="0" smtClean="0"/>
              <a:t>5. Qualité de la main-d’œuvre : éducation, formation </a:t>
            </a:r>
          </a:p>
          <a:p>
            <a:pPr marL="971550" lvl="1" indent="-514350">
              <a:buNone/>
            </a:pPr>
            <a:r>
              <a:rPr lang="fr-FR" dirty="0" smtClean="0"/>
              <a:t>6. Outillage de contrôle et de capteurs</a:t>
            </a:r>
          </a:p>
          <a:p>
            <a:pPr marL="971550" lvl="1" indent="-514350">
              <a:buNone/>
            </a:pPr>
            <a:r>
              <a:rPr lang="fr-FR" dirty="0" smtClean="0"/>
              <a:t>7. Incitation économique au « soin » et à l’attention. </a:t>
            </a:r>
          </a:p>
          <a:p>
            <a:pPr marL="971550" lvl="1" indent="-514350">
              <a:buNone/>
            </a:pPr>
            <a:endParaRPr lang="fr-FR" dirty="0" smtClean="0"/>
          </a:p>
          <a:p>
            <a:pPr marL="971550" lvl="1" indent="-514350">
              <a:buNone/>
            </a:pPr>
            <a:endParaRPr lang="fr-FR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1009"/>
          </a:xfrm>
          <a:solidFill>
            <a:srgbClr val="FFDE0B"/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000000"/>
                </a:solidFill>
              </a:rPr>
              <a:t>5</a:t>
            </a:r>
            <a:r>
              <a:rPr lang="fr-FR" sz="3600" b="1" dirty="0" smtClean="0">
                <a:solidFill>
                  <a:srgbClr val="000000"/>
                </a:solidFill>
              </a:rPr>
              <a:t>. Une question impliquant la participation de la population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21008"/>
            <a:ext cx="9144000" cy="56369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dirty="0" smtClean="0"/>
              <a:t>La qualité des bâtiments pour ce qui est de la maintenance ne dépend pas seulement de la technique mais des comportements des usagers.</a:t>
            </a:r>
          </a:p>
          <a:p>
            <a:pPr marL="514350" indent="-514350">
              <a:buAutoNum type="arabicPeriod"/>
            </a:pPr>
            <a:r>
              <a:rPr lang="fr-FR" dirty="0" smtClean="0"/>
              <a:t>A quoi sert d’isoler remarquablement les appartements si les gens laissent les fenêtres ouvertes ?  </a:t>
            </a:r>
          </a:p>
          <a:p>
            <a:pPr marL="514350" indent="-514350">
              <a:buNone/>
            </a:pP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000000"/>
                </a:solidFill>
              </a:rPr>
              <a:t>6. </a:t>
            </a:r>
            <a:r>
              <a:rPr lang="fr-FR" b="1" dirty="0" smtClean="0">
                <a:solidFill>
                  <a:srgbClr val="000000"/>
                </a:solidFill>
              </a:rPr>
              <a:t>Des obstacles culturels et historiques</a:t>
            </a: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AutoNum type="arabicPeriod"/>
            </a:pPr>
            <a:r>
              <a:rPr lang="fr-FR" dirty="0" smtClean="0"/>
              <a:t>La maintenance est mauvaise en Chine pas simplement par défaut passif ou inconscient des agents mais en raison d’un mépris culturel où la maintenance est tenue par les agents eux-mêmes.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Peu d’intérêt de la culture chinoise pour la construction monumentale (sauf en tant qu’expression de la puissance de l’Etat)</a:t>
            </a:r>
          </a:p>
          <a:p>
            <a:pPr marL="971550" lvl="1" indent="-514350">
              <a:buAutoNum type="arabicPeriod"/>
            </a:pPr>
            <a:endParaRPr lang="fr-FR" dirty="0" smtClean="0"/>
          </a:p>
          <a:p>
            <a:pPr marL="971550" lvl="1" indent="-514350">
              <a:buAutoNum type="arabicPeriod"/>
            </a:pPr>
            <a:r>
              <a:rPr lang="fr-FR" dirty="0" smtClean="0"/>
              <a:t>A. </a:t>
            </a:r>
            <a:r>
              <a:rPr lang="fr-FR" dirty="0" err="1" smtClean="0"/>
              <a:t>Religious</a:t>
            </a:r>
            <a:r>
              <a:rPr lang="fr-FR" dirty="0" smtClean="0"/>
              <a:t> : </a:t>
            </a:r>
            <a:r>
              <a:rPr lang="fr-FR" dirty="0" err="1" smtClean="0"/>
              <a:t>Bouddhism</a:t>
            </a:r>
            <a:r>
              <a:rPr lang="fr-FR" dirty="0" smtClean="0"/>
              <a:t> stresses the </a:t>
            </a:r>
            <a:r>
              <a:rPr lang="fr-FR" dirty="0" err="1" smtClean="0"/>
              <a:t>fleeting</a:t>
            </a:r>
            <a:r>
              <a:rPr lang="fr-FR" dirty="0" smtClean="0"/>
              <a:t> </a:t>
            </a:r>
            <a:r>
              <a:rPr lang="fr-FR" dirty="0" err="1" smtClean="0"/>
              <a:t>caracter</a:t>
            </a:r>
            <a:r>
              <a:rPr lang="fr-FR" dirty="0" smtClean="0"/>
              <a:t> of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life, the </a:t>
            </a:r>
            <a:r>
              <a:rPr lang="fr-FR" dirty="0" err="1" smtClean="0"/>
              <a:t>transiency</a:t>
            </a:r>
            <a:r>
              <a:rPr lang="fr-FR" dirty="0" smtClean="0"/>
              <a:t> of the world 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(</a:t>
            </a:r>
            <a:r>
              <a:rPr lang="fr-FR" dirty="0" err="1" smtClean="0"/>
              <a:t>like</a:t>
            </a:r>
            <a:r>
              <a:rPr lang="fr-FR" dirty="0" smtClean="0"/>
              <a:t> the </a:t>
            </a:r>
            <a:r>
              <a:rPr lang="fr-FR" dirty="0" err="1" smtClean="0"/>
              <a:t>japanese</a:t>
            </a:r>
            <a:r>
              <a:rPr lang="fr-FR" dirty="0" smtClean="0"/>
              <a:t> mono non </a:t>
            </a:r>
            <a:r>
              <a:rPr lang="fr-FR" dirty="0" err="1" smtClean="0"/>
              <a:t>aware</a:t>
            </a:r>
            <a:r>
              <a:rPr lang="fr-FR" dirty="0" smtClean="0"/>
              <a:t> </a:t>
            </a:r>
            <a:r>
              <a:rPr lang="fr-FR" b="0" i="0" dirty="0" err="1" smtClean="0">
                <a:solidFill>
                  <a:srgbClr val="FF4C41"/>
                </a:solidFill>
                <a:latin typeface="Arial Unicode MS"/>
                <a:ea typeface="Arial Unicode MS"/>
                <a:cs typeface="Arial Unicode MS"/>
              </a:rPr>
              <a:t>物</a:t>
            </a:r>
            <a:r>
              <a:rPr lang="fr-FR" b="0" i="0" dirty="0" err="1" smtClean="0">
                <a:solidFill>
                  <a:srgbClr val="FFFFFF"/>
                </a:solidFill>
                <a:latin typeface="Arial Unicode MS"/>
                <a:ea typeface="Arial Unicode MS"/>
                <a:cs typeface="Arial Unicode MS"/>
              </a:rPr>
              <a:t>の</a:t>
            </a:r>
            <a:r>
              <a:rPr lang="fr-FR" b="0" i="0" dirty="0" err="1" smtClean="0">
                <a:solidFill>
                  <a:srgbClr val="FF4C41"/>
                </a:solidFill>
                <a:latin typeface="Arial Unicode MS"/>
                <a:ea typeface="Arial Unicode MS"/>
                <a:cs typeface="Arial Unicode MS"/>
              </a:rPr>
              <a:t>哀</a:t>
            </a:r>
            <a:r>
              <a:rPr lang="fr-FR" b="0" i="0" dirty="0" err="1" smtClean="0">
                <a:solidFill>
                  <a:srgbClr val="FFFFFF"/>
                </a:solidFill>
                <a:latin typeface="Arial Unicode MS"/>
                <a:ea typeface="Arial Unicode MS"/>
                <a:cs typeface="Arial Unicode MS"/>
              </a:rPr>
              <a:t>れ</a:t>
            </a:r>
            <a:r>
              <a:rPr lang="fr-FR" dirty="0" smtClean="0"/>
              <a:t> , </a:t>
            </a:r>
            <a:r>
              <a:rPr lang="fr-FR" dirty="0" err="1" smtClean="0"/>
              <a:t>literally</a:t>
            </a:r>
            <a:r>
              <a:rPr lang="fr-FR" dirty="0" smtClean="0"/>
              <a:t> "the pathos of </a:t>
            </a:r>
            <a:r>
              <a:rPr lang="fr-FR" dirty="0" err="1" smtClean="0"/>
              <a:t>things</a:t>
            </a:r>
            <a:r>
              <a:rPr lang="fr-FR" dirty="0" smtClean="0"/>
              <a:t>",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translated</a:t>
            </a:r>
            <a:r>
              <a:rPr lang="fr-FR" dirty="0" smtClean="0"/>
              <a:t> as "an </a:t>
            </a:r>
            <a:r>
              <a:rPr lang="fr-FR" dirty="0" err="1" smtClean="0"/>
              <a:t>empathy</a:t>
            </a:r>
            <a:r>
              <a:rPr lang="fr-FR" dirty="0" smtClean="0"/>
              <a:t>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", or "a </a:t>
            </a:r>
            <a:r>
              <a:rPr lang="fr-FR" dirty="0" err="1" smtClean="0"/>
              <a:t>sensitivity</a:t>
            </a:r>
            <a:r>
              <a:rPr lang="fr-FR" dirty="0" smtClean="0"/>
              <a:t> to </a:t>
            </a:r>
            <a:r>
              <a:rPr lang="fr-FR" dirty="0" err="1" smtClean="0"/>
              <a:t>ephemera</a:t>
            </a:r>
            <a:r>
              <a:rPr lang="fr-FR" dirty="0" smtClean="0"/>
              <a:t>",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Japanese</a:t>
            </a:r>
            <a:r>
              <a:rPr lang="fr-FR" dirty="0" smtClean="0"/>
              <a:t>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describe</a:t>
            </a:r>
            <a:r>
              <a:rPr lang="fr-FR" dirty="0" smtClean="0"/>
              <a:t> the </a:t>
            </a:r>
            <a:r>
              <a:rPr lang="fr-FR" dirty="0" err="1" smtClean="0"/>
              <a:t>awareness</a:t>
            </a:r>
            <a:r>
              <a:rPr lang="fr-FR" dirty="0" smtClean="0"/>
              <a:t> of impermanence •• </a:t>
            </a:r>
            <a:r>
              <a:rPr lang="fr-FR" dirty="0" err="1" smtClean="0"/>
              <a:t>muj</a:t>
            </a:r>
            <a:r>
              <a:rPr lang="fr-FR" dirty="0" smtClean="0"/>
              <a:t>••) (Ref 1) </a:t>
            </a:r>
            <a:r>
              <a:rPr lang="fr-FR" b="0" i="0" dirty="0" err="1" smtClean="0">
                <a:solidFill>
                  <a:srgbClr val="FF4C41"/>
                </a:solidFill>
                <a:latin typeface="Arial Unicode MS"/>
                <a:ea typeface="Arial Unicode MS"/>
                <a:cs typeface="Arial Unicode MS"/>
              </a:rPr>
              <a:t>無常</a:t>
            </a:r>
            <a:r>
              <a:rPr lang="fr-FR" b="0" i="0" dirty="0" smtClean="0">
                <a:solidFill>
                  <a:srgbClr val="FF4C41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fr-FR" b="0" i="0" dirty="0" err="1" smtClean="0">
                <a:solidFill>
                  <a:srgbClr val="FFFFFF"/>
                </a:solidFill>
                <a:latin typeface="Arial Unicode MS"/>
                <a:ea typeface="Arial Unicode MS"/>
                <a:cs typeface="Arial Unicode MS"/>
              </a:rPr>
              <a:t>mujō</a:t>
            </a:r>
            <a:r>
              <a:rPr lang="fr-FR" b="0" i="0" dirty="0" smtClean="0">
                <a:solidFill>
                  <a:srgbClr val="FFFFFF"/>
                </a:solidFill>
                <a:latin typeface="Arial Unicode MS"/>
                <a:ea typeface="Arial Unicode MS"/>
                <a:cs typeface="Arial Unicode MS"/>
              </a:rPr>
              <a:t>)</a:t>
            </a:r>
            <a:endParaRPr lang="fr-FR" dirty="0" smtClean="0"/>
          </a:p>
          <a:p>
            <a:pPr marL="971550" lvl="1" indent="-514350">
              <a:buAutoNum type="arabicPeriod"/>
            </a:pPr>
            <a:r>
              <a:rPr lang="fr-FR" dirty="0" smtClean="0"/>
              <a:t>B. No </a:t>
            </a:r>
            <a:r>
              <a:rPr lang="fr-FR" dirty="0" err="1" smtClean="0"/>
              <a:t>interest</a:t>
            </a:r>
            <a:r>
              <a:rPr lang="fr-FR" dirty="0" smtClean="0"/>
              <a:t> for the « 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« (Ref 2, F. Jullien) </a:t>
            </a:r>
          </a:p>
          <a:p>
            <a:pPr marL="971550" lvl="1" indent="-514350">
              <a:buAutoNum type="arabicPeriod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158"/>
          </a:xfrm>
          <a:solidFill>
            <a:srgbClr val="FFDE0B"/>
          </a:solidFill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000000"/>
                </a:solidFill>
              </a:rPr>
              <a:t>6. </a:t>
            </a:r>
            <a:r>
              <a:rPr lang="fr-FR" sz="3200" b="1" dirty="0" smtClean="0">
                <a:solidFill>
                  <a:srgbClr val="000000"/>
                </a:solidFill>
              </a:rPr>
              <a:t>Des obstacles culturels et historiques (2) </a:t>
            </a:r>
            <a:endParaRPr lang="pt-PT" sz="3200" b="1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9158"/>
            <a:ext cx="9144000" cy="5908842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endParaRPr lang="fr-FR" dirty="0" smtClean="0"/>
          </a:p>
          <a:p>
            <a:pPr marL="971550" lvl="1" indent="-514350">
              <a:buAutoNum type="arabicPeriod"/>
            </a:pPr>
            <a:r>
              <a:rPr lang="en-GB" dirty="0" smtClean="0"/>
              <a:t>C. Natural risk ( tsunami, earthquake, </a:t>
            </a:r>
            <a:r>
              <a:rPr lang="en-GB" dirty="0" err="1" smtClean="0"/>
              <a:t>overflood</a:t>
            </a:r>
            <a:r>
              <a:rPr lang="en-GB" dirty="0" smtClean="0"/>
              <a:t>) has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destroy thoroughly many cities many times. Rebuild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them, replicate old building is as natural as copying what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is not valuated as the true original (Ref 3, S . Leys)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D. Material available : clay for bricks, wood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Therefore building are designed to be rebuilt frequently. 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Maintenance is superfluous, a waste of time. </a:t>
            </a:r>
          </a:p>
          <a:p>
            <a:pPr marL="971550" lvl="1" indent="-514350">
              <a:buAutoNum type="arabicPeriod"/>
            </a:pPr>
            <a:endParaRPr lang="fr-FR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1285</Words>
  <Application>Microsoft Macintosh PowerPoint</Application>
  <PresentationFormat>Présentation à l'écran (4:3)</PresentationFormat>
  <Paragraphs>151</Paragraphs>
  <Slides>15</Slides>
  <Notes>15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Sommaire</vt:lpstr>
      <vt:lpstr>1. The problème actuel : la maintenance en Chine en général et dans le bâtiment</vt:lpstr>
      <vt:lpstr>2. Un enjeu crucial: rôle stratégique du BTP dans la croissance</vt:lpstr>
      <vt:lpstr>3. Un enjeu crucial pour le développement durable</vt:lpstr>
      <vt:lpstr>4. question générale de la qualité de la production,  un problème technique ?  </vt:lpstr>
      <vt:lpstr>5. Une question impliquant la participation de la population </vt:lpstr>
      <vt:lpstr>6. Des obstacles culturels et historiques</vt:lpstr>
      <vt:lpstr>6. Des obstacles culturels et historiques (2) </vt:lpstr>
      <vt:lpstr>7. Obstacles économiques et politiques </vt:lpstr>
      <vt:lpstr>8. La pauvreté des données disponibles</vt:lpstr>
      <vt:lpstr>9. Un usage spécifique du serious gaming (1)  </vt:lpstr>
      <vt:lpstr>9. Un usage spécifique du serious gaming (2)  </vt:lpstr>
      <vt:lpstr>10. Le programme de recherche (ressources,  partenariat, échéances) </vt:lpstr>
      <vt:lpstr>Références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Yann Moulier Boutang</dc:creator>
  <cp:lastModifiedBy>Yann Moulier Boutang</cp:lastModifiedBy>
  <cp:revision>1</cp:revision>
  <dcterms:created xsi:type="dcterms:W3CDTF">2013-01-25T08:46:14Z</dcterms:created>
  <dcterms:modified xsi:type="dcterms:W3CDTF">2013-01-25T08:49:14Z</dcterms:modified>
</cp:coreProperties>
</file>