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7"/>
  </p:notesMasterIdLst>
  <p:sldIdLst>
    <p:sldId id="296" r:id="rId2"/>
    <p:sldId id="261" r:id="rId3"/>
    <p:sldId id="262" r:id="rId4"/>
    <p:sldId id="297" r:id="rId5"/>
    <p:sldId id="298" r:id="rId6"/>
    <p:sldId id="299" r:id="rId7"/>
    <p:sldId id="300" r:id="rId8"/>
    <p:sldId id="301" r:id="rId9"/>
    <p:sldId id="302" r:id="rId10"/>
    <p:sldId id="303" r:id="rId11"/>
    <p:sldId id="263" r:id="rId12"/>
    <p:sldId id="304" r:id="rId13"/>
    <p:sldId id="306" r:id="rId14"/>
    <p:sldId id="305" r:id="rId15"/>
    <p:sldId id="307" r:id="rId16"/>
    <p:sldId id="308" r:id="rId17"/>
    <p:sldId id="309" r:id="rId18"/>
    <p:sldId id="310" r:id="rId19"/>
    <p:sldId id="311" r:id="rId20"/>
    <p:sldId id="312" r:id="rId21"/>
    <p:sldId id="313" r:id="rId22"/>
    <p:sldId id="314" r:id="rId23"/>
    <p:sldId id="315" r:id="rId24"/>
    <p:sldId id="316" r:id="rId25"/>
    <p:sldId id="317" r:id="rId2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2" d="100"/>
          <a:sy n="102" d="100"/>
        </p:scale>
        <p:origin x="-1072"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187C49-7DBB-2C41-B586-85A0988E1025}" type="datetimeFigureOut">
              <a:rPr lang="fr-FR" smtClean="0"/>
              <a:pPr/>
              <a:t>11/12/12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F32BCB-6565-F844-BCE3-34FBB52D25BF}"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4031A8-7462-A048-90F0-2BACC0C41002}" type="slidenum">
              <a:rPr lang="fr-FR">
                <a:ea typeface="ＭＳ Ｐゴシック" charset="-128"/>
                <a:cs typeface="ＭＳ Ｐゴシック" charset="-128"/>
              </a:rPr>
              <a:pPr fontAlgn="base">
                <a:spcBef>
                  <a:spcPct val="0"/>
                </a:spcBef>
                <a:spcAft>
                  <a:spcPct val="0"/>
                </a:spcAft>
              </a:pPr>
              <a:t>1</a:t>
            </a:fld>
            <a:endParaRPr lang="fr-FR">
              <a:ea typeface="ＭＳ Ｐゴシック" charset="-128"/>
              <a:cs typeface="ＭＳ Ｐゴシック" charset="-128"/>
            </a:endParaRPr>
          </a:p>
        </p:txBody>
      </p:sp>
      <p:sp>
        <p:nvSpPr>
          <p:cNvPr id="15363"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pt-PT"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5E853C73-AF8D-F04B-B905-A0C69956BCD9}" type="slidenum">
              <a:rPr lang="fr-FR"/>
              <a:pPr/>
              <a:t>3</a:t>
            </a:fld>
            <a:endParaRPr lang="fr-FR"/>
          </a:p>
        </p:txBody>
      </p:sp>
      <p:sp>
        <p:nvSpPr>
          <p:cNvPr id="50179"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0180"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a:spcBef>
                <a:spcPct val="0"/>
              </a:spcBef>
            </a:pPr>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5E853C73-AF8D-F04B-B905-A0C69956BCD9}" type="slidenum">
              <a:rPr lang="fr-FR"/>
              <a:pPr/>
              <a:t>4</a:t>
            </a:fld>
            <a:endParaRPr lang="fr-FR"/>
          </a:p>
        </p:txBody>
      </p:sp>
      <p:sp>
        <p:nvSpPr>
          <p:cNvPr id="50179"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0180"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a:spcBef>
                <a:spcPct val="0"/>
              </a:spcBef>
            </a:pPr>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5E853C73-AF8D-F04B-B905-A0C69956BCD9}" type="slidenum">
              <a:rPr lang="fr-FR"/>
              <a:pPr/>
              <a:t>5</a:t>
            </a:fld>
            <a:endParaRPr lang="fr-FR"/>
          </a:p>
        </p:txBody>
      </p:sp>
      <p:sp>
        <p:nvSpPr>
          <p:cNvPr id="50179"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0180"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a:spcBef>
                <a:spcPct val="0"/>
              </a:spcBef>
            </a:pPr>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5E853C73-AF8D-F04B-B905-A0C69956BCD9}" type="slidenum">
              <a:rPr lang="fr-FR"/>
              <a:pPr/>
              <a:t>6</a:t>
            </a:fld>
            <a:endParaRPr lang="fr-FR"/>
          </a:p>
        </p:txBody>
      </p:sp>
      <p:sp>
        <p:nvSpPr>
          <p:cNvPr id="50179"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0180"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a:spcBef>
                <a:spcPct val="0"/>
              </a:spcBef>
            </a:pPr>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5E853C73-AF8D-F04B-B905-A0C69956BCD9}" type="slidenum">
              <a:rPr lang="fr-FR"/>
              <a:pPr/>
              <a:t>7</a:t>
            </a:fld>
            <a:endParaRPr lang="fr-FR"/>
          </a:p>
        </p:txBody>
      </p:sp>
      <p:sp>
        <p:nvSpPr>
          <p:cNvPr id="50179"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0180"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a:spcBef>
                <a:spcPct val="0"/>
              </a:spcBef>
            </a:pPr>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5E853C73-AF8D-F04B-B905-A0C69956BCD9}" type="slidenum">
              <a:rPr lang="fr-FR"/>
              <a:pPr/>
              <a:t>8</a:t>
            </a:fld>
            <a:endParaRPr lang="fr-FR"/>
          </a:p>
        </p:txBody>
      </p:sp>
      <p:sp>
        <p:nvSpPr>
          <p:cNvPr id="50179"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0180"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a:spcBef>
                <a:spcPct val="0"/>
              </a:spcBef>
            </a:pPr>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5E853C73-AF8D-F04B-B905-A0C69956BCD9}" type="slidenum">
              <a:rPr lang="fr-FR"/>
              <a:pPr/>
              <a:t>9</a:t>
            </a:fld>
            <a:endParaRPr lang="fr-FR"/>
          </a:p>
        </p:txBody>
      </p:sp>
      <p:sp>
        <p:nvSpPr>
          <p:cNvPr id="50179"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0180"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a:spcBef>
                <a:spcPct val="0"/>
              </a:spcBef>
            </a:pPr>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5E853C73-AF8D-F04B-B905-A0C69956BCD9}" type="slidenum">
              <a:rPr lang="fr-FR"/>
              <a:pPr/>
              <a:t>10</a:t>
            </a:fld>
            <a:endParaRPr lang="fr-FR"/>
          </a:p>
        </p:txBody>
      </p:sp>
      <p:sp>
        <p:nvSpPr>
          <p:cNvPr id="50179"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0180"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a:spcBef>
                <a:spcPct val="0"/>
              </a:spcBef>
            </a:pP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8936168-B1FC-424E-A53F-F18D1E93401E}" type="datetimeFigureOut">
              <a:rPr lang="fr-FR" smtClean="0"/>
              <a:pPr/>
              <a:t>11/12/12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AAB1D4-C3BD-944A-8634-9EF7891AF14B}"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8936168-B1FC-424E-A53F-F18D1E93401E}" type="datetimeFigureOut">
              <a:rPr lang="fr-FR" smtClean="0"/>
              <a:pPr/>
              <a:t>11/12/12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AAB1D4-C3BD-944A-8634-9EF7891AF14B}"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8936168-B1FC-424E-A53F-F18D1E93401E}" type="datetimeFigureOut">
              <a:rPr lang="fr-FR" smtClean="0"/>
              <a:pPr/>
              <a:t>11/12/12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AAB1D4-C3BD-944A-8634-9EF7891AF14B}"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8936168-B1FC-424E-A53F-F18D1E93401E}" type="datetimeFigureOut">
              <a:rPr lang="fr-FR" smtClean="0"/>
              <a:pPr/>
              <a:t>11/12/12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AAB1D4-C3BD-944A-8634-9EF7891AF14B}"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8936168-B1FC-424E-A53F-F18D1E93401E}" type="datetimeFigureOut">
              <a:rPr lang="fr-FR" smtClean="0"/>
              <a:pPr/>
              <a:t>11/12/12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AAB1D4-C3BD-944A-8634-9EF7891AF14B}"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8936168-B1FC-424E-A53F-F18D1E93401E}" type="datetimeFigureOut">
              <a:rPr lang="fr-FR" smtClean="0"/>
              <a:pPr/>
              <a:t>11/12/12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AAB1D4-C3BD-944A-8634-9EF7891AF14B}"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8936168-B1FC-424E-A53F-F18D1E93401E}" type="datetimeFigureOut">
              <a:rPr lang="fr-FR" smtClean="0"/>
              <a:pPr/>
              <a:t>11/12/12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AAB1D4-C3BD-944A-8634-9EF7891AF14B}"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A8936168-B1FC-424E-A53F-F18D1E93401E}" type="datetimeFigureOut">
              <a:rPr lang="fr-FR" smtClean="0"/>
              <a:pPr/>
              <a:t>11/12/12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AAB1D4-C3BD-944A-8634-9EF7891AF14B}"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8936168-B1FC-424E-A53F-F18D1E93401E}" type="datetimeFigureOut">
              <a:rPr lang="fr-FR" smtClean="0"/>
              <a:pPr/>
              <a:t>11/12/12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AAB1D4-C3BD-944A-8634-9EF7891AF14B}"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8936168-B1FC-424E-A53F-F18D1E93401E}" type="datetimeFigureOut">
              <a:rPr lang="fr-FR" smtClean="0"/>
              <a:pPr/>
              <a:t>11/12/12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AAB1D4-C3BD-944A-8634-9EF7891AF14B}"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8936168-B1FC-424E-A53F-F18D1E93401E}" type="datetimeFigureOut">
              <a:rPr lang="fr-FR" smtClean="0"/>
              <a:pPr/>
              <a:t>11/12/12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AAB1D4-C3BD-944A-8634-9EF7891AF14B}"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36168-B1FC-424E-A53F-F18D1E93401E}" type="datetimeFigureOut">
              <a:rPr lang="fr-FR" smtClean="0"/>
              <a:pPr/>
              <a:t>11/12/12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AB1D4-C3BD-944A-8634-9EF7891AF14B}"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mailto:yann.moulier.boutang@utc.fr" TargetMode="External"/><Relationship Id="rId5" Type="http://schemas.openxmlformats.org/officeDocument/2006/relationships/hyperlink" Target="mailto:yann.m.boutang@gmail.com" TargetMode="External"/><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338" name="Picture 3"/>
          <p:cNvPicPr>
            <a:picLocks noGrp="1" noChangeAspect="1" noChangeArrowheads="1"/>
          </p:cNvPicPr>
          <p:nvPr>
            <p:ph type="title"/>
          </p:nvPr>
        </p:nvPicPr>
        <p:blipFill>
          <a:blip r:embed="rId3"/>
          <a:srcRect/>
          <a:stretch>
            <a:fillRect/>
          </a:stretch>
        </p:blipFill>
        <p:spPr>
          <a:xfrm>
            <a:off x="0" y="13626"/>
            <a:ext cx="4010526" cy="1669900"/>
          </a:xfrm>
        </p:spPr>
      </p:pic>
      <p:sp>
        <p:nvSpPr>
          <p:cNvPr id="14339" name="Text Box 4"/>
          <p:cNvSpPr txBox="1">
            <a:spLocks noChangeArrowheads="1"/>
          </p:cNvSpPr>
          <p:nvPr/>
        </p:nvSpPr>
        <p:spPr bwMode="auto">
          <a:xfrm>
            <a:off x="5791200" y="304800"/>
            <a:ext cx="3352800" cy="457200"/>
          </a:xfrm>
          <a:prstGeom prst="rect">
            <a:avLst/>
          </a:prstGeom>
          <a:noFill/>
          <a:ln w="9525">
            <a:noFill/>
            <a:miter lim="800000"/>
            <a:headEnd/>
            <a:tailEnd/>
          </a:ln>
        </p:spPr>
        <p:txBody>
          <a:bodyPr>
            <a:prstTxWarp prst="textNoShape">
              <a:avLst/>
            </a:prstTxWarp>
            <a:spAutoFit/>
          </a:bodyPr>
          <a:lstStyle/>
          <a:p>
            <a:pPr>
              <a:spcBef>
                <a:spcPct val="50000"/>
              </a:spcBef>
            </a:pPr>
            <a:endParaRPr lang="pt-PT">
              <a:latin typeface="Calibri" charset="0"/>
            </a:endParaRPr>
          </a:p>
        </p:txBody>
      </p:sp>
      <p:sp>
        <p:nvSpPr>
          <p:cNvPr id="14340" name="Rectangle 5"/>
          <p:cNvSpPr>
            <a:spLocks noChangeArrowheads="1"/>
          </p:cNvSpPr>
          <p:nvPr/>
        </p:nvSpPr>
        <p:spPr bwMode="auto">
          <a:xfrm>
            <a:off x="5856288" y="223838"/>
            <a:ext cx="3287712" cy="457200"/>
          </a:xfrm>
          <a:prstGeom prst="rect">
            <a:avLst/>
          </a:prstGeom>
          <a:noFill/>
          <a:ln w="9525">
            <a:noFill/>
            <a:miter lim="800000"/>
            <a:headEnd/>
            <a:tailEnd/>
          </a:ln>
        </p:spPr>
        <p:txBody>
          <a:bodyPr>
            <a:prstTxWarp prst="textNoShape">
              <a:avLst/>
            </a:prstTxWarp>
            <a:spAutoFit/>
          </a:bodyPr>
          <a:lstStyle/>
          <a:p>
            <a:endParaRPr lang="pt-PT">
              <a:latin typeface="Calibri" charset="0"/>
            </a:endParaRPr>
          </a:p>
        </p:txBody>
      </p:sp>
      <p:sp>
        <p:nvSpPr>
          <p:cNvPr id="14341" name="Rectangle 8"/>
          <p:cNvSpPr>
            <a:spLocks noChangeArrowheads="1"/>
          </p:cNvSpPr>
          <p:nvPr/>
        </p:nvSpPr>
        <p:spPr bwMode="auto">
          <a:xfrm>
            <a:off x="0" y="1676399"/>
            <a:ext cx="6239801" cy="1477328"/>
          </a:xfrm>
          <a:prstGeom prst="rect">
            <a:avLst/>
          </a:prstGeom>
          <a:noFill/>
          <a:ln w="9525">
            <a:noFill/>
            <a:miter lim="800000"/>
            <a:headEnd/>
            <a:tailEnd/>
          </a:ln>
        </p:spPr>
        <p:txBody>
          <a:bodyPr wrap="square">
            <a:prstTxWarp prst="textNoShape">
              <a:avLst/>
            </a:prstTxWarp>
            <a:spAutoFit/>
          </a:bodyPr>
          <a:lstStyle/>
          <a:p>
            <a:pPr algn="r"/>
            <a:r>
              <a:rPr lang="fr-FR" sz="3200" b="1" dirty="0">
                <a:solidFill>
                  <a:srgbClr val="FFDE0B"/>
                </a:solidFill>
                <a:latin typeface="Calibri" charset="0"/>
              </a:rPr>
              <a:t>Yann Moulier </a:t>
            </a:r>
            <a:r>
              <a:rPr lang="fr-FR" sz="3200" b="1" dirty="0" smtClean="0">
                <a:solidFill>
                  <a:srgbClr val="FFDE0B"/>
                </a:solidFill>
                <a:latin typeface="Calibri" charset="0"/>
              </a:rPr>
              <a:t>Boutang</a:t>
            </a:r>
          </a:p>
          <a:p>
            <a:pPr algn="r"/>
            <a:r>
              <a:rPr lang="fr-FR" b="1" dirty="0" smtClean="0">
                <a:latin typeface="Calibri" charset="0"/>
              </a:rPr>
              <a:t>Professeur de sciences économiques  COSTECH  </a:t>
            </a:r>
          </a:p>
          <a:p>
            <a:pPr algn="r"/>
            <a:r>
              <a:rPr lang="fr-FR" sz="2000" dirty="0">
                <a:latin typeface="Calibri" charset="0"/>
                <a:hlinkClick r:id="rId4"/>
              </a:rPr>
              <a:t>yann.moulier.boutang@</a:t>
            </a:r>
            <a:r>
              <a:rPr lang="fr-FR" sz="2000" dirty="0" smtClean="0">
                <a:latin typeface="Calibri" charset="0"/>
                <a:hlinkClick r:id="rId4"/>
              </a:rPr>
              <a:t>utc.fr</a:t>
            </a:r>
            <a:r>
              <a:rPr lang="fr-FR" sz="2000" dirty="0" smtClean="0">
                <a:latin typeface="Calibri" charset="0"/>
              </a:rPr>
              <a:t>  or </a:t>
            </a:r>
            <a:r>
              <a:rPr lang="fr-FR" sz="2000" dirty="0" smtClean="0">
                <a:latin typeface="Calibri" charset="0"/>
                <a:hlinkClick r:id="rId5"/>
              </a:rPr>
              <a:t>yann.m.boutang@gmail.com</a:t>
            </a:r>
            <a:r>
              <a:rPr lang="fr-FR" sz="2000" dirty="0" smtClean="0">
                <a:latin typeface="Calibri" charset="0"/>
              </a:rPr>
              <a:t> </a:t>
            </a:r>
            <a:endParaRPr lang="fr-FR" sz="2000" dirty="0">
              <a:latin typeface="Calibri" charset="0"/>
            </a:endParaRPr>
          </a:p>
        </p:txBody>
      </p:sp>
      <p:sp>
        <p:nvSpPr>
          <p:cNvPr id="14344" name="Rectangle 9"/>
          <p:cNvSpPr>
            <a:spLocks noChangeArrowheads="1"/>
          </p:cNvSpPr>
          <p:nvPr/>
        </p:nvSpPr>
        <p:spPr bwMode="auto">
          <a:xfrm>
            <a:off x="65088" y="4118153"/>
            <a:ext cx="5791200" cy="646331"/>
          </a:xfrm>
          <a:prstGeom prst="rect">
            <a:avLst/>
          </a:prstGeom>
          <a:noFill/>
          <a:ln w="9525">
            <a:noFill/>
            <a:miter lim="800000"/>
            <a:headEnd/>
            <a:tailEnd/>
          </a:ln>
        </p:spPr>
        <p:txBody>
          <a:bodyPr wrap="square">
            <a:prstTxWarp prst="textNoShape">
              <a:avLst/>
            </a:prstTxWarp>
            <a:spAutoFit/>
          </a:bodyPr>
          <a:lstStyle/>
          <a:p>
            <a:pPr algn="ctr"/>
            <a:endParaRPr lang="fr-FR" dirty="0" smtClean="0">
              <a:solidFill>
                <a:srgbClr val="FFDE0B"/>
              </a:solidFill>
              <a:latin typeface="Calibri" charset="0"/>
            </a:endParaRPr>
          </a:p>
          <a:p>
            <a:pPr algn="ctr"/>
            <a:endParaRPr lang="fr-FR" dirty="0" smtClean="0">
              <a:solidFill>
                <a:srgbClr val="FFDE0B"/>
              </a:solidFill>
              <a:latin typeface="Calibri" charset="0"/>
            </a:endParaRPr>
          </a:p>
        </p:txBody>
      </p:sp>
      <p:pic>
        <p:nvPicPr>
          <p:cNvPr id="9" name="Image 8"/>
          <p:cNvPicPr>
            <a:picLocks noChangeAspect="1"/>
          </p:cNvPicPr>
          <p:nvPr/>
        </p:nvPicPr>
        <p:blipFill>
          <a:blip r:embed="rId6"/>
          <a:stretch>
            <a:fillRect/>
          </a:stretch>
        </p:blipFill>
        <p:spPr>
          <a:xfrm>
            <a:off x="6836888" y="-69268"/>
            <a:ext cx="2307112" cy="3311662"/>
          </a:xfrm>
          <a:prstGeom prst="rect">
            <a:avLst/>
          </a:prstGeom>
        </p:spPr>
      </p:pic>
      <p:sp>
        <p:nvSpPr>
          <p:cNvPr id="10" name="ZoneTexte 9"/>
          <p:cNvSpPr txBox="1"/>
          <p:nvPr/>
        </p:nvSpPr>
        <p:spPr>
          <a:xfrm>
            <a:off x="0" y="4764484"/>
            <a:ext cx="6239801" cy="3785652"/>
          </a:xfrm>
          <a:prstGeom prst="rect">
            <a:avLst/>
          </a:prstGeom>
          <a:noFill/>
        </p:spPr>
        <p:txBody>
          <a:bodyPr wrap="square" rtlCol="0">
            <a:spAutoFit/>
          </a:bodyPr>
          <a:lstStyle/>
          <a:p>
            <a:r>
              <a:rPr lang="fr-FR" sz="2000" b="1" dirty="0"/>
              <a:t>PEUT-ON ÉVALUER LA CONFIANCE ? </a:t>
            </a:r>
            <a:endParaRPr lang="fr-FR" sz="2000" dirty="0"/>
          </a:p>
          <a:p>
            <a:r>
              <a:rPr lang="fr-FR" sz="2000" b="1" dirty="0"/>
              <a:t>Codification de la confiance et valeur </a:t>
            </a:r>
            <a:r>
              <a:rPr lang="fr-FR" sz="2000" b="1" dirty="0" smtClean="0"/>
              <a:t>économique</a:t>
            </a:r>
          </a:p>
          <a:p>
            <a:r>
              <a:rPr lang="fr-FR" sz="2000" b="1" dirty="0" smtClean="0"/>
              <a:t>Séminaire Organisation/Innovation/International</a:t>
            </a:r>
          </a:p>
          <a:p>
            <a:r>
              <a:rPr lang="fr-FR" sz="2000" b="1" dirty="0" smtClean="0"/>
              <a:t>GE90</a:t>
            </a:r>
          </a:p>
          <a:p>
            <a:r>
              <a:rPr lang="fr-FR" sz="2000" b="1" dirty="0" smtClean="0"/>
              <a:t>Journée commune avec le séminaire </a:t>
            </a:r>
            <a:r>
              <a:rPr lang="fr-FR" sz="2000" b="1" dirty="0" err="1" smtClean="0"/>
              <a:t>Phiteco</a:t>
            </a:r>
            <a:endParaRPr lang="fr-FR" sz="2000" b="1" dirty="0" smtClean="0"/>
          </a:p>
          <a:p>
            <a:r>
              <a:rPr lang="fr-FR" sz="2000" b="1" dirty="0" smtClean="0"/>
              <a:t>Mercredi après midi, 25 janvier 2012 </a:t>
            </a:r>
          </a:p>
          <a:p>
            <a:endParaRPr lang="fr-FR" sz="2400" b="1" dirty="0" smtClean="0"/>
          </a:p>
          <a:p>
            <a:endParaRPr lang="fr-FR" sz="2400" b="1" dirty="0" smtClean="0"/>
          </a:p>
          <a:p>
            <a:endParaRPr lang="fr-FR" sz="2400" b="1" dirty="0" smtClean="0"/>
          </a:p>
          <a:p>
            <a:endParaRPr lang="fr-FR" sz="2400" b="1" dirty="0" smtClean="0"/>
          </a:p>
          <a:p>
            <a:endParaRPr lang="fr-FR" sz="2400" dirty="0" smtClean="0"/>
          </a:p>
        </p:txBody>
      </p:sp>
      <p:sp>
        <p:nvSpPr>
          <p:cNvPr id="12" name="ZoneTexte 11"/>
          <p:cNvSpPr txBox="1"/>
          <p:nvPr/>
        </p:nvSpPr>
        <p:spPr>
          <a:xfrm>
            <a:off x="67192" y="3153726"/>
            <a:ext cx="6674912" cy="1200328"/>
          </a:xfrm>
          <a:prstGeom prst="rect">
            <a:avLst/>
          </a:prstGeom>
          <a:noFill/>
        </p:spPr>
        <p:txBody>
          <a:bodyPr wrap="square" rtlCol="0">
            <a:spAutoFit/>
          </a:bodyPr>
          <a:lstStyle/>
          <a:p>
            <a:r>
              <a:rPr lang="fr-FR" sz="2400" b="1" dirty="0" smtClean="0"/>
              <a:t>La question des dispositifs de confiance </a:t>
            </a:r>
          </a:p>
          <a:p>
            <a:r>
              <a:rPr lang="fr-FR" sz="2400" b="1" dirty="0" smtClean="0"/>
              <a:t>dans le cas des immobilisations immatérielles peu ou  non codifiables</a:t>
            </a:r>
            <a:endParaRPr lang="fr-FR"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0" y="0"/>
            <a:ext cx="9144000" cy="1016000"/>
          </a:xfrm>
          <a:solidFill>
            <a:srgbClr val="FFFF00"/>
          </a:solidFill>
        </p:spPr>
        <p:txBody>
          <a:bodyPr/>
          <a:lstStyle/>
          <a:p>
            <a:pPr eaLnBrk="1" hangingPunct="1"/>
            <a:r>
              <a:rPr lang="fr-FR" dirty="0" smtClean="0"/>
              <a:t>Introduction (7) </a:t>
            </a:r>
            <a:endParaRPr lang="fr-FR" dirty="0"/>
          </a:p>
        </p:txBody>
      </p:sp>
      <p:sp>
        <p:nvSpPr>
          <p:cNvPr id="6" name="Rectangle 5"/>
          <p:cNvSpPr/>
          <p:nvPr/>
        </p:nvSpPr>
        <p:spPr>
          <a:xfrm>
            <a:off x="0" y="1016000"/>
            <a:ext cx="9144000" cy="7755968"/>
          </a:xfrm>
          <a:prstGeom prst="rect">
            <a:avLst/>
          </a:prstGeom>
        </p:spPr>
        <p:txBody>
          <a:bodyPr wrap="square">
            <a:spAutoFit/>
          </a:bodyPr>
          <a:lstStyle/>
          <a:p>
            <a:pPr>
              <a:buFont typeface="Arial"/>
              <a:buChar char="•"/>
            </a:pPr>
            <a:r>
              <a:rPr lang="fr-FR" sz="2400" dirty="0" smtClean="0"/>
              <a:t>Le deuxième problème est celui de la mobilisation dans le cas du recours à un partenariat par formation d’une société en joint venture à un nouveau type d’immatériel qui est la confiance.</a:t>
            </a:r>
          </a:p>
          <a:p>
            <a:r>
              <a:rPr lang="fr-FR" sz="2400" dirty="0" smtClean="0"/>
              <a:t> </a:t>
            </a:r>
          </a:p>
          <a:p>
            <a:pPr>
              <a:buFont typeface="Arial"/>
              <a:buChar char="•"/>
            </a:pPr>
            <a:r>
              <a:rPr lang="fr-FR" sz="2400" dirty="0" smtClean="0"/>
              <a:t>Cet immatériel est lui-même soumis à des conditions. </a:t>
            </a:r>
          </a:p>
          <a:p>
            <a:endParaRPr lang="fr-FR" sz="2400" dirty="0" smtClean="0"/>
          </a:p>
          <a:p>
            <a:pPr>
              <a:buFont typeface="Arial"/>
              <a:buChar char="•"/>
            </a:pPr>
            <a:r>
              <a:rPr lang="fr-FR" sz="2400" dirty="0" smtClean="0"/>
              <a:t> C’est à ce second problème que nous allons consacrer notre réflexion.</a:t>
            </a:r>
          </a:p>
          <a:p>
            <a:pPr>
              <a:buFont typeface="Arial"/>
              <a:buChar char="•"/>
            </a:pPr>
            <a:endParaRPr lang="fr-FR" sz="2400" dirty="0" smtClean="0"/>
          </a:p>
          <a:p>
            <a:pPr>
              <a:buFont typeface="Arial"/>
              <a:buChar char="•"/>
            </a:pPr>
            <a:endParaRPr lang="fr-FR" sz="2400" dirty="0" smtClean="0"/>
          </a:p>
          <a:p>
            <a:pPr>
              <a:buFont typeface="Arial"/>
              <a:buChar char="•"/>
            </a:pPr>
            <a:endParaRPr lang="fr-FR" sz="2400" dirty="0"/>
          </a:p>
          <a:p>
            <a:pPr>
              <a:buFont typeface="Arial"/>
              <a:buChar char="•"/>
            </a:pPr>
            <a:r>
              <a:rPr lang="fr-FR" sz="2400" dirty="0" smtClean="0"/>
              <a:t>  Dans une première partie nous examinerons en quoi et comment les partenariats industriels supposent-ils la confiance. Dans une  seconde partie pour conclure,  nous verrons à quelles conditions et sous quelles modalités la confiance peut-elle être donnée et ou retirée. </a:t>
            </a:r>
          </a:p>
          <a:p>
            <a:pPr>
              <a:buFont typeface="Arial"/>
              <a:buChar char="•"/>
            </a:pPr>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069474"/>
          </a:xfrm>
          <a:solidFill>
            <a:srgbClr val="FFFF00"/>
          </a:solidFill>
        </p:spPr>
        <p:txBody>
          <a:bodyPr>
            <a:normAutofit fontScale="90000"/>
          </a:bodyPr>
          <a:lstStyle/>
          <a:p>
            <a:r>
              <a:rPr lang="fr-FR" sz="3600" dirty="0" smtClean="0">
                <a:solidFill>
                  <a:schemeClr val="tx1"/>
                </a:solidFill>
              </a:rPr>
              <a:t>1. En quoi et comment les partenariats industriels supposent-ils la confiance ?  (1) </a:t>
            </a:r>
            <a:endParaRPr lang="fr-FR" dirty="0"/>
          </a:p>
        </p:txBody>
      </p:sp>
      <p:sp>
        <p:nvSpPr>
          <p:cNvPr id="17411" name="Rectangle 3"/>
          <p:cNvSpPr>
            <a:spLocks noGrp="1" noChangeArrowheads="1"/>
          </p:cNvSpPr>
          <p:nvPr>
            <p:ph type="body" idx="1"/>
          </p:nvPr>
        </p:nvSpPr>
        <p:spPr>
          <a:xfrm>
            <a:off x="0" y="1069474"/>
            <a:ext cx="9144000" cy="5788526"/>
          </a:xfrm>
        </p:spPr>
        <p:txBody>
          <a:bodyPr>
            <a:normAutofit fontScale="85000" lnSpcReduction="10000"/>
          </a:bodyPr>
          <a:lstStyle/>
          <a:p>
            <a:pPr eaLnBrk="1" hangingPunct="1">
              <a:lnSpc>
                <a:spcPct val="90000"/>
              </a:lnSpc>
              <a:buNone/>
            </a:pPr>
            <a:endParaRPr lang="fr-FR" sz="2400" dirty="0" smtClean="0">
              <a:solidFill>
                <a:schemeClr val="folHlink"/>
              </a:solidFill>
            </a:endParaRPr>
          </a:p>
          <a:p>
            <a:pPr>
              <a:lnSpc>
                <a:spcPct val="90000"/>
              </a:lnSpc>
            </a:pPr>
            <a:r>
              <a:rPr lang="fr-FR" sz="2400" dirty="0" smtClean="0">
                <a:solidFill>
                  <a:srgbClr val="000000"/>
                </a:solidFill>
              </a:rPr>
              <a:t>Supposons que une firme B souhaite accéder aux ressources immatérielles non codifiables (immatériels 2)  qui appartiennent  ou paraissent à la disposition d’une firme A  ; que ni A ni B ne puissent et/ou ne souhaitent accéder à des formes codifiées de connaissances (brevets, acquisitions de droit d’utiliser des marques). A parce qu’elle craint que les droits de la propriété intellectuelle ne puissent pas être mis en œuvre correctement  par l’entreprise B et ou par le pays où l’accord serait réalisé et que la diffusion numérique soit l’occasion d’une dissémination sans contrôle de sa part, ni obtention de revenu; la firme B, de son côté ne souhaitant pas procéder à ces acquisitions d’immatériels 1 (brevets, marques, droit d’auteur courant des programmes informatiques) soit que cela soit trop cher pour elle, soit parce qu’elle estime que seule l’appropriation par elle d’immatériels 2 (tels le know how, la </a:t>
            </a:r>
            <a:r>
              <a:rPr lang="fr-FR" sz="2400" dirty="0" err="1" smtClean="0">
                <a:solidFill>
                  <a:srgbClr val="000000"/>
                </a:solidFill>
              </a:rPr>
              <a:t>contextualisation</a:t>
            </a:r>
            <a:r>
              <a:rPr lang="fr-FR" sz="2400" dirty="0" smtClean="0">
                <a:solidFill>
                  <a:srgbClr val="000000"/>
                </a:solidFill>
              </a:rPr>
              <a:t>, les relations ou réseaux implicites des outils et des connaissances spécifiques, la formation  et l’apprentissage) constitue une garantie d’amélioration durable de sa position dans la division mondiale du travail.</a:t>
            </a:r>
            <a:endParaRPr lang="fr-FR" sz="2400" dirty="0">
              <a:solidFill>
                <a:srgbClr val="000000"/>
              </a:solidFill>
            </a:endParaRPr>
          </a:p>
          <a:p>
            <a:pPr>
              <a:lnSpc>
                <a:spcPct val="90000"/>
              </a:lnSpc>
            </a:pPr>
            <a:r>
              <a:rPr lang="fr-FR" sz="2400" dirty="0" smtClean="0">
                <a:solidFill>
                  <a:srgbClr val="000000"/>
                </a:solidFill>
              </a:rPr>
              <a:t>La solution qui peut satisfaire tant l’entreprise A au capital KA  formée de son capital matériel </a:t>
            </a:r>
            <a:r>
              <a:rPr lang="fr-FR" sz="2400" dirty="0" err="1" smtClean="0">
                <a:solidFill>
                  <a:srgbClr val="000000"/>
                </a:solidFill>
              </a:rPr>
              <a:t>kmA</a:t>
            </a:r>
            <a:r>
              <a:rPr lang="fr-FR" sz="2400" dirty="0" smtClean="0">
                <a:solidFill>
                  <a:srgbClr val="000000"/>
                </a:solidFill>
              </a:rPr>
              <a:t> et de son capital immatériel </a:t>
            </a:r>
            <a:r>
              <a:rPr lang="fr-FR" sz="2400" dirty="0" err="1" smtClean="0">
                <a:solidFill>
                  <a:srgbClr val="000000"/>
                </a:solidFill>
              </a:rPr>
              <a:t>kiA</a:t>
            </a:r>
            <a:r>
              <a:rPr lang="fr-FR" sz="2400" dirty="0" smtClean="0">
                <a:solidFill>
                  <a:srgbClr val="000000"/>
                </a:solidFill>
              </a:rPr>
              <a:t> , que B au capital KB formée de son capital matériel </a:t>
            </a:r>
            <a:r>
              <a:rPr lang="fr-FR" sz="2400" dirty="0" err="1" smtClean="0">
                <a:solidFill>
                  <a:srgbClr val="000000"/>
                </a:solidFill>
              </a:rPr>
              <a:t>kmB</a:t>
            </a:r>
            <a:r>
              <a:rPr lang="fr-FR" sz="2400" dirty="0" smtClean="0">
                <a:solidFill>
                  <a:srgbClr val="000000"/>
                </a:solidFill>
              </a:rPr>
              <a:t>  et de son capital immatériel </a:t>
            </a:r>
            <a:r>
              <a:rPr lang="fr-FR" sz="2400" dirty="0" err="1" smtClean="0">
                <a:solidFill>
                  <a:srgbClr val="000000"/>
                </a:solidFill>
              </a:rPr>
              <a:t>kiB</a:t>
            </a:r>
            <a:r>
              <a:rPr lang="fr-FR" sz="2400" dirty="0" smtClean="0">
                <a:solidFill>
                  <a:srgbClr val="000000"/>
                </a:solidFill>
              </a:rPr>
              <a:t>  (avec dans chacune km + </a:t>
            </a:r>
            <a:r>
              <a:rPr lang="fr-FR" sz="2400" dirty="0" err="1" smtClean="0">
                <a:solidFill>
                  <a:srgbClr val="000000"/>
                </a:solidFill>
              </a:rPr>
              <a:t>ki</a:t>
            </a:r>
            <a:r>
              <a:rPr lang="fr-FR" sz="2400" dirty="0" smtClean="0">
                <a:solidFill>
                  <a:srgbClr val="000000"/>
                </a:solidFill>
              </a:rPr>
              <a:t> = K=1)  consistera alors à chercher une solution globale (packaging) par la formation d’une société C commune à A et à B de capital total K où est le capital total de la nouvelle société et où </a:t>
            </a:r>
            <a:r>
              <a:rPr lang="fr-FR" sz="2400" dirty="0" err="1" smtClean="0">
                <a:solidFill>
                  <a:srgbClr val="000000"/>
                </a:solidFill>
              </a:rPr>
              <a:t>kiC</a:t>
            </a:r>
            <a:r>
              <a:rPr lang="fr-FR" sz="2400" dirty="0" smtClean="0">
                <a:solidFill>
                  <a:srgbClr val="000000"/>
                </a:solidFill>
              </a:rPr>
              <a:t>  =  </a:t>
            </a:r>
            <a:r>
              <a:rPr lang="fr-FR" sz="2400" dirty="0" err="1" smtClean="0">
                <a:solidFill>
                  <a:srgbClr val="000000"/>
                </a:solidFill>
              </a:rPr>
              <a:t>kiA</a:t>
            </a:r>
            <a:r>
              <a:rPr lang="fr-FR" sz="2400" dirty="0" smtClean="0">
                <a:solidFill>
                  <a:srgbClr val="000000"/>
                </a:solidFill>
              </a:rPr>
              <a:t> + </a:t>
            </a:r>
            <a:r>
              <a:rPr lang="fr-FR" sz="2400" dirty="0" err="1" smtClean="0">
                <a:solidFill>
                  <a:srgbClr val="000000"/>
                </a:solidFill>
              </a:rPr>
              <a:t>ki</a:t>
            </a:r>
            <a:r>
              <a:rPr lang="fr-FR" sz="2400" dirty="0" smtClean="0">
                <a:solidFill>
                  <a:srgbClr val="000000"/>
                </a:solidFill>
              </a:rPr>
              <a:t> B = 1. </a:t>
            </a:r>
          </a:p>
          <a:p>
            <a:pPr eaLnBrk="1" hangingPunct="1">
              <a:lnSpc>
                <a:spcPct val="90000"/>
              </a:lnSpc>
              <a:buNone/>
            </a:pPr>
            <a:r>
              <a:rPr lang="fr-FR" sz="2400" dirty="0" smtClean="0">
                <a:solidFill>
                  <a:srgbClr val="000000"/>
                </a:solidFill>
              </a:rPr>
              <a:t>. </a:t>
            </a:r>
            <a:endParaRPr lang="fr-FR" sz="2800" dirty="0" smtClean="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069474"/>
          </a:xfrm>
          <a:solidFill>
            <a:srgbClr val="FFFF00"/>
          </a:solidFill>
        </p:spPr>
        <p:txBody>
          <a:bodyPr>
            <a:normAutofit fontScale="90000"/>
          </a:bodyPr>
          <a:lstStyle/>
          <a:p>
            <a:r>
              <a:rPr lang="fr-FR" sz="3600" dirty="0" smtClean="0">
                <a:solidFill>
                  <a:schemeClr val="tx1"/>
                </a:solidFill>
              </a:rPr>
              <a:t>1. En quoi et comment les partenariats industriels supposent-ils la confiance ?  (2) </a:t>
            </a:r>
            <a:endParaRPr lang="fr-FR" dirty="0"/>
          </a:p>
        </p:txBody>
      </p:sp>
      <p:sp>
        <p:nvSpPr>
          <p:cNvPr id="17411" name="Rectangle 3"/>
          <p:cNvSpPr>
            <a:spLocks noGrp="1" noChangeArrowheads="1"/>
          </p:cNvSpPr>
          <p:nvPr>
            <p:ph type="body" idx="1"/>
          </p:nvPr>
        </p:nvSpPr>
        <p:spPr>
          <a:xfrm>
            <a:off x="0" y="1069474"/>
            <a:ext cx="9144000" cy="5788526"/>
          </a:xfrm>
        </p:spPr>
        <p:txBody>
          <a:bodyPr>
            <a:normAutofit/>
          </a:bodyPr>
          <a:lstStyle/>
          <a:p>
            <a:pPr>
              <a:lnSpc>
                <a:spcPct val="90000"/>
              </a:lnSpc>
            </a:pPr>
            <a:r>
              <a:rPr lang="fr-FR" sz="2400" dirty="0" smtClean="0">
                <a:solidFill>
                  <a:srgbClr val="000000"/>
                </a:solidFill>
              </a:rPr>
              <a:t>Cette question est distincte de l’éventuelle clé de répartition du capital matériel </a:t>
            </a:r>
            <a:r>
              <a:rPr lang="fr-FR" sz="2400" dirty="0" err="1" smtClean="0">
                <a:solidFill>
                  <a:srgbClr val="000000"/>
                </a:solidFill>
              </a:rPr>
              <a:t>KmC</a:t>
            </a:r>
            <a:r>
              <a:rPr lang="fr-FR" sz="2400" dirty="0" smtClean="0">
                <a:solidFill>
                  <a:srgbClr val="000000"/>
                </a:solidFill>
              </a:rPr>
              <a:t> dans l’entreprise C issue du partenariat A∪B.  Ici, malgré les variantes que peuvent introduire les différents cas de répartition des investissements matériels respectifs des deux type de firme dans le partenariat, nous nous attacherons essentiellement aux cas de figure créés par les variations de </a:t>
            </a:r>
            <a:r>
              <a:rPr lang="fr-FR" sz="2400" dirty="0" err="1" smtClean="0">
                <a:solidFill>
                  <a:srgbClr val="000000"/>
                </a:solidFill>
              </a:rPr>
              <a:t>Ki</a:t>
            </a:r>
            <a:r>
              <a:rPr lang="fr-FR" sz="2400" dirty="0" smtClean="0">
                <a:solidFill>
                  <a:srgbClr val="000000"/>
                </a:solidFill>
              </a:rPr>
              <a:t> , du capital intellectuel. On raisonnera donc ici à km A et </a:t>
            </a:r>
            <a:r>
              <a:rPr lang="fr-FR" sz="2400" dirty="0" err="1" smtClean="0">
                <a:solidFill>
                  <a:srgbClr val="000000"/>
                </a:solidFill>
              </a:rPr>
              <a:t>KmB</a:t>
            </a:r>
            <a:r>
              <a:rPr lang="fr-FR" sz="2400" dirty="0" smtClean="0">
                <a:solidFill>
                  <a:srgbClr val="000000"/>
                </a:solidFill>
              </a:rPr>
              <a:t>  et </a:t>
            </a:r>
            <a:r>
              <a:rPr lang="fr-FR" sz="2400" dirty="0" err="1" smtClean="0">
                <a:solidFill>
                  <a:srgbClr val="000000"/>
                </a:solidFill>
              </a:rPr>
              <a:t>kmC</a:t>
            </a:r>
            <a:r>
              <a:rPr lang="fr-FR" sz="2400" dirty="0" smtClean="0">
                <a:solidFill>
                  <a:srgbClr val="000000"/>
                </a:solidFill>
              </a:rPr>
              <a:t> constants.  </a:t>
            </a:r>
          </a:p>
          <a:p>
            <a:pPr>
              <a:lnSpc>
                <a:spcPct val="90000"/>
              </a:lnSpc>
            </a:pPr>
            <a:r>
              <a:rPr lang="fr-FR" sz="2400" dirty="0" smtClean="0">
                <a:solidFill>
                  <a:srgbClr val="000000"/>
                </a:solidFill>
              </a:rPr>
              <a:t>KA  et KB qui donnent la clé de répartition du capital entre les deux entreprises seraient faciles à déterminer  si le capital intellectuel respectif des deux entreprises était évaluable ex ante comme peuvent l’être facilement les investissements matériels  et dans une moindre mesure les immatériels 1 tels que les revenus générés par l‘exploitation de brevet, de droits d’auteur (en particulier sur, les programmes informatiques),  les  cessions de droit d’utiliser les marques, les appellations d’origine protégées ou les certificats d’obtention végétales. </a:t>
            </a:r>
          </a:p>
          <a:p>
            <a:pPr>
              <a:lnSpc>
                <a:spcPct val="90000"/>
              </a:lnSpc>
            </a:pPr>
            <a:endParaRPr lang="fr-FR" sz="2400" dirty="0" smtClean="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069474"/>
          </a:xfrm>
          <a:solidFill>
            <a:srgbClr val="FFFF00"/>
          </a:solidFill>
        </p:spPr>
        <p:txBody>
          <a:bodyPr>
            <a:normAutofit fontScale="90000"/>
          </a:bodyPr>
          <a:lstStyle/>
          <a:p>
            <a:r>
              <a:rPr lang="fr-FR" sz="3600" dirty="0" smtClean="0">
                <a:solidFill>
                  <a:schemeClr val="tx1"/>
                </a:solidFill>
              </a:rPr>
              <a:t>1. En quoi et comment les partenariats industriels supposent-ils la confiance ?  (3) </a:t>
            </a:r>
            <a:endParaRPr lang="fr-FR" dirty="0"/>
          </a:p>
        </p:txBody>
      </p:sp>
      <p:sp>
        <p:nvSpPr>
          <p:cNvPr id="17411" name="Rectangle 3"/>
          <p:cNvSpPr>
            <a:spLocks noGrp="1" noChangeArrowheads="1"/>
          </p:cNvSpPr>
          <p:nvPr>
            <p:ph type="body" idx="1"/>
          </p:nvPr>
        </p:nvSpPr>
        <p:spPr>
          <a:xfrm>
            <a:off x="0" y="1069474"/>
            <a:ext cx="9144000" cy="5788526"/>
          </a:xfrm>
        </p:spPr>
        <p:txBody>
          <a:bodyPr>
            <a:normAutofit/>
          </a:bodyPr>
          <a:lstStyle/>
          <a:p>
            <a:pPr>
              <a:lnSpc>
                <a:spcPct val="90000"/>
              </a:lnSpc>
            </a:pPr>
            <a:r>
              <a:rPr lang="fr-FR" sz="2400" dirty="0" smtClean="0">
                <a:solidFill>
                  <a:srgbClr val="000000"/>
                </a:solidFill>
              </a:rPr>
              <a:t>Remarquons au passage que le nombre ou la qualité des DPI sont des immatériels 1 quand ils générèrent des revenus d’exploitation industrielle, mais lorsqu’ils font l’objet d’estimation de dommages causés lors de procès juridiques intentés conduisant ou ne conduisant pas (le plus souvent) à un jugement, mais à un compromis, ou les brevets n’ayant fait l’objet d’aucune exploitation industrielle, c’est-à-dire ayant pour fonction d’handicaper les recherches des concurrents, relèvent plutôt des immatériels 2 malgré leur codification. </a:t>
            </a:r>
          </a:p>
          <a:p>
            <a:pPr>
              <a:lnSpc>
                <a:spcPct val="90000"/>
              </a:lnSpc>
            </a:pPr>
            <a:endParaRPr lang="fr-FR" sz="2400" dirty="0" smtClean="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069474"/>
          </a:xfrm>
          <a:solidFill>
            <a:srgbClr val="FFFF00"/>
          </a:solidFill>
        </p:spPr>
        <p:txBody>
          <a:bodyPr>
            <a:normAutofit fontScale="90000"/>
          </a:bodyPr>
          <a:lstStyle/>
          <a:p>
            <a:r>
              <a:rPr lang="fr-FR" sz="3600" dirty="0" smtClean="0">
                <a:solidFill>
                  <a:schemeClr val="tx1"/>
                </a:solidFill>
              </a:rPr>
              <a:t>1. En quoi et comment les partenariats industriels supposent-ils la confiance ?  (4) </a:t>
            </a:r>
            <a:endParaRPr lang="fr-FR" dirty="0"/>
          </a:p>
        </p:txBody>
      </p:sp>
      <p:sp>
        <p:nvSpPr>
          <p:cNvPr id="17411" name="Rectangle 3"/>
          <p:cNvSpPr>
            <a:spLocks noGrp="1" noChangeArrowheads="1"/>
          </p:cNvSpPr>
          <p:nvPr>
            <p:ph type="body" idx="1"/>
          </p:nvPr>
        </p:nvSpPr>
        <p:spPr>
          <a:xfrm>
            <a:off x="0" y="1069474"/>
            <a:ext cx="9144000" cy="5788526"/>
          </a:xfrm>
        </p:spPr>
        <p:txBody>
          <a:bodyPr>
            <a:normAutofit/>
          </a:bodyPr>
          <a:lstStyle/>
          <a:p>
            <a:pPr>
              <a:lnSpc>
                <a:spcPct val="90000"/>
              </a:lnSpc>
            </a:pPr>
            <a:r>
              <a:rPr lang="fr-FR" sz="2400" dirty="0" smtClean="0">
                <a:solidFill>
                  <a:srgbClr val="000000"/>
                </a:solidFill>
              </a:rPr>
              <a:t>1.1.6.	Laissons pour l’instant de côté cette difficulté et  contentons-nous des enseignements purement formels en terme de typologie de ce modèle. Il est facile de voir que 5 cas peuvent se présenter :</a:t>
            </a:r>
          </a:p>
          <a:p>
            <a:pPr>
              <a:lnSpc>
                <a:spcPct val="90000"/>
              </a:lnSpc>
            </a:pPr>
            <a:r>
              <a:rPr lang="fr-FR" sz="2400" dirty="0" smtClean="0">
                <a:solidFill>
                  <a:srgbClr val="000000"/>
                </a:solidFill>
              </a:rPr>
              <a:t>1.1.6.1.	Le cas où </a:t>
            </a:r>
            <a:r>
              <a:rPr lang="fr-FR" sz="2400" dirty="0" err="1" smtClean="0">
                <a:solidFill>
                  <a:srgbClr val="000000"/>
                </a:solidFill>
              </a:rPr>
              <a:t>kiA</a:t>
            </a:r>
            <a:r>
              <a:rPr lang="fr-FR" sz="2400" dirty="0" smtClean="0">
                <a:solidFill>
                  <a:srgbClr val="000000"/>
                </a:solidFill>
              </a:rPr>
              <a:t> = K avec </a:t>
            </a:r>
            <a:r>
              <a:rPr lang="fr-FR" sz="2400" dirty="0" err="1" smtClean="0">
                <a:solidFill>
                  <a:srgbClr val="000000"/>
                </a:solidFill>
              </a:rPr>
              <a:t>kiB</a:t>
            </a:r>
            <a:r>
              <a:rPr lang="fr-FR" sz="2400" dirty="0" smtClean="0">
                <a:solidFill>
                  <a:srgbClr val="000000"/>
                </a:solidFill>
              </a:rPr>
              <a:t> = 0 ou négligeable. </a:t>
            </a:r>
          </a:p>
          <a:p>
            <a:pPr>
              <a:lnSpc>
                <a:spcPct val="90000"/>
              </a:lnSpc>
            </a:pPr>
            <a:r>
              <a:rPr lang="fr-FR" sz="2400" dirty="0" smtClean="0">
                <a:solidFill>
                  <a:srgbClr val="000000"/>
                </a:solidFill>
              </a:rPr>
              <a:t>1.1.6.2.	Le cas  symétrique ou </a:t>
            </a:r>
            <a:r>
              <a:rPr lang="fr-FR" sz="2400" dirty="0" err="1" smtClean="0">
                <a:solidFill>
                  <a:srgbClr val="000000"/>
                </a:solidFill>
              </a:rPr>
              <a:t>ki</a:t>
            </a:r>
            <a:r>
              <a:rPr lang="fr-FR" sz="2400" dirty="0" smtClean="0">
                <a:solidFill>
                  <a:srgbClr val="000000"/>
                </a:solidFill>
              </a:rPr>
              <a:t> B = K avec </a:t>
            </a:r>
            <a:r>
              <a:rPr lang="fr-FR" sz="2400" dirty="0" err="1" smtClean="0">
                <a:solidFill>
                  <a:srgbClr val="000000"/>
                </a:solidFill>
              </a:rPr>
              <a:t>Ki</a:t>
            </a:r>
            <a:r>
              <a:rPr lang="fr-FR" sz="2400" dirty="0" smtClean="0">
                <a:solidFill>
                  <a:srgbClr val="000000"/>
                </a:solidFill>
              </a:rPr>
              <a:t> A = 0. Ce sont les solutions de coin la première revient aux solutions classiques d’investissement d’une firme d’un pays développés dans les pays émergents ou en voie de développement. </a:t>
            </a:r>
          </a:p>
          <a:p>
            <a:pPr>
              <a:lnSpc>
                <a:spcPct val="90000"/>
              </a:lnSpc>
            </a:pPr>
            <a:r>
              <a:rPr lang="fr-FR" sz="2400" dirty="0" smtClean="0">
                <a:solidFill>
                  <a:srgbClr val="000000"/>
                </a:solidFill>
              </a:rPr>
              <a:t>1.1.6.3.	Le cas où </a:t>
            </a:r>
            <a:r>
              <a:rPr lang="fr-FR" sz="2400" dirty="0" err="1" smtClean="0">
                <a:solidFill>
                  <a:srgbClr val="000000"/>
                </a:solidFill>
              </a:rPr>
              <a:t>kiA</a:t>
            </a:r>
            <a:r>
              <a:rPr lang="fr-FR" sz="2400" dirty="0" smtClean="0">
                <a:solidFill>
                  <a:srgbClr val="000000"/>
                </a:solidFill>
              </a:rPr>
              <a:t> &gt; </a:t>
            </a:r>
            <a:r>
              <a:rPr lang="fr-FR" sz="2400" dirty="0" err="1" smtClean="0">
                <a:solidFill>
                  <a:srgbClr val="000000"/>
                </a:solidFill>
              </a:rPr>
              <a:t>kiB</a:t>
            </a:r>
            <a:r>
              <a:rPr lang="fr-FR" sz="2400" dirty="0" smtClean="0">
                <a:solidFill>
                  <a:srgbClr val="000000"/>
                </a:solidFill>
              </a:rPr>
              <a:t>  où la majorité du capital intellectuel est dans l’entreprise de type A. </a:t>
            </a:r>
          </a:p>
          <a:p>
            <a:pPr>
              <a:lnSpc>
                <a:spcPct val="90000"/>
              </a:lnSpc>
            </a:pPr>
            <a:r>
              <a:rPr lang="fr-FR" sz="2400" dirty="0" smtClean="0">
                <a:solidFill>
                  <a:srgbClr val="000000"/>
                </a:solidFill>
              </a:rPr>
              <a:t>1.1.6.4.	Le cas où </a:t>
            </a:r>
            <a:r>
              <a:rPr lang="fr-FR" sz="2400" dirty="0" err="1" smtClean="0">
                <a:solidFill>
                  <a:srgbClr val="000000"/>
                </a:solidFill>
              </a:rPr>
              <a:t>kiA</a:t>
            </a:r>
            <a:r>
              <a:rPr lang="fr-FR" sz="2400" dirty="0" smtClean="0">
                <a:solidFill>
                  <a:srgbClr val="000000"/>
                </a:solidFill>
              </a:rPr>
              <a:t>&lt; </a:t>
            </a:r>
            <a:r>
              <a:rPr lang="fr-FR" sz="2400" dirty="0" err="1" smtClean="0">
                <a:solidFill>
                  <a:srgbClr val="000000"/>
                </a:solidFill>
              </a:rPr>
              <a:t>ki</a:t>
            </a:r>
            <a:r>
              <a:rPr lang="fr-FR" sz="2400" dirty="0" smtClean="0">
                <a:solidFill>
                  <a:srgbClr val="000000"/>
                </a:solidFill>
              </a:rPr>
              <a:t> B  où l’entreprise de type B elle-même détentrice d’un capital intellectuel non négligeable est demandeuse d’une partie ou de la totalité du capital d’une entreprise de type A.</a:t>
            </a:r>
          </a:p>
          <a:p>
            <a:pPr>
              <a:lnSpc>
                <a:spcPct val="90000"/>
              </a:lnSpc>
            </a:pPr>
            <a:r>
              <a:rPr lang="fr-FR" sz="2400" dirty="0" smtClean="0">
                <a:solidFill>
                  <a:srgbClr val="000000"/>
                </a:solidFill>
              </a:rPr>
              <a:t>1.1.6.5.	Enfin le cas où </a:t>
            </a:r>
            <a:r>
              <a:rPr lang="fr-FR" sz="2400" dirty="0" err="1" smtClean="0">
                <a:solidFill>
                  <a:srgbClr val="000000"/>
                </a:solidFill>
              </a:rPr>
              <a:t>KiA</a:t>
            </a:r>
            <a:r>
              <a:rPr lang="fr-FR" sz="2400" dirty="0" smtClean="0">
                <a:solidFill>
                  <a:srgbClr val="000000"/>
                </a:solidFill>
              </a:rPr>
              <a:t> = </a:t>
            </a:r>
            <a:r>
              <a:rPr lang="fr-FR" sz="2400" dirty="0" err="1" smtClean="0">
                <a:solidFill>
                  <a:srgbClr val="000000"/>
                </a:solidFill>
              </a:rPr>
              <a:t>Ki</a:t>
            </a:r>
            <a:r>
              <a:rPr lang="fr-FR" sz="2400" dirty="0" smtClean="0">
                <a:solidFill>
                  <a:srgbClr val="000000"/>
                </a:solidFill>
              </a:rPr>
              <a:t> B (constat sur lesquels les deux  partenaires se mettent d’accord ou bien convention passée entre les deux qui tombent d’accord de faire comme si c’était le cas.) </a:t>
            </a:r>
          </a:p>
          <a:p>
            <a:pPr>
              <a:lnSpc>
                <a:spcPct val="90000"/>
              </a:lnSpc>
            </a:pPr>
            <a:endParaRPr lang="fr-FR" sz="2400" dirty="0" smtClean="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069474"/>
          </a:xfrm>
          <a:solidFill>
            <a:srgbClr val="FFFF00"/>
          </a:solidFill>
        </p:spPr>
        <p:txBody>
          <a:bodyPr>
            <a:normAutofit fontScale="90000"/>
          </a:bodyPr>
          <a:lstStyle/>
          <a:p>
            <a:r>
              <a:rPr lang="fr-FR" sz="3600" dirty="0" smtClean="0">
                <a:solidFill>
                  <a:schemeClr val="tx1"/>
                </a:solidFill>
              </a:rPr>
              <a:t>1. En quoi et comment les partenariats industriels supposent-ils la confiance ?  (5) </a:t>
            </a:r>
            <a:endParaRPr lang="fr-FR" dirty="0"/>
          </a:p>
        </p:txBody>
      </p:sp>
      <p:sp>
        <p:nvSpPr>
          <p:cNvPr id="17411" name="Rectangle 3"/>
          <p:cNvSpPr>
            <a:spLocks noGrp="1" noChangeArrowheads="1"/>
          </p:cNvSpPr>
          <p:nvPr>
            <p:ph type="body" idx="1"/>
          </p:nvPr>
        </p:nvSpPr>
        <p:spPr>
          <a:xfrm>
            <a:off x="0" y="1069474"/>
            <a:ext cx="9144000" cy="5788526"/>
          </a:xfrm>
        </p:spPr>
        <p:txBody>
          <a:bodyPr>
            <a:normAutofit/>
          </a:bodyPr>
          <a:lstStyle/>
          <a:p>
            <a:pPr>
              <a:lnSpc>
                <a:spcPct val="90000"/>
              </a:lnSpc>
            </a:pPr>
            <a:r>
              <a:rPr lang="fr-FR" sz="2400" dirty="0" smtClean="0">
                <a:solidFill>
                  <a:srgbClr val="000000"/>
                </a:solidFill>
              </a:rPr>
              <a:t>La difficulté c’est que les tentatives d’évaluation du capital intellectuel aussi bien pour les entreprises des pays développés que pour celles des pays émergents ne sont guère satisfaisantes . </a:t>
            </a:r>
          </a:p>
          <a:p>
            <a:pPr>
              <a:lnSpc>
                <a:spcPct val="90000"/>
              </a:lnSpc>
            </a:pPr>
            <a:r>
              <a:rPr lang="fr-FR" sz="2400" dirty="0" smtClean="0">
                <a:solidFill>
                  <a:srgbClr val="000000"/>
                </a:solidFill>
              </a:rPr>
              <a:t>Les entreprises des pays développés font entrer dans leur estimation de « leur » capital intellectuel (c’est-à-dire de ce qui échappe à la simple rémunération du travail, elle éminemment codifiée et évaluable) des éléments qui relèvent des « propriétés » (au sens de caractéristiques) qui relèvent plutôt des externalités positives  et sur lesquelles leur « titre de propriété » (au sens de la possession privative d’un actif) est plus problématique ainsi que le montre les débats croissants sur l’attribution des droits de propriété sur l’invention et l’innovation.</a:t>
            </a:r>
          </a:p>
          <a:p>
            <a:pPr>
              <a:lnSpc>
                <a:spcPct val="90000"/>
              </a:lnSpc>
            </a:pPr>
            <a:r>
              <a:rPr lang="fr-FR" sz="2400" dirty="0" smtClean="0">
                <a:solidFill>
                  <a:srgbClr val="000000"/>
                </a:solidFill>
              </a:rPr>
              <a:t> L’hypothèse que la codification surestime le capital intellectuel appartenant en propre à l’entreprise A est parfaitement plausible.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069474"/>
          </a:xfrm>
          <a:solidFill>
            <a:srgbClr val="FFFF00"/>
          </a:solidFill>
        </p:spPr>
        <p:txBody>
          <a:bodyPr>
            <a:normAutofit fontScale="90000"/>
          </a:bodyPr>
          <a:lstStyle/>
          <a:p>
            <a:r>
              <a:rPr lang="fr-FR" sz="3600" dirty="0" smtClean="0">
                <a:solidFill>
                  <a:schemeClr val="tx1"/>
                </a:solidFill>
              </a:rPr>
              <a:t>1. En quoi et comment les partenariats industriels supposent-ils la confiance ?  (6) </a:t>
            </a:r>
            <a:endParaRPr lang="fr-FR" dirty="0"/>
          </a:p>
        </p:txBody>
      </p:sp>
      <p:sp>
        <p:nvSpPr>
          <p:cNvPr id="17411" name="Rectangle 3"/>
          <p:cNvSpPr>
            <a:spLocks noGrp="1" noChangeArrowheads="1"/>
          </p:cNvSpPr>
          <p:nvPr>
            <p:ph type="body" idx="1"/>
          </p:nvPr>
        </p:nvSpPr>
        <p:spPr>
          <a:xfrm>
            <a:off x="0" y="1069474"/>
            <a:ext cx="9144000" cy="5788526"/>
          </a:xfrm>
        </p:spPr>
        <p:txBody>
          <a:bodyPr>
            <a:normAutofit lnSpcReduction="10000"/>
          </a:bodyPr>
          <a:lstStyle/>
          <a:p>
            <a:pPr>
              <a:lnSpc>
                <a:spcPct val="90000"/>
              </a:lnSpc>
            </a:pPr>
            <a:r>
              <a:rPr lang="fr-FR" sz="2400" dirty="0" smtClean="0">
                <a:solidFill>
                  <a:srgbClr val="000000"/>
                </a:solidFill>
              </a:rPr>
              <a:t>Et on voit bien quelle est la difficulté pour la firme B (comme d’ailleurs pour le pays auquel appartient la firme B). Si la firme B et le pays B achètent ou valident le prétendu capital intellectuel affiché par la firme A, en l’absence de l’environnement sociétal, écologique et macro-économique au sein duquel ce capital intellectuel avait la valeur affichée, une fois transplanté,  ce capital vaudra beaucoup moins. C’est un peu comme si vous achetiez un rossignol dont le chant est mélodieux la nuit et que vous lui demandiez de chanter de jour ou sous l’eau !!</a:t>
            </a:r>
          </a:p>
          <a:p>
            <a:pPr>
              <a:lnSpc>
                <a:spcPct val="90000"/>
              </a:lnSpc>
            </a:pPr>
            <a:r>
              <a:rPr lang="fr-FR" sz="2400" dirty="0" smtClean="0">
                <a:solidFill>
                  <a:srgbClr val="000000"/>
                </a:solidFill>
              </a:rPr>
              <a:t>Pour les pays demandeurs de technologie et de transfert de connaissances et/ou de savoir-faire, le capital intellectuel est-il nul ? comme le postule la vieille théorie des avantages comparatifs  pour laquelle le seul apport de B sera en capital (investissement dans les équipements matériels) en salaire de main d’</a:t>
            </a:r>
            <a:r>
              <a:rPr lang="fr-FR" sz="2400" dirty="0" err="1" smtClean="0">
                <a:solidFill>
                  <a:srgbClr val="000000"/>
                </a:solidFill>
              </a:rPr>
              <a:t>oeuvre</a:t>
            </a:r>
            <a:r>
              <a:rPr lang="fr-FR" sz="2400" dirty="0" smtClean="0">
                <a:solidFill>
                  <a:srgbClr val="000000"/>
                </a:solidFill>
              </a:rPr>
              <a:t> non qualifiée autrement dit que </a:t>
            </a:r>
            <a:r>
              <a:rPr lang="fr-FR" sz="2400" dirty="0" err="1" smtClean="0">
                <a:solidFill>
                  <a:srgbClr val="000000"/>
                </a:solidFill>
              </a:rPr>
              <a:t>kiB</a:t>
            </a:r>
            <a:r>
              <a:rPr lang="fr-FR" sz="2400" dirty="0" smtClean="0">
                <a:solidFill>
                  <a:srgbClr val="000000"/>
                </a:solidFill>
              </a:rPr>
              <a:t>= 0.  Dans ce cas, il ne s’agit pas de partenariat). Et si </a:t>
            </a:r>
            <a:r>
              <a:rPr lang="fr-FR" sz="2400" dirty="0" err="1" smtClean="0">
                <a:solidFill>
                  <a:srgbClr val="000000"/>
                </a:solidFill>
              </a:rPr>
              <a:t>kiB</a:t>
            </a:r>
            <a:r>
              <a:rPr lang="fr-FR" sz="2400" dirty="0" smtClean="0">
                <a:solidFill>
                  <a:srgbClr val="000000"/>
                </a:solidFill>
              </a:rPr>
              <a:t> est considéré comme très petit cela devrait induire des participations négligeables ou très minoritaires des firmes de type B. dans le capital total ou immatériel de la firme C.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283368"/>
          </a:xfrm>
          <a:solidFill>
            <a:srgbClr val="FFFF00"/>
          </a:solidFill>
        </p:spPr>
        <p:txBody>
          <a:bodyPr>
            <a:noAutofit/>
          </a:bodyPr>
          <a:lstStyle/>
          <a:p>
            <a:r>
              <a:rPr lang="fr-FR" sz="2800" dirty="0" smtClean="0">
                <a:solidFill>
                  <a:schemeClr val="tx1"/>
                </a:solidFill>
              </a:rPr>
              <a:t>2. À quelles conditions et sous quelles modalités la confiance peut-elle être donnée et ou retirée entre les entreprises (1) </a:t>
            </a:r>
            <a:endParaRPr lang="fr-FR" sz="2800" dirty="0"/>
          </a:p>
        </p:txBody>
      </p:sp>
      <p:sp>
        <p:nvSpPr>
          <p:cNvPr id="17411" name="Rectangle 3"/>
          <p:cNvSpPr>
            <a:spLocks noGrp="1" noChangeArrowheads="1"/>
          </p:cNvSpPr>
          <p:nvPr>
            <p:ph type="body" idx="1"/>
          </p:nvPr>
        </p:nvSpPr>
        <p:spPr>
          <a:xfrm>
            <a:off x="0" y="1283368"/>
            <a:ext cx="9144000" cy="5574632"/>
          </a:xfrm>
        </p:spPr>
        <p:txBody>
          <a:bodyPr>
            <a:normAutofit lnSpcReduction="10000"/>
          </a:bodyPr>
          <a:lstStyle/>
          <a:p>
            <a:pPr>
              <a:lnSpc>
                <a:spcPct val="90000"/>
              </a:lnSpc>
            </a:pPr>
            <a:r>
              <a:rPr lang="fr-FR" sz="2400" dirty="0" smtClean="0">
                <a:solidFill>
                  <a:srgbClr val="000000"/>
                </a:solidFill>
              </a:rPr>
              <a:t>Et on voit bien quelle est la difficulté pour la firme B (comme d’ailleurs pour le pays auquel appartient la firme B). Si la firme B et le pays B achètent ou valident le prétendu capital intellectuel affiché par la firme A, en l’absence de l’environnement sociétal, écologique et macro-économique au sein duquel ce capital intellectuel avait la valeur affichée, une fois transplanté,  ce capital vaudra beaucoup moins. C’est un peu comme si vous achetiez un rossignol dont le chant est mélodieux la nuit et que vous lui demandiez de chanter de jour ou sous l’eau !!</a:t>
            </a:r>
          </a:p>
          <a:p>
            <a:pPr>
              <a:lnSpc>
                <a:spcPct val="90000"/>
              </a:lnSpc>
            </a:pPr>
            <a:r>
              <a:rPr lang="fr-FR" sz="2400" dirty="0" smtClean="0">
                <a:solidFill>
                  <a:srgbClr val="000000"/>
                </a:solidFill>
              </a:rPr>
              <a:t>Pour les pays demandeurs de technologie et de transfert de connaissances et/ou de savoir-faire, le capital intellectuel est-il nul ? comme le postule la vieille théorie des avantages comparatifs  pour laquelle le seul apport de B sera en capital (investissement dans les équipements matériels) en salaire de main d’</a:t>
            </a:r>
            <a:r>
              <a:rPr lang="fr-FR" sz="2400" dirty="0" err="1" smtClean="0">
                <a:solidFill>
                  <a:srgbClr val="000000"/>
                </a:solidFill>
              </a:rPr>
              <a:t>oeuvre</a:t>
            </a:r>
            <a:r>
              <a:rPr lang="fr-FR" sz="2400" dirty="0" smtClean="0">
                <a:solidFill>
                  <a:srgbClr val="000000"/>
                </a:solidFill>
              </a:rPr>
              <a:t> non qualifiée autrement dit que </a:t>
            </a:r>
            <a:r>
              <a:rPr lang="fr-FR" sz="2400" dirty="0" err="1" smtClean="0">
                <a:solidFill>
                  <a:srgbClr val="000000"/>
                </a:solidFill>
              </a:rPr>
              <a:t>kiB</a:t>
            </a:r>
            <a:r>
              <a:rPr lang="fr-FR" sz="2400" dirty="0" smtClean="0">
                <a:solidFill>
                  <a:srgbClr val="000000"/>
                </a:solidFill>
              </a:rPr>
              <a:t>= 0.  Dans ce cas, il ne s’agit pas de partenariat). Et si </a:t>
            </a:r>
            <a:r>
              <a:rPr lang="fr-FR" sz="2400" dirty="0" err="1" smtClean="0">
                <a:solidFill>
                  <a:srgbClr val="000000"/>
                </a:solidFill>
              </a:rPr>
              <a:t>kiB</a:t>
            </a:r>
            <a:r>
              <a:rPr lang="fr-FR" sz="2400" dirty="0" smtClean="0">
                <a:solidFill>
                  <a:srgbClr val="000000"/>
                </a:solidFill>
              </a:rPr>
              <a:t> est considéré comme très petit cela devrait induire des participations négligeables ou très minoritaires des firmes de type B. dans le capital total ou immatériel de la firme C.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283368"/>
          </a:xfrm>
          <a:solidFill>
            <a:srgbClr val="FFFF00"/>
          </a:solidFill>
        </p:spPr>
        <p:txBody>
          <a:bodyPr>
            <a:noAutofit/>
          </a:bodyPr>
          <a:lstStyle/>
          <a:p>
            <a:r>
              <a:rPr lang="fr-FR" sz="2800" dirty="0" smtClean="0">
                <a:solidFill>
                  <a:schemeClr val="tx1"/>
                </a:solidFill>
              </a:rPr>
              <a:t>2. À quelles conditions et sous quelles modalités la confiance peut-elle être donnée et ou retirée entre les entreprises (2) </a:t>
            </a:r>
            <a:endParaRPr lang="fr-FR" sz="2800" dirty="0"/>
          </a:p>
        </p:txBody>
      </p:sp>
      <p:sp>
        <p:nvSpPr>
          <p:cNvPr id="17411" name="Rectangle 3"/>
          <p:cNvSpPr>
            <a:spLocks noGrp="1" noChangeArrowheads="1"/>
          </p:cNvSpPr>
          <p:nvPr>
            <p:ph type="body" idx="1"/>
          </p:nvPr>
        </p:nvSpPr>
        <p:spPr>
          <a:xfrm>
            <a:off x="0" y="1283368"/>
            <a:ext cx="9144000" cy="5574632"/>
          </a:xfrm>
        </p:spPr>
        <p:txBody>
          <a:bodyPr>
            <a:normAutofit lnSpcReduction="10000"/>
          </a:bodyPr>
          <a:lstStyle/>
          <a:p>
            <a:pPr>
              <a:lnSpc>
                <a:spcPct val="90000"/>
              </a:lnSpc>
            </a:pPr>
            <a:r>
              <a:rPr lang="fr-FR" sz="2400" dirty="0" smtClean="0">
                <a:solidFill>
                  <a:srgbClr val="000000"/>
                </a:solidFill>
              </a:rPr>
              <a:t>Tout se passe comme si on se heurtait à une sorte de cercle vicieux qu’on formulera de la façon suivante :</a:t>
            </a:r>
          </a:p>
          <a:p>
            <a:pPr>
              <a:lnSpc>
                <a:spcPct val="90000"/>
              </a:lnSpc>
            </a:pPr>
            <a:r>
              <a:rPr lang="fr-FR" sz="2400" dirty="0" smtClean="0">
                <a:solidFill>
                  <a:srgbClr val="000000"/>
                </a:solidFill>
              </a:rPr>
              <a:t>Comment évaluer ou mesurer des immatériels 2 (</a:t>
            </a:r>
            <a:r>
              <a:rPr lang="fr-FR" sz="2400" dirty="0" err="1" smtClean="0">
                <a:solidFill>
                  <a:srgbClr val="000000"/>
                </a:solidFill>
              </a:rPr>
              <a:t>incodifiables</a:t>
            </a:r>
            <a:r>
              <a:rPr lang="fr-FR" sz="2400" dirty="0" smtClean="0">
                <a:solidFill>
                  <a:srgbClr val="000000"/>
                </a:solidFill>
              </a:rPr>
              <a:t> ou mal codifiables ou mal codifiés dans la période) sans les réduire à des immatériels 1 et donc se retrouver dans les mêmes difficultés évoquées précédemment ?</a:t>
            </a:r>
          </a:p>
          <a:p>
            <a:pPr>
              <a:lnSpc>
                <a:spcPct val="90000"/>
              </a:lnSpc>
            </a:pPr>
            <a:r>
              <a:rPr lang="fr-FR" sz="2400" dirty="0" smtClean="0">
                <a:solidFill>
                  <a:srgbClr val="000000"/>
                </a:solidFill>
              </a:rPr>
              <a:t>Et si l’on cherche à éviter de dénaturer dans l’évaluation (mesure, estimation ?) les immatériels 2, quelle estimation « à la louche » retenir ? </a:t>
            </a:r>
          </a:p>
          <a:p>
            <a:pPr>
              <a:lnSpc>
                <a:spcPct val="90000"/>
              </a:lnSpc>
            </a:pPr>
            <a:r>
              <a:rPr lang="fr-FR" sz="2400" dirty="0" smtClean="0">
                <a:solidFill>
                  <a:srgbClr val="000000"/>
                </a:solidFill>
              </a:rPr>
              <a:t>Les cas où il n’existe pas du tout d’immatériels identifiés dans les livres comptables qu’ils se traduisent par un goodwill ou par des immatériels dûment répertoriés, ne sont pas des exceptions, tant s’en faut. Et pourtant, il leur faut agir en situation d’incertitude, d’information incomplète. La recherche d’une solution optimale conforme à une rationalité substantielle est hors de portée. C’est une solution satisfaisante (</a:t>
            </a:r>
            <a:r>
              <a:rPr lang="fr-FR" sz="2400" dirty="0" err="1" smtClean="0">
                <a:solidFill>
                  <a:srgbClr val="000000"/>
                </a:solidFill>
              </a:rPr>
              <a:t>satisfycing</a:t>
            </a:r>
            <a:r>
              <a:rPr lang="fr-FR" sz="2400" dirty="0" smtClean="0">
                <a:solidFill>
                  <a:srgbClr val="000000"/>
                </a:solidFill>
              </a:rPr>
              <a:t>) qui sera recherchée. </a:t>
            </a:r>
          </a:p>
          <a:p>
            <a:pPr>
              <a:lnSpc>
                <a:spcPct val="90000"/>
              </a:lnSpc>
            </a:pPr>
            <a:endParaRPr lang="fr-FR" sz="2400" dirty="0" smtClean="0">
              <a:solidFill>
                <a:srgbClr val="0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283368"/>
          </a:xfrm>
          <a:solidFill>
            <a:srgbClr val="FFFF00"/>
          </a:solidFill>
        </p:spPr>
        <p:txBody>
          <a:bodyPr>
            <a:noAutofit/>
          </a:bodyPr>
          <a:lstStyle/>
          <a:p>
            <a:r>
              <a:rPr lang="fr-FR" sz="2800" dirty="0" smtClean="0">
                <a:solidFill>
                  <a:schemeClr val="tx1"/>
                </a:solidFill>
              </a:rPr>
              <a:t>2. À quelles conditions et sous quelles modalités la confiance peut-elle être donnée et ou retirée entre les entreprises (3) </a:t>
            </a:r>
            <a:endParaRPr lang="fr-FR" sz="2800" dirty="0"/>
          </a:p>
        </p:txBody>
      </p:sp>
      <p:sp>
        <p:nvSpPr>
          <p:cNvPr id="17411" name="Rectangle 3"/>
          <p:cNvSpPr>
            <a:spLocks noGrp="1" noChangeArrowheads="1"/>
          </p:cNvSpPr>
          <p:nvPr>
            <p:ph type="body" idx="1"/>
          </p:nvPr>
        </p:nvSpPr>
        <p:spPr>
          <a:xfrm>
            <a:off x="0" y="1283368"/>
            <a:ext cx="9144000" cy="5574632"/>
          </a:xfrm>
        </p:spPr>
        <p:txBody>
          <a:bodyPr>
            <a:normAutofit/>
          </a:bodyPr>
          <a:lstStyle/>
          <a:p>
            <a:pPr>
              <a:lnSpc>
                <a:spcPct val="90000"/>
              </a:lnSpc>
            </a:pPr>
            <a:r>
              <a:rPr lang="fr-FR" sz="2400" dirty="0" smtClean="0">
                <a:solidFill>
                  <a:srgbClr val="000000"/>
                </a:solidFill>
              </a:rPr>
              <a:t>Les agents économiques qui souhaitent développer des transactions parce les firmes de type A, comme les firmes de type B, ont de bonnes raisons de chercher à s’entendre. Dans ce cas, le constat comptable des immatériels de type 2, ou leur probabilité d’existence anticipée sont remplacés par une confiance procédurale.</a:t>
            </a:r>
          </a:p>
          <a:p>
            <a:pPr>
              <a:lnSpc>
                <a:spcPct val="90000"/>
              </a:lnSpc>
            </a:pPr>
            <a:r>
              <a:rPr lang="fr-FR" sz="2400" dirty="0" smtClean="0">
                <a:solidFill>
                  <a:srgbClr val="000000"/>
                </a:solidFill>
              </a:rPr>
              <a:t>On a là un bel exemple de la rationalité limitée de Herbert Simon qui l’emporte dans les situations où l’information suffisante fait défaut ou lorsque les capacités de traitement sont limitées et qui se substitue à la rationalité substantielle. On voir pourquoi la confiance s’exprimera mieux dans des arrangements qui fait l’hypothèse d’une </a:t>
            </a:r>
            <a:r>
              <a:rPr lang="fr-FR" sz="2400" dirty="0" err="1" smtClean="0">
                <a:solidFill>
                  <a:srgbClr val="000000"/>
                </a:solidFill>
              </a:rPr>
              <a:t>équi</a:t>
            </a:r>
            <a:r>
              <a:rPr lang="fr-FR" sz="2400" dirty="0" smtClean="0">
                <a:solidFill>
                  <a:srgbClr val="000000"/>
                </a:solidFill>
              </a:rPr>
              <a:t> répartition du capital immatériel même si elle paraît irréaliste. </a:t>
            </a:r>
          </a:p>
          <a:p>
            <a:pPr>
              <a:lnSpc>
                <a:spcPct val="90000"/>
              </a:lnSpc>
            </a:pPr>
            <a:endParaRPr lang="fr-FR" sz="2400" dirty="0" smtClean="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788737"/>
          </a:xfrm>
          <a:solidFill>
            <a:schemeClr val="accent2"/>
          </a:solidFill>
        </p:spPr>
        <p:txBody>
          <a:bodyPr/>
          <a:lstStyle/>
          <a:p>
            <a:pPr eaLnBrk="1" hangingPunct="1"/>
            <a:r>
              <a:rPr lang="fr-FR" dirty="0">
                <a:solidFill>
                  <a:schemeClr val="tx1"/>
                </a:solidFill>
              </a:rPr>
              <a:t>Sommaire</a:t>
            </a:r>
            <a:endParaRPr lang="fr-FR" dirty="0"/>
          </a:p>
        </p:txBody>
      </p:sp>
      <p:sp>
        <p:nvSpPr>
          <p:cNvPr id="16387" name="Rectangle 3"/>
          <p:cNvSpPr>
            <a:spLocks noGrp="1" noChangeArrowheads="1"/>
          </p:cNvSpPr>
          <p:nvPr>
            <p:ph type="body" idx="1"/>
          </p:nvPr>
        </p:nvSpPr>
        <p:spPr>
          <a:xfrm>
            <a:off x="0" y="788737"/>
            <a:ext cx="9144000" cy="6069263"/>
          </a:xfrm>
        </p:spPr>
        <p:txBody>
          <a:bodyPr>
            <a:normAutofit/>
          </a:bodyPr>
          <a:lstStyle/>
          <a:p>
            <a:pPr marL="514350" indent="-514350" algn="ctr" eaLnBrk="1" hangingPunct="1">
              <a:buNone/>
            </a:pPr>
            <a:r>
              <a:rPr lang="fr-FR" dirty="0" smtClean="0">
                <a:solidFill>
                  <a:srgbClr val="000000"/>
                </a:solidFill>
              </a:rPr>
              <a:t>0. Introduction : la position du problème</a:t>
            </a:r>
          </a:p>
          <a:p>
            <a:pPr marL="514350" indent="-514350" algn="ctr" eaLnBrk="1" hangingPunct="1">
              <a:buNone/>
            </a:pPr>
            <a:endParaRPr lang="fr-FR" dirty="0" smtClean="0">
              <a:solidFill>
                <a:srgbClr val="000000"/>
              </a:solidFill>
            </a:endParaRPr>
          </a:p>
          <a:p>
            <a:pPr marL="514350" indent="-514350" algn="ctr">
              <a:buAutoNum type="arabicPeriod"/>
            </a:pPr>
            <a:r>
              <a:rPr lang="fr-FR" dirty="0" smtClean="0">
                <a:solidFill>
                  <a:schemeClr val="tx1"/>
                </a:solidFill>
              </a:rPr>
              <a:t>En quoi et comment les partenariats industriels supposent-ils la confiance ?</a:t>
            </a:r>
          </a:p>
          <a:p>
            <a:pPr marL="514350" indent="-514350" algn="ctr">
              <a:buAutoNum type="arabicPeriod"/>
            </a:pPr>
            <a:endParaRPr lang="fr-FR" dirty="0" smtClean="0">
              <a:solidFill>
                <a:schemeClr val="tx1"/>
              </a:solidFill>
            </a:endParaRPr>
          </a:p>
          <a:p>
            <a:pPr marL="514350" indent="-514350" algn="ctr">
              <a:buAutoNum type="arabicPeriod"/>
            </a:pPr>
            <a:r>
              <a:rPr lang="fr-FR" dirty="0" smtClean="0">
                <a:solidFill>
                  <a:schemeClr val="tx1"/>
                </a:solidFill>
              </a:rPr>
              <a:t>. À quelles conditions et sous quelles modalités la confiance peut-elle être donnée et ou retirée entre les entreprises</a:t>
            </a:r>
          </a:p>
          <a:p>
            <a:pPr marL="514350" indent="-514350" algn="ctr">
              <a:buAutoNum type="arabicPeriod"/>
            </a:pPr>
            <a:endParaRPr lang="fr-FR" dirty="0" smtClean="0">
              <a:solidFill>
                <a:schemeClr val="tx1"/>
              </a:solidFill>
            </a:endParaRPr>
          </a:p>
          <a:p>
            <a:pPr marL="514350" indent="-514350" algn="ctr">
              <a:buAutoNum type="arabicPeriod"/>
            </a:pPr>
            <a:r>
              <a:rPr lang="fr-FR" dirty="0" smtClean="0">
                <a:solidFill>
                  <a:schemeClr val="tx1"/>
                </a:solidFill>
              </a:rPr>
              <a:t>Conclusions  et directions ce recherche </a:t>
            </a:r>
            <a:endParaRPr lang="fr-FR" dirty="0" smtClean="0">
              <a:solidFill>
                <a:schemeClr val="folHlink"/>
              </a:solidFill>
            </a:endParaRPr>
          </a:p>
          <a:p>
            <a:pPr marL="514350" indent="-514350" algn="ctr" eaLnBrk="1" hangingPunct="1">
              <a:buAutoNum type="arabicPeriod"/>
            </a:pPr>
            <a:endParaRPr lang="fr-FR" dirty="0" smtClean="0">
              <a:solidFill>
                <a:schemeClr val="folHlink"/>
              </a:solidFill>
            </a:endParaRPr>
          </a:p>
          <a:p>
            <a:pPr algn="ctr" eaLnBrk="1" hangingPunct="1"/>
            <a:endParaRPr lang="fr-FR" dirty="0" smtClean="0">
              <a:solidFill>
                <a:schemeClr val="folHlink"/>
              </a:solidFill>
            </a:endParaRPr>
          </a:p>
          <a:p>
            <a:pPr algn="ctr" eaLnBrk="1" hangingPunct="1"/>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283368"/>
          </a:xfrm>
          <a:solidFill>
            <a:srgbClr val="FFFF00"/>
          </a:solidFill>
        </p:spPr>
        <p:txBody>
          <a:bodyPr>
            <a:noAutofit/>
          </a:bodyPr>
          <a:lstStyle/>
          <a:p>
            <a:r>
              <a:rPr lang="fr-FR" sz="2800" dirty="0" smtClean="0">
                <a:solidFill>
                  <a:schemeClr val="tx1"/>
                </a:solidFill>
              </a:rPr>
              <a:t>2. À quelles conditions et sous quelles modalités la confiance peut-elle être donnée et ou retirée entre les entreprises (4) </a:t>
            </a:r>
            <a:endParaRPr lang="fr-FR" sz="2800" dirty="0"/>
          </a:p>
        </p:txBody>
      </p:sp>
      <p:sp>
        <p:nvSpPr>
          <p:cNvPr id="17411" name="Rectangle 3"/>
          <p:cNvSpPr>
            <a:spLocks noGrp="1" noChangeArrowheads="1"/>
          </p:cNvSpPr>
          <p:nvPr>
            <p:ph type="body" idx="1"/>
          </p:nvPr>
        </p:nvSpPr>
        <p:spPr>
          <a:xfrm>
            <a:off x="0" y="1283368"/>
            <a:ext cx="9144000" cy="5574632"/>
          </a:xfrm>
        </p:spPr>
        <p:txBody>
          <a:bodyPr>
            <a:normAutofit/>
          </a:bodyPr>
          <a:lstStyle/>
          <a:p>
            <a:pPr>
              <a:lnSpc>
                <a:spcPct val="90000"/>
              </a:lnSpc>
            </a:pPr>
            <a:r>
              <a:rPr lang="fr-FR" sz="2400" dirty="0" smtClean="0">
                <a:solidFill>
                  <a:srgbClr val="000000"/>
                </a:solidFill>
              </a:rPr>
              <a:t>Les agents économiques qui souhaitent développer des transactions parce les firmes de type A, comme les firmes de type B, ont de bonnes raisons de chercher à s’entendre. Dans ce cas, le constat comptable des immatériels de type 2, ou leur probabilité d’existence anticipée sont remplacés par une confiance procédurale.</a:t>
            </a:r>
          </a:p>
          <a:p>
            <a:pPr>
              <a:lnSpc>
                <a:spcPct val="90000"/>
              </a:lnSpc>
              <a:buNone/>
            </a:pPr>
            <a:endParaRPr lang="fr-FR" sz="2400" dirty="0" smtClean="0">
              <a:solidFill>
                <a:srgbClr val="000000"/>
              </a:solidFill>
            </a:endParaRPr>
          </a:p>
          <a:p>
            <a:pPr>
              <a:lnSpc>
                <a:spcPct val="90000"/>
              </a:lnSpc>
            </a:pPr>
            <a:r>
              <a:rPr lang="fr-FR" sz="2400" dirty="0" smtClean="0">
                <a:solidFill>
                  <a:srgbClr val="000000"/>
                </a:solidFill>
              </a:rPr>
              <a:t>On a là un bel exemple de la rationalité limitée de Herbert Simon qui l’emporte dans les situations où l’information suffisante fait défaut ou lorsque les capacités de traitement sont limitées et qui se substitue à la rationalité substantielle. On voir pourquoi la confiance s’exprimera mieux dans des arrangements qui fait l’hypothèse d’une </a:t>
            </a:r>
            <a:r>
              <a:rPr lang="fr-FR" sz="2400" dirty="0" err="1" smtClean="0">
                <a:solidFill>
                  <a:srgbClr val="000000"/>
                </a:solidFill>
              </a:rPr>
              <a:t>équi</a:t>
            </a:r>
            <a:r>
              <a:rPr lang="fr-FR" sz="2400" dirty="0" smtClean="0">
                <a:solidFill>
                  <a:srgbClr val="000000"/>
                </a:solidFill>
              </a:rPr>
              <a:t> répartition du capital immatériel même si elle paraît irréaliste. </a:t>
            </a:r>
          </a:p>
          <a:p>
            <a:pPr>
              <a:lnSpc>
                <a:spcPct val="90000"/>
              </a:lnSpc>
            </a:pPr>
            <a:endParaRPr lang="fr-FR" sz="2400" dirty="0" smtClean="0">
              <a:solidFill>
                <a:srgbClr val="0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283368"/>
          </a:xfrm>
          <a:solidFill>
            <a:srgbClr val="FFFF00"/>
          </a:solidFill>
        </p:spPr>
        <p:txBody>
          <a:bodyPr>
            <a:noAutofit/>
          </a:bodyPr>
          <a:lstStyle/>
          <a:p>
            <a:r>
              <a:rPr lang="fr-FR" sz="2800" dirty="0" smtClean="0">
                <a:solidFill>
                  <a:schemeClr val="tx1"/>
                </a:solidFill>
              </a:rPr>
              <a:t>2. À quelles conditions et sous quelles modalités la confiance peut-elle être donnée et ou retirée entre les entreprises (7) </a:t>
            </a:r>
            <a:endParaRPr lang="fr-FR" sz="2800" dirty="0"/>
          </a:p>
        </p:txBody>
      </p:sp>
      <p:sp>
        <p:nvSpPr>
          <p:cNvPr id="17411" name="Rectangle 3"/>
          <p:cNvSpPr>
            <a:spLocks noGrp="1" noChangeArrowheads="1"/>
          </p:cNvSpPr>
          <p:nvPr>
            <p:ph type="body" idx="1"/>
          </p:nvPr>
        </p:nvSpPr>
        <p:spPr>
          <a:xfrm>
            <a:off x="0" y="1283368"/>
            <a:ext cx="9144000" cy="5574632"/>
          </a:xfrm>
        </p:spPr>
        <p:txBody>
          <a:bodyPr>
            <a:normAutofit/>
          </a:bodyPr>
          <a:lstStyle/>
          <a:p>
            <a:pPr>
              <a:lnSpc>
                <a:spcPct val="90000"/>
              </a:lnSpc>
            </a:pPr>
            <a:r>
              <a:rPr lang="fr-FR" sz="2400" dirty="0" smtClean="0">
                <a:solidFill>
                  <a:srgbClr val="000000"/>
                </a:solidFill>
              </a:rPr>
              <a:t>2.2.4.	En raisonnement statique, il peut sembler aberrant que </a:t>
            </a:r>
            <a:r>
              <a:rPr lang="fr-FR" sz="2400" dirty="0" err="1" smtClean="0">
                <a:solidFill>
                  <a:srgbClr val="000000"/>
                </a:solidFill>
              </a:rPr>
              <a:t>kiB</a:t>
            </a:r>
            <a:r>
              <a:rPr lang="fr-FR" sz="2400" dirty="0" smtClean="0">
                <a:solidFill>
                  <a:srgbClr val="000000"/>
                </a:solidFill>
              </a:rPr>
              <a:t> soit égal à </a:t>
            </a:r>
            <a:r>
              <a:rPr lang="fr-FR" sz="2400" dirty="0" err="1" smtClean="0">
                <a:solidFill>
                  <a:srgbClr val="000000"/>
                </a:solidFill>
              </a:rPr>
              <a:t>kiA</a:t>
            </a:r>
            <a:r>
              <a:rPr lang="fr-FR" sz="2400" dirty="0" smtClean="0">
                <a:solidFill>
                  <a:srgbClr val="000000"/>
                </a:solidFill>
              </a:rPr>
              <a:t>. En dynamique sachant que les transactions s’étendent sur une durée longue, une telle supposition :</a:t>
            </a:r>
          </a:p>
          <a:p>
            <a:pPr>
              <a:lnSpc>
                <a:spcPct val="90000"/>
              </a:lnSpc>
            </a:pPr>
            <a:r>
              <a:rPr lang="fr-FR" sz="2400" dirty="0" smtClean="0">
                <a:solidFill>
                  <a:srgbClr val="000000"/>
                </a:solidFill>
              </a:rPr>
              <a:t> a) fonctionne comme un signal de confiance ; </a:t>
            </a:r>
          </a:p>
          <a:p>
            <a:pPr>
              <a:lnSpc>
                <a:spcPct val="90000"/>
              </a:lnSpc>
            </a:pPr>
            <a:r>
              <a:rPr lang="fr-FR" sz="2400" dirty="0" smtClean="0">
                <a:solidFill>
                  <a:srgbClr val="000000"/>
                </a:solidFill>
              </a:rPr>
              <a:t>b) est une assurance que le partenaire B ne fera pas défaut en cours de route (une assurance par conséquent contre l’opportunisme ex post) ; </a:t>
            </a:r>
          </a:p>
          <a:p>
            <a:pPr>
              <a:lnSpc>
                <a:spcPct val="90000"/>
              </a:lnSpc>
            </a:pPr>
            <a:r>
              <a:rPr lang="fr-FR" sz="2400" dirty="0" smtClean="0">
                <a:solidFill>
                  <a:srgbClr val="000000"/>
                </a:solidFill>
              </a:rPr>
              <a:t>c) valorise les capacité d’apprentissage des connaissances nécessaires à la mise en œuvre des technologies. Or, si l’on se situe dans le cadre d une théorie interactionniste des relations interculturelles et </a:t>
            </a:r>
            <a:r>
              <a:rPr lang="fr-FR" sz="2400" dirty="0" err="1" smtClean="0">
                <a:solidFill>
                  <a:srgbClr val="000000"/>
                </a:solidFill>
              </a:rPr>
              <a:t>énactique</a:t>
            </a:r>
            <a:r>
              <a:rPr lang="fr-FR" sz="2400" dirty="0" smtClean="0">
                <a:solidFill>
                  <a:srgbClr val="000000"/>
                </a:solidFill>
              </a:rPr>
              <a:t> de la cognition et si l’on tient compte de l’analyse des situations réelles d’apprentissage,  on ne peut plus faire l’impasse sur le rôle actif de l’apprenant. </a:t>
            </a:r>
          </a:p>
          <a:p>
            <a:pPr>
              <a:lnSpc>
                <a:spcPct val="90000"/>
              </a:lnSpc>
            </a:pPr>
            <a:endParaRPr lang="fr-FR" sz="2400" dirty="0" smtClean="0">
              <a:solidFill>
                <a:srgbClr val="0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283368"/>
          </a:xfrm>
          <a:solidFill>
            <a:srgbClr val="FFFF00"/>
          </a:solidFill>
        </p:spPr>
        <p:txBody>
          <a:bodyPr>
            <a:noAutofit/>
          </a:bodyPr>
          <a:lstStyle/>
          <a:p>
            <a:r>
              <a:rPr lang="fr-FR" sz="2800" dirty="0" smtClean="0">
                <a:solidFill>
                  <a:schemeClr val="tx1"/>
                </a:solidFill>
              </a:rPr>
              <a:t>2. À quelles conditions et sous quelles modalités la confiance peut-elle être donnée et ou retirée entre les entreprises (8) </a:t>
            </a:r>
            <a:endParaRPr lang="fr-FR" sz="2800" dirty="0"/>
          </a:p>
        </p:txBody>
      </p:sp>
      <p:sp>
        <p:nvSpPr>
          <p:cNvPr id="17411" name="Rectangle 3"/>
          <p:cNvSpPr>
            <a:spLocks noGrp="1" noChangeArrowheads="1"/>
          </p:cNvSpPr>
          <p:nvPr>
            <p:ph type="body" idx="1"/>
          </p:nvPr>
        </p:nvSpPr>
        <p:spPr>
          <a:xfrm>
            <a:off x="0" y="1283368"/>
            <a:ext cx="9144000" cy="5574632"/>
          </a:xfrm>
        </p:spPr>
        <p:txBody>
          <a:bodyPr>
            <a:normAutofit/>
          </a:bodyPr>
          <a:lstStyle/>
          <a:p>
            <a:pPr>
              <a:lnSpc>
                <a:spcPct val="90000"/>
              </a:lnSpc>
            </a:pPr>
            <a:r>
              <a:rPr lang="fr-FR" sz="2400" dirty="0" smtClean="0">
                <a:solidFill>
                  <a:srgbClr val="000000"/>
                </a:solidFill>
              </a:rPr>
              <a:t>Généralement,  la firme A recherche elle-même l’accès à un marché ou sa proximité et/ou l’accès à des  avantages en matière de main d’œuvre (disponibilité, coûts, flexibilité). Tant que KC, le capital total de l’entreprise fondée en partenariat, est supérieur à l’évaluation des ressources immatérielles mises  disposition de la joint venture créée (que nous nommerons kM2) et sur laquelle les deux partenaires se sont mis d’accord, la firme A n’a pas de raison de  craindre une rupture contractuelle de la part de la firme B qui peut jouir aussi du soutien du pays B  au sein de C (rupture susceptible d’entraîner des dédommagements financiers s’ils ont été prévus contractuellement). La question de la confiance paraît alors suffisamment balisée.</a:t>
            </a:r>
          </a:p>
          <a:p>
            <a:pPr>
              <a:lnSpc>
                <a:spcPct val="90000"/>
              </a:lnSpc>
            </a:pPr>
            <a:r>
              <a:rPr lang="fr-FR" sz="2400" dirty="0" smtClean="0">
                <a:solidFill>
                  <a:srgbClr val="000000"/>
                </a:solidFill>
              </a:rPr>
              <a:t>Mais, en cas inverse (et plus particulièrement si l’on a affaire à des entreprises travaillant essentiellement dans l’immatériel), si le capital total, KC, est assez limité (suite de la </a:t>
            </a:r>
            <a:r>
              <a:rPr lang="fr-FR" sz="2400" dirty="0" err="1" smtClean="0">
                <a:solidFill>
                  <a:srgbClr val="000000"/>
                </a:solidFill>
              </a:rPr>
              <a:t>lean</a:t>
            </a:r>
            <a:r>
              <a:rPr lang="fr-FR" sz="2400" dirty="0" smtClean="0">
                <a:solidFill>
                  <a:srgbClr val="000000"/>
                </a:solidFill>
              </a:rPr>
              <a:t> production limitant les immobilisations matérielles) quel peut être le garant des deux côtés ?</a:t>
            </a:r>
          </a:p>
          <a:p>
            <a:pPr>
              <a:lnSpc>
                <a:spcPct val="90000"/>
              </a:lnSpc>
            </a:pPr>
            <a:endParaRPr lang="fr-FR" sz="2400" dirty="0" smtClean="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909053"/>
          </a:xfrm>
          <a:solidFill>
            <a:srgbClr val="FFFF00"/>
          </a:solidFill>
        </p:spPr>
        <p:txBody>
          <a:bodyPr>
            <a:noAutofit/>
          </a:bodyPr>
          <a:lstStyle/>
          <a:p>
            <a:pPr lvl="0"/>
            <a:r>
              <a:rPr lang="fr-FR" sz="2800" dirty="0" smtClean="0"/>
              <a:t>3. </a:t>
            </a:r>
            <a:r>
              <a:rPr lang="fr-FR" sz="2800" b="1" dirty="0"/>
              <a:t>Conclusions  et directions ce </a:t>
            </a:r>
            <a:r>
              <a:rPr lang="fr-FR" sz="2800" b="1" dirty="0" smtClean="0"/>
              <a:t>recherche (1) </a:t>
            </a:r>
            <a:r>
              <a:rPr lang="fr-FR" sz="2800" dirty="0" smtClean="0"/>
              <a:t/>
            </a:r>
            <a:br>
              <a:rPr lang="fr-FR" sz="2800" dirty="0" smtClean="0"/>
            </a:br>
            <a:endParaRPr lang="fr-FR" sz="2800" dirty="0"/>
          </a:p>
        </p:txBody>
      </p:sp>
      <p:sp>
        <p:nvSpPr>
          <p:cNvPr id="17411" name="Rectangle 3"/>
          <p:cNvSpPr>
            <a:spLocks noGrp="1" noChangeArrowheads="1"/>
          </p:cNvSpPr>
          <p:nvPr>
            <p:ph type="body" idx="1"/>
          </p:nvPr>
        </p:nvSpPr>
        <p:spPr>
          <a:xfrm>
            <a:off x="0" y="909053"/>
            <a:ext cx="9144000" cy="5948947"/>
          </a:xfrm>
        </p:spPr>
        <p:txBody>
          <a:bodyPr>
            <a:normAutofit fontScale="92500" lnSpcReduction="10000"/>
          </a:bodyPr>
          <a:lstStyle/>
          <a:p>
            <a:pPr>
              <a:lnSpc>
                <a:spcPct val="90000"/>
              </a:lnSpc>
            </a:pPr>
            <a:r>
              <a:rPr lang="fr-FR" sz="2400" dirty="0" smtClean="0">
                <a:solidFill>
                  <a:srgbClr val="000000"/>
                </a:solidFill>
              </a:rPr>
              <a:t>.  La réponse que je vous propose n’est pas l’assurance ex ante, ni ex post, ni la confiance totale,  ni l’optimisme ni la défiance, mais une confiance partagée (interindividuelle ou inter collective et/ou institution) qui est pari. </a:t>
            </a:r>
          </a:p>
          <a:p>
            <a:pPr>
              <a:lnSpc>
                <a:spcPct val="90000"/>
              </a:lnSpc>
            </a:pPr>
            <a:endParaRPr lang="fr-FR" sz="2400" dirty="0" smtClean="0">
              <a:solidFill>
                <a:srgbClr val="000000"/>
              </a:solidFill>
            </a:endParaRPr>
          </a:p>
          <a:p>
            <a:pPr>
              <a:lnSpc>
                <a:spcPct val="90000"/>
              </a:lnSpc>
            </a:pPr>
            <a:r>
              <a:rPr lang="fr-FR" sz="2400" dirty="0" smtClean="0">
                <a:solidFill>
                  <a:srgbClr val="000000"/>
                </a:solidFill>
              </a:rPr>
              <a:t>3.2.  La confiance partagée suppose une égalité dans le partenariat (pas nécessairement une symétrie de pouvoir), une transparence sur une série d’actifs préalablement délimités  ou </a:t>
            </a:r>
            <a:r>
              <a:rPr lang="fr-FR" sz="2400" dirty="0" err="1" smtClean="0">
                <a:solidFill>
                  <a:srgbClr val="000000"/>
                </a:solidFill>
              </a:rPr>
              <a:t>co-construits</a:t>
            </a:r>
            <a:r>
              <a:rPr lang="fr-FR" sz="2400" dirty="0" smtClean="0">
                <a:solidFill>
                  <a:srgbClr val="000000"/>
                </a:solidFill>
              </a:rPr>
              <a:t> sur une base d’égalité dans la </a:t>
            </a:r>
            <a:r>
              <a:rPr lang="fr-FR" sz="2400" dirty="0" err="1" smtClean="0">
                <a:solidFill>
                  <a:srgbClr val="000000"/>
                </a:solidFill>
              </a:rPr>
              <a:t>MitBestimung</a:t>
            </a:r>
            <a:r>
              <a:rPr lang="fr-FR" sz="2400" dirty="0" smtClean="0">
                <a:solidFill>
                  <a:srgbClr val="000000"/>
                </a:solidFill>
              </a:rPr>
              <a:t>  et pas une transparence générale sur n’importe quelle catégorie d’actifs. </a:t>
            </a:r>
          </a:p>
          <a:p>
            <a:pPr>
              <a:lnSpc>
                <a:spcPct val="90000"/>
              </a:lnSpc>
            </a:pPr>
            <a:endParaRPr lang="fr-FR" sz="2400" dirty="0" smtClean="0">
              <a:solidFill>
                <a:srgbClr val="000000"/>
              </a:solidFill>
            </a:endParaRPr>
          </a:p>
          <a:p>
            <a:pPr>
              <a:lnSpc>
                <a:spcPct val="90000"/>
              </a:lnSpc>
            </a:pPr>
            <a:r>
              <a:rPr lang="fr-FR" sz="2400" dirty="0" smtClean="0">
                <a:solidFill>
                  <a:srgbClr val="000000"/>
                </a:solidFill>
              </a:rPr>
              <a:t>3.3.	La transparence sur un  actif en soi ne peut pas être nécessairement créatrice ou destructrice de confiance. Par exemple au sein d’un couple une confiance  (et pas seulement un degré de confiance) peut survivre au fait de l’infidélité constatée (pas à l’infidélité en pensée ce qui est une autre histoire) si les partenaires se sont mis d’accord sur le protocole à suivre dans cette éventualité (diverses modalités sont possibles de l’annonce, ou de la franchise ex post).  </a:t>
            </a:r>
          </a:p>
          <a:p>
            <a:pPr>
              <a:lnSpc>
                <a:spcPct val="90000"/>
              </a:lnSpc>
            </a:pPr>
            <a:r>
              <a:rPr lang="fr-FR" sz="2400" dirty="0" smtClean="0">
                <a:solidFill>
                  <a:srgbClr val="000000"/>
                </a:solidFill>
              </a:rPr>
              <a:t>3.4.	  En général, l’égalité telle que définie en 2.3.4 l’emporte sur la transparence</a:t>
            </a:r>
          </a:p>
          <a:p>
            <a:pPr>
              <a:lnSpc>
                <a:spcPct val="90000"/>
              </a:lnSpc>
            </a:pPr>
            <a:endParaRPr lang="fr-FR" sz="2400" dirty="0" smtClean="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909053"/>
          </a:xfrm>
          <a:solidFill>
            <a:srgbClr val="FFFF00"/>
          </a:solidFill>
        </p:spPr>
        <p:txBody>
          <a:bodyPr>
            <a:noAutofit/>
          </a:bodyPr>
          <a:lstStyle/>
          <a:p>
            <a:pPr lvl="0"/>
            <a:r>
              <a:rPr lang="fr-FR" sz="2800" dirty="0" smtClean="0"/>
              <a:t>3. </a:t>
            </a:r>
            <a:r>
              <a:rPr lang="fr-FR" sz="2800" b="1" dirty="0"/>
              <a:t>Conclusions  et directions ce </a:t>
            </a:r>
            <a:r>
              <a:rPr lang="fr-FR" sz="2800" b="1" dirty="0" smtClean="0"/>
              <a:t>recherche (2) </a:t>
            </a:r>
            <a:r>
              <a:rPr lang="fr-FR" sz="2800" dirty="0" smtClean="0"/>
              <a:t/>
            </a:r>
            <a:br>
              <a:rPr lang="fr-FR" sz="2800" dirty="0" smtClean="0"/>
            </a:br>
            <a:endParaRPr lang="fr-FR" sz="2800" dirty="0"/>
          </a:p>
        </p:txBody>
      </p:sp>
      <p:sp>
        <p:nvSpPr>
          <p:cNvPr id="17411" name="Rectangle 3"/>
          <p:cNvSpPr>
            <a:spLocks noGrp="1" noChangeArrowheads="1"/>
          </p:cNvSpPr>
          <p:nvPr>
            <p:ph type="body" idx="1"/>
          </p:nvPr>
        </p:nvSpPr>
        <p:spPr>
          <a:xfrm>
            <a:off x="0" y="909053"/>
            <a:ext cx="9144000" cy="5948947"/>
          </a:xfrm>
        </p:spPr>
        <p:txBody>
          <a:bodyPr>
            <a:normAutofit fontScale="92500" lnSpcReduction="10000"/>
          </a:bodyPr>
          <a:lstStyle/>
          <a:p>
            <a:pPr>
              <a:lnSpc>
                <a:spcPct val="90000"/>
              </a:lnSpc>
            </a:pPr>
            <a:r>
              <a:rPr lang="fr-FR" sz="2400" dirty="0" smtClean="0">
                <a:solidFill>
                  <a:srgbClr val="000000"/>
                </a:solidFill>
              </a:rPr>
              <a:t>.  La réponse que je vous propose n’est pas l’assurance ex ante, ni ex post, ni la confiance totale,  ni l’optimisme ni la défiance, mais une confiance partagée (interindividuelle ou inter collective et/ou institution) qui est pari. </a:t>
            </a:r>
          </a:p>
          <a:p>
            <a:pPr>
              <a:lnSpc>
                <a:spcPct val="90000"/>
              </a:lnSpc>
            </a:pPr>
            <a:endParaRPr lang="fr-FR" sz="2400" dirty="0" smtClean="0">
              <a:solidFill>
                <a:srgbClr val="000000"/>
              </a:solidFill>
            </a:endParaRPr>
          </a:p>
          <a:p>
            <a:pPr>
              <a:lnSpc>
                <a:spcPct val="90000"/>
              </a:lnSpc>
            </a:pPr>
            <a:r>
              <a:rPr lang="fr-FR" sz="2400" dirty="0" smtClean="0">
                <a:solidFill>
                  <a:srgbClr val="000000"/>
                </a:solidFill>
              </a:rPr>
              <a:t>3.2.  La confiance partagée suppose une égalité dans le partenariat (pas nécessairement une symétrie de pouvoir), une transparence sur une série d’actifs préalablement délimités  ou </a:t>
            </a:r>
            <a:r>
              <a:rPr lang="fr-FR" sz="2400" dirty="0" err="1" smtClean="0">
                <a:solidFill>
                  <a:srgbClr val="000000"/>
                </a:solidFill>
              </a:rPr>
              <a:t>co-construits</a:t>
            </a:r>
            <a:r>
              <a:rPr lang="fr-FR" sz="2400" dirty="0" smtClean="0">
                <a:solidFill>
                  <a:srgbClr val="000000"/>
                </a:solidFill>
              </a:rPr>
              <a:t> sur une base d’égalité dans la </a:t>
            </a:r>
            <a:r>
              <a:rPr lang="fr-FR" sz="2400" smtClean="0">
                <a:solidFill>
                  <a:srgbClr val="000000"/>
                </a:solidFill>
              </a:rPr>
              <a:t>MitBestimung</a:t>
            </a:r>
            <a:r>
              <a:rPr lang="fr-FR" sz="2400" dirty="0" smtClean="0">
                <a:solidFill>
                  <a:srgbClr val="000000"/>
                </a:solidFill>
              </a:rPr>
              <a:t>  et pas une transparence générale sur n’importe quelle catégorie d’actifs. </a:t>
            </a:r>
          </a:p>
          <a:p>
            <a:pPr>
              <a:lnSpc>
                <a:spcPct val="90000"/>
              </a:lnSpc>
            </a:pPr>
            <a:endParaRPr lang="fr-FR" sz="2400" dirty="0" smtClean="0">
              <a:solidFill>
                <a:srgbClr val="000000"/>
              </a:solidFill>
            </a:endParaRPr>
          </a:p>
          <a:p>
            <a:pPr>
              <a:lnSpc>
                <a:spcPct val="90000"/>
              </a:lnSpc>
            </a:pPr>
            <a:r>
              <a:rPr lang="fr-FR" sz="2400" dirty="0" smtClean="0">
                <a:solidFill>
                  <a:srgbClr val="000000"/>
                </a:solidFill>
              </a:rPr>
              <a:t>3.3.	La transparence sur un  actif en soi ne peut pas être nécessairement créatrice ou destructrice de confiance. Par exemple au sein d’un couple une confiance  (et pas seulement un degré de confiance) peut survivre au fait de l’infidélité constatée (pas à l’infidélité en pensée ce qui est une autre histoire) si les partenaires se sont mis d’accord sur le protocole à suivre dans cette éventualité (diverses modalités sont possibles de l’annonce, ou de la franchise ex post).  </a:t>
            </a:r>
          </a:p>
          <a:p>
            <a:pPr>
              <a:lnSpc>
                <a:spcPct val="90000"/>
              </a:lnSpc>
            </a:pPr>
            <a:r>
              <a:rPr lang="fr-FR" sz="2400" dirty="0" smtClean="0">
                <a:solidFill>
                  <a:srgbClr val="000000"/>
                </a:solidFill>
              </a:rPr>
              <a:t>3.4.	  En général, l’égalité telle que définie en 2.3.4 l’emporte sur la transparence</a:t>
            </a:r>
          </a:p>
          <a:p>
            <a:pPr>
              <a:lnSpc>
                <a:spcPct val="90000"/>
              </a:lnSpc>
            </a:pPr>
            <a:endParaRPr lang="fr-FR" sz="2400" dirty="0" smtClean="0">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909053"/>
          </a:xfrm>
          <a:solidFill>
            <a:srgbClr val="FFFF00"/>
          </a:solidFill>
        </p:spPr>
        <p:txBody>
          <a:bodyPr>
            <a:noAutofit/>
          </a:bodyPr>
          <a:lstStyle/>
          <a:p>
            <a:pPr lvl="0"/>
            <a:r>
              <a:rPr lang="fr-FR" sz="2800" dirty="0" smtClean="0"/>
              <a:t>3. </a:t>
            </a:r>
            <a:r>
              <a:rPr lang="fr-FR" sz="2800" b="1" dirty="0"/>
              <a:t>Conclusions  et directions ce </a:t>
            </a:r>
            <a:r>
              <a:rPr lang="fr-FR" sz="2800" b="1" smtClean="0"/>
              <a:t>recherche (2) </a:t>
            </a:r>
            <a:r>
              <a:rPr lang="fr-FR" sz="2800" dirty="0" smtClean="0"/>
              <a:t/>
            </a:r>
            <a:br>
              <a:rPr lang="fr-FR" sz="2800" dirty="0" smtClean="0"/>
            </a:br>
            <a:endParaRPr lang="fr-FR" sz="2800" dirty="0"/>
          </a:p>
        </p:txBody>
      </p:sp>
      <p:sp>
        <p:nvSpPr>
          <p:cNvPr id="17411" name="Rectangle 3"/>
          <p:cNvSpPr>
            <a:spLocks noGrp="1" noChangeArrowheads="1"/>
          </p:cNvSpPr>
          <p:nvPr>
            <p:ph type="body" idx="1"/>
          </p:nvPr>
        </p:nvSpPr>
        <p:spPr>
          <a:xfrm>
            <a:off x="0" y="909053"/>
            <a:ext cx="9144000" cy="5948947"/>
          </a:xfrm>
        </p:spPr>
        <p:txBody>
          <a:bodyPr>
            <a:normAutofit/>
          </a:bodyPr>
          <a:lstStyle/>
          <a:p>
            <a:pPr>
              <a:lnSpc>
                <a:spcPct val="90000"/>
              </a:lnSpc>
            </a:pPr>
            <a:r>
              <a:rPr lang="fr-FR" sz="2400" dirty="0" smtClean="0">
                <a:solidFill>
                  <a:srgbClr val="000000"/>
                </a:solidFill>
              </a:rPr>
              <a:t>Deuxième élément,  la coopération est sans doute  le préalable fondateur.</a:t>
            </a:r>
          </a:p>
          <a:p>
            <a:pPr>
              <a:lnSpc>
                <a:spcPct val="90000"/>
              </a:lnSpc>
              <a:buNone/>
            </a:pPr>
            <a:endParaRPr lang="fr-FR" sz="2400" dirty="0" smtClean="0">
              <a:solidFill>
                <a:srgbClr val="000000"/>
              </a:solidFill>
            </a:endParaRPr>
          </a:p>
          <a:p>
            <a:pPr>
              <a:lnSpc>
                <a:spcPct val="90000"/>
              </a:lnSpc>
            </a:pPr>
            <a:r>
              <a:rPr lang="fr-FR" sz="2400" dirty="0" smtClean="0">
                <a:solidFill>
                  <a:srgbClr val="000000"/>
                </a:solidFill>
              </a:rPr>
              <a:t>Et derrière en deuxième ligne la construction de la coopération à travers les relations interpersonnelles et les apprentissages.</a:t>
            </a:r>
          </a:p>
          <a:p>
            <a:pPr>
              <a:lnSpc>
                <a:spcPct val="90000"/>
              </a:lnSpc>
              <a:buNone/>
            </a:pPr>
            <a:r>
              <a:rPr lang="fr-FR" sz="2400" dirty="0" smtClean="0">
                <a:solidFill>
                  <a:srgbClr val="000000"/>
                </a:solidFill>
              </a:rPr>
              <a:t> </a:t>
            </a:r>
          </a:p>
          <a:p>
            <a:pPr>
              <a:lnSpc>
                <a:spcPct val="90000"/>
              </a:lnSpc>
            </a:pPr>
            <a:r>
              <a:rPr lang="fr-FR" sz="2400" dirty="0" smtClean="0">
                <a:solidFill>
                  <a:srgbClr val="000000"/>
                </a:solidFill>
              </a:rPr>
              <a:t>Avant dernière piste : La confiance est spot, instantanée éphémère, incertaine mais porte sur des actifs et/ou une relation soutenable, durable, de long terme</a:t>
            </a:r>
          </a:p>
          <a:p>
            <a:pPr>
              <a:lnSpc>
                <a:spcPct val="90000"/>
              </a:lnSpc>
              <a:buNone/>
            </a:pPr>
            <a:endParaRPr lang="fr-FR" sz="2400" dirty="0" smtClean="0">
              <a:solidFill>
                <a:srgbClr val="000000"/>
              </a:solidFill>
            </a:endParaRPr>
          </a:p>
          <a:p>
            <a:pPr>
              <a:lnSpc>
                <a:spcPct val="90000"/>
              </a:lnSpc>
            </a:pPr>
            <a:r>
              <a:rPr lang="fr-FR" sz="2400" dirty="0" smtClean="0">
                <a:solidFill>
                  <a:srgbClr val="000000"/>
                </a:solidFill>
              </a:rPr>
              <a:t>Dernière piste : sans doute convient-il de remplacer/ compléter les problématiques de la confiance dans les institutions et ou les personnes par la confiance dans les réseaux et donc dans la relation assurée. Quelle est la confiance qui s’établit entre les acteurs du </a:t>
            </a:r>
            <a:r>
              <a:rPr lang="fr-FR" sz="2400" dirty="0" err="1" smtClean="0">
                <a:solidFill>
                  <a:srgbClr val="000000"/>
                </a:solidFill>
              </a:rPr>
              <a:t>peer</a:t>
            </a:r>
            <a:r>
              <a:rPr lang="fr-FR" sz="2400" dirty="0" smtClean="0">
                <a:solidFill>
                  <a:srgbClr val="000000"/>
                </a:solidFill>
              </a:rPr>
              <a:t> to </a:t>
            </a:r>
            <a:r>
              <a:rPr lang="fr-FR" sz="2400" dirty="0" err="1" smtClean="0">
                <a:solidFill>
                  <a:srgbClr val="000000"/>
                </a:solidFill>
              </a:rPr>
              <a:t>peer</a:t>
            </a:r>
            <a:r>
              <a:rPr lang="fr-FR" sz="2400" dirty="0" smtClean="0">
                <a:solidFill>
                  <a:srgbClr val="000000"/>
                </a:solidFill>
              </a:rPr>
              <a:t> ? qui va au delà de l’exigence de réciprocité individuelle qui existe dans l’échange symbolique  et/ou marchand. </a:t>
            </a:r>
          </a:p>
          <a:p>
            <a:pPr>
              <a:lnSpc>
                <a:spcPct val="90000"/>
              </a:lnSpc>
            </a:pPr>
            <a:endParaRPr lang="fr-FR" sz="2400" dirty="0" smtClean="0">
              <a:solidFill>
                <a:srgbClr val="000000"/>
              </a:solidFill>
            </a:endParaRPr>
          </a:p>
          <a:p>
            <a:pPr>
              <a:lnSpc>
                <a:spcPct val="90000"/>
              </a:lnSpc>
            </a:pPr>
            <a:endParaRPr lang="fr-FR" sz="2400" dirty="0" smtClean="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0" y="0"/>
            <a:ext cx="9144000" cy="1016000"/>
          </a:xfrm>
          <a:solidFill>
            <a:srgbClr val="FFFF00"/>
          </a:solidFill>
        </p:spPr>
        <p:txBody>
          <a:bodyPr/>
          <a:lstStyle/>
          <a:p>
            <a:pPr eaLnBrk="1" hangingPunct="1"/>
            <a:r>
              <a:rPr lang="fr-FR" dirty="0" smtClean="0"/>
              <a:t>Introduction (1) </a:t>
            </a:r>
            <a:endParaRPr lang="fr-FR" dirty="0"/>
          </a:p>
        </p:txBody>
      </p:sp>
      <p:sp>
        <p:nvSpPr>
          <p:cNvPr id="6" name="Rectangle 5"/>
          <p:cNvSpPr/>
          <p:nvPr/>
        </p:nvSpPr>
        <p:spPr>
          <a:xfrm>
            <a:off x="0" y="1016000"/>
            <a:ext cx="9144000" cy="8402298"/>
          </a:xfrm>
          <a:prstGeom prst="rect">
            <a:avLst/>
          </a:prstGeom>
        </p:spPr>
        <p:txBody>
          <a:bodyPr wrap="square">
            <a:spAutoFit/>
          </a:bodyPr>
          <a:lstStyle/>
          <a:p>
            <a:pPr>
              <a:buFont typeface="Arial"/>
              <a:buChar char="•"/>
            </a:pPr>
            <a:r>
              <a:rPr lang="fr-FR" sz="2400" b="1" dirty="0" smtClean="0"/>
              <a:t> Les limites </a:t>
            </a:r>
          </a:p>
          <a:p>
            <a:pPr>
              <a:buFont typeface="Arial"/>
              <a:buChar char="•"/>
            </a:pPr>
            <a:r>
              <a:rPr lang="fr-FR" sz="2400" dirty="0" smtClean="0"/>
              <a:t> On n’étudiera pas ici les causes de la confiance au sens des « peurs, attraits et tentation » mis en évidence par la méthode Pat Miroir de Gilles Le Cardinal Professeur à  l’UTC, mais les mécanismes, les dispositifs, les milieux, les plis, les écosystèmes de la confiance au sens où ils constituent à leur tour une partie ou un sous-système ou une couche primordiale d’un écosystème de l’innovation.</a:t>
            </a:r>
          </a:p>
          <a:p>
            <a:pPr>
              <a:buFont typeface="Arial"/>
              <a:buChar char="•"/>
            </a:pPr>
            <a:endParaRPr lang="fr-FR" sz="2400" dirty="0" smtClean="0"/>
          </a:p>
          <a:p>
            <a:pPr>
              <a:buFont typeface="Arial"/>
              <a:buChar char="•"/>
            </a:pPr>
            <a:r>
              <a:rPr lang="fr-FR" sz="2400" b="1" dirty="0" smtClean="0"/>
              <a:t>Les deux déplacements de la valeurs</a:t>
            </a:r>
          </a:p>
          <a:p>
            <a:pPr>
              <a:buFont typeface="Arial"/>
              <a:buChar char="•"/>
            </a:pPr>
            <a:r>
              <a:rPr lang="fr-FR" sz="2400" dirty="0" smtClean="0"/>
              <a:t>Vers les immatériels</a:t>
            </a:r>
          </a:p>
          <a:p>
            <a:pPr>
              <a:buFont typeface="Arial"/>
              <a:buChar char="•"/>
            </a:pPr>
            <a:endParaRPr lang="fr-FR" sz="2400" dirty="0" smtClean="0"/>
          </a:p>
          <a:p>
            <a:pPr>
              <a:buFont typeface="Arial"/>
              <a:buChar char="•"/>
            </a:pPr>
            <a:r>
              <a:rPr lang="fr-FR" sz="2400" dirty="0" smtClean="0"/>
              <a:t>Des immatériels 1 aux immatériels 2 </a:t>
            </a:r>
          </a:p>
          <a:p>
            <a:pPr>
              <a:buFont typeface="Arial"/>
              <a:buChar char="•"/>
            </a:pPr>
            <a:endParaRPr lang="fr-FR" sz="2400" dirty="0" smtClean="0"/>
          </a:p>
          <a:p>
            <a:pPr>
              <a:buFont typeface="Arial"/>
              <a:buChar char="•"/>
            </a:pPr>
            <a:r>
              <a:rPr lang="fr-FR" sz="2400" dirty="0" smtClean="0"/>
              <a:t>La raison : crise d’exécution des DPI. </a:t>
            </a:r>
          </a:p>
          <a:p>
            <a:endParaRPr lang="fr-FR" sz="2400"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0" y="0"/>
            <a:ext cx="9144000" cy="1016000"/>
          </a:xfrm>
          <a:solidFill>
            <a:srgbClr val="FFFF00"/>
          </a:solidFill>
        </p:spPr>
        <p:txBody>
          <a:bodyPr/>
          <a:lstStyle/>
          <a:p>
            <a:pPr eaLnBrk="1" hangingPunct="1"/>
            <a:r>
              <a:rPr lang="fr-FR" dirty="0" smtClean="0"/>
              <a:t>Introduction (2) </a:t>
            </a:r>
            <a:endParaRPr lang="fr-FR" dirty="0"/>
          </a:p>
        </p:txBody>
      </p:sp>
      <p:sp>
        <p:nvSpPr>
          <p:cNvPr id="6" name="Rectangle 5"/>
          <p:cNvSpPr/>
          <p:nvPr/>
        </p:nvSpPr>
        <p:spPr>
          <a:xfrm>
            <a:off x="0" y="1016000"/>
            <a:ext cx="9144000" cy="8032967"/>
          </a:xfrm>
          <a:prstGeom prst="rect">
            <a:avLst/>
          </a:prstGeom>
        </p:spPr>
        <p:txBody>
          <a:bodyPr wrap="square">
            <a:spAutoFit/>
          </a:bodyPr>
          <a:lstStyle/>
          <a:p>
            <a:pPr>
              <a:buFont typeface="Arial"/>
              <a:buChar char="•"/>
            </a:pPr>
            <a:r>
              <a:rPr lang="fr-FR" sz="2400" dirty="0" smtClean="0"/>
              <a:t>  Les vieilles techniques  de valorisation économique reposant sur l’exploitation des droits de la propriété intellectuelle rencontrent de fortes oppositions dans les pays émergents (Inde, Chine, Brésil) pour trois raisons principales :</a:t>
            </a:r>
          </a:p>
          <a:p>
            <a:pPr>
              <a:buFont typeface="Arial"/>
              <a:buChar char="•"/>
            </a:pPr>
            <a:r>
              <a:rPr lang="fr-FR" sz="2400" dirty="0" smtClean="0"/>
              <a:t> a) </a:t>
            </a:r>
            <a:r>
              <a:rPr lang="fr-FR" sz="2400" b="1" dirty="0" smtClean="0"/>
              <a:t>le coût élevé des licences </a:t>
            </a:r>
            <a:r>
              <a:rPr lang="fr-FR" sz="2400" dirty="0" smtClean="0"/>
              <a:t>qui absorbent les gains tirés des avantages comparatifs classiques du Sud (salaire, conditions de travail, fiscalité des profits) ;</a:t>
            </a:r>
          </a:p>
          <a:p>
            <a:pPr>
              <a:buFont typeface="Arial"/>
              <a:buChar char="•"/>
            </a:pPr>
            <a:r>
              <a:rPr lang="fr-FR" sz="2400" dirty="0" smtClean="0"/>
              <a:t> b) </a:t>
            </a:r>
            <a:r>
              <a:rPr lang="fr-FR" sz="2400" b="1" dirty="0" smtClean="0"/>
              <a:t>le caractère incomplet des DPI </a:t>
            </a:r>
            <a:r>
              <a:rPr lang="fr-FR" sz="2400" dirty="0" smtClean="0"/>
              <a:t>qui ne comprennent pas les implicites de l’usage des DPI (savoir faire ou know how, formation de la main d’œuvre) ; </a:t>
            </a:r>
          </a:p>
          <a:p>
            <a:pPr>
              <a:buFont typeface="Arial"/>
              <a:buChar char="•"/>
            </a:pPr>
            <a:r>
              <a:rPr lang="fr-FR" sz="2400" dirty="0" smtClean="0"/>
              <a:t>c) </a:t>
            </a:r>
            <a:r>
              <a:rPr lang="fr-FR" sz="2400" b="1" dirty="0" smtClean="0"/>
              <a:t>la disponibilité des principaux contenus couverts par les DPI grâce aux technologies numériques</a:t>
            </a:r>
            <a:r>
              <a:rPr lang="fr-FR" sz="2400" dirty="0" smtClean="0"/>
              <a:t>. Ce n’est donc pas seulement le prix économique des DPI qui est en question, mais aussi leur efficacité sans la partie implicite qui en  accompagne nécessairement l’utilisation. </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0" y="0"/>
            <a:ext cx="9144000" cy="1016000"/>
          </a:xfrm>
          <a:solidFill>
            <a:srgbClr val="FFFF00"/>
          </a:solidFill>
        </p:spPr>
        <p:txBody>
          <a:bodyPr/>
          <a:lstStyle/>
          <a:p>
            <a:pPr eaLnBrk="1" hangingPunct="1"/>
            <a:r>
              <a:rPr lang="fr-FR" dirty="0" smtClean="0"/>
              <a:t>Introduction (3) </a:t>
            </a:r>
            <a:endParaRPr lang="fr-FR" dirty="0"/>
          </a:p>
        </p:txBody>
      </p:sp>
      <p:sp>
        <p:nvSpPr>
          <p:cNvPr id="6" name="Rectangle 5"/>
          <p:cNvSpPr/>
          <p:nvPr/>
        </p:nvSpPr>
        <p:spPr>
          <a:xfrm>
            <a:off x="0" y="1016000"/>
            <a:ext cx="9144000" cy="8125299"/>
          </a:xfrm>
          <a:prstGeom prst="rect">
            <a:avLst/>
          </a:prstGeom>
        </p:spPr>
        <p:txBody>
          <a:bodyPr wrap="square">
            <a:spAutoFit/>
          </a:bodyPr>
          <a:lstStyle/>
          <a:p>
            <a:pPr>
              <a:buFont typeface="Arial"/>
              <a:buChar char="•"/>
            </a:pPr>
            <a:r>
              <a:rPr lang="fr-FR" sz="2400" dirty="0" smtClean="0"/>
              <a:t>  La question de la valeur économique par excellence devient alors :</a:t>
            </a:r>
          </a:p>
          <a:p>
            <a:r>
              <a:rPr lang="fr-FR" sz="2400" dirty="0" smtClean="0"/>
              <a:t> </a:t>
            </a:r>
          </a:p>
          <a:p>
            <a:pPr>
              <a:buFont typeface="Arial"/>
              <a:buChar char="•"/>
            </a:pPr>
            <a:r>
              <a:rPr lang="fr-FR" sz="2400" dirty="0" smtClean="0"/>
              <a:t>la capture d’une valeur économique devient-elle impossible ? </a:t>
            </a:r>
          </a:p>
          <a:p>
            <a:r>
              <a:rPr lang="fr-FR" sz="2400" dirty="0" smtClean="0"/>
              <a:t> </a:t>
            </a:r>
          </a:p>
          <a:p>
            <a:pPr>
              <a:buFont typeface="Arial"/>
              <a:buChar char="•"/>
            </a:pPr>
            <a:r>
              <a:rPr lang="fr-FR" sz="2400" dirty="0" smtClean="0"/>
              <a:t>Est-elle vouée à une pure et simple révélation (</a:t>
            </a:r>
            <a:r>
              <a:rPr lang="fr-FR" sz="2400" dirty="0" err="1" smtClean="0"/>
              <a:t>disclosure</a:t>
            </a:r>
            <a:r>
              <a:rPr lang="fr-FR" sz="2400" dirty="0" smtClean="0"/>
              <a:t>) dans le domaine public ou bien à demeurer protégée par le secret ? </a:t>
            </a:r>
          </a:p>
          <a:p>
            <a:pPr>
              <a:buFont typeface="Arial"/>
              <a:buChar char="•"/>
            </a:pPr>
            <a:endParaRPr lang="fr-FR" sz="2400" dirty="0" smtClean="0"/>
          </a:p>
          <a:p>
            <a:pPr>
              <a:buFont typeface="Arial"/>
              <a:buChar char="•"/>
            </a:pPr>
            <a:r>
              <a:rPr lang="fr-FR" sz="2400" dirty="0" smtClean="0"/>
              <a:t>Mais dans ce cas, le secret est une condition impossible à évaluer en soi en dehors de la valeur marchande des produits et services vendus sur le marché par l’entreprise. </a:t>
            </a:r>
          </a:p>
          <a:p>
            <a:pPr>
              <a:buFont typeface="Arial"/>
              <a:buChar char="•"/>
            </a:pPr>
            <a:r>
              <a:rPr lang="fr-FR" sz="2400" dirty="0" smtClean="0"/>
              <a:t>Toutefois on n’est pas débarrassé pour autant des conditions de mise en œuvre  de ce secret  industriel, qui suppose au préalable,  sauf à supporter un coût démesuré, une confiance à plusieurs niveaux pour mettre en place et conserver ce secret permettant d’éviter les difficultés de mise en œuvre  des DPI. </a:t>
            </a:r>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0" y="0"/>
            <a:ext cx="9144000" cy="1016000"/>
          </a:xfrm>
          <a:solidFill>
            <a:srgbClr val="FFFF00"/>
          </a:solidFill>
        </p:spPr>
        <p:txBody>
          <a:bodyPr/>
          <a:lstStyle/>
          <a:p>
            <a:pPr eaLnBrk="1" hangingPunct="1"/>
            <a:r>
              <a:rPr lang="fr-FR" dirty="0" smtClean="0"/>
              <a:t>Introduction (4) </a:t>
            </a:r>
            <a:endParaRPr lang="fr-FR" dirty="0"/>
          </a:p>
        </p:txBody>
      </p:sp>
      <p:sp>
        <p:nvSpPr>
          <p:cNvPr id="6" name="Rectangle 5"/>
          <p:cNvSpPr/>
          <p:nvPr/>
        </p:nvSpPr>
        <p:spPr>
          <a:xfrm>
            <a:off x="0" y="1016000"/>
            <a:ext cx="9144000" cy="8125299"/>
          </a:xfrm>
          <a:prstGeom prst="rect">
            <a:avLst/>
          </a:prstGeom>
        </p:spPr>
        <p:txBody>
          <a:bodyPr wrap="square">
            <a:spAutoFit/>
          </a:bodyPr>
          <a:lstStyle/>
          <a:p>
            <a:pPr>
              <a:buFont typeface="Arial"/>
              <a:buChar char="•"/>
            </a:pPr>
            <a:r>
              <a:rPr lang="fr-FR" sz="2400" dirty="0" smtClean="0"/>
              <a:t>  Quels sont les dispositifs possibles alternatifs au renforcement des droits de propriété intellectuelle au domaine des  immatériels 2 et au secret pur et simple ? </a:t>
            </a:r>
          </a:p>
          <a:p>
            <a:pPr>
              <a:buFont typeface="Arial"/>
              <a:buChar char="•"/>
            </a:pPr>
            <a:r>
              <a:rPr lang="fr-FR" sz="2400" dirty="0" smtClean="0"/>
              <a:t>  L’une des solutions : déplacer l’exercice des droits de propriété sur les actifs immatériels 2 ; contournement grâce aux technologies numériques des dispositifs juridiques de formation d’un monopole temporaire ou carrément non codifiable) sur un </a:t>
            </a:r>
            <a:r>
              <a:rPr lang="fr-FR" sz="2400" b="1" dirty="0" err="1" smtClean="0"/>
              <a:t>métaniveau</a:t>
            </a:r>
            <a:r>
              <a:rPr lang="fr-FR" sz="2400" b="1" dirty="0" smtClean="0"/>
              <a:t> </a:t>
            </a:r>
            <a:r>
              <a:rPr lang="fr-FR" sz="2400" dirty="0" smtClean="0"/>
              <a:t>: celui des parts du capital évalué à l’ensemble des actifs y compris les ressources intellectuelles ou immatériels. </a:t>
            </a:r>
          </a:p>
          <a:p>
            <a:pPr>
              <a:buFont typeface="Arial"/>
              <a:buChar char="•"/>
            </a:pPr>
            <a:r>
              <a:rPr lang="fr-FR" sz="2400" dirty="0" smtClean="0"/>
              <a:t>Ce n’est plus le périmètre des immatériels qui est défendu dans ce cas, (il est inassignable à des limites précises et/ou respectée) </a:t>
            </a:r>
            <a:r>
              <a:rPr lang="fr-FR" sz="2400" b="1" dirty="0" smtClean="0"/>
              <a:t>mais celui du milieu qui les produit</a:t>
            </a:r>
            <a:r>
              <a:rPr lang="fr-FR" sz="2400" dirty="0" smtClean="0"/>
              <a:t>. Donc celui qui est </a:t>
            </a:r>
            <a:r>
              <a:rPr lang="fr-FR" sz="2400" b="1" dirty="0" smtClean="0">
                <a:solidFill>
                  <a:srgbClr val="000000"/>
                </a:solidFill>
              </a:rPr>
              <a:t>défini par l’actif le plus global possible de l’entreprise </a:t>
            </a:r>
            <a:r>
              <a:rPr lang="fr-FR" sz="2400" dirty="0" smtClean="0"/>
              <a:t>: le capital  comme condition générale de production du capital intellectuel  lui-même éventuellement évaluable, mais inexécutable directement. </a:t>
            </a:r>
          </a:p>
          <a:p>
            <a:pPr>
              <a:buFont typeface="Arial"/>
              <a:buChar char="•"/>
            </a:pPr>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0" y="0"/>
            <a:ext cx="9144000" cy="1016000"/>
          </a:xfrm>
          <a:solidFill>
            <a:srgbClr val="FFFF00"/>
          </a:solidFill>
        </p:spPr>
        <p:txBody>
          <a:bodyPr/>
          <a:lstStyle/>
          <a:p>
            <a:pPr eaLnBrk="1" hangingPunct="1"/>
            <a:r>
              <a:rPr lang="fr-FR" dirty="0" smtClean="0"/>
              <a:t>Introduction (5) </a:t>
            </a:r>
            <a:endParaRPr lang="fr-FR" dirty="0"/>
          </a:p>
        </p:txBody>
      </p:sp>
      <p:sp>
        <p:nvSpPr>
          <p:cNvPr id="6" name="Rectangle 5"/>
          <p:cNvSpPr/>
          <p:nvPr/>
        </p:nvSpPr>
        <p:spPr>
          <a:xfrm>
            <a:off x="0" y="1016000"/>
            <a:ext cx="9144000" cy="8125299"/>
          </a:xfrm>
          <a:prstGeom prst="rect">
            <a:avLst/>
          </a:prstGeom>
        </p:spPr>
        <p:txBody>
          <a:bodyPr wrap="square">
            <a:spAutoFit/>
          </a:bodyPr>
          <a:lstStyle/>
          <a:p>
            <a:pPr>
              <a:buFont typeface="Arial"/>
              <a:buChar char="•"/>
            </a:pPr>
            <a:r>
              <a:rPr lang="fr-FR" sz="2400" dirty="0" smtClean="0"/>
              <a:t>   La discussion porte alors sur </a:t>
            </a:r>
            <a:r>
              <a:rPr lang="fr-FR" sz="2400" b="1" dirty="0" smtClean="0"/>
              <a:t>la part du capital intellectuel </a:t>
            </a:r>
            <a:r>
              <a:rPr lang="fr-FR" sz="2400" dirty="0" smtClean="0"/>
              <a:t>non codifiable directement  possédé par le partenaire A  et sa transposition en part de capital  d’une nouvelle entité capitalistique A∪B. </a:t>
            </a:r>
          </a:p>
          <a:p>
            <a:pPr>
              <a:buFont typeface="Arial"/>
              <a:buChar char="•"/>
            </a:pPr>
            <a:r>
              <a:rPr lang="fr-FR" sz="2400" dirty="0" smtClean="0"/>
              <a:t>    On aura reconnu la forme juridique soit de </a:t>
            </a:r>
            <a:r>
              <a:rPr lang="fr-FR" sz="2400" b="1" dirty="0" smtClean="0"/>
              <a:t>la participation proportionnée  la contribution productive des partenaires</a:t>
            </a:r>
            <a:r>
              <a:rPr lang="fr-FR" sz="2400" dirty="0" smtClean="0"/>
              <a:t>, soit celle du joint venture dans laquelle pour des raisons x ou y que nous verrons, ces derniers décident de travailler sur une base d’égalité 50% / 50 %.   </a:t>
            </a:r>
          </a:p>
          <a:p>
            <a:pPr>
              <a:buFont typeface="Arial"/>
              <a:buChar char="•"/>
            </a:pPr>
            <a:r>
              <a:rPr lang="fr-FR" sz="2400" dirty="0" smtClean="0"/>
              <a:t>Evidemment cette solution largement mise en œuvres dans les solutions empiriques actuelles qui tiennent déjà compte sur le caractère de plus en plus insatisfaisant des combinaisons reposant sur des délégations directes des droits d’exploitation de brevets soit celles, indirectes, de licences se heurte ensuite à </a:t>
            </a:r>
            <a:r>
              <a:rPr lang="fr-FR" sz="2400" dirty="0" smtClean="0">
                <a:solidFill>
                  <a:srgbClr val="000000"/>
                </a:solidFill>
              </a:rPr>
              <a:t>deux types de problèmes</a:t>
            </a:r>
            <a:r>
              <a:rPr lang="fr-FR" sz="2400" dirty="0" smtClean="0"/>
              <a:t>.</a:t>
            </a:r>
          </a:p>
          <a:p>
            <a:pPr>
              <a:buFont typeface="Arial"/>
              <a:buChar char="•"/>
            </a:pPr>
            <a:r>
              <a:rPr lang="fr-FR" sz="2400" b="1" dirty="0" smtClean="0"/>
              <a:t>Le premier problème est celui de l’évaluation du capital intellectuel</a:t>
            </a:r>
            <a:r>
              <a:rPr lang="fr-FR" sz="2400" dirty="0" smtClean="0"/>
              <a:t>. En reculant au méta niveau n’a-t-on pas déplacé le problème sans le résoudre ? </a:t>
            </a:r>
          </a:p>
          <a:p>
            <a:pPr>
              <a:buFont typeface="Arial"/>
              <a:buChar char="•"/>
            </a:pPr>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0" y="0"/>
            <a:ext cx="9144000" cy="1016000"/>
          </a:xfrm>
          <a:solidFill>
            <a:srgbClr val="FFFF00"/>
          </a:solidFill>
        </p:spPr>
        <p:txBody>
          <a:bodyPr/>
          <a:lstStyle/>
          <a:p>
            <a:pPr eaLnBrk="1" hangingPunct="1"/>
            <a:r>
              <a:rPr lang="fr-FR" dirty="0" smtClean="0"/>
              <a:t>Introduction (6) </a:t>
            </a:r>
            <a:endParaRPr lang="fr-FR" dirty="0"/>
          </a:p>
        </p:txBody>
      </p:sp>
      <p:sp>
        <p:nvSpPr>
          <p:cNvPr id="6" name="Rectangle 5"/>
          <p:cNvSpPr/>
          <p:nvPr/>
        </p:nvSpPr>
        <p:spPr>
          <a:xfrm>
            <a:off x="0" y="1016000"/>
            <a:ext cx="9144000" cy="8248409"/>
          </a:xfrm>
          <a:prstGeom prst="rect">
            <a:avLst/>
          </a:prstGeom>
        </p:spPr>
        <p:txBody>
          <a:bodyPr wrap="square">
            <a:spAutoFit/>
          </a:bodyPr>
          <a:lstStyle/>
          <a:p>
            <a:pPr>
              <a:buFont typeface="Arial"/>
              <a:buChar char="•"/>
            </a:pPr>
            <a:r>
              <a:rPr lang="fr-FR" sz="3200" b="1" dirty="0" smtClean="0"/>
              <a:t>   A notre sens, non. </a:t>
            </a:r>
          </a:p>
          <a:p>
            <a:pPr>
              <a:buFont typeface="Arial"/>
              <a:buChar char="•"/>
            </a:pPr>
            <a:endParaRPr lang="fr-FR" sz="2400" dirty="0"/>
          </a:p>
          <a:p>
            <a:pPr>
              <a:buFont typeface="Arial"/>
              <a:buChar char="•"/>
            </a:pPr>
            <a:r>
              <a:rPr lang="fr-FR" sz="2400" dirty="0" smtClean="0"/>
              <a:t>Car les actifs pris en compte dans le calcul du capital intellectuel incluent à la fois :</a:t>
            </a:r>
          </a:p>
          <a:p>
            <a:pPr>
              <a:buFont typeface="Arial"/>
              <a:buChar char="•"/>
            </a:pPr>
            <a:r>
              <a:rPr lang="fr-FR" sz="2400" dirty="0" smtClean="0"/>
              <a:t>A) </a:t>
            </a:r>
            <a:r>
              <a:rPr lang="fr-FR" sz="2400" b="1" dirty="0" smtClean="0"/>
              <a:t>des actifs aval </a:t>
            </a:r>
            <a:r>
              <a:rPr lang="fr-FR" sz="2400" dirty="0" smtClean="0"/>
              <a:t>comme les performances de l’entreprise sur le marché (comme on dit qu’un bon pommier se reconnaît à ses pommes) ou à défaut à des espérances de gains sur le marché, </a:t>
            </a:r>
          </a:p>
          <a:p>
            <a:pPr>
              <a:buFont typeface="Arial"/>
              <a:buChar char="•"/>
            </a:pPr>
            <a:endParaRPr lang="fr-FR" sz="2400" dirty="0" smtClean="0"/>
          </a:p>
          <a:p>
            <a:pPr>
              <a:buFont typeface="Arial"/>
              <a:buChar char="•"/>
            </a:pPr>
            <a:r>
              <a:rPr lang="fr-FR" sz="2400" dirty="0" smtClean="0"/>
              <a:t>B) mais aussi </a:t>
            </a:r>
            <a:r>
              <a:rPr lang="fr-FR" sz="2400" b="1" dirty="0" smtClean="0"/>
              <a:t>des actifs amont </a:t>
            </a:r>
            <a:r>
              <a:rPr lang="fr-FR" sz="2400" dirty="0" smtClean="0"/>
              <a:t>qui ne dépendent pas de l’exécution de plus en plus hasardeuse de droits de la propriété intellectuelle, mais de la qualité de la main d’œuvre, de la qualité des réseaux de fournisseurs, de la qualité de l’organisation et enfin de la coopération qui ne se réduit pas à la coordination . </a:t>
            </a:r>
          </a:p>
          <a:p>
            <a:pPr>
              <a:buFont typeface="Arial"/>
              <a:buChar char="•"/>
            </a:pPr>
            <a:r>
              <a:rPr lang="fr-FR" sz="2400" dirty="0" smtClean="0"/>
              <a:t>    </a:t>
            </a:r>
          </a:p>
          <a:p>
            <a:pPr>
              <a:buFont typeface="Arial"/>
              <a:buChar char="•"/>
            </a:pPr>
            <a:endParaRPr lang="fr-FR" sz="2400" dirty="0" smtClean="0"/>
          </a:p>
          <a:p>
            <a:pPr>
              <a:buFont typeface="Arial"/>
              <a:buChar char="•"/>
            </a:pPr>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0" y="0"/>
            <a:ext cx="9144000" cy="1016000"/>
          </a:xfrm>
          <a:solidFill>
            <a:srgbClr val="FFFF00"/>
          </a:solidFill>
        </p:spPr>
        <p:txBody>
          <a:bodyPr/>
          <a:lstStyle/>
          <a:p>
            <a:pPr eaLnBrk="1" hangingPunct="1"/>
            <a:r>
              <a:rPr lang="fr-FR" dirty="0" smtClean="0"/>
              <a:t>Introduction (7) </a:t>
            </a:r>
            <a:endParaRPr lang="fr-FR" dirty="0"/>
          </a:p>
        </p:txBody>
      </p:sp>
      <p:sp>
        <p:nvSpPr>
          <p:cNvPr id="6" name="Rectangle 5"/>
          <p:cNvSpPr/>
          <p:nvPr/>
        </p:nvSpPr>
        <p:spPr>
          <a:xfrm>
            <a:off x="0" y="1016000"/>
            <a:ext cx="9144000" cy="8863962"/>
          </a:xfrm>
          <a:prstGeom prst="rect">
            <a:avLst/>
          </a:prstGeom>
        </p:spPr>
        <p:txBody>
          <a:bodyPr wrap="square">
            <a:spAutoFit/>
          </a:bodyPr>
          <a:lstStyle/>
          <a:p>
            <a:pPr>
              <a:buFont typeface="Arial"/>
              <a:buChar char="•"/>
            </a:pPr>
            <a:r>
              <a:rPr lang="fr-FR" sz="2400" dirty="0" smtClean="0"/>
              <a:t>La tendance actuelle de la comptabilisation plus fine des immatériels ou intangibles visent à désagréger le goodwill en exigeant que les éléments objectifs de la survaleur soit identifiés et séparables de l’écart d’acquisition qui relève lui d’une logique de l’opportunité commerciale . Il ne s’agit pas d’un aspect marginal : le good </a:t>
            </a:r>
            <a:r>
              <a:rPr lang="fr-FR" sz="2400" dirty="0" err="1" smtClean="0"/>
              <a:t>will</a:t>
            </a:r>
            <a:r>
              <a:rPr lang="fr-FR" sz="2400" dirty="0" smtClean="0"/>
              <a:t> financier ou survaleur touchant les entreprises du secteur non exclusivement financier variait couramment entre 100 %  et 130 % de la valeur de l’actif total dès 2004 dans une étude menées sur 33 sociétés du Cac 40 . C’est pourquoi il est de plus en plus difficile d’admettre  qu’il s’agit d’un écart d’évaluation purement spéculatif et que la définition du Goodwill est tautologique, comme beaucoup d’étude de ce phénomène à son origine le soutenaient vers la fin des années 1990 . </a:t>
            </a:r>
          </a:p>
          <a:p>
            <a:pPr>
              <a:buFont typeface="Arial"/>
              <a:buChar char="•"/>
            </a:pPr>
            <a:r>
              <a:rPr lang="fr-FR" sz="2400" dirty="0" smtClean="0"/>
              <a:t> L’évaluation de la valeur des entreprises procède non seulement de la prise en compte de la valeur des actifs in the book (dans les livres comptables) mais de ceux qui n’y figurent pas. Mais il faut ajouter également les actifs incorporels identifiés et distincts du good </a:t>
            </a:r>
            <a:r>
              <a:rPr lang="fr-FR" sz="2400" dirty="0" err="1" smtClean="0"/>
              <a:t>will</a:t>
            </a:r>
            <a:r>
              <a:rPr lang="fr-FR" sz="2400" dirty="0" smtClean="0"/>
              <a:t>.     </a:t>
            </a:r>
          </a:p>
          <a:p>
            <a:pPr>
              <a:buFont typeface="Arial"/>
              <a:buChar char="•"/>
            </a:pPr>
            <a:endParaRPr lang="fr-FR" sz="2400" dirty="0" smtClean="0"/>
          </a:p>
          <a:p>
            <a:pPr>
              <a:buFont typeface="Arial"/>
              <a:buChar char="•"/>
            </a:pPr>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611</TotalTime>
  <Words>4170</Words>
  <Application>Microsoft Macintosh PowerPoint</Application>
  <PresentationFormat>Présentation à l'écran (4:3)</PresentationFormat>
  <Paragraphs>216</Paragraphs>
  <Slides>25</Slides>
  <Notes>9</Notes>
  <HiddenSlides>0</HiddenSlides>
  <MMClips>0</MMClips>
  <ScaleCrop>false</ScaleCrop>
  <HeadingPairs>
    <vt:vector size="4" baseType="variant">
      <vt:variant>
        <vt:lpstr>Modèle de conception</vt:lpstr>
      </vt:variant>
      <vt:variant>
        <vt:i4>1</vt:i4>
      </vt:variant>
      <vt:variant>
        <vt:lpstr>Titres des diapositives</vt:lpstr>
      </vt:variant>
      <vt:variant>
        <vt:i4>25</vt:i4>
      </vt:variant>
    </vt:vector>
  </HeadingPairs>
  <TitlesOfParts>
    <vt:vector size="26" baseType="lpstr">
      <vt:lpstr>Thème Office</vt:lpstr>
      <vt:lpstr>Diapositive 1</vt:lpstr>
      <vt:lpstr>Sommaire</vt:lpstr>
      <vt:lpstr>Introduction (1) </vt:lpstr>
      <vt:lpstr>Introduction (2) </vt:lpstr>
      <vt:lpstr>Introduction (3) </vt:lpstr>
      <vt:lpstr>Introduction (4) </vt:lpstr>
      <vt:lpstr>Introduction (5) </vt:lpstr>
      <vt:lpstr>Introduction (6) </vt:lpstr>
      <vt:lpstr>Introduction (7) </vt:lpstr>
      <vt:lpstr>Introduction (7) </vt:lpstr>
      <vt:lpstr>1. En quoi et comment les partenariats industriels supposent-ils la confiance ?  (1) </vt:lpstr>
      <vt:lpstr>1. En quoi et comment les partenariats industriels supposent-ils la confiance ?  (2) </vt:lpstr>
      <vt:lpstr>1. En quoi et comment les partenariats industriels supposent-ils la confiance ?  (3) </vt:lpstr>
      <vt:lpstr>1. En quoi et comment les partenariats industriels supposent-ils la confiance ?  (4) </vt:lpstr>
      <vt:lpstr>1. En quoi et comment les partenariats industriels supposent-ils la confiance ?  (5) </vt:lpstr>
      <vt:lpstr>1. En quoi et comment les partenariats industriels supposent-ils la confiance ?  (6) </vt:lpstr>
      <vt:lpstr>2. À quelles conditions et sous quelles modalités la confiance peut-elle être donnée et ou retirée entre les entreprises (1) </vt:lpstr>
      <vt:lpstr>2. À quelles conditions et sous quelles modalités la confiance peut-elle être donnée et ou retirée entre les entreprises (2) </vt:lpstr>
      <vt:lpstr>2. À quelles conditions et sous quelles modalités la confiance peut-elle être donnée et ou retirée entre les entreprises (3) </vt:lpstr>
      <vt:lpstr>2. À quelles conditions et sous quelles modalités la confiance peut-elle être donnée et ou retirée entre les entreprises (4) </vt:lpstr>
      <vt:lpstr>2. À quelles conditions et sous quelles modalités la confiance peut-elle être donnée et ou retirée entre les entreprises (7) </vt:lpstr>
      <vt:lpstr>2. À quelles conditions et sous quelles modalités la confiance peut-elle être donnée et ou retirée entre les entreprises (8) </vt:lpstr>
      <vt:lpstr>3. Conclusions  et directions ce recherche (1)  </vt:lpstr>
      <vt:lpstr>3. Conclusions  et directions ce recherche (2)  </vt:lpstr>
      <vt:lpstr>3. Conclusions  et directions ce recherche (2)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Yann Moulier Boutang</dc:creator>
  <cp:lastModifiedBy>Yann Moulier Boutang</cp:lastModifiedBy>
  <cp:revision>3</cp:revision>
  <dcterms:created xsi:type="dcterms:W3CDTF">2012-12-11T10:08:33Z</dcterms:created>
  <dcterms:modified xsi:type="dcterms:W3CDTF">2012-12-11T10:09:18Z</dcterms:modified>
</cp:coreProperties>
</file>