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7" r:id="rId2"/>
    <p:sldId id="275" r:id="rId3"/>
    <p:sldId id="278" r:id="rId4"/>
    <p:sldId id="286" r:id="rId5"/>
    <p:sldId id="279" r:id="rId6"/>
    <p:sldId id="280" r:id="rId7"/>
    <p:sldId id="281" r:id="rId8"/>
    <p:sldId id="282" r:id="rId9"/>
    <p:sldId id="285" r:id="rId10"/>
    <p:sldId id="274" r:id="rId11"/>
    <p:sldId id="277" r:id="rId12"/>
    <p:sldId id="283" r:id="rId13"/>
    <p:sldId id="284" r:id="rId14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A4A0"/>
    <a:srgbClr val="0068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39" autoAdjust="0"/>
    <p:restoredTop sz="88953" autoAdjust="0"/>
  </p:normalViewPr>
  <p:slideViewPr>
    <p:cSldViewPr>
      <p:cViewPr varScale="1">
        <p:scale>
          <a:sx n="81" d="100"/>
          <a:sy n="81" d="100"/>
        </p:scale>
        <p:origin x="-63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538" y="-102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smtClean="0"/>
            </a:lvl1pPr>
          </a:lstStyle>
          <a:p>
            <a:pPr>
              <a:defRPr/>
            </a:pPr>
            <a:r>
              <a:rPr lang="fr-FR"/>
              <a:t>Séminaire Europa/GE90/DD01 (Compiègne) du 28/01/14</a:t>
            </a:r>
            <a:endParaRPr lang="fr-FR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r>
              <a:rPr lang="fr-FR"/>
              <a:t>Pascal Jollivet </a:t>
            </a:r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95C3B0B0-DD07-4B5F-BDBA-ADD9AD718C4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smtClean="0"/>
            </a:lvl1pPr>
          </a:lstStyle>
          <a:p>
            <a:pPr>
              <a:defRPr/>
            </a:pPr>
            <a:r>
              <a:rPr lang="fr-FR"/>
              <a:t>Séminaire Europa/GE90/DD01 (Compiègne) du 28/01/14</a:t>
            </a:r>
            <a:endParaRPr lang="fr-FR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25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smtClean="0"/>
            </a:lvl1pPr>
          </a:lstStyle>
          <a:p>
            <a:pPr>
              <a:defRPr/>
            </a:pPr>
            <a:r>
              <a:rPr lang="fr-FR"/>
              <a:t>Pascal Jollivet </a:t>
            </a:r>
            <a:endParaRPr lang="fr-FR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357C6C95-D603-41FE-862D-A5146CA13D5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fr-FR"/>
              <a:t>Séminaire Europa/GE90/DD01 (Compiègne) du 28/01/14</a:t>
            </a:r>
          </a:p>
        </p:txBody>
      </p:sp>
      <p:sp>
        <p:nvSpPr>
          <p:cNvPr id="2355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fr-FR"/>
              <a:t>Pascal Jollivet </a:t>
            </a:r>
          </a:p>
        </p:txBody>
      </p:sp>
      <p:sp>
        <p:nvSpPr>
          <p:cNvPr id="2355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9CECEA-BAB5-4A60-BC9D-B3FD8E8146FC}" type="slidenum">
              <a:rPr lang="fr-FR" smtClean="0"/>
              <a:pPr/>
              <a:t>1</a:t>
            </a:fld>
            <a:endParaRPr lang="fr-FR" smtClean="0"/>
          </a:p>
        </p:txBody>
      </p:sp>
      <p:sp>
        <p:nvSpPr>
          <p:cNvPr id="2355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fr-FR"/>
              <a:t>Séminaire Europa/GE90/DD01 (Compiègne) du 28/01/14</a:t>
            </a:r>
          </a:p>
        </p:txBody>
      </p:sp>
      <p:sp>
        <p:nvSpPr>
          <p:cNvPr id="245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fr-FR"/>
              <a:t>Pascal Jollivet </a:t>
            </a:r>
          </a:p>
        </p:txBody>
      </p:sp>
      <p:sp>
        <p:nvSpPr>
          <p:cNvPr id="245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5EB610-DDD1-46A2-9824-B5399EC5DCDA}" type="slidenum">
              <a:rPr lang="fr-FR" smtClean="0"/>
              <a:pPr/>
              <a:t>2</a:t>
            </a:fld>
            <a:endParaRPr lang="fr-FR" smtClean="0"/>
          </a:p>
        </p:txBody>
      </p:sp>
      <p:sp>
        <p:nvSpPr>
          <p:cNvPr id="2458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Séminaire Europa/GE90/DD01 (Compiègne) du 28/01/14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Pascal Jollivet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C6C95-D603-41FE-862D-A5146CA13D50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fr-FR"/>
              <a:t>Séminaire Europa/GE90/DD01 (Compiègne) du 28/01/14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fr-FR"/>
              <a:t>Pascal Jollivet 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FF8B73-37A0-4309-91A2-75BFBC073EA5}" type="slidenum">
              <a:rPr lang="fr-FR" smtClean="0"/>
              <a:pPr/>
              <a:t>10</a:t>
            </a:fld>
            <a:endParaRPr lang="fr-FR" smtClean="0"/>
          </a:p>
        </p:txBody>
      </p:sp>
      <p:sp>
        <p:nvSpPr>
          <p:cNvPr id="2662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fr-FR"/>
              <a:t>Séminaire Europa/GE90/DD01 (Compiègne) du 28/01/14</a:t>
            </a:r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fr-FR"/>
              <a:t>Pascal Jollivet 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E077F4-3DCA-4C76-B46C-2C47F287AA92}" type="slidenum">
              <a:rPr lang="fr-FR" smtClean="0"/>
              <a:pPr/>
              <a:t>11</a:t>
            </a:fld>
            <a:endParaRPr lang="fr-FR" smtClean="0"/>
          </a:p>
        </p:txBody>
      </p:sp>
      <p:sp>
        <p:nvSpPr>
          <p:cNvPr id="2560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</p:grpSp>
      </p:grpSp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 algn="ctr">
              <a:defRPr>
                <a:solidFill>
                  <a:srgbClr val="00FFFF"/>
                </a:solidFill>
              </a:defRPr>
            </a:lvl1pPr>
          </a:lstStyle>
          <a:p>
            <a:r>
              <a:rPr lang="fr-FR"/>
              <a:t>Cliquez pour modifier le style du titre du masque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r-FR"/>
              <a:t>27/03/2012</a:t>
            </a:r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r-FR"/>
              <a:t>Jollivet, P. Plagiat/innovation ? UNRP 2012</a:t>
            </a:r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ECD15B5-E8E1-4C62-BC04-7DC9F65A21C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27/03/2012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Jollivet,  Vers une industrie européenne verte ?, 2014</a:t>
            </a:r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15312-E868-41BC-A26F-B70F3072566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27/03/2012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Jollivet,  Vers une industrie européenne verte ?, 2014</a:t>
            </a:r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7AA3C-98BB-4095-8654-9F5E75EF4CF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3000" y="116632"/>
            <a:ext cx="7772400" cy="1143000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69988" y="1484784"/>
            <a:ext cx="7772400" cy="4576291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27/03/2012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3575" y="6524625"/>
            <a:ext cx="3600450" cy="1444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Schnuriger &amp; Jollivet,  Innovation techno-sociale ? </a:t>
            </a:r>
            <a:endParaRPr lang="fr-FR" dirty="0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36FA3-A2FE-4285-9BBA-799814BDDB0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27/03/2012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Jollivet,  Vers une industrie européenne verte ?, 2014</a:t>
            </a:r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E7F04-A27E-43C8-B90F-F933EBC9F36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27/03/2012</a:t>
            </a:r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Jollivet,  Vers une industrie européenne verte ?, 2014</a:t>
            </a:r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7B62E-51E8-4A38-87CD-2E83497BFB9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27/03/2012</a:t>
            </a:r>
          </a:p>
        </p:txBody>
      </p:sp>
      <p:sp>
        <p:nvSpPr>
          <p:cNvPr id="8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Jollivet,  Vers une industrie européenne verte ?, 2014</a:t>
            </a:r>
          </a:p>
        </p:txBody>
      </p:sp>
      <p:sp>
        <p:nvSpPr>
          <p:cNvPr id="9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18DCE-7468-4B49-87BC-F247B56DD1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27/03/2012</a:t>
            </a:r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Jollivet,  Vers une industrie européenne verte ?, 2014</a:t>
            </a:r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24C41-CB48-4514-9C1A-F7ADCA65515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27/03/2012</a:t>
            </a:r>
          </a:p>
        </p:txBody>
      </p:sp>
      <p:sp>
        <p:nvSpPr>
          <p:cNvPr id="3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Jollivet,  Vers une industrie européenne verte ?, 2014</a:t>
            </a:r>
          </a:p>
        </p:txBody>
      </p:sp>
      <p:sp>
        <p:nvSpPr>
          <p:cNvPr id="4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2B6A6-65F8-49CC-9BC1-2F5F0C21EF9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27/03/2012</a:t>
            </a:r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Jollivet,  Vers une industrie européenne verte ?, 2014</a:t>
            </a:r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45BC3-895C-42B4-8606-0F5EBB571D4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27/03/2012</a:t>
            </a:r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Jollivet,  Vers une industrie européenne verte ?, 2014</a:t>
            </a:r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2DDC5-2732-43DF-9699-42573CCD6DF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063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066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080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081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</p:grpSp>
      </p:grpSp>
      <p:sp>
        <p:nvSpPr>
          <p:cNvPr id="1027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fr-FR" dirty="0" smtClean="0"/>
              <a:t>22/01/201</a:t>
            </a:r>
            <a:endParaRPr lang="fr-FR" dirty="0"/>
          </a:p>
        </p:txBody>
      </p:sp>
      <p:sp>
        <p:nvSpPr>
          <p:cNvPr id="208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3575" y="6524625"/>
            <a:ext cx="3529013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fr-FR" dirty="0" smtClean="0"/>
              <a:t>Schnuriger &amp; Jollivet,  DDT/OI2 2015</a:t>
            </a:r>
            <a:endParaRPr lang="fr-FR" dirty="0"/>
          </a:p>
        </p:txBody>
      </p:sp>
      <p:sp>
        <p:nvSpPr>
          <p:cNvPr id="2086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6E1CD17-C299-427D-8380-A71C96B153C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pic>
        <p:nvPicPr>
          <p:cNvPr id="1032" name="Picture 4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9388" y="6237288"/>
            <a:ext cx="1231900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8513" y="2286000"/>
            <a:ext cx="7772400" cy="1143000"/>
          </a:xfrm>
        </p:spPr>
        <p:txBody>
          <a:bodyPr/>
          <a:lstStyle/>
          <a:p>
            <a:pPr eaLnBrk="1" hangingPunct="1"/>
            <a:r>
              <a:rPr lang="fr-FR" i="1" dirty="0" smtClean="0"/>
              <a:t>the case of Pat-DD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4313" y="3886200"/>
            <a:ext cx="64008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fr-FR" sz="2800" dirty="0" err="1" smtClean="0"/>
              <a:t>UTSeuS</a:t>
            </a:r>
            <a:r>
              <a:rPr lang="fr-FR" sz="2800" dirty="0" smtClean="0"/>
              <a:t> international </a:t>
            </a:r>
            <a:r>
              <a:rPr lang="fr-FR" sz="2800" dirty="0" err="1" smtClean="0"/>
              <a:t>research</a:t>
            </a:r>
            <a:r>
              <a:rPr lang="fr-FR" sz="2800" dirty="0" smtClean="0"/>
              <a:t> </a:t>
            </a:r>
            <a:r>
              <a:rPr lang="fr-FR" sz="2800" dirty="0" err="1" smtClean="0"/>
              <a:t>seminar</a:t>
            </a:r>
            <a:r>
              <a:rPr lang="fr-FR" sz="2800" dirty="0" smtClean="0"/>
              <a:t>, 23-24th of </a:t>
            </a:r>
            <a:r>
              <a:rPr lang="fr-FR" sz="2800" dirty="0" err="1" smtClean="0"/>
              <a:t>october</a:t>
            </a:r>
            <a:r>
              <a:rPr lang="fr-FR" sz="2800" dirty="0" smtClean="0"/>
              <a:t> 07</a:t>
            </a:r>
            <a:br>
              <a:rPr lang="fr-FR" sz="2800" dirty="0" smtClean="0"/>
            </a:br>
            <a:endParaRPr lang="fr-FR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fr-FR" sz="2800" dirty="0" smtClean="0"/>
              <a:t>Pascal Jollivet (Costech)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93713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fr-FR" sz="4400">
                <a:solidFill>
                  <a:srgbClr val="00FFFF"/>
                </a:solidFill>
              </a:rPr>
              <a:t>Toward an eco-conceived</a:t>
            </a:r>
            <a:br>
              <a:rPr lang="fr-FR" sz="4400">
                <a:solidFill>
                  <a:srgbClr val="00FFFF"/>
                </a:solidFill>
              </a:rPr>
            </a:br>
            <a:r>
              <a:rPr lang="fr-FR" sz="4400">
                <a:solidFill>
                  <a:srgbClr val="00FFFF"/>
                </a:solidFill>
              </a:rPr>
              <a:t>socio-technical innovation :</a:t>
            </a:r>
          </a:p>
        </p:txBody>
      </p:sp>
      <p:pic>
        <p:nvPicPr>
          <p:cNvPr id="4101" name="Picture 5" descr="CPG"/>
          <p:cNvPicPr>
            <a:picLocks noChangeAspect="1" noChangeArrowheads="1"/>
          </p:cNvPicPr>
          <p:nvPr/>
        </p:nvPicPr>
        <p:blipFill>
          <a:blip r:embed="rId3" cstate="print"/>
          <a:srcRect r="4773"/>
          <a:stretch>
            <a:fillRect/>
          </a:stretch>
        </p:blipFill>
        <p:spPr bwMode="auto">
          <a:xfrm>
            <a:off x="1760538" y="2392363"/>
            <a:ext cx="5722937" cy="365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60350"/>
            <a:ext cx="204787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014413" y="1150938"/>
            <a:ext cx="7261225" cy="1701800"/>
          </a:xfrm>
          <a:prstGeom prst="rect">
            <a:avLst/>
          </a:prstGeom>
          <a:solidFill>
            <a:srgbClr val="5A5B5E"/>
          </a:solidFill>
          <a:ln w="19050">
            <a:noFill/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endParaRPr lang="fr-FR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1006475" y="255588"/>
            <a:ext cx="7259638" cy="833437"/>
          </a:xfrm>
          <a:prstGeom prst="rect">
            <a:avLst/>
          </a:prstGeom>
          <a:solidFill>
            <a:srgbClr val="5A5B5E"/>
          </a:solidFill>
          <a:ln w="19050">
            <a:noFill/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 eaLnBrk="0" hangingPunct="0">
              <a:spcAft>
                <a:spcPct val="20000"/>
              </a:spcAft>
            </a:pPr>
            <a:r>
              <a:rPr lang="fr-FR" sz="1600" b="1">
                <a:solidFill>
                  <a:srgbClr val="FFD910"/>
                </a:solidFill>
                <a:latin typeface="Arial" charset="0"/>
                <a:cs typeface="Arial" charset="0"/>
              </a:rPr>
              <a:t>UNIVERSITÉ DE TECHNOLOGIE</a:t>
            </a:r>
          </a:p>
          <a:p>
            <a:pPr algn="ctr" eaLnBrk="0" hangingPunct="0">
              <a:lnSpc>
                <a:spcPct val="80000"/>
              </a:lnSpc>
              <a:spcAft>
                <a:spcPct val="20000"/>
              </a:spcAft>
            </a:pPr>
            <a:r>
              <a:rPr lang="fr-FR" sz="1600" b="1">
                <a:solidFill>
                  <a:srgbClr val="FFD910"/>
                </a:solidFill>
                <a:latin typeface="Arial" charset="0"/>
                <a:cs typeface="Arial" charset="0"/>
              </a:rPr>
              <a:t> COMPIÈGNE</a:t>
            </a:r>
            <a:endParaRPr lang="fr-FR" sz="1600" b="1">
              <a:solidFill>
                <a:srgbClr val="BDDAE8"/>
              </a:solidFill>
              <a:latin typeface="Arial" charset="0"/>
              <a:cs typeface="Arial" charset="0"/>
            </a:endParaRPr>
          </a:p>
        </p:txBody>
      </p:sp>
      <p:grpSp>
        <p:nvGrpSpPr>
          <p:cNvPr id="4105" name="Group 9"/>
          <p:cNvGrpSpPr>
            <a:grpSpLocks/>
          </p:cNvGrpSpPr>
          <p:nvPr/>
        </p:nvGrpSpPr>
        <p:grpSpPr bwMode="auto">
          <a:xfrm>
            <a:off x="1204913" y="1463675"/>
            <a:ext cx="6858000" cy="388938"/>
            <a:chOff x="0" y="0"/>
            <a:chExt cx="6245" cy="500"/>
          </a:xfrm>
        </p:grpSpPr>
        <p:sp>
          <p:nvSpPr>
            <p:cNvPr id="4111" name="Rectangle 10"/>
            <p:cNvSpPr>
              <a:spLocks noChangeArrowheads="1"/>
            </p:cNvSpPr>
            <p:nvPr/>
          </p:nvSpPr>
          <p:spPr bwMode="auto">
            <a:xfrm>
              <a:off x="0" y="0"/>
              <a:ext cx="6245" cy="5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endParaRPr lang="fr-FR"/>
            </a:p>
          </p:txBody>
        </p:sp>
        <p:sp>
          <p:nvSpPr>
            <p:cNvPr id="4112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6245" cy="5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 eaLnBrk="0" hangingPunct="0">
                <a:lnSpc>
                  <a:spcPct val="90000"/>
                </a:lnSpc>
                <a:spcAft>
                  <a:spcPct val="20000"/>
                </a:spcAft>
              </a:pPr>
              <a:endParaRPr lang="fr-FR" sz="1400" b="1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4106" name="Rectangle 12"/>
          <p:cNvSpPr>
            <a:spLocks noChangeArrowheads="1"/>
          </p:cNvSpPr>
          <p:nvPr/>
        </p:nvSpPr>
        <p:spPr bwMode="auto">
          <a:xfrm>
            <a:off x="1979613" y="908050"/>
            <a:ext cx="5011737" cy="8731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 eaLnBrk="0" hangingPunct="0">
              <a:lnSpc>
                <a:spcPct val="120000"/>
              </a:lnSpc>
              <a:spcAft>
                <a:spcPct val="20000"/>
              </a:spcAft>
            </a:pPr>
            <a:r>
              <a:rPr lang="fr-FR" sz="1600" b="1" dirty="0" smtClean="0">
                <a:latin typeface="Arial" charset="0"/>
                <a:cs typeface="Arial" charset="0"/>
              </a:rPr>
              <a:t>Costech/Centre d’Innovation</a:t>
            </a:r>
            <a:endParaRPr lang="fr-FR" sz="1600" b="1" dirty="0">
              <a:latin typeface="Arial" charset="0"/>
              <a:cs typeface="Arial" charset="0"/>
            </a:endParaRPr>
          </a:p>
        </p:txBody>
      </p:sp>
      <p:sp>
        <p:nvSpPr>
          <p:cNvPr id="4107" name="Rectangle 13"/>
          <p:cNvSpPr>
            <a:spLocks noChangeArrowheads="1"/>
          </p:cNvSpPr>
          <p:nvPr/>
        </p:nvSpPr>
        <p:spPr bwMode="auto">
          <a:xfrm>
            <a:off x="1116013" y="1916113"/>
            <a:ext cx="6840537" cy="5397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 eaLnBrk="0" hangingPunct="0">
              <a:lnSpc>
                <a:spcPct val="120000"/>
              </a:lnSpc>
              <a:spcAft>
                <a:spcPct val="20000"/>
              </a:spcAft>
            </a:pPr>
            <a:r>
              <a:rPr lang="en-US" sz="1800" b="1" i="1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fr-FR" sz="1800" b="1" i="1" dirty="0">
                <a:solidFill>
                  <a:srgbClr val="FF9900"/>
                </a:solidFill>
                <a:latin typeface="Arial" charset="0"/>
                <a:cs typeface="Arial" charset="0"/>
              </a:rPr>
              <a:t>I</a:t>
            </a:r>
            <a:r>
              <a:rPr lang="fr-FR" sz="1800" b="1" i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nnovation technologique/innovation sociale ? </a:t>
            </a:r>
            <a:br>
              <a:rPr lang="fr-FR" sz="1800" b="1" i="1" dirty="0" smtClean="0">
                <a:solidFill>
                  <a:srgbClr val="FF9900"/>
                </a:solidFill>
                <a:latin typeface="Arial" charset="0"/>
                <a:cs typeface="Arial" charset="0"/>
              </a:rPr>
            </a:br>
            <a:r>
              <a:rPr lang="fr-FR" sz="1800" b="1" i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Entreprendre autrement … l’innovation </a:t>
            </a:r>
            <a:r>
              <a:rPr lang="fr-FR" sz="1800" b="1" i="1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socio-technique</a:t>
            </a:r>
            <a:r>
              <a:rPr lang="fr-FR" sz="1800" b="1" i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  </a:t>
            </a:r>
            <a:endParaRPr lang="fr-FR" sz="1800" b="1" i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4108" name="Rectangle 14"/>
          <p:cNvSpPr>
            <a:spLocks noChangeArrowheads="1"/>
          </p:cNvSpPr>
          <p:nvPr/>
        </p:nvSpPr>
        <p:spPr bwMode="auto">
          <a:xfrm>
            <a:off x="1763713" y="5011738"/>
            <a:ext cx="5688012" cy="1225550"/>
          </a:xfrm>
          <a:prstGeom prst="rect">
            <a:avLst/>
          </a:prstGeom>
          <a:solidFill>
            <a:srgbClr val="5A5B5E"/>
          </a:solidFill>
          <a:ln w="19050">
            <a:noFill/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endParaRPr lang="fr-FR"/>
          </a:p>
        </p:txBody>
      </p:sp>
      <p:sp>
        <p:nvSpPr>
          <p:cNvPr id="4109" name="Rectangle 15"/>
          <p:cNvSpPr>
            <a:spLocks noChangeArrowheads="1"/>
          </p:cNvSpPr>
          <p:nvPr/>
        </p:nvSpPr>
        <p:spPr bwMode="auto">
          <a:xfrm>
            <a:off x="1657350" y="5126038"/>
            <a:ext cx="5794375" cy="167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70000"/>
              </a:lnSpc>
            </a:pPr>
            <a:r>
              <a:rPr lang="fr-FR" sz="16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Nathalie Schnuriger &amp; Pascal </a:t>
            </a:r>
            <a:r>
              <a:rPr lang="fr-FR" sz="1600" b="1" dirty="0">
                <a:solidFill>
                  <a:srgbClr val="FF9900"/>
                </a:solidFill>
                <a:latin typeface="Arial" charset="0"/>
                <a:cs typeface="Arial" charset="0"/>
              </a:rPr>
              <a:t>Jollivet</a:t>
            </a:r>
            <a:br>
              <a:rPr lang="fr-FR" sz="1600" b="1" dirty="0">
                <a:solidFill>
                  <a:srgbClr val="FF9900"/>
                </a:solidFill>
                <a:latin typeface="Arial" charset="0"/>
                <a:cs typeface="Arial" charset="0"/>
              </a:rPr>
            </a:br>
            <a:endParaRPr lang="fr-FR" sz="1400" b="1" dirty="0">
              <a:solidFill>
                <a:srgbClr val="FF9900"/>
              </a:solidFill>
              <a:latin typeface="Arial" charset="0"/>
              <a:cs typeface="Arial" charset="0"/>
            </a:endParaRPr>
          </a:p>
          <a:p>
            <a:pPr algn="ctr" eaLnBrk="0" hangingPunct="0">
              <a:lnSpc>
                <a:spcPct val="70000"/>
              </a:lnSpc>
            </a:pPr>
            <a:r>
              <a:rPr lang="en-US" sz="1400" b="1" i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Centre </a:t>
            </a:r>
            <a:r>
              <a:rPr lang="en-US" sz="1400" b="1" i="1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d’Innovation</a:t>
            </a:r>
            <a:r>
              <a:rPr lang="en-US" sz="1400" b="1" i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  &amp; Costech , </a:t>
            </a:r>
            <a:r>
              <a:rPr lang="en-US" sz="1400" b="1" i="1" dirty="0">
                <a:solidFill>
                  <a:srgbClr val="FF9900"/>
                </a:solidFill>
                <a:latin typeface="Arial" charset="0"/>
                <a:cs typeface="Arial" charset="0"/>
              </a:rPr>
              <a:t/>
            </a:r>
            <a:br>
              <a:rPr lang="en-US" sz="1400" b="1" i="1" dirty="0">
                <a:solidFill>
                  <a:srgbClr val="FF9900"/>
                </a:solidFill>
                <a:latin typeface="Arial" charset="0"/>
                <a:cs typeface="Arial" charset="0"/>
              </a:rPr>
            </a:br>
            <a:r>
              <a:rPr lang="fr-FR" sz="1400" b="1" dirty="0">
                <a:solidFill>
                  <a:srgbClr val="FF9900"/>
                </a:solidFill>
                <a:latin typeface="Arial" charset="0"/>
                <a:cs typeface="Arial" charset="0"/>
              </a:rPr>
              <a:t/>
            </a:r>
            <a:br>
              <a:rPr lang="fr-FR" sz="1400" b="1" dirty="0">
                <a:solidFill>
                  <a:srgbClr val="FF9900"/>
                </a:solidFill>
                <a:latin typeface="Arial" charset="0"/>
                <a:cs typeface="Arial" charset="0"/>
              </a:rPr>
            </a:br>
            <a:r>
              <a:rPr lang="fr-FR" sz="14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22nd of </a:t>
            </a:r>
            <a:r>
              <a:rPr lang="fr-FR" sz="1400" b="1" dirty="0" err="1">
                <a:solidFill>
                  <a:srgbClr val="FF9900"/>
                </a:solidFill>
                <a:latin typeface="Arial" charset="0"/>
                <a:cs typeface="Arial" charset="0"/>
              </a:rPr>
              <a:t>january</a:t>
            </a:r>
            <a:r>
              <a:rPr lang="fr-FR" sz="1400" b="1" dirty="0">
                <a:solidFill>
                  <a:srgbClr val="FF9900"/>
                </a:solidFill>
                <a:latin typeface="Arial" charset="0"/>
                <a:cs typeface="Arial" charset="0"/>
              </a:rPr>
              <a:t>,  </a:t>
            </a:r>
            <a:r>
              <a:rPr lang="fr-FR" sz="14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2015</a:t>
            </a:r>
            <a:r>
              <a:rPr lang="fr-FR" sz="1400" b="1" dirty="0">
                <a:solidFill>
                  <a:srgbClr val="FF9900"/>
                </a:solidFill>
                <a:latin typeface="Arial" charset="0"/>
                <a:cs typeface="Arial" charset="0"/>
              </a:rPr>
              <a:t/>
            </a:r>
            <a:br>
              <a:rPr lang="fr-FR" sz="1400" b="1" dirty="0">
                <a:solidFill>
                  <a:srgbClr val="FF9900"/>
                </a:solidFill>
                <a:latin typeface="Arial" charset="0"/>
                <a:cs typeface="Arial" charset="0"/>
              </a:rPr>
            </a:br>
            <a:r>
              <a:rPr lang="fr-FR" sz="1400" b="1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br>
              <a:rPr lang="fr-FR" sz="1400" b="1" dirty="0">
                <a:solidFill>
                  <a:srgbClr val="FF9900"/>
                </a:solidFill>
                <a:latin typeface="Arial" charset="0"/>
                <a:cs typeface="Arial" charset="0"/>
              </a:rPr>
            </a:br>
            <a:r>
              <a:rPr lang="fr-FR" sz="14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DDT/OI2 </a:t>
            </a:r>
            <a:r>
              <a:rPr lang="fr-FR" sz="1400" b="1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Annual</a:t>
            </a:r>
            <a:r>
              <a:rPr lang="fr-FR" sz="14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fr-FR" sz="1400" b="1" dirty="0" err="1">
                <a:solidFill>
                  <a:srgbClr val="FF9900"/>
                </a:solidFill>
                <a:latin typeface="Arial" charset="0"/>
                <a:cs typeface="Arial" charset="0"/>
              </a:rPr>
              <a:t>Seminars</a:t>
            </a:r>
            <a:r>
              <a:rPr lang="fr-FR" sz="1400" b="1" dirty="0">
                <a:solidFill>
                  <a:srgbClr val="FF9900"/>
                </a:solidFill>
                <a:latin typeface="Arial" charset="0"/>
                <a:cs typeface="Arial" charset="0"/>
              </a:rPr>
              <a:t> in UTC, France</a:t>
            </a:r>
          </a:p>
          <a:p>
            <a:pPr algn="ctr" eaLnBrk="0" hangingPunct="0">
              <a:lnSpc>
                <a:spcPct val="110000"/>
              </a:lnSpc>
            </a:pPr>
            <a:endParaRPr lang="fr-FR" sz="1400" b="1" dirty="0">
              <a:solidFill>
                <a:srgbClr val="FF9900"/>
              </a:solidFill>
              <a:latin typeface="Arial" charset="0"/>
              <a:cs typeface="Arial" charset="0"/>
            </a:endParaRPr>
          </a:p>
          <a:p>
            <a:pPr algn="ctr" eaLnBrk="0" hangingPunct="0">
              <a:lnSpc>
                <a:spcPct val="110000"/>
              </a:lnSpc>
            </a:pPr>
            <a:r>
              <a:rPr lang="fr-FR" sz="1400" b="1" i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s</a:t>
            </a:r>
            <a:r>
              <a:rPr lang="fr-FR" sz="1400" b="1" i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chnuriger@utc.fr</a:t>
            </a:r>
            <a:r>
              <a:rPr lang="fr-FR" sz="14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 &amp;  </a:t>
            </a:r>
            <a:r>
              <a:rPr lang="fr-FR" sz="1400" b="1" i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jollivet@utc.fr</a:t>
            </a:r>
            <a:endParaRPr lang="fr-FR" sz="1400" b="1" i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pic>
        <p:nvPicPr>
          <p:cNvPr id="4110" name="Picture 16" descr="homeb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88238" y="188913"/>
            <a:ext cx="1873250" cy="16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A247C9-B850-4E45-B020-F4E4953DBACD}" type="slidenum">
              <a:rPr lang="fr-FR" smtClean="0"/>
              <a:pPr/>
              <a:t>10</a:t>
            </a:fld>
            <a:endParaRPr lang="fr-FR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260350"/>
            <a:ext cx="8153400" cy="1143000"/>
          </a:xfrm>
        </p:spPr>
        <p:txBody>
          <a:bodyPr/>
          <a:lstStyle/>
          <a:p>
            <a:pPr eaLnBrk="1" hangingPunct="1"/>
            <a:r>
              <a:rPr lang="fr-FR" sz="4000" dirty="0" smtClean="0"/>
              <a:t>Conclusion/ouverture 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9838" y="1628775"/>
            <a:ext cx="7904162" cy="48244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fr-FR" sz="2200" dirty="0" smtClean="0"/>
              <a:t>Innover autrement, entreprendre autrement ,  « responsable » ?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FR" sz="2200" dirty="0" smtClean="0"/>
              <a:t>Au delà de l’Etat et l’Entreprise «</a:t>
            </a:r>
            <a:r>
              <a:rPr lang="fr-FR" sz="2200" dirty="0" smtClean="0"/>
              <a:t> </a:t>
            </a:r>
            <a:r>
              <a:rPr lang="fr-FR" sz="2200" dirty="0" smtClean="0"/>
              <a:t>classique »,  un nouvelle entrepreneuriat innovant à forte constitution /impact </a:t>
            </a:r>
            <a:r>
              <a:rPr lang="fr-FR" sz="2200" i="1" dirty="0" smtClean="0"/>
              <a:t>social</a:t>
            </a:r>
            <a:r>
              <a:rPr lang="fr-FR" sz="2200" dirty="0" smtClean="0"/>
              <a:t> (dont environnemental)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sz="1400" dirty="0" smtClean="0"/>
              <a:t>Moins « élitaire » ?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FR" sz="2200" dirty="0" smtClean="0"/>
              <a:t>La « révolution » du P2P et de l’économie horizontale (</a:t>
            </a:r>
            <a:r>
              <a:rPr lang="fr-FR" sz="2200" dirty="0" err="1" smtClean="0"/>
              <a:t>hackhaton</a:t>
            </a:r>
            <a:r>
              <a:rPr lang="fr-FR" sz="2200" dirty="0" smtClean="0"/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FR" sz="2200" dirty="0" smtClean="0"/>
              <a:t>« La démocratisation de l’innovation » (V. </a:t>
            </a:r>
            <a:r>
              <a:rPr lang="fr-FR" sz="2200" dirty="0" err="1" smtClean="0"/>
              <a:t>Hippel</a:t>
            </a:r>
            <a:r>
              <a:rPr lang="fr-FR" sz="2200" dirty="0" smtClean="0"/>
              <a:t>)  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FR" sz="2200" dirty="0" smtClean="0"/>
              <a:t>« Portrait de l’artiste en travailleur » (Menger) ? </a:t>
            </a:r>
            <a:br>
              <a:rPr lang="fr-FR" sz="2200" dirty="0" smtClean="0"/>
            </a:br>
            <a:endParaRPr lang="fr-FR" sz="22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fr-FR" sz="2200" dirty="0" smtClean="0"/>
              <a:t>Innovation sociale, innovation socialisée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FR" sz="2200" dirty="0" smtClean="0"/>
              <a:t>Comment </a:t>
            </a:r>
            <a:r>
              <a:rPr lang="fr-FR" sz="2200" dirty="0" err="1" smtClean="0"/>
              <a:t>encapaciter</a:t>
            </a:r>
            <a:r>
              <a:rPr lang="fr-FR" sz="2200" dirty="0" smtClean="0"/>
              <a:t> (</a:t>
            </a:r>
            <a:r>
              <a:rPr lang="fr-FR" sz="2200" i="1" dirty="0" err="1" smtClean="0"/>
              <a:t>enabling</a:t>
            </a:r>
            <a:r>
              <a:rPr lang="fr-FR" sz="2200" dirty="0" smtClean="0"/>
              <a:t>) une société innovante ?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FR" sz="2200" dirty="0" smtClean="0"/>
              <a:t>… via un revenu inconditionnel d’</a:t>
            </a:r>
            <a:r>
              <a:rPr lang="fr-FR" sz="2200" dirty="0" err="1" smtClean="0"/>
              <a:t>innovativité</a:t>
            </a:r>
            <a:r>
              <a:rPr lang="fr-FR" sz="2200" dirty="0" smtClean="0"/>
              <a:t> ? </a:t>
            </a:r>
            <a:endParaRPr lang="fr-FR" sz="22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fr-FR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6ED834-6AAE-40A7-8BCB-E40D1974589F}" type="slidenum">
              <a:rPr lang="fr-FR" smtClean="0"/>
              <a:pPr/>
              <a:t>11</a:t>
            </a:fld>
            <a:endParaRPr lang="fr-FR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188913"/>
            <a:ext cx="8153400" cy="576262"/>
          </a:xfrm>
        </p:spPr>
        <p:txBody>
          <a:bodyPr/>
          <a:lstStyle/>
          <a:p>
            <a:pPr eaLnBrk="1" hangingPunct="1"/>
            <a:r>
              <a:rPr lang="fr-FR" sz="2800" dirty="0" smtClean="0"/>
              <a:t>Online real time participative </a:t>
            </a:r>
            <a:r>
              <a:rPr lang="fr-FR" sz="2800" dirty="0" err="1" smtClean="0"/>
              <a:t>cartography</a:t>
            </a:r>
            <a:r>
              <a:rPr lang="fr-FR" sz="2800" dirty="0" smtClean="0"/>
              <a:t> : </a:t>
            </a:r>
            <a:r>
              <a:rPr lang="fr-FR" sz="2800" dirty="0" err="1" smtClean="0"/>
              <a:t>mapping</a:t>
            </a:r>
            <a:endParaRPr lang="fr-FR" sz="2800" dirty="0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9838" y="1773238"/>
            <a:ext cx="7904162" cy="467995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 typeface="+mj-lt"/>
              <a:buAutoNum type="alphaLcPeriod"/>
              <a:defRPr/>
            </a:pPr>
            <a:r>
              <a:rPr lang="fr-FR" sz="2200" dirty="0" smtClean="0"/>
              <a:t>The online real time </a:t>
            </a:r>
            <a:r>
              <a:rPr lang="fr-FR" sz="2200" dirty="0" err="1" smtClean="0"/>
              <a:t>cartography</a:t>
            </a:r>
            <a:r>
              <a:rPr lang="fr-FR" sz="2200" dirty="0" smtClean="0"/>
              <a:t> of networks contributive </a:t>
            </a:r>
            <a:r>
              <a:rPr lang="fr-FR" sz="2200" dirty="0" err="1" smtClean="0"/>
              <a:t>project</a:t>
            </a:r>
            <a:endParaRPr lang="fr-FR" sz="2200" dirty="0" smtClean="0"/>
          </a:p>
          <a:p>
            <a:pPr marL="800100" lvl="1" indent="-342900" eaLnBrk="1" hangingPunct="1">
              <a:lnSpc>
                <a:spcPct val="80000"/>
              </a:lnSpc>
              <a:buFont typeface="+mj-lt"/>
              <a:buAutoNum type="alphaLcPeriod"/>
              <a:defRPr/>
            </a:pPr>
            <a:r>
              <a:rPr lang="fr-FR" sz="1800" dirty="0" err="1" smtClean="0"/>
              <a:t>enabling</a:t>
            </a:r>
            <a:r>
              <a:rPr lang="fr-FR" sz="1800" dirty="0" smtClean="0"/>
              <a:t> </a:t>
            </a:r>
            <a:r>
              <a:rPr lang="fr-FR" sz="1800" dirty="0" err="1" smtClean="0"/>
              <a:t>crowdsourcing</a:t>
            </a:r>
            <a:r>
              <a:rPr lang="fr-FR" sz="1800" dirty="0" smtClean="0"/>
              <a:t> contributive network </a:t>
            </a:r>
            <a:r>
              <a:rPr lang="fr-FR" sz="1800" dirty="0" err="1" smtClean="0"/>
              <a:t>representation</a:t>
            </a:r>
            <a:r>
              <a:rPr lang="fr-FR" sz="1800" dirty="0" smtClean="0"/>
              <a:t> of </a:t>
            </a:r>
            <a:r>
              <a:rPr lang="fr-FR" sz="1800" dirty="0" err="1" smtClean="0"/>
              <a:t>territories</a:t>
            </a:r>
            <a:r>
              <a:rPr lang="fr-FR" sz="1800" dirty="0" smtClean="0"/>
              <a:t> </a:t>
            </a:r>
          </a:p>
          <a:p>
            <a:pPr marL="800100" lvl="1" indent="-342900" eaLnBrk="1" hangingPunct="1">
              <a:lnSpc>
                <a:spcPct val="80000"/>
              </a:lnSpc>
              <a:buFont typeface="+mj-lt"/>
              <a:buAutoNum type="alphaLcPeriod"/>
              <a:defRPr/>
            </a:pPr>
            <a:endParaRPr lang="fr-FR" sz="1800" dirty="0" smtClean="0"/>
          </a:p>
          <a:p>
            <a:pPr marL="800100" lvl="1" indent="-342900" eaLnBrk="1" hangingPunct="1">
              <a:lnSpc>
                <a:spcPct val="80000"/>
              </a:lnSpc>
              <a:buFont typeface="+mj-lt"/>
              <a:buAutoNum type="alphaLcPeriod"/>
              <a:defRPr/>
            </a:pPr>
            <a:endParaRPr lang="fr-FR" sz="1800" dirty="0" smtClean="0"/>
          </a:p>
          <a:p>
            <a:endParaRPr lang="fr-FR" dirty="0" smtClean="0"/>
          </a:p>
          <a:p>
            <a:pPr marL="914400" lvl="1" indent="-457200" eaLnBrk="1" hangingPunct="1">
              <a:lnSpc>
                <a:spcPct val="80000"/>
              </a:lnSpc>
              <a:buFont typeface="+mj-lt"/>
              <a:buAutoNum type="alphaLcPeriod"/>
              <a:defRPr/>
            </a:pPr>
            <a:endParaRPr lang="fr-FR" sz="2000" dirty="0" smtClean="0"/>
          </a:p>
        </p:txBody>
      </p:sp>
      <p:pic>
        <p:nvPicPr>
          <p:cNvPr id="1741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836613"/>
            <a:ext cx="7920037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581400" y="6524625"/>
            <a:ext cx="2895600" cy="180975"/>
          </a:xfrm>
          <a:noFill/>
        </p:spPr>
        <p:txBody>
          <a:bodyPr/>
          <a:lstStyle/>
          <a:p>
            <a:r>
              <a:rPr lang="fr-FR" smtClean="0"/>
              <a:t>Jollivet,  Industrie « verte »,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15000"/>
              </a:lnSpc>
            </a:pPr>
            <a:r>
              <a:rPr lang="fr-FR" dirty="0" smtClean="0"/>
              <a:t>Entreprendre autrement ?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</a:pPr>
            <a:r>
              <a:rPr lang="fr-FR" dirty="0" smtClean="0"/>
              <a:t>Soit sur les fournisseurs, … . </a:t>
            </a:r>
          </a:p>
          <a:p>
            <a:pPr lvl="0">
              <a:lnSpc>
                <a:spcPct val="115000"/>
              </a:lnSpc>
            </a:pPr>
            <a:r>
              <a:rPr lang="fr-FR" dirty="0" err="1" smtClean="0"/>
              <a:t>Scop</a:t>
            </a:r>
            <a:r>
              <a:rPr lang="fr-FR" dirty="0" smtClean="0"/>
              <a:t>/Scie : tu as 2 ans pour devenir associé.  </a:t>
            </a:r>
          </a:p>
          <a:p>
            <a:pPr lvl="0">
              <a:lnSpc>
                <a:spcPct val="115000"/>
              </a:lnSpc>
            </a:pPr>
            <a:r>
              <a:rPr lang="fr-FR" dirty="0" err="1" smtClean="0"/>
              <a:t>Fagor</a:t>
            </a:r>
            <a:r>
              <a:rPr lang="fr-FR" dirty="0" smtClean="0"/>
              <a:t> : n’y avait plus que 35% d’associé. </a:t>
            </a:r>
          </a:p>
          <a:p>
            <a:pPr lvl="0">
              <a:lnSpc>
                <a:spcPct val="115000"/>
              </a:lnSpc>
            </a:pPr>
            <a:r>
              <a:rPr lang="fr-FR" dirty="0" smtClean="0"/>
              <a:t>Bon </a:t>
            </a:r>
            <a:r>
              <a:rPr lang="fr-FR" dirty="0" err="1" smtClean="0"/>
              <a:t>app</a:t>
            </a:r>
            <a:r>
              <a:rPr lang="fr-FR" dirty="0" smtClean="0"/>
              <a:t>’ : des consommateur associé.  Rendre les salariés des consommateurs. A foiré. </a:t>
            </a:r>
          </a:p>
          <a:p>
            <a:pPr lvl="0">
              <a:lnSpc>
                <a:spcPct val="115000"/>
              </a:lnSpc>
            </a:pPr>
            <a:r>
              <a:rPr lang="fr-FR" dirty="0" smtClean="0"/>
              <a:t>La </a:t>
            </a:r>
            <a:r>
              <a:rPr lang="fr-FR" dirty="0" err="1" smtClean="0"/>
              <a:t>Scop</a:t>
            </a:r>
            <a:r>
              <a:rPr lang="fr-FR" dirty="0" smtClean="0"/>
              <a:t> peut avoir des apporteurs extérieurs.   On peut faire du cluster par le bas, avec des liens organiques.   </a:t>
            </a:r>
          </a:p>
          <a:p>
            <a:pPr lvl="0">
              <a:lnSpc>
                <a:spcPct val="115000"/>
              </a:lnSpc>
            </a:pPr>
            <a:r>
              <a:rPr lang="fr-FR" dirty="0" smtClean="0"/>
              <a:t>Entreprendre autrement : l’</a:t>
            </a:r>
            <a:r>
              <a:rPr lang="fr-FR" dirty="0" err="1" smtClean="0"/>
              <a:t>éconoie</a:t>
            </a:r>
            <a:r>
              <a:rPr lang="fr-FR" dirty="0" smtClean="0"/>
              <a:t> Responsable . </a:t>
            </a:r>
          </a:p>
          <a:p>
            <a:pPr lvl="0">
              <a:lnSpc>
                <a:spcPct val="115000"/>
              </a:lnSpc>
            </a:pPr>
            <a:r>
              <a:rPr lang="fr-FR" dirty="0" smtClean="0"/>
              <a:t>Cf. les 200 000 adresse nouvelles chaque année. Met 3 ans pour remonter dans les </a:t>
            </a:r>
            <a:r>
              <a:rPr lang="fr-FR" dirty="0" err="1" smtClean="0"/>
              <a:t>géolocalisé</a:t>
            </a:r>
            <a:r>
              <a:rPr lang="fr-FR" dirty="0" smtClean="0"/>
              <a:t>.  Mais les </a:t>
            </a:r>
            <a:r>
              <a:rPr lang="fr-FR" dirty="0" err="1" smtClean="0"/>
              <a:t>urgances</a:t>
            </a:r>
            <a:r>
              <a:rPr lang="fr-FR" dirty="0" smtClean="0"/>
              <a:t> pompiers </a:t>
            </a:r>
            <a:r>
              <a:rPr lang="fr-FR" dirty="0" err="1" smtClean="0"/>
              <a:t>samu</a:t>
            </a:r>
            <a:r>
              <a:rPr lang="fr-FR" dirty="0" smtClean="0"/>
              <a:t> ne peuvent pas y aller ?  </a:t>
            </a:r>
          </a:p>
          <a:p>
            <a:pPr lvl="0">
              <a:lnSpc>
                <a:spcPct val="115000"/>
              </a:lnSpc>
            </a:pPr>
            <a:r>
              <a:rPr lang="fr-FR" dirty="0" smtClean="0"/>
              <a:t>(Blog Henri Verdier.  ON est 5 à utiliser le </a:t>
            </a:r>
            <a:r>
              <a:rPr lang="fr-FR" dirty="0" err="1" smtClean="0"/>
              <a:t>Hastag</a:t>
            </a:r>
            <a:r>
              <a:rPr lang="fr-FR" dirty="0" smtClean="0"/>
              <a:t> </a:t>
            </a:r>
            <a:r>
              <a:rPr lang="fr-FR" dirty="0" err="1" smtClean="0"/>
              <a:t>EtaLab</a:t>
            </a:r>
            <a:r>
              <a:rPr lang="fr-FR" dirty="0" smtClean="0"/>
              <a:t>).</a:t>
            </a:r>
          </a:p>
          <a:p>
            <a:pPr lvl="0">
              <a:lnSpc>
                <a:spcPct val="115000"/>
              </a:lnSpc>
            </a:pPr>
            <a:r>
              <a:rPr lang="fr-FR" dirty="0" smtClean="0"/>
              <a:t>Les logiques Open : </a:t>
            </a:r>
          </a:p>
          <a:p>
            <a:pPr lvl="0">
              <a:lnSpc>
                <a:spcPct val="115000"/>
              </a:lnSpc>
            </a:pPr>
            <a:r>
              <a:rPr lang="fr-FR" dirty="0" smtClean="0"/>
              <a:t>Les </a:t>
            </a:r>
            <a:r>
              <a:rPr lang="fr-FR" dirty="0" err="1" smtClean="0"/>
              <a:t>OpenLab</a:t>
            </a:r>
            <a:r>
              <a:rPr lang="fr-FR" dirty="0" smtClean="0"/>
              <a:t>. </a:t>
            </a:r>
            <a:r>
              <a:rPr lang="fr-FR" dirty="0" err="1" smtClean="0"/>
              <a:t>Reprsie</a:t>
            </a:r>
            <a:r>
              <a:rPr lang="fr-FR" dirty="0" smtClean="0"/>
              <a:t> DIY.</a:t>
            </a:r>
          </a:p>
          <a:p>
            <a:pPr lvl="0">
              <a:lnSpc>
                <a:spcPct val="115000"/>
              </a:lnSpc>
            </a:pPr>
            <a:r>
              <a:rPr lang="fr-FR" dirty="0" smtClean="0"/>
              <a:t>Les </a:t>
            </a:r>
            <a:r>
              <a:rPr lang="fr-FR" dirty="0" err="1" smtClean="0"/>
              <a:t>hackins</a:t>
            </a:r>
            <a:r>
              <a:rPr lang="fr-FR" dirty="0" smtClean="0"/>
              <a:t> : </a:t>
            </a:r>
            <a:r>
              <a:rPr lang="fr-FR" dirty="0" err="1" smtClean="0"/>
              <a:t>Hanckathon</a:t>
            </a:r>
            <a:r>
              <a:rPr lang="fr-FR" dirty="0" smtClean="0"/>
              <a:t>, </a:t>
            </a:r>
            <a:r>
              <a:rPr lang="fr-FR" dirty="0" err="1" smtClean="0"/>
              <a:t>HacYourPhd</a:t>
            </a:r>
            <a:r>
              <a:rPr lang="fr-FR" dirty="0" smtClean="0"/>
              <a:t>.  </a:t>
            </a:r>
          </a:p>
          <a:p>
            <a:pPr lvl="0">
              <a:lnSpc>
                <a:spcPct val="115000"/>
              </a:lnSpc>
            </a:pPr>
            <a:r>
              <a:rPr lang="fr-FR" dirty="0" smtClean="0"/>
              <a:t>Principe : tu lance un défi. Le soir de : </a:t>
            </a:r>
            <a:r>
              <a:rPr lang="fr-FR" dirty="0" err="1" smtClean="0"/>
              <a:t>qhi</a:t>
            </a:r>
            <a:r>
              <a:rPr lang="fr-FR" dirty="0" smtClean="0"/>
              <a:t> vient, qui rejoint. Tel u tel projet d’</a:t>
            </a:r>
            <a:r>
              <a:rPr lang="fr-FR" dirty="0" err="1" smtClean="0"/>
              <a:t>appl</a:t>
            </a:r>
            <a:r>
              <a:rPr lang="fr-FR" dirty="0" smtClean="0"/>
              <a:t>. Autour du numérique et de la santé.   Qui prend. SI personne </a:t>
            </a:r>
            <a:r>
              <a:rPr lang="fr-FR" dirty="0" err="1" smtClean="0"/>
              <a:t>prnend</a:t>
            </a:r>
            <a:r>
              <a:rPr lang="fr-FR" dirty="0" smtClean="0"/>
              <a:t>, on laisse tomber. </a:t>
            </a:r>
          </a:p>
          <a:p>
            <a:pPr lvl="0">
              <a:lnSpc>
                <a:spcPct val="115000"/>
              </a:lnSpc>
            </a:pPr>
            <a:r>
              <a:rPr lang="fr-FR" dirty="0" smtClean="0"/>
              <a:t>Arrivent à faire </a:t>
            </a:r>
            <a:r>
              <a:rPr lang="fr-FR" dirty="0" err="1" smtClean="0"/>
              <a:t>jondre</a:t>
            </a:r>
            <a:r>
              <a:rPr lang="fr-FR" dirty="0" smtClean="0"/>
              <a:t> des métiers </a:t>
            </a:r>
            <a:r>
              <a:rPr lang="fr-FR" dirty="0" err="1" smtClean="0"/>
              <a:t>dee</a:t>
            </a:r>
            <a:r>
              <a:rPr lang="fr-FR" dirty="0" smtClean="0"/>
              <a:t> tous les genres : </a:t>
            </a:r>
            <a:r>
              <a:rPr lang="fr-FR" dirty="0" err="1" smtClean="0"/>
              <a:t>jurisqstek</a:t>
            </a:r>
            <a:r>
              <a:rPr lang="fr-FR" dirty="0" smtClean="0"/>
              <a:t> </a:t>
            </a:r>
            <a:r>
              <a:rPr lang="fr-FR" dirty="0" err="1" smtClean="0"/>
              <a:t>déveppeurs</a:t>
            </a:r>
            <a:r>
              <a:rPr lang="fr-FR" dirty="0" smtClean="0"/>
              <a:t>, financiers … </a:t>
            </a:r>
          </a:p>
          <a:p>
            <a:pPr lvl="0">
              <a:lnSpc>
                <a:spcPct val="115000"/>
              </a:lnSpc>
            </a:pPr>
            <a:r>
              <a:rPr lang="fr-FR" dirty="0" smtClean="0"/>
              <a:t>Ont 1 WE pour développer. </a:t>
            </a:r>
          </a:p>
          <a:p>
            <a:pPr lvl="0">
              <a:lnSpc>
                <a:spcPct val="115000"/>
              </a:lnSpc>
            </a:pPr>
            <a:r>
              <a:rPr lang="fr-FR" dirty="0" smtClean="0"/>
              <a:t>[Le bio-mimétisme ? S’inspirer de la nature pour faire des artefacts : les fils de la toile d’araignée]</a:t>
            </a:r>
          </a:p>
          <a:p>
            <a:pPr eaLnBrk="1" hangingPunct="1"/>
            <a:endParaRPr lang="fr-FR" sz="2000" dirty="0" smtClean="0"/>
          </a:p>
          <a:p>
            <a:pPr eaLnBrk="1" hangingPunct="1">
              <a:lnSpc>
                <a:spcPct val="80000"/>
              </a:lnSpc>
              <a:defRPr/>
            </a:pPr>
            <a:endParaRPr lang="fr-FR" sz="2000" dirty="0" smtClean="0"/>
          </a:p>
          <a:p>
            <a:pPr lvl="1" eaLnBrk="1" hangingPunct="1">
              <a:lnSpc>
                <a:spcPct val="80000"/>
              </a:lnSpc>
              <a:defRPr/>
            </a:pPr>
            <a:endParaRPr lang="fr-FR" sz="2000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Jollivet,  Vers une industrie européenne verte ?, 2014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36FA3-A2FE-4285-9BBA-799814BDDB0A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Entreprendre autrement ?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</a:pPr>
            <a:r>
              <a:rPr lang="fr-FR" dirty="0" err="1" smtClean="0"/>
              <a:t>Econolique</a:t>
            </a:r>
            <a:r>
              <a:rPr lang="fr-FR" dirty="0" smtClean="0"/>
              <a:t> </a:t>
            </a:r>
            <a:r>
              <a:rPr lang="fr-FR" dirty="0" err="1" smtClean="0"/>
              <a:t>re</a:t>
            </a:r>
            <a:r>
              <a:rPr lang="fr-FR" dirty="0" smtClean="0"/>
              <a:t>. sociale/techno : </a:t>
            </a:r>
          </a:p>
          <a:p>
            <a:pPr lvl="0">
              <a:lnSpc>
                <a:spcPct val="115000"/>
              </a:lnSpc>
            </a:pPr>
            <a:r>
              <a:rPr lang="fr-FR" dirty="0" smtClean="0"/>
              <a:t>Le </a:t>
            </a:r>
            <a:r>
              <a:rPr lang="fr-FR" dirty="0" err="1" smtClean="0"/>
              <a:t>chgt</a:t>
            </a:r>
            <a:r>
              <a:rPr lang="fr-FR" dirty="0" smtClean="0"/>
              <a:t> social : les corps syndicat , asso </a:t>
            </a:r>
            <a:r>
              <a:rPr lang="fr-FR" dirty="0" err="1" smtClean="0"/>
              <a:t>Etazt</a:t>
            </a:r>
            <a:r>
              <a:rPr lang="fr-FR" dirty="0" smtClean="0"/>
              <a:t> ;</a:t>
            </a:r>
          </a:p>
          <a:p>
            <a:pPr lvl="0">
              <a:lnSpc>
                <a:spcPct val="115000"/>
              </a:lnSpc>
            </a:pPr>
            <a:r>
              <a:rPr lang="fr-FR" dirty="0" smtClean="0"/>
              <a:t>Le </a:t>
            </a:r>
            <a:r>
              <a:rPr lang="fr-FR" dirty="0" err="1" smtClean="0"/>
              <a:t>changt</a:t>
            </a:r>
            <a:r>
              <a:rPr lang="fr-FR" dirty="0" smtClean="0"/>
              <a:t> </a:t>
            </a:r>
            <a:r>
              <a:rPr lang="fr-FR" dirty="0" err="1" smtClean="0"/>
              <a:t>eco</a:t>
            </a:r>
            <a:r>
              <a:rPr lang="fr-FR" dirty="0" smtClean="0"/>
              <a:t>-techno : l’</a:t>
            </a:r>
            <a:r>
              <a:rPr lang="fr-FR" dirty="0" err="1" smtClean="0"/>
              <a:t>entrepreise</a:t>
            </a:r>
            <a:r>
              <a:rPr lang="fr-FR" dirty="0" smtClean="0"/>
              <a:t> (l’innovation … ).</a:t>
            </a:r>
            <a:r>
              <a:rPr lang="fr-FR" baseline="0" dirty="0" smtClean="0"/>
              <a:t> </a:t>
            </a:r>
            <a:endParaRPr lang="fr-FR" dirty="0" smtClean="0"/>
          </a:p>
          <a:p>
            <a:pPr lvl="0">
              <a:lnSpc>
                <a:spcPct val="115000"/>
              </a:lnSpc>
            </a:pPr>
            <a:r>
              <a:rPr lang="fr-FR" dirty="0" smtClean="0"/>
              <a:t>Eglise/</a:t>
            </a:r>
            <a:r>
              <a:rPr lang="fr-FR" dirty="0" err="1" smtClean="0"/>
              <a:t>Etazt</a:t>
            </a:r>
            <a:r>
              <a:rPr lang="fr-FR" dirty="0" smtClean="0"/>
              <a:t>. Mais suffit pas.  1905.   Le </a:t>
            </a:r>
            <a:r>
              <a:rPr lang="fr-FR" dirty="0" err="1" smtClean="0"/>
              <a:t>sociel</a:t>
            </a:r>
            <a:r>
              <a:rPr lang="fr-FR" dirty="0" smtClean="0"/>
              <a:t> : l’Etat et l’Eglise.. Puis les associations. </a:t>
            </a:r>
          </a:p>
          <a:p>
            <a:pPr lvl="0">
              <a:lnSpc>
                <a:spcPct val="115000"/>
              </a:lnSpc>
            </a:pPr>
            <a:r>
              <a:rPr lang="fr-FR" dirty="0" smtClean="0"/>
              <a:t>Eco. Social « </a:t>
            </a:r>
            <a:r>
              <a:rPr lang="fr-FR" dirty="0" err="1" smtClean="0"/>
              <a:t>tradi</a:t>
            </a:r>
            <a:r>
              <a:rPr lang="fr-FR" dirty="0" smtClean="0"/>
              <a:t> ». Puis moderne  « </a:t>
            </a:r>
            <a:r>
              <a:rPr lang="fr-FR" dirty="0" err="1" smtClean="0"/>
              <a:t>entrepreuriat</a:t>
            </a:r>
            <a:r>
              <a:rPr lang="fr-FR" dirty="0" smtClean="0"/>
              <a:t> » sociale.  La logique </a:t>
            </a:r>
            <a:r>
              <a:rPr lang="fr-FR" dirty="0" err="1" smtClean="0"/>
              <a:t>éconoque</a:t>
            </a:r>
            <a:r>
              <a:rPr lang="fr-FR" dirty="0" smtClean="0"/>
              <a:t> AVEC la logique sociale.   Typologie </a:t>
            </a:r>
            <a:r>
              <a:rPr lang="fr-FR" dirty="0" err="1" smtClean="0"/>
              <a:t>intellignentre</a:t>
            </a:r>
            <a:r>
              <a:rPr lang="fr-FR" dirty="0" smtClean="0"/>
              <a:t> de l’</a:t>
            </a:r>
            <a:r>
              <a:rPr lang="fr-FR" dirty="0" err="1" smtClean="0"/>
              <a:t>entrperenrieiat</a:t>
            </a:r>
            <a:r>
              <a:rPr lang="fr-FR" dirty="0" smtClean="0"/>
              <a:t> </a:t>
            </a:r>
            <a:r>
              <a:rPr lang="fr-FR" dirty="0" err="1" smtClean="0"/>
              <a:t>socail</a:t>
            </a:r>
            <a:r>
              <a:rPr lang="fr-FR" dirty="0" smtClean="0"/>
              <a:t> : redistribuer </a:t>
            </a:r>
            <a:r>
              <a:rPr lang="fr-FR" dirty="0" err="1" smtClean="0"/>
              <a:t>ieux</a:t>
            </a:r>
            <a:r>
              <a:rPr lang="fr-FR" dirty="0" smtClean="0"/>
              <a:t> l’argent </a:t>
            </a:r>
            <a:r>
              <a:rPr lang="fr-FR" dirty="0" err="1" smtClean="0"/>
              <a:t>capitalisete</a:t>
            </a:r>
            <a:r>
              <a:rPr lang="fr-FR" dirty="0" smtClean="0"/>
              <a:t> que l’on fait. </a:t>
            </a:r>
          </a:p>
          <a:p>
            <a:pPr lvl="0">
              <a:lnSpc>
                <a:spcPct val="115000"/>
              </a:lnSpc>
            </a:pPr>
            <a:r>
              <a:rPr lang="fr-FR" dirty="0" smtClean="0"/>
              <a:t>Entrepreneuriat </a:t>
            </a:r>
            <a:r>
              <a:rPr lang="fr-FR" dirty="0" err="1" smtClean="0"/>
              <a:t>socio-technique</a:t>
            </a:r>
            <a:r>
              <a:rPr lang="fr-FR" dirty="0" smtClean="0"/>
              <a:t> ? Innovation </a:t>
            </a:r>
            <a:r>
              <a:rPr lang="fr-FR" dirty="0" err="1" smtClean="0"/>
              <a:t>socio-technique</a:t>
            </a:r>
            <a:r>
              <a:rPr lang="fr-FR" dirty="0" smtClean="0"/>
              <a:t> ? « Fusionné »/Hybridé ?  Moi : </a:t>
            </a:r>
            <a:r>
              <a:rPr lang="fr-FR" dirty="0" err="1" smtClean="0"/>
              <a:t>Gephi</a:t>
            </a:r>
            <a:r>
              <a:rPr lang="fr-FR" dirty="0" smtClean="0"/>
              <a:t> le contient. </a:t>
            </a:r>
          </a:p>
          <a:p>
            <a:pPr lvl="0">
              <a:lnSpc>
                <a:spcPct val="115000"/>
              </a:lnSpc>
            </a:pPr>
            <a:r>
              <a:rPr lang="fr-FR" dirty="0" smtClean="0"/>
              <a:t> </a:t>
            </a:r>
          </a:p>
          <a:p>
            <a:pPr lvl="0">
              <a:lnSpc>
                <a:spcPct val="115000"/>
              </a:lnSpc>
            </a:pPr>
            <a:r>
              <a:rPr lang="fr-FR" dirty="0" smtClean="0"/>
              <a:t>Sociale ? Sur le service, L’objet, le </a:t>
            </a:r>
            <a:r>
              <a:rPr lang="fr-FR" dirty="0" err="1" smtClean="0"/>
              <a:t>fourniseeur</a:t>
            </a:r>
            <a:r>
              <a:rPr lang="fr-FR" dirty="0" smtClean="0"/>
              <a:t>, le client (le choisir), sur l’organisation interne, sur l’actionnariat (la communauté humaine) ?  </a:t>
            </a:r>
          </a:p>
          <a:p>
            <a:pPr lvl="0">
              <a:lnSpc>
                <a:spcPct val="115000"/>
              </a:lnSpc>
            </a:pPr>
            <a:r>
              <a:rPr lang="fr-FR" dirty="0" smtClean="0"/>
              <a:t>Des « start-up » techno-sociales? L’exemple de l’</a:t>
            </a:r>
            <a:r>
              <a:rPr lang="fr-FR" dirty="0" err="1" smtClean="0"/>
              <a:t>Esko</a:t>
            </a:r>
            <a:r>
              <a:rPr lang="fr-FR" dirty="0" smtClean="0"/>
              <a:t>, l’exemple de l’entreprise de Philippe </a:t>
            </a:r>
            <a:r>
              <a:rPr lang="fr-FR" dirty="0" err="1" smtClean="0"/>
              <a:t>Aigrain</a:t>
            </a:r>
            <a:r>
              <a:rPr lang="fr-FR" dirty="0" smtClean="0"/>
              <a:t> (démocratie électronique, ou renouveau des dispositifs démocratique  l’ère du numérique. </a:t>
            </a:r>
          </a:p>
          <a:p>
            <a:pPr lvl="0">
              <a:lnSpc>
                <a:spcPct val="115000"/>
              </a:lnSpc>
            </a:pPr>
            <a:r>
              <a:rPr lang="fr-FR" dirty="0" err="1" smtClean="0"/>
              <a:t>Esko</a:t>
            </a:r>
            <a:r>
              <a:rPr lang="fr-FR" dirty="0" smtClean="0"/>
              <a:t> : cahier des charges « d’habilitation ». </a:t>
            </a:r>
          </a:p>
          <a:p>
            <a:pPr lvl="0">
              <a:lnSpc>
                <a:spcPct val="115000"/>
              </a:lnSpc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Jollivet,  Vers une industrie européenne verte ?, 2014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36FA3-A2FE-4285-9BBA-799814BDDB0A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73F894-D8C5-4442-A016-F3EAAABFB1BF}" type="slidenum">
              <a:rPr lang="fr-FR" smtClean="0"/>
              <a:pPr/>
              <a:t>2</a:t>
            </a:fld>
            <a:endParaRPr lang="fr-FR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188913"/>
            <a:ext cx="8153400" cy="1143000"/>
          </a:xfrm>
        </p:spPr>
        <p:txBody>
          <a:bodyPr/>
          <a:lstStyle/>
          <a:p>
            <a:pPr eaLnBrk="1" hangingPunct="1"/>
            <a:r>
              <a:rPr lang="fr-FR" sz="4000" dirty="0" smtClean="0"/>
              <a:t>Introduction &amp; Plan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9838" y="1268761"/>
            <a:ext cx="7904162" cy="518442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fr-FR" dirty="0" smtClean="0"/>
              <a:t>Introduction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dirty="0" smtClean="0"/>
              <a:t>Innovation/changement social :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fr-FR" dirty="0" smtClean="0"/>
              <a:t>le champ du politique ?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dirty="0" smtClean="0"/>
              <a:t>Innovation/changement </a:t>
            </a:r>
            <a:r>
              <a:rPr lang="fr-FR" dirty="0" smtClean="0"/>
              <a:t>technologique :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fr-FR" dirty="0" smtClean="0"/>
              <a:t>le champ de l’économique/du technologique ?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dirty="0" smtClean="0"/>
              <a:t>Et pourtant</a:t>
            </a:r>
            <a:r>
              <a:rPr lang="fr-FR" baseline="0" dirty="0" smtClean="0"/>
              <a:t> ,  à l’ère …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fr-FR" baseline="0" dirty="0" smtClean="0"/>
              <a:t>des technologies relationnelles (« réseaux sociaux »)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fr-FR" baseline="0" dirty="0" smtClean="0"/>
              <a:t>et de la gouvernance algorithmique (modélisation</a:t>
            </a:r>
            <a:r>
              <a:rPr lang="fr-FR" dirty="0" smtClean="0"/>
              <a:t> prédictive des lieux /heures de délit)</a:t>
            </a:r>
            <a:r>
              <a:rPr lang="fr-FR" baseline="0" dirty="0" smtClean="0"/>
              <a:t>?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dirty="0" smtClean="0"/>
              <a:t>Un opposition obsolète ? </a:t>
            </a:r>
          </a:p>
          <a:p>
            <a:pPr lvl="1" eaLnBrk="1" hangingPunct="1">
              <a:lnSpc>
                <a:spcPct val="80000"/>
              </a:lnSpc>
              <a:buNone/>
              <a:defRPr/>
            </a:pPr>
            <a:endParaRPr lang="fr-FR" sz="2400" dirty="0" smtClean="0"/>
          </a:p>
          <a:p>
            <a:pPr lvl="1" eaLnBrk="1" hangingPunct="1">
              <a:lnSpc>
                <a:spcPct val="80000"/>
              </a:lnSpc>
              <a:buNone/>
              <a:defRPr/>
            </a:pPr>
            <a:r>
              <a:rPr lang="fr-FR" sz="2400" dirty="0" smtClean="0"/>
              <a:t>-&gt; comment </a:t>
            </a:r>
            <a:r>
              <a:rPr lang="fr-FR" sz="2400" dirty="0" smtClean="0"/>
              <a:t>penser et agir l’innovation/le changement </a:t>
            </a:r>
            <a:r>
              <a:rPr lang="fr-FR" sz="2400" dirty="0" smtClean="0"/>
              <a:t>au 21</a:t>
            </a:r>
            <a:r>
              <a:rPr lang="fr-FR" sz="2400" baseline="30000" dirty="0" smtClean="0"/>
              <a:t>ème</a:t>
            </a:r>
            <a:r>
              <a:rPr lang="fr-FR" sz="2400" dirty="0" smtClean="0"/>
              <a:t> 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FR" sz="2800" dirty="0" smtClean="0"/>
              <a:t>Plan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dirty="0" smtClean="0"/>
              <a:t>1. Comment penser l’innovation sociale/technologique 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dirty="0" smtClean="0"/>
              <a:t>2. Entreprendre et innover autrement à l’ère du P2P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fr-FR" dirty="0" smtClean="0"/>
          </a:p>
          <a:p>
            <a:pPr lvl="1" eaLnBrk="1" hangingPunct="1">
              <a:lnSpc>
                <a:spcPct val="80000"/>
              </a:lnSpc>
              <a:defRPr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15000"/>
              </a:lnSpc>
            </a:pPr>
            <a:r>
              <a:rPr lang="fr-FR" dirty="0" smtClean="0"/>
              <a:t> Transcendance</a:t>
            </a:r>
            <a:r>
              <a:rPr lang="fr-FR" baseline="0" dirty="0" smtClean="0"/>
              <a:t> et </a:t>
            </a:r>
            <a:r>
              <a:rPr lang="fr-FR" baseline="0" dirty="0" err="1" smtClean="0"/>
              <a:t>co-évolution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</a:pPr>
            <a:r>
              <a:rPr lang="fr-FR" dirty="0" smtClean="0"/>
              <a:t>Les 2 transcendances : </a:t>
            </a:r>
          </a:p>
          <a:p>
            <a:pPr lvl="1">
              <a:lnSpc>
                <a:spcPct val="115000"/>
              </a:lnSpc>
            </a:pPr>
            <a:r>
              <a:rPr lang="fr-FR" dirty="0" smtClean="0"/>
              <a:t>Du changement social et  …  du changement technique (</a:t>
            </a:r>
            <a:r>
              <a:rPr lang="fr-FR" dirty="0" err="1" smtClean="0"/>
              <a:t>Latour</a:t>
            </a:r>
            <a:r>
              <a:rPr lang="fr-FR" dirty="0" smtClean="0"/>
              <a:t>)</a:t>
            </a:r>
          </a:p>
          <a:p>
            <a:pPr lvl="1">
              <a:lnSpc>
                <a:spcPct val="115000"/>
              </a:lnSpc>
            </a:pPr>
            <a:r>
              <a:rPr lang="fr-FR" dirty="0" smtClean="0"/>
              <a:t> L’un conditionne/</a:t>
            </a:r>
            <a:r>
              <a:rPr lang="fr-FR" baseline="0" dirty="0" smtClean="0"/>
              <a:t>induit</a:t>
            </a:r>
            <a:r>
              <a:rPr lang="fr-FR" dirty="0" smtClean="0"/>
              <a:t> l’autre, séquentiellement ? </a:t>
            </a:r>
          </a:p>
          <a:p>
            <a:pPr lvl="1">
              <a:lnSpc>
                <a:spcPct val="115000"/>
              </a:lnSpc>
            </a:pPr>
            <a:r>
              <a:rPr lang="fr-FR" dirty="0" smtClean="0"/>
              <a:t>Non, une </a:t>
            </a:r>
            <a:r>
              <a:rPr lang="fr-FR" i="1" dirty="0" err="1" smtClean="0"/>
              <a:t>co-évolution</a:t>
            </a:r>
            <a:r>
              <a:rPr lang="fr-FR" dirty="0" smtClean="0"/>
              <a:t>  du social et de la technique !</a:t>
            </a:r>
            <a:r>
              <a:rPr lang="fr-FR" baseline="0" dirty="0" smtClean="0"/>
              <a:t> </a:t>
            </a:r>
            <a:r>
              <a:rPr lang="fr-FR" dirty="0" smtClean="0"/>
              <a:t>(P. Breton)</a:t>
            </a:r>
          </a:p>
          <a:p>
            <a:pPr lvl="2">
              <a:lnSpc>
                <a:spcPct val="115000"/>
              </a:lnSpc>
            </a:pPr>
            <a:r>
              <a:rPr lang="fr-FR" dirty="0" smtClean="0"/>
              <a:t>Interdépendance …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36FA3-A2FE-4285-9BBA-799814BDDB0A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15000"/>
              </a:lnSpc>
            </a:pPr>
            <a:r>
              <a:rPr lang="fr-FR" dirty="0" smtClean="0"/>
              <a:t>Le cas de l’innovation </a:t>
            </a:r>
            <a:r>
              <a:rPr lang="fr-FR" i="1" dirty="0" smtClean="0"/>
              <a:t>Ordinateur Individuel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15000"/>
              </a:lnSpc>
            </a:pPr>
            <a:r>
              <a:rPr lang="fr-FR" dirty="0" smtClean="0"/>
              <a:t>Apparition de  O.I. des 70th ? Quelle « cause », quelle « source? ». </a:t>
            </a:r>
          </a:p>
          <a:p>
            <a:pPr lvl="1">
              <a:lnSpc>
                <a:spcPct val="115000"/>
              </a:lnSpc>
            </a:pPr>
            <a:r>
              <a:rPr lang="fr-FR" dirty="0" smtClean="0"/>
              <a:t>La « contre-culture » </a:t>
            </a:r>
            <a:r>
              <a:rPr lang="fr-FR" dirty="0" err="1" smtClean="0"/>
              <a:t>anti-totalitarisme</a:t>
            </a:r>
            <a:r>
              <a:rPr lang="fr-FR" dirty="0" smtClean="0"/>
              <a:t> étatique.</a:t>
            </a:r>
            <a:r>
              <a:rPr lang="fr-FR" baseline="0" dirty="0" smtClean="0"/>
              <a:t> « L</a:t>
            </a:r>
            <a:r>
              <a:rPr lang="fr-FR" dirty="0" smtClean="0"/>
              <a:t>’OI « pour le peuple » et « par le peuple » ?  Ou l’O.I. qui a permis de se « passer » de la toute puissance informatique et informationnelle de l’Etat US ? </a:t>
            </a:r>
          </a:p>
          <a:p>
            <a:pPr lvl="1">
              <a:lnSpc>
                <a:spcPct val="115000"/>
              </a:lnSpc>
            </a:pPr>
            <a:r>
              <a:rPr lang="fr-FR" dirty="0" err="1" smtClean="0"/>
              <a:t>Re-appropriation</a:t>
            </a:r>
            <a:r>
              <a:rPr lang="fr-FR" dirty="0" smtClean="0"/>
              <a:t>/du pouvoir par l’individuel : </a:t>
            </a:r>
            <a:r>
              <a:rPr lang="fr-FR" dirty="0" err="1" smtClean="0"/>
              <a:t>WaterGate</a:t>
            </a:r>
            <a:r>
              <a:rPr lang="fr-FR" dirty="0" smtClean="0"/>
              <a:t>. 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Schnuriger &amp; Jollivet,  Innovation techno-sociale ?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36FA3-A2FE-4285-9BBA-799814BDDB0A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15000"/>
              </a:lnSpc>
            </a:pPr>
            <a:r>
              <a:rPr lang="fr-FR" dirty="0" smtClean="0"/>
              <a:t>Gutenberg et le protestantisme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Cas : L’innovation technique de l’imprimerie Gutenberg « cause » le protestantisme ? (ou le « permet » ?). </a:t>
            </a:r>
          </a:p>
          <a:p>
            <a:pPr lvl="1"/>
            <a:r>
              <a:rPr lang="fr-FR" dirty="0" smtClean="0"/>
              <a:t>Ou bien la montée du protestantisme « permet » le succès de l’innovation imprimerie.   </a:t>
            </a:r>
          </a:p>
          <a:p>
            <a:pPr lvl="1"/>
            <a:r>
              <a:rPr lang="fr-FR" dirty="0" smtClean="0"/>
              <a:t>Car elle constitue un « usage », une « demande sociale » </a:t>
            </a:r>
          </a:p>
          <a:p>
            <a:pPr lvl="2"/>
            <a:r>
              <a:rPr lang="fr-FR" dirty="0" smtClean="0"/>
              <a:t>sans lesquels l’innovation n’aurait pas  été « validé » économiquement/sociologiquement …</a:t>
            </a:r>
          </a:p>
          <a:p>
            <a:pPr lvl="2"/>
            <a:r>
              <a:rPr lang="fr-FR" dirty="0" smtClean="0"/>
              <a:t>Ou « prise » dans le tissu socio-économique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36FA3-A2FE-4285-9BBA-799814BDDB0A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</a:pPr>
            <a:r>
              <a:rPr lang="fr-FR" dirty="0" smtClean="0"/>
              <a:t> </a:t>
            </a:r>
            <a:r>
              <a:rPr lang="fr-FR" sz="4400" dirty="0" smtClean="0"/>
              <a:t>Quel est le propre de l’homme ?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Social/Technologique : Dialogique ? Ou consubstantiel</a:t>
            </a:r>
            <a:r>
              <a:rPr lang="fr-FR" dirty="0" smtClean="0"/>
              <a:t>: </a:t>
            </a:r>
          </a:p>
          <a:p>
            <a:pPr lvl="1"/>
            <a:r>
              <a:rPr lang="fr-FR" dirty="0" smtClean="0"/>
              <a:t>L</a:t>
            </a:r>
            <a:r>
              <a:rPr lang="fr-FR" dirty="0" smtClean="0"/>
              <a:t>’outil anthropologiquement constitutif/innovation techno-sociale !</a:t>
            </a:r>
          </a:p>
          <a:p>
            <a:pPr lvl="1">
              <a:lnSpc>
                <a:spcPct val="115000"/>
              </a:lnSpc>
            </a:pPr>
            <a:r>
              <a:rPr lang="fr-FR" dirty="0" err="1" smtClean="0"/>
              <a:t>Rép</a:t>
            </a:r>
            <a:r>
              <a:rPr lang="fr-FR" dirty="0" smtClean="0"/>
              <a:t>. : La technique. Les techniques langagières</a:t>
            </a:r>
          </a:p>
          <a:p>
            <a:pPr lvl="0">
              <a:lnSpc>
                <a:spcPct val="115000"/>
              </a:lnSpc>
            </a:pPr>
            <a:r>
              <a:rPr lang="fr-FR" dirty="0" smtClean="0"/>
              <a:t>P. </a:t>
            </a:r>
            <a:r>
              <a:rPr lang="fr-FR" dirty="0" err="1" smtClean="0"/>
              <a:t>Roqueplo</a:t>
            </a:r>
            <a:r>
              <a:rPr lang="fr-FR" dirty="0" smtClean="0"/>
              <a:t> : </a:t>
            </a:r>
          </a:p>
          <a:p>
            <a:pPr lvl="1">
              <a:lnSpc>
                <a:spcPct val="115000"/>
              </a:lnSpc>
            </a:pPr>
            <a:r>
              <a:rPr lang="fr-FR" dirty="0" smtClean="0"/>
              <a:t>Opposition Nature /Culture ? </a:t>
            </a:r>
          </a:p>
          <a:p>
            <a:pPr lvl="1">
              <a:lnSpc>
                <a:spcPct val="115000"/>
              </a:lnSpc>
            </a:pPr>
            <a:r>
              <a:rPr lang="fr-FR" dirty="0" smtClean="0"/>
              <a:t>Non : techno-nature/</a:t>
            </a:r>
            <a:r>
              <a:rPr lang="fr-FR" dirty="0" err="1" smtClean="0"/>
              <a:t>techno-culture</a:t>
            </a:r>
            <a:endParaRPr lang="fr-FR" dirty="0" smtClean="0"/>
          </a:p>
          <a:p>
            <a:pPr lvl="2">
              <a:lnSpc>
                <a:spcPct val="115000"/>
              </a:lnSpc>
            </a:pPr>
            <a:r>
              <a:rPr lang="fr-FR" dirty="0" smtClean="0"/>
              <a:t>car existe un « techno-nature » (</a:t>
            </a:r>
            <a:r>
              <a:rPr lang="fr-FR" dirty="0" err="1" smtClean="0"/>
              <a:t>Roqueplo</a:t>
            </a:r>
            <a:r>
              <a:rPr lang="fr-FR" dirty="0" smtClean="0"/>
              <a:t>). </a:t>
            </a:r>
          </a:p>
          <a:p>
            <a:pPr lvl="0">
              <a:lnSpc>
                <a:spcPct val="115000"/>
              </a:lnSpc>
            </a:pPr>
            <a:r>
              <a:rPr lang="fr-FR" dirty="0" smtClean="0"/>
              <a:t>Tout est politique ! Tout est technique ! </a:t>
            </a:r>
            <a:r>
              <a:rPr lang="fr-FR" sz="2400" dirty="0" smtClean="0"/>
              <a:t>(H. Verdier)</a:t>
            </a:r>
            <a:endParaRPr lang="fr-FR" dirty="0" smtClean="0"/>
          </a:p>
          <a:p>
            <a:pPr lvl="1">
              <a:lnSpc>
                <a:spcPct val="115000"/>
              </a:lnSpc>
            </a:pPr>
            <a:r>
              <a:rPr lang="fr-FR" dirty="0" smtClean="0"/>
              <a:t>Toute innovation (produit intentionnel de l’homme) est techno-sociale, </a:t>
            </a:r>
            <a:r>
              <a:rPr lang="fr-FR" dirty="0" err="1" smtClean="0"/>
              <a:t>socio-technique</a:t>
            </a:r>
            <a:r>
              <a:rPr lang="fr-FR" dirty="0" smtClean="0"/>
              <a:t>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36FA3-A2FE-4285-9BBA-799814BDDB0A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15000"/>
              </a:lnSpc>
            </a:pPr>
            <a:r>
              <a:rPr lang="fr-FR" baseline="0" dirty="0" smtClean="0"/>
              <a:t>Quelle ingénierie </a:t>
            </a:r>
            <a:r>
              <a:rPr lang="fr-FR" baseline="0" dirty="0" err="1" smtClean="0"/>
              <a:t>socio-technique</a:t>
            </a:r>
            <a:r>
              <a:rPr lang="fr-FR" baseline="0" dirty="0" smtClean="0"/>
              <a:t> ?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69988" y="1124744"/>
            <a:ext cx="7772400" cy="4936331"/>
          </a:xfrm>
        </p:spPr>
        <p:txBody>
          <a:bodyPr/>
          <a:lstStyle/>
          <a:p>
            <a:pPr lvl="1">
              <a:lnSpc>
                <a:spcPct val="115000"/>
              </a:lnSpc>
            </a:pPr>
            <a: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Comment </a:t>
            </a:r>
            <a:r>
              <a:rPr lang="fr-FR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faire</a:t>
            </a:r>
            <a:r>
              <a:rPr lang="fr-FR" sz="240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 l’ingénierie </a:t>
            </a:r>
            <a:r>
              <a:rPr lang="fr-FR" sz="2400" baseline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socio-technique</a:t>
            </a:r>
            <a:r>
              <a:rPr lang="fr-FR" sz="240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 ? </a:t>
            </a:r>
            <a: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Comme </a:t>
            </a:r>
            <a:r>
              <a:rPr lang="fr-FR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être</a:t>
            </a:r>
            <a: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 techno-social ?  </a:t>
            </a:r>
          </a:p>
          <a:p>
            <a:pPr lvl="2">
              <a:lnSpc>
                <a:spcPct val="115000"/>
              </a:lnSpc>
            </a:pPr>
            <a:r>
              <a:rPr lang="fr-FR" dirty="0" smtClean="0"/>
              <a:t>Comment les 2 « dimensions » peuvent être « prendre entre elles » ? Comme la « </a:t>
            </a:r>
            <a:r>
              <a:rPr lang="fr-FR" dirty="0" err="1" smtClean="0"/>
              <a:t>co</a:t>
            </a:r>
            <a:r>
              <a:rPr lang="fr-FR" dirty="0" smtClean="0"/>
              <a:t>-greffe » peut elle prendre ?  </a:t>
            </a:r>
          </a:p>
          <a:p>
            <a:pPr lvl="1">
              <a:lnSpc>
                <a:spcPct val="115000"/>
              </a:lnSpc>
            </a:pPr>
            <a: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La réponse </a:t>
            </a:r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Akrichienne</a:t>
            </a:r>
            <a: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 : des scripts incorporés</a:t>
            </a:r>
            <a:endParaRPr lang="fr-FR" dirty="0" smtClean="0"/>
          </a:p>
          <a:p>
            <a:pPr lvl="2">
              <a:lnSpc>
                <a:spcPct val="115000"/>
              </a:lnSpc>
            </a:pPr>
            <a:r>
              <a:rPr lang="fr-FR" dirty="0" smtClean="0"/>
              <a:t>Que les « scripts » d’usages incorporés dans le dispositif et les « scripts » fonctionnels soient « compatibles » entre eux </a:t>
            </a:r>
          </a:p>
          <a:p>
            <a:pPr lvl="3">
              <a:lnSpc>
                <a:spcPct val="115000"/>
              </a:lnSpc>
            </a:pPr>
            <a:r>
              <a:rPr lang="fr-FR" dirty="0" smtClean="0"/>
              <a:t>Avec le numérique, aisé : le « codage » pilote la machine à commande numérique</a:t>
            </a:r>
          </a:p>
          <a:p>
            <a:pPr lvl="1">
              <a:lnSpc>
                <a:spcPct val="115000"/>
              </a:lnSpc>
            </a:pPr>
            <a:r>
              <a:rPr lang="fr-FR" dirty="0" err="1" smtClean="0"/>
              <a:t>Callon</a:t>
            </a:r>
            <a:r>
              <a:rPr lang="fr-FR" dirty="0" smtClean="0"/>
              <a:t>/</a:t>
            </a:r>
            <a:r>
              <a:rPr lang="fr-FR" dirty="0" err="1" smtClean="0"/>
              <a:t>Latour</a:t>
            </a:r>
            <a:r>
              <a:rPr lang="fr-FR" dirty="0" smtClean="0"/>
              <a:t> : </a:t>
            </a:r>
          </a:p>
          <a:p>
            <a:pPr lvl="2">
              <a:lnSpc>
                <a:spcPct val="115000"/>
              </a:lnSpc>
            </a:pPr>
            <a:r>
              <a:rPr lang="fr-FR" dirty="0" smtClean="0"/>
              <a:t>Et soient « compatibles » avec le « réel » lors de l’adoption modificatrice ?   « Adapter, c’est adopter ». </a:t>
            </a:r>
          </a:p>
          <a:p>
            <a:pPr lvl="3">
              <a:lnSpc>
                <a:spcPct val="115000"/>
              </a:lnSpc>
            </a:pPr>
            <a:r>
              <a:rPr lang="fr-FR" dirty="0" smtClean="0"/>
              <a:t>Les parties prenantes de l’innovation : pas des « consommateurs » mais des contributeurs</a:t>
            </a:r>
          </a:p>
          <a:p>
            <a:pPr lvl="3">
              <a:lnSpc>
                <a:spcPct val="115000"/>
              </a:lnSpc>
            </a:pPr>
            <a:r>
              <a:rPr lang="fr-FR" dirty="0" smtClean="0"/>
              <a:t>L’innovation comme processus diffus de </a:t>
            </a:r>
            <a:r>
              <a:rPr lang="fr-FR" dirty="0" err="1" smtClean="0"/>
              <a:t>co-production</a:t>
            </a:r>
            <a:r>
              <a:rPr lang="fr-FR" dirty="0" smtClean="0"/>
              <a:t> en réseau en </a:t>
            </a:r>
            <a:r>
              <a:rPr lang="fr-FR" dirty="0" err="1" smtClean="0"/>
              <a:t>coopétition</a:t>
            </a:r>
            <a:endParaRPr lang="fr-FR" dirty="0" smtClean="0"/>
          </a:p>
          <a:p>
            <a:pPr lvl="1">
              <a:lnSpc>
                <a:spcPct val="115000"/>
              </a:lnSpc>
            </a:pPr>
            <a:r>
              <a:rPr lang="fr-FR" dirty="0" smtClean="0"/>
              <a:t>« Modèle » </a:t>
            </a:r>
            <a:r>
              <a:rPr lang="fr-FR" dirty="0" smtClean="0"/>
              <a:t> </a:t>
            </a:r>
            <a:r>
              <a:rPr lang="fr-FR" dirty="0" smtClean="0"/>
              <a:t>: Les communautés du « libre », Le </a:t>
            </a:r>
            <a:r>
              <a:rPr lang="fr-FR" dirty="0" err="1" smtClean="0"/>
              <a:t>crowsourcing</a:t>
            </a:r>
            <a:r>
              <a:rPr lang="fr-FR" dirty="0" smtClean="0"/>
              <a:t>, le </a:t>
            </a:r>
            <a:r>
              <a:rPr lang="fr-FR" dirty="0" err="1" smtClean="0"/>
              <a:t>co</a:t>
            </a:r>
            <a:r>
              <a:rPr lang="fr-FR" dirty="0" smtClean="0"/>
              <a:t>-</a:t>
            </a:r>
            <a:r>
              <a:rPr lang="fr-FR" dirty="0" err="1" smtClean="0"/>
              <a:t>working</a:t>
            </a:r>
            <a:r>
              <a:rPr lang="fr-FR" dirty="0" smtClean="0"/>
              <a:t>, </a:t>
            </a:r>
            <a:r>
              <a:rPr lang="fr-FR" dirty="0" err="1" smtClean="0"/>
              <a:t>openLab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lang="fr-FR" dirty="0" smtClean="0"/>
              <a:t> </a:t>
            </a:r>
            <a:r>
              <a:rPr lang="fr-FR" sz="32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Le cas </a:t>
            </a:r>
            <a:r>
              <a:rPr lang="fr-FR" sz="3200" dirty="0" err="1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LinkFluence</a:t>
            </a:r>
            <a:r>
              <a:rPr lang="fr-FR" sz="32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/</a:t>
            </a:r>
            <a:r>
              <a:rPr lang="fr-FR" sz="3200" dirty="0" err="1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WebAtlas</a:t>
            </a:r>
            <a:r>
              <a:rPr lang="fr-FR" sz="32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/Costech : </a:t>
            </a:r>
            <a:r>
              <a:rPr lang="fr-FR" sz="3200" dirty="0" err="1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éco-système</a:t>
            </a:r>
            <a:r>
              <a:rPr lang="fr-FR" sz="32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fr-FR" sz="3200" dirty="0" err="1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socio-technique</a:t>
            </a:r>
            <a:r>
              <a:rPr lang="fr-FR" sz="32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 innovateur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</a:pPr>
            <a:endParaRPr lang="fr-FR" dirty="0" smtClean="0"/>
          </a:p>
          <a:p>
            <a:pPr lvl="0">
              <a:lnSpc>
                <a:spcPct val="115000"/>
              </a:lnSpc>
            </a:pPr>
            <a:r>
              <a:rPr lang="fr-FR" sz="32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Le cas </a:t>
            </a:r>
            <a:r>
              <a:rPr lang="fr-FR" sz="3200" dirty="0" err="1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LinkFluence</a:t>
            </a:r>
            <a:r>
              <a:rPr lang="fr-FR" sz="32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/</a:t>
            </a:r>
            <a:r>
              <a:rPr lang="fr-FR" sz="3200" dirty="0" err="1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WebAtlas</a:t>
            </a:r>
            <a:r>
              <a:rPr lang="fr-FR" sz="32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/Costech </a:t>
            </a:r>
            <a:r>
              <a:rPr lang="fr-FR" dirty="0" smtClean="0"/>
              <a:t> : </a:t>
            </a:r>
            <a:r>
              <a:rPr lang="fr-FR" dirty="0" err="1" smtClean="0"/>
              <a:t>éco-système</a:t>
            </a:r>
            <a:r>
              <a:rPr lang="fr-FR" dirty="0" smtClean="0"/>
              <a:t> </a:t>
            </a:r>
            <a:r>
              <a:rPr lang="fr-FR" dirty="0" err="1" smtClean="0"/>
              <a:t>socio-technique</a:t>
            </a:r>
            <a:r>
              <a:rPr lang="fr-FR" dirty="0" smtClean="0"/>
              <a:t> innovateur</a:t>
            </a:r>
          </a:p>
          <a:p>
            <a:pPr lvl="1">
              <a:lnSpc>
                <a:spcPct val="115000"/>
              </a:lnSpc>
            </a:pPr>
            <a:r>
              <a:rPr lang="fr-FR" dirty="0" smtClean="0"/>
              <a:t>Le </a:t>
            </a:r>
            <a:r>
              <a:rPr lang="fr-FR" dirty="0" err="1" smtClean="0"/>
              <a:t>tryptique</a:t>
            </a:r>
            <a:r>
              <a:rPr lang="fr-FR" dirty="0" smtClean="0"/>
              <a:t>. La connectivité forte.   </a:t>
            </a:r>
          </a:p>
          <a:p>
            <a:pPr lvl="1">
              <a:lnSpc>
                <a:spcPct val="115000"/>
              </a:lnSpc>
            </a:pPr>
            <a:r>
              <a:rPr lang="fr-FR" dirty="0" smtClean="0"/>
              <a:t>Une circulation informationnelle, cognitives, d’outils , d’humains</a:t>
            </a:r>
          </a:p>
          <a:p>
            <a:pPr lvl="1">
              <a:lnSpc>
                <a:spcPct val="115000"/>
              </a:lnSpc>
            </a:pPr>
            <a:r>
              <a:rPr lang="fr-FR" dirty="0" smtClean="0"/>
              <a:t>… non monétisé/</a:t>
            </a:r>
            <a:r>
              <a:rPr lang="fr-FR" dirty="0" err="1" smtClean="0"/>
              <a:t>marchandisé</a:t>
            </a:r>
            <a:endParaRPr lang="fr-FR" dirty="0" smtClean="0"/>
          </a:p>
          <a:p>
            <a:pPr lvl="1">
              <a:lnSpc>
                <a:spcPct val="115000"/>
              </a:lnSpc>
            </a:pPr>
            <a:r>
              <a:rPr lang="fr-FR" dirty="0" smtClean="0"/>
              <a:t>Gouvernance  : par des « biens commun ».  </a:t>
            </a:r>
          </a:p>
          <a:p>
            <a:pPr lvl="2">
              <a:lnSpc>
                <a:spcPct val="115000"/>
              </a:lnSpc>
            </a:pPr>
            <a:r>
              <a:rPr lang="fr-FR" dirty="0" smtClean="0"/>
              <a:t>GPL. </a:t>
            </a:r>
          </a:p>
          <a:p>
            <a:pPr lvl="2">
              <a:lnSpc>
                <a:spcPct val="115000"/>
              </a:lnSpc>
            </a:pPr>
            <a:r>
              <a:rPr lang="fr-FR" dirty="0" smtClean="0"/>
              <a:t>Confiance, coopération</a:t>
            </a:r>
          </a:p>
          <a:p>
            <a:pPr>
              <a:lnSpc>
                <a:spcPct val="115000"/>
              </a:lnSpc>
            </a:pPr>
            <a:r>
              <a:rPr lang="fr-FR" dirty="0" smtClean="0"/>
              <a:t>Innover  : créer un </a:t>
            </a:r>
            <a:r>
              <a:rPr lang="fr-FR" dirty="0" err="1" smtClean="0"/>
              <a:t>éco-système</a:t>
            </a:r>
            <a:r>
              <a:rPr lang="fr-FR" dirty="0" smtClean="0"/>
              <a:t> </a:t>
            </a:r>
            <a:r>
              <a:rPr lang="fr-FR" dirty="0" err="1" smtClean="0"/>
              <a:t>socio-technique</a:t>
            </a:r>
            <a:r>
              <a:rPr lang="fr-FR" dirty="0" smtClean="0"/>
              <a:t> ? </a:t>
            </a:r>
          </a:p>
          <a:p>
            <a:pPr>
              <a:lnSpc>
                <a:spcPct val="115000"/>
              </a:lnSpc>
            </a:pPr>
            <a:r>
              <a:rPr lang="fr-FR" dirty="0" smtClean="0"/>
              <a:t>Ou s’y insérer ?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36FA3-A2FE-4285-9BBA-799814BDDB0A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15000"/>
              </a:lnSpc>
            </a:pPr>
            <a:r>
              <a:rPr lang="fr-FR" sz="32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Le cas </a:t>
            </a:r>
            <a:r>
              <a:rPr lang="fr-FR" sz="3200" dirty="0" err="1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Sallman</a:t>
            </a:r>
            <a:r>
              <a:rPr lang="fr-FR" sz="32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 et l’innovation </a:t>
            </a:r>
            <a:r>
              <a:rPr lang="fr-FR" sz="3200" dirty="0" err="1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socio-technique</a:t>
            </a:r>
            <a:r>
              <a:rPr lang="fr-FR" sz="3200" baseline="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</a:pPr>
            <a:r>
              <a:rPr lang="fr-FR" dirty="0" smtClean="0"/>
              <a:t>Le mythe fondateur de </a:t>
            </a:r>
            <a:r>
              <a:rPr lang="fr-FR" dirty="0" err="1" smtClean="0"/>
              <a:t>Stallman</a:t>
            </a:r>
            <a:r>
              <a:rPr lang="fr-FR" dirty="0" smtClean="0"/>
              <a:t> : </a:t>
            </a:r>
          </a:p>
          <a:p>
            <a:pPr lvl="1">
              <a:lnSpc>
                <a:spcPct val="115000"/>
              </a:lnSpc>
            </a:pPr>
            <a:r>
              <a:rPr lang="fr-FR" dirty="0" smtClean="0"/>
              <a:t>injustice </a:t>
            </a:r>
            <a:r>
              <a:rPr lang="fr-FR" dirty="0" err="1" smtClean="0"/>
              <a:t>re</a:t>
            </a:r>
            <a:r>
              <a:rPr lang="fr-FR" dirty="0" smtClean="0"/>
              <a:t>. HP. </a:t>
            </a:r>
          </a:p>
          <a:p>
            <a:pPr lvl="1">
              <a:lnSpc>
                <a:spcPct val="115000"/>
              </a:lnSpc>
            </a:pPr>
            <a:r>
              <a:rPr lang="fr-FR" dirty="0" smtClean="0"/>
              <a:t>Innovation sociale, innovation technique, innovation techno-sociale : le logiciel libre et la licence « libre »</a:t>
            </a:r>
          </a:p>
          <a:p>
            <a:pPr lvl="0">
              <a:lnSpc>
                <a:spcPct val="115000"/>
              </a:lnSpc>
            </a:pPr>
            <a:r>
              <a:rPr lang="fr-FR" dirty="0" smtClean="0"/>
              <a:t>Imbrication d’acteurs, de parties prenantes, bien communs cognitif et social… : le </a:t>
            </a:r>
            <a:r>
              <a:rPr lang="fr-FR" dirty="0" err="1" smtClean="0"/>
              <a:t>socio-technique</a:t>
            </a:r>
            <a:r>
              <a:rPr lang="fr-FR" dirty="0" smtClean="0"/>
              <a:t> ? </a:t>
            </a:r>
          </a:p>
          <a:p>
            <a:pPr lvl="0">
              <a:lnSpc>
                <a:spcPct val="115000"/>
              </a:lnSpc>
              <a:buNone/>
            </a:pPr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Jollivet,  Vers une industrie européenne verte ?, 2014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36FA3-A2FE-4285-9BBA-799814BDDB0A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u électrique">
  <a:themeElements>
    <a:clrScheme name="Bleu électriqu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Bleu électriqu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u électriqu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u électriqu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u électriqu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Designs\Bleu électrique.pot</Template>
  <TotalTime>6881</TotalTime>
  <Words>284</Words>
  <Application>Microsoft Office PowerPoint</Application>
  <PresentationFormat>Affichage à l'écran (4:3)</PresentationFormat>
  <Paragraphs>154</Paragraphs>
  <Slides>13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Times New Roman</vt:lpstr>
      <vt:lpstr>Arial</vt:lpstr>
      <vt:lpstr>Wingdings</vt:lpstr>
      <vt:lpstr>Bleu électrique</vt:lpstr>
      <vt:lpstr>the case of Pat-DD</vt:lpstr>
      <vt:lpstr>Introduction &amp; Plan</vt:lpstr>
      <vt:lpstr> Transcendance et co-évolution</vt:lpstr>
      <vt:lpstr>Le cas de l’innovation Ordinateur Individuel</vt:lpstr>
      <vt:lpstr>Gutenberg et le protestantisme </vt:lpstr>
      <vt:lpstr> Quel est le propre de l’homme ? </vt:lpstr>
      <vt:lpstr>Quelle ingénierie socio-technique ? </vt:lpstr>
      <vt:lpstr> Le cas LinkFluence/WebAtlas/Costech : éco-système socio-technique innovateur</vt:lpstr>
      <vt:lpstr>Le cas Sallman et l’innovation socio-technique </vt:lpstr>
      <vt:lpstr>Conclusion/ouverture </vt:lpstr>
      <vt:lpstr>Online real time participative cartography : mapping</vt:lpstr>
      <vt:lpstr>Entreprendre autrement ? </vt:lpstr>
      <vt:lpstr>Entreprendre autrement ? </vt:lpstr>
    </vt:vector>
  </TitlesOfParts>
  <Company>UTC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 inter-firmes : de la création de compétences complémentaires à la mise en œuvre de nouvelles formes organisationnelles</dc:title>
  <dc:creator>Costech</dc:creator>
  <cp:lastModifiedBy>jollivet</cp:lastModifiedBy>
  <cp:revision>280</cp:revision>
  <cp:lastPrinted>1601-01-01T00:00:00Z</cp:lastPrinted>
  <dcterms:created xsi:type="dcterms:W3CDTF">2004-06-21T14:31:05Z</dcterms:created>
  <dcterms:modified xsi:type="dcterms:W3CDTF">2015-01-22T12:37:00Z</dcterms:modified>
</cp:coreProperties>
</file>